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949" r:id="rId1"/>
  </p:sldMasterIdLst>
  <p:notesMasterIdLst>
    <p:notesMasterId r:id="rId23"/>
  </p:notesMasterIdLst>
  <p:handoutMasterIdLst>
    <p:handoutMasterId r:id="rId24"/>
  </p:handoutMasterIdLst>
  <p:sldIdLst>
    <p:sldId id="257" r:id="rId2"/>
    <p:sldId id="258" r:id="rId3"/>
    <p:sldId id="425" r:id="rId4"/>
    <p:sldId id="465" r:id="rId5"/>
    <p:sldId id="259" r:id="rId6"/>
    <p:sldId id="466" r:id="rId7"/>
    <p:sldId id="468" r:id="rId8"/>
    <p:sldId id="467" r:id="rId9"/>
    <p:sldId id="262" r:id="rId10"/>
    <p:sldId id="469" r:id="rId11"/>
    <p:sldId id="470" r:id="rId12"/>
    <p:sldId id="471" r:id="rId13"/>
    <p:sldId id="441" r:id="rId14"/>
    <p:sldId id="474" r:id="rId15"/>
    <p:sldId id="475" r:id="rId16"/>
    <p:sldId id="476" r:id="rId17"/>
    <p:sldId id="266" r:id="rId18"/>
    <p:sldId id="478" r:id="rId19"/>
    <p:sldId id="477" r:id="rId20"/>
    <p:sldId id="439" r:id="rId21"/>
    <p:sldId id="479" r:id="rId22"/>
  </p:sldIdLst>
  <p:sldSz cx="9144000" cy="6858000" type="screen4x3"/>
  <p:notesSz cx="6858000" cy="9144000"/>
  <p:defaultTextStyle>
    <a:defPPr>
      <a:defRPr lang="en-US"/>
    </a:defPPr>
    <a:lvl1pPr marL="0" algn="l" defTabSz="456827" rtl="0" eaLnBrk="1" latinLnBrk="0" hangingPunct="1">
      <a:defRPr sz="1800" kern="1200">
        <a:solidFill>
          <a:schemeClr val="tx1"/>
        </a:solidFill>
        <a:latin typeface="+mn-lt"/>
        <a:ea typeface="+mn-ea"/>
        <a:cs typeface="+mn-cs"/>
      </a:defRPr>
    </a:lvl1pPr>
    <a:lvl2pPr marL="456827" algn="l" defTabSz="456827" rtl="0" eaLnBrk="1" latinLnBrk="0" hangingPunct="1">
      <a:defRPr sz="1800" kern="1200">
        <a:solidFill>
          <a:schemeClr val="tx1"/>
        </a:solidFill>
        <a:latin typeface="+mn-lt"/>
        <a:ea typeface="+mn-ea"/>
        <a:cs typeface="+mn-cs"/>
      </a:defRPr>
    </a:lvl2pPr>
    <a:lvl3pPr marL="913651" algn="l" defTabSz="456827" rtl="0" eaLnBrk="1" latinLnBrk="0" hangingPunct="1">
      <a:defRPr sz="1800" kern="1200">
        <a:solidFill>
          <a:schemeClr val="tx1"/>
        </a:solidFill>
        <a:latin typeface="+mn-lt"/>
        <a:ea typeface="+mn-ea"/>
        <a:cs typeface="+mn-cs"/>
      </a:defRPr>
    </a:lvl3pPr>
    <a:lvl4pPr marL="1370479" algn="l" defTabSz="456827" rtl="0" eaLnBrk="1" latinLnBrk="0" hangingPunct="1">
      <a:defRPr sz="1800" kern="1200">
        <a:solidFill>
          <a:schemeClr val="tx1"/>
        </a:solidFill>
        <a:latin typeface="+mn-lt"/>
        <a:ea typeface="+mn-ea"/>
        <a:cs typeface="+mn-cs"/>
      </a:defRPr>
    </a:lvl4pPr>
    <a:lvl5pPr marL="1827303" algn="l" defTabSz="456827" rtl="0" eaLnBrk="1" latinLnBrk="0" hangingPunct="1">
      <a:defRPr sz="1800" kern="1200">
        <a:solidFill>
          <a:schemeClr val="tx1"/>
        </a:solidFill>
        <a:latin typeface="+mn-lt"/>
        <a:ea typeface="+mn-ea"/>
        <a:cs typeface="+mn-cs"/>
      </a:defRPr>
    </a:lvl5pPr>
    <a:lvl6pPr marL="2284131" algn="l" defTabSz="456827" rtl="0" eaLnBrk="1" latinLnBrk="0" hangingPunct="1">
      <a:defRPr sz="1800" kern="1200">
        <a:solidFill>
          <a:schemeClr val="tx1"/>
        </a:solidFill>
        <a:latin typeface="+mn-lt"/>
        <a:ea typeface="+mn-ea"/>
        <a:cs typeface="+mn-cs"/>
      </a:defRPr>
    </a:lvl6pPr>
    <a:lvl7pPr marL="2740955" algn="l" defTabSz="456827" rtl="0" eaLnBrk="1" latinLnBrk="0" hangingPunct="1">
      <a:defRPr sz="1800" kern="1200">
        <a:solidFill>
          <a:schemeClr val="tx1"/>
        </a:solidFill>
        <a:latin typeface="+mn-lt"/>
        <a:ea typeface="+mn-ea"/>
        <a:cs typeface="+mn-cs"/>
      </a:defRPr>
    </a:lvl7pPr>
    <a:lvl8pPr marL="3197782" algn="l" defTabSz="456827" rtl="0" eaLnBrk="1" latinLnBrk="0" hangingPunct="1">
      <a:defRPr sz="1800" kern="1200">
        <a:solidFill>
          <a:schemeClr val="tx1"/>
        </a:solidFill>
        <a:latin typeface="+mn-lt"/>
        <a:ea typeface="+mn-ea"/>
        <a:cs typeface="+mn-cs"/>
      </a:defRPr>
    </a:lvl8pPr>
    <a:lvl9pPr marL="3654606" algn="l" defTabSz="4568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9BA2"/>
    <a:srgbClr val="783F2F"/>
    <a:srgbClr val="FDD09E"/>
    <a:srgbClr val="BCA6C8"/>
    <a:srgbClr val="EAE7F2"/>
    <a:srgbClr val="FEF2E3"/>
    <a:srgbClr val="841944"/>
    <a:srgbClr val="C48B94"/>
    <a:srgbClr val="A489B9"/>
    <a:srgbClr val="D9DCE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B5BF97-C891-4F87-9874-A3C6072139D3}" v="49" dt="2021-08-24T22:36:50.0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3194" autoAdjust="0"/>
  </p:normalViewPr>
  <p:slideViewPr>
    <p:cSldViewPr snapToGrid="0" snapToObjects="1">
      <p:cViewPr varScale="1">
        <p:scale>
          <a:sx n="77" d="100"/>
          <a:sy n="77" d="100"/>
        </p:scale>
        <p:origin x="1502"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1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94C9470-5748-164B-81D8-F42249190E1F}" type="datetimeFigureOut">
              <a:rPr lang="en-US" smtClean="0"/>
              <a:t>12/18/2021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1A4610-95BC-284F-BE00-2B599A48ABC9}" type="slidenum">
              <a:rPr lang="en-US" smtClean="0"/>
              <a:t>‹#›</a:t>
            </a:fld>
            <a:endParaRPr lang="en-US"/>
          </a:p>
        </p:txBody>
      </p:sp>
    </p:spTree>
    <p:extLst>
      <p:ext uri="{BB962C8B-B14F-4D97-AF65-F5344CB8AC3E}">
        <p14:creationId xmlns:p14="http://schemas.microsoft.com/office/powerpoint/2010/main" val="244449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010346-E64B-B94E-B4E5-AFC6A520BB4A}" type="datetimeFigureOut">
              <a:rPr lang="en-US" smtClean="0"/>
              <a:t>12/18/2021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481517-11CD-1043-936A-823C17956EDF}" type="slidenum">
              <a:rPr lang="en-US" smtClean="0"/>
              <a:t>‹#›</a:t>
            </a:fld>
            <a:endParaRPr lang="en-US"/>
          </a:p>
        </p:txBody>
      </p:sp>
    </p:spTree>
    <p:extLst>
      <p:ext uri="{BB962C8B-B14F-4D97-AF65-F5344CB8AC3E}">
        <p14:creationId xmlns:p14="http://schemas.microsoft.com/office/powerpoint/2010/main" val="3497754386"/>
      </p:ext>
    </p:extLst>
  </p:cSld>
  <p:clrMap bg1="lt1" tx1="dk1" bg2="lt2" tx2="dk2" accent1="accent1" accent2="accent2" accent3="accent3" accent4="accent4" accent5="accent5" accent6="accent6" hlink="hlink" folHlink="folHlink"/>
  <p:hf hdr="0" ftr="0" dt="0"/>
  <p:notesStyle>
    <a:lvl1pPr marL="0" algn="l" defTabSz="456827" rtl="0" eaLnBrk="1" latinLnBrk="0" hangingPunct="1">
      <a:defRPr sz="1200" kern="1200">
        <a:solidFill>
          <a:schemeClr val="tx1"/>
        </a:solidFill>
        <a:latin typeface="+mn-lt"/>
        <a:ea typeface="+mn-ea"/>
        <a:cs typeface="+mn-cs"/>
      </a:defRPr>
    </a:lvl1pPr>
    <a:lvl2pPr marL="456827" algn="l" defTabSz="456827" rtl="0" eaLnBrk="1" latinLnBrk="0" hangingPunct="1">
      <a:defRPr sz="1200" kern="1200">
        <a:solidFill>
          <a:schemeClr val="tx1"/>
        </a:solidFill>
        <a:latin typeface="+mn-lt"/>
        <a:ea typeface="+mn-ea"/>
        <a:cs typeface="+mn-cs"/>
      </a:defRPr>
    </a:lvl2pPr>
    <a:lvl3pPr marL="913651" algn="l" defTabSz="456827" rtl="0" eaLnBrk="1" latinLnBrk="0" hangingPunct="1">
      <a:defRPr sz="1200" kern="1200">
        <a:solidFill>
          <a:schemeClr val="tx1"/>
        </a:solidFill>
        <a:latin typeface="+mn-lt"/>
        <a:ea typeface="+mn-ea"/>
        <a:cs typeface="+mn-cs"/>
      </a:defRPr>
    </a:lvl3pPr>
    <a:lvl4pPr marL="1370479" algn="l" defTabSz="456827" rtl="0" eaLnBrk="1" latinLnBrk="0" hangingPunct="1">
      <a:defRPr sz="1200" kern="1200">
        <a:solidFill>
          <a:schemeClr val="tx1"/>
        </a:solidFill>
        <a:latin typeface="+mn-lt"/>
        <a:ea typeface="+mn-ea"/>
        <a:cs typeface="+mn-cs"/>
      </a:defRPr>
    </a:lvl4pPr>
    <a:lvl5pPr marL="1827303" algn="l" defTabSz="456827" rtl="0" eaLnBrk="1" latinLnBrk="0" hangingPunct="1">
      <a:defRPr sz="1200" kern="1200">
        <a:solidFill>
          <a:schemeClr val="tx1"/>
        </a:solidFill>
        <a:latin typeface="+mn-lt"/>
        <a:ea typeface="+mn-ea"/>
        <a:cs typeface="+mn-cs"/>
      </a:defRPr>
    </a:lvl5pPr>
    <a:lvl6pPr marL="2284131" algn="l" defTabSz="456827" rtl="0" eaLnBrk="1" latinLnBrk="0" hangingPunct="1">
      <a:defRPr sz="1200" kern="1200">
        <a:solidFill>
          <a:schemeClr val="tx1"/>
        </a:solidFill>
        <a:latin typeface="+mn-lt"/>
        <a:ea typeface="+mn-ea"/>
        <a:cs typeface="+mn-cs"/>
      </a:defRPr>
    </a:lvl6pPr>
    <a:lvl7pPr marL="2740955" algn="l" defTabSz="456827" rtl="0" eaLnBrk="1" latinLnBrk="0" hangingPunct="1">
      <a:defRPr sz="1200" kern="1200">
        <a:solidFill>
          <a:schemeClr val="tx1"/>
        </a:solidFill>
        <a:latin typeface="+mn-lt"/>
        <a:ea typeface="+mn-ea"/>
        <a:cs typeface="+mn-cs"/>
      </a:defRPr>
    </a:lvl7pPr>
    <a:lvl8pPr marL="3197782" algn="l" defTabSz="456827" rtl="0" eaLnBrk="1" latinLnBrk="0" hangingPunct="1">
      <a:defRPr sz="1200" kern="1200">
        <a:solidFill>
          <a:schemeClr val="tx1"/>
        </a:solidFill>
        <a:latin typeface="+mn-lt"/>
        <a:ea typeface="+mn-ea"/>
        <a:cs typeface="+mn-cs"/>
      </a:defRPr>
    </a:lvl8pPr>
    <a:lvl9pPr marL="3654606" algn="l" defTabSz="4568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a:t>
            </a:fld>
            <a:endParaRPr lang="en-US"/>
          </a:p>
        </p:txBody>
      </p:sp>
    </p:spTree>
    <p:extLst>
      <p:ext uri="{BB962C8B-B14F-4D97-AF65-F5344CB8AC3E}">
        <p14:creationId xmlns:p14="http://schemas.microsoft.com/office/powerpoint/2010/main" val="35795936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13</a:t>
            </a:fld>
            <a:endParaRPr lang="en-US"/>
          </a:p>
        </p:txBody>
      </p:sp>
    </p:spTree>
    <p:extLst>
      <p:ext uri="{BB962C8B-B14F-4D97-AF65-F5344CB8AC3E}">
        <p14:creationId xmlns:p14="http://schemas.microsoft.com/office/powerpoint/2010/main" val="8958664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14</a:t>
            </a:fld>
            <a:endParaRPr lang="en-US"/>
          </a:p>
        </p:txBody>
      </p:sp>
    </p:spTree>
    <p:extLst>
      <p:ext uri="{BB962C8B-B14F-4D97-AF65-F5344CB8AC3E}">
        <p14:creationId xmlns:p14="http://schemas.microsoft.com/office/powerpoint/2010/main" val="1038034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15</a:t>
            </a:fld>
            <a:endParaRPr lang="en-US"/>
          </a:p>
        </p:txBody>
      </p:sp>
    </p:spTree>
    <p:extLst>
      <p:ext uri="{BB962C8B-B14F-4D97-AF65-F5344CB8AC3E}">
        <p14:creationId xmlns:p14="http://schemas.microsoft.com/office/powerpoint/2010/main" val="10769906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17</a:t>
            </a:fld>
            <a:endParaRPr lang="en-US"/>
          </a:p>
        </p:txBody>
      </p:sp>
    </p:spTree>
    <p:extLst>
      <p:ext uri="{BB962C8B-B14F-4D97-AF65-F5344CB8AC3E}">
        <p14:creationId xmlns:p14="http://schemas.microsoft.com/office/powerpoint/2010/main" val="10475828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18</a:t>
            </a:fld>
            <a:endParaRPr lang="en-US"/>
          </a:p>
        </p:txBody>
      </p:sp>
    </p:spTree>
    <p:extLst>
      <p:ext uri="{BB962C8B-B14F-4D97-AF65-F5344CB8AC3E}">
        <p14:creationId xmlns:p14="http://schemas.microsoft.com/office/powerpoint/2010/main" val="11929804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20</a:t>
            </a:fld>
            <a:endParaRPr lang="en-US"/>
          </a:p>
        </p:txBody>
      </p:sp>
    </p:spTree>
    <p:extLst>
      <p:ext uri="{BB962C8B-B14F-4D97-AF65-F5344CB8AC3E}">
        <p14:creationId xmlns:p14="http://schemas.microsoft.com/office/powerpoint/2010/main" val="19590594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21</a:t>
            </a:fld>
            <a:endParaRPr lang="en-US"/>
          </a:p>
        </p:txBody>
      </p:sp>
    </p:spTree>
    <p:extLst>
      <p:ext uri="{BB962C8B-B14F-4D97-AF65-F5344CB8AC3E}">
        <p14:creationId xmlns:p14="http://schemas.microsoft.com/office/powerpoint/2010/main" val="3138035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just">
              <a:lnSpc>
                <a:spcPct val="150000"/>
              </a:lnSpc>
              <a:spcBef>
                <a:spcPts val="0"/>
              </a:spcBef>
              <a:spcAft>
                <a:spcPts val="0"/>
              </a:spcAft>
            </a:pPr>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3</a:t>
            </a:fld>
            <a:endParaRPr lang="en-US"/>
          </a:p>
        </p:txBody>
      </p:sp>
    </p:spTree>
    <p:extLst>
      <p:ext uri="{BB962C8B-B14F-4D97-AF65-F5344CB8AC3E}">
        <p14:creationId xmlns:p14="http://schemas.microsoft.com/office/powerpoint/2010/main" val="715265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5</a:t>
            </a:fld>
            <a:endParaRPr lang="en-US"/>
          </a:p>
        </p:txBody>
      </p:sp>
    </p:spTree>
    <p:extLst>
      <p:ext uri="{BB962C8B-B14F-4D97-AF65-F5344CB8AC3E}">
        <p14:creationId xmlns:p14="http://schemas.microsoft.com/office/powerpoint/2010/main" val="399549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6</a:t>
            </a:fld>
            <a:endParaRPr lang="en-US"/>
          </a:p>
        </p:txBody>
      </p:sp>
    </p:spTree>
    <p:extLst>
      <p:ext uri="{BB962C8B-B14F-4D97-AF65-F5344CB8AC3E}">
        <p14:creationId xmlns:p14="http://schemas.microsoft.com/office/powerpoint/2010/main" val="2821541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7</a:t>
            </a:fld>
            <a:endParaRPr lang="en-US"/>
          </a:p>
        </p:txBody>
      </p:sp>
    </p:spTree>
    <p:extLst>
      <p:ext uri="{BB962C8B-B14F-4D97-AF65-F5344CB8AC3E}">
        <p14:creationId xmlns:p14="http://schemas.microsoft.com/office/powerpoint/2010/main" val="441621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9</a:t>
            </a:fld>
            <a:endParaRPr lang="en-US"/>
          </a:p>
        </p:txBody>
      </p:sp>
    </p:spTree>
    <p:extLst>
      <p:ext uri="{BB962C8B-B14F-4D97-AF65-F5344CB8AC3E}">
        <p14:creationId xmlns:p14="http://schemas.microsoft.com/office/powerpoint/2010/main" val="3820394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10</a:t>
            </a:fld>
            <a:endParaRPr lang="en-US"/>
          </a:p>
        </p:txBody>
      </p:sp>
    </p:spTree>
    <p:extLst>
      <p:ext uri="{BB962C8B-B14F-4D97-AF65-F5344CB8AC3E}">
        <p14:creationId xmlns:p14="http://schemas.microsoft.com/office/powerpoint/2010/main" val="26094998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11</a:t>
            </a:fld>
            <a:endParaRPr lang="en-US"/>
          </a:p>
        </p:txBody>
      </p:sp>
    </p:spTree>
    <p:extLst>
      <p:ext uri="{BB962C8B-B14F-4D97-AF65-F5344CB8AC3E}">
        <p14:creationId xmlns:p14="http://schemas.microsoft.com/office/powerpoint/2010/main" val="27697189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481517-11CD-1043-936A-823C17956EDF}" type="slidenum">
              <a:rPr lang="en-US" smtClean="0"/>
              <a:t>12</a:t>
            </a:fld>
            <a:endParaRPr lang="en-US"/>
          </a:p>
        </p:txBody>
      </p:sp>
    </p:spTree>
    <p:extLst>
      <p:ext uri="{BB962C8B-B14F-4D97-AF65-F5344CB8AC3E}">
        <p14:creationId xmlns:p14="http://schemas.microsoft.com/office/powerpoint/2010/main" val="2974347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35036" y="3827536"/>
            <a:ext cx="7893511" cy="933450"/>
          </a:xfrm>
        </p:spPr>
        <p:txBody>
          <a:bodyPr>
            <a:normAutofit/>
          </a:bodyPr>
          <a:lstStyle>
            <a:lvl1pPr>
              <a:defRPr sz="2800">
                <a:solidFill>
                  <a:schemeClr val="tx1"/>
                </a:solidFill>
              </a:defRPr>
            </a:lvl1pPr>
          </a:lstStyle>
          <a:p>
            <a:r>
              <a:rPr lang="en-US"/>
              <a:t>Click to edit Master title style</a:t>
            </a:r>
            <a:endParaRPr dirty="0"/>
          </a:p>
        </p:txBody>
      </p:sp>
      <p:sp>
        <p:nvSpPr>
          <p:cNvPr id="3" name="Subtitle 2"/>
          <p:cNvSpPr>
            <a:spLocks noGrp="1"/>
          </p:cNvSpPr>
          <p:nvPr>
            <p:ph type="subTitle" idx="1"/>
          </p:nvPr>
        </p:nvSpPr>
        <p:spPr>
          <a:xfrm>
            <a:off x="635036" y="4927581"/>
            <a:ext cx="7893511"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635036" y="5765295"/>
            <a:ext cx="1232647" cy="365125"/>
          </a:xfrm>
        </p:spPr>
        <p:txBody>
          <a:bodyPr/>
          <a:lstStyle>
            <a:lvl1pPr algn="l">
              <a:defRPr/>
            </a:lvl1pPr>
          </a:lstStyle>
          <a:p>
            <a:endParaRPr lang="en-US" dirty="0"/>
          </a:p>
        </p:txBody>
      </p:sp>
      <p:sp>
        <p:nvSpPr>
          <p:cNvPr id="5" name="Footer Placeholder 4"/>
          <p:cNvSpPr>
            <a:spLocks noGrp="1"/>
          </p:cNvSpPr>
          <p:nvPr>
            <p:ph type="ftr" sz="quarter" idx="11"/>
          </p:nvPr>
        </p:nvSpPr>
        <p:spPr>
          <a:xfrm>
            <a:off x="2039184" y="5761061"/>
            <a:ext cx="2617694" cy="365125"/>
          </a:xfrm>
        </p:spPr>
        <p:txBody>
          <a:bodyPr/>
          <a:lstStyle>
            <a:lvl1pPr algn="r">
              <a:defRPr/>
            </a:lvl1pPr>
          </a:lstStyle>
          <a:p>
            <a:r>
              <a:rPr lang="en-US" dirty="0"/>
              <a:t>© Palmatier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282574"/>
            <a:ext cx="7556313" cy="803691"/>
          </a:xfrm>
        </p:spPr>
        <p:txBody>
          <a:bodyPr/>
          <a:lstStyle>
            <a:lvl1pPr>
              <a:defRPr sz="2800">
                <a:solidFill>
                  <a:schemeClr val="tx1"/>
                </a:solidFill>
              </a:defRPr>
            </a:lvl1pPr>
          </a:lstStyle>
          <a:p>
            <a:r>
              <a:rPr lang="en-US"/>
              <a:t>Click to edit Master title style</a:t>
            </a:r>
            <a:endParaRPr dirty="0"/>
          </a:p>
        </p:txBody>
      </p:sp>
      <p:sp>
        <p:nvSpPr>
          <p:cNvPr id="3" name="Content Placeholder 2"/>
          <p:cNvSpPr>
            <a:spLocks noGrp="1"/>
          </p:cNvSpPr>
          <p:nvPr>
            <p:ph idx="1"/>
          </p:nvPr>
        </p:nvSpPr>
        <p:spPr>
          <a:xfrm>
            <a:off x="498474" y="1331056"/>
            <a:ext cx="8354173" cy="4948558"/>
          </a:xfrm>
        </p:spPr>
        <p:txBody>
          <a:bodyPr/>
          <a:lstStyle>
            <a:lvl1pPr>
              <a:buClr>
                <a:schemeClr val="tx2"/>
              </a:buClr>
              <a:defRPr/>
            </a:lvl1pPr>
            <a:lvl5pPr>
              <a:defRPr/>
            </a:lvl5pPr>
          </a:lstStyle>
          <a:p>
            <a:pPr lvl="0"/>
            <a:r>
              <a:rPr lang="en-US"/>
              <a:t>Click to edit Master text styles</a:t>
            </a:r>
          </a:p>
          <a:p>
            <a:pPr lvl="1"/>
            <a:r>
              <a:rPr lang="en-US"/>
              <a:t>Second level</a:t>
            </a:r>
          </a:p>
        </p:txBody>
      </p:sp>
      <p:sp>
        <p:nvSpPr>
          <p:cNvPr id="5" name="Footer Placeholder 4"/>
          <p:cNvSpPr>
            <a:spLocks noGrp="1"/>
          </p:cNvSpPr>
          <p:nvPr>
            <p:ph type="ftr" sz="quarter" idx="11"/>
          </p:nvPr>
        </p:nvSpPr>
        <p:spPr/>
        <p:txBody>
          <a:bodyPr/>
          <a:lstStyle/>
          <a:p>
            <a:r>
              <a:rPr lang="en-US" dirty="0"/>
              <a:t>© Palmatier</a:t>
            </a:r>
          </a:p>
        </p:txBody>
      </p:sp>
      <p:sp>
        <p:nvSpPr>
          <p:cNvPr id="6" name="Slide Number Placeholder 5"/>
          <p:cNvSpPr>
            <a:spLocks noGrp="1"/>
          </p:cNvSpPr>
          <p:nvPr>
            <p:ph type="sldNum" sz="quarter" idx="12"/>
          </p:nvPr>
        </p:nvSpPr>
        <p:spPr>
          <a:xfrm>
            <a:off x="8298609" y="6423585"/>
            <a:ext cx="554038" cy="365125"/>
          </a:xfrm>
        </p:spPr>
        <p:txBody>
          <a:bodyPr/>
          <a:lstStyle>
            <a:lvl1pPr>
              <a:defRPr>
                <a:solidFill>
                  <a:schemeClr val="tx1"/>
                </a:solidFill>
              </a:defRPr>
            </a:lvl1pPr>
          </a:lstStyle>
          <a:p>
            <a:fld id="{606C48AC-5425-9447-80A6-7CD23CC5D020}" type="slidenum">
              <a:rPr lang="en-US" smtClean="0"/>
              <a:pPr/>
              <a:t>‹#›</a:t>
            </a:fld>
            <a:endParaRPr lang="en-US" dirty="0"/>
          </a:p>
        </p:txBody>
      </p:sp>
      <p:cxnSp>
        <p:nvCxnSpPr>
          <p:cNvPr id="9" name="Straight Connector 8"/>
          <p:cNvCxnSpPr/>
          <p:nvPr userDrawn="1"/>
        </p:nvCxnSpPr>
        <p:spPr>
          <a:xfrm>
            <a:off x="498474" y="1201093"/>
            <a:ext cx="7569761" cy="0"/>
          </a:xfrm>
          <a:prstGeom prst="line">
            <a:avLst/>
          </a:prstGeom>
          <a:ln>
            <a:solidFill>
              <a:srgbClr val="004264"/>
            </a:solidFill>
          </a:ln>
        </p:spPr>
        <p:style>
          <a:lnRef idx="2">
            <a:schemeClr val="accent1"/>
          </a:lnRef>
          <a:fillRef idx="0">
            <a:schemeClr val="accent1"/>
          </a:fillRef>
          <a:effectRef idx="1">
            <a:schemeClr val="accent1"/>
          </a:effectRef>
          <a:fontRef idx="minor">
            <a:schemeClr val="tx1"/>
          </a:fontRef>
        </p:style>
      </p:cxnSp>
      <p:sp>
        <p:nvSpPr>
          <p:cNvPr id="11" name="Rectangle 10"/>
          <p:cNvSpPr/>
          <p:nvPr userDrawn="1"/>
        </p:nvSpPr>
        <p:spPr>
          <a:xfrm>
            <a:off x="8162915" y="279953"/>
            <a:ext cx="91440" cy="918519"/>
          </a:xfrm>
          <a:prstGeom prst="rect">
            <a:avLst/>
          </a:prstGeom>
          <a:solidFill>
            <a:srgbClr val="0042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userDrawn="1"/>
        </p:nvSpPr>
        <p:spPr>
          <a:xfrm>
            <a:off x="8075379" y="277332"/>
            <a:ext cx="91440"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74294" y="314455"/>
            <a:ext cx="422055" cy="397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663653" y="279953"/>
            <a:ext cx="450817" cy="4396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274294" y="761223"/>
            <a:ext cx="422055" cy="422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663653" y="754576"/>
            <a:ext cx="462253" cy="428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 Palmatier</a:t>
            </a:r>
          </a:p>
        </p:txBody>
      </p:sp>
      <p:sp>
        <p:nvSpPr>
          <p:cNvPr id="4" name="Slide Number Placeholder 3"/>
          <p:cNvSpPr>
            <a:spLocks noGrp="1"/>
          </p:cNvSpPr>
          <p:nvPr>
            <p:ph type="sldNum" sz="quarter" idx="12"/>
          </p:nvPr>
        </p:nvSpPr>
        <p:spPr>
          <a:xfrm>
            <a:off x="8298609" y="6423585"/>
            <a:ext cx="554038" cy="365125"/>
          </a:xfrm>
        </p:spPr>
        <p:txBody>
          <a:bodyPr/>
          <a:lstStyle/>
          <a:p>
            <a:fld id="{606C48AC-5425-9447-80A6-7CD23CC5D02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200">
                <a:solidFill>
                  <a:schemeClr val="tx1"/>
                </a:solidFill>
              </a:defRPr>
            </a:lvl1pPr>
          </a:lstStyle>
          <a:p>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r>
              <a:rPr lang="en-US" dirty="0"/>
              <a:t>© Palmatier</a:t>
            </a:r>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606C48AC-5425-9447-80A6-7CD23CC5D02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950" r:id="rId1"/>
    <p:sldLayoutId id="2147483951" r:id="rId2"/>
    <p:sldLayoutId id="2147483960" r:id="rId3"/>
  </p:sldLayoutIdLst>
  <p:hf hdr="0" dt="0"/>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tx2"/>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tx2"/>
        </a:buClr>
        <a:buSzPct val="75000"/>
        <a:buFont typeface="Wingdings" charset="2"/>
        <a:buChar char=""/>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668"/>
        </a:solidFill>
        <a:effectLst/>
      </p:bgPr>
    </p:bg>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dirty="0"/>
              <a:t>© Palmatier, Petersen, and Germann</a:t>
            </a:r>
          </a:p>
        </p:txBody>
      </p:sp>
      <p:sp>
        <p:nvSpPr>
          <p:cNvPr id="3" name="Slide Number Placeholder 2"/>
          <p:cNvSpPr>
            <a:spLocks noGrp="1"/>
          </p:cNvSpPr>
          <p:nvPr>
            <p:ph type="sldNum" sz="quarter" idx="12"/>
          </p:nvPr>
        </p:nvSpPr>
        <p:spPr>
          <a:xfrm>
            <a:off x="8298609" y="6423585"/>
            <a:ext cx="554038" cy="365125"/>
          </a:xfrm>
        </p:spPr>
        <p:txBody>
          <a:bodyPr/>
          <a:lstStyle/>
          <a:p>
            <a:fld id="{606C48AC-5425-9447-80A6-7CD23CC5D020}" type="slidenum">
              <a:rPr lang="en-US" smtClean="0"/>
              <a:t>1</a:t>
            </a:fld>
            <a:endParaRPr lang="en-US" dirty="0"/>
          </a:p>
        </p:txBody>
      </p:sp>
      <p:sp>
        <p:nvSpPr>
          <p:cNvPr id="12" name="TextBox 11"/>
          <p:cNvSpPr txBox="1"/>
          <p:nvPr/>
        </p:nvSpPr>
        <p:spPr>
          <a:xfrm>
            <a:off x="2371647" y="4291048"/>
            <a:ext cx="6759315" cy="954107"/>
          </a:xfrm>
          <a:prstGeom prst="rect">
            <a:avLst/>
          </a:prstGeom>
          <a:noFill/>
        </p:spPr>
        <p:txBody>
          <a:bodyPr wrap="square" rtlCol="0">
            <a:spAutoFit/>
          </a:bodyPr>
          <a:lstStyle/>
          <a:p>
            <a:pPr algn="ctr"/>
            <a:r>
              <a:rPr lang="en-US" sz="2800" b="1" dirty="0">
                <a:solidFill>
                  <a:srgbClr val="EFE61E"/>
                </a:solidFill>
                <a:latin typeface="+mj-lt"/>
                <a:cs typeface="Avenir Light"/>
              </a:rPr>
              <a:t>Using Topic Models </a:t>
            </a:r>
          </a:p>
          <a:p>
            <a:pPr algn="ctr"/>
            <a:r>
              <a:rPr lang="en-US" sz="2800" b="1" dirty="0">
                <a:solidFill>
                  <a:srgbClr val="EFE61E"/>
                </a:solidFill>
                <a:latin typeface="+mj-lt"/>
                <a:cs typeface="Avenir Light"/>
              </a:rPr>
              <a:t>to Glean Customer Insights</a:t>
            </a:r>
            <a:endParaRPr lang="en-US" sz="2800" dirty="0">
              <a:solidFill>
                <a:schemeClr val="bg1"/>
              </a:solidFill>
              <a:latin typeface="+mj-lt"/>
              <a:cs typeface="Avenir Light"/>
            </a:endParaRPr>
          </a:p>
        </p:txBody>
      </p:sp>
      <p:pic>
        <p:nvPicPr>
          <p:cNvPr id="9"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303" y="4155819"/>
            <a:ext cx="1593004" cy="1658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a:extLst>
              <a:ext uri="{FF2B5EF4-FFF2-40B4-BE49-F238E27FC236}">
                <a16:creationId xmlns:a16="http://schemas.microsoft.com/office/drawing/2014/main" id="{12EF3E82-BE1D-4B7B-A014-024442888F5F}"/>
              </a:ext>
            </a:extLst>
          </p:cNvPr>
          <p:cNvSpPr txBox="1"/>
          <p:nvPr/>
        </p:nvSpPr>
        <p:spPr>
          <a:xfrm>
            <a:off x="722333" y="517551"/>
            <a:ext cx="7494229" cy="2308324"/>
          </a:xfrm>
          <a:prstGeom prst="rect">
            <a:avLst/>
          </a:prstGeom>
          <a:noFill/>
        </p:spPr>
        <p:txBody>
          <a:bodyPr wrap="square" rtlCol="0">
            <a:spAutoFit/>
          </a:bodyPr>
          <a:lstStyle/>
          <a:p>
            <a:pPr algn="ctr"/>
            <a:r>
              <a:rPr lang="en-US" sz="3600" dirty="0">
                <a:solidFill>
                  <a:schemeClr val="bg1"/>
                </a:solidFill>
                <a:cs typeface="Avenir Light"/>
              </a:rPr>
              <a:t>Marketing Analytics </a:t>
            </a:r>
          </a:p>
          <a:p>
            <a:pPr algn="ctr"/>
            <a:r>
              <a:rPr lang="en-US" sz="3600" dirty="0">
                <a:solidFill>
                  <a:schemeClr val="bg1"/>
                </a:solidFill>
                <a:cs typeface="Avenir Light"/>
              </a:rPr>
              <a:t>Based on First Principles :</a:t>
            </a:r>
          </a:p>
          <a:p>
            <a:pPr algn="ctr"/>
            <a:endParaRPr lang="en-US" sz="2400" b="1" dirty="0">
              <a:solidFill>
                <a:schemeClr val="bg1"/>
              </a:solidFill>
              <a:latin typeface="+mj-lt"/>
              <a:cs typeface="Avenir Light"/>
            </a:endParaRPr>
          </a:p>
          <a:p>
            <a:pPr algn="ctr"/>
            <a:r>
              <a:rPr lang="en-US" sz="4400" b="1" dirty="0">
                <a:solidFill>
                  <a:schemeClr val="bg1"/>
                </a:solidFill>
                <a:latin typeface="+mj-lt"/>
                <a:cs typeface="Avenir Light"/>
              </a:rPr>
              <a:t>Chapter 17</a:t>
            </a:r>
            <a:endParaRPr lang="en-US" sz="4400" b="1" dirty="0">
              <a:solidFill>
                <a:schemeClr val="bg1"/>
              </a:solidFill>
              <a:latin typeface="Avenir Light"/>
              <a:cs typeface="Avenir Light"/>
            </a:endParaRPr>
          </a:p>
        </p:txBody>
      </p:sp>
    </p:spTree>
    <p:extLst>
      <p:ext uri="{BB962C8B-B14F-4D97-AF65-F5344CB8AC3E}">
        <p14:creationId xmlns:p14="http://schemas.microsoft.com/office/powerpoint/2010/main" val="1639968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From Text to Numbers</a:t>
            </a:r>
          </a:p>
        </p:txBody>
      </p:sp>
      <p:sp>
        <p:nvSpPr>
          <p:cNvPr id="3" name="Content Placeholder 2"/>
          <p:cNvSpPr>
            <a:spLocks noGrp="1"/>
          </p:cNvSpPr>
          <p:nvPr>
            <p:ph idx="1"/>
          </p:nvPr>
        </p:nvSpPr>
        <p:spPr/>
        <p:txBody>
          <a:bodyPr>
            <a:normAutofit/>
          </a:bodyPr>
          <a:lstStyle/>
          <a:p>
            <a:r>
              <a:rPr lang="en-US" dirty="0">
                <a:solidFill>
                  <a:schemeClr val="tx1"/>
                </a:solidFill>
              </a:rPr>
              <a:t>All “stop” words (such as “is”, “in”, “and”, and “the”) are typically not required for meaning but instead serve a grammatical function and are hence removed</a:t>
            </a:r>
          </a:p>
          <a:p>
            <a:r>
              <a:rPr lang="en-US" dirty="0">
                <a:solidFill>
                  <a:schemeClr val="tx1"/>
                </a:solidFill>
              </a:rPr>
              <a:t>Punctuation and capitalization is also discarded</a:t>
            </a:r>
          </a:p>
          <a:p>
            <a:r>
              <a:rPr lang="en-US" dirty="0">
                <a:solidFill>
                  <a:schemeClr val="tx1"/>
                </a:solidFill>
              </a:rPr>
              <a:t>Words which appear in less than 1% and more than 99% of the documents (e.g., online reviews) are frequently removed, although the percentage cut-offs will vary from project to project</a:t>
            </a:r>
          </a:p>
          <a:p>
            <a:r>
              <a:rPr lang="en-US" dirty="0">
                <a:solidFill>
                  <a:schemeClr val="tx1"/>
                </a:solidFill>
              </a:rPr>
              <a:t>Researchers also frequently remove words that are specific to the context under investigation (e.g., “TV” when analyzing reviews about TVs) as those words generally will not offer any significant insights but are frequently used</a:t>
            </a:r>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18375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From Text to Numbers</a:t>
            </a:r>
          </a:p>
        </p:txBody>
      </p:sp>
      <p:sp>
        <p:nvSpPr>
          <p:cNvPr id="3" name="Content Placeholder 2"/>
          <p:cNvSpPr>
            <a:spLocks noGrp="1"/>
          </p:cNvSpPr>
          <p:nvPr>
            <p:ph idx="1"/>
          </p:nvPr>
        </p:nvSpPr>
        <p:spPr/>
        <p:txBody>
          <a:bodyPr>
            <a:normAutofit lnSpcReduction="10000"/>
          </a:bodyPr>
          <a:lstStyle/>
          <a:p>
            <a:r>
              <a:rPr lang="en-US" dirty="0">
                <a:solidFill>
                  <a:schemeClr val="tx1"/>
                </a:solidFill>
              </a:rPr>
              <a:t>The resulting dataset is then used for statistical analysis</a:t>
            </a:r>
          </a:p>
          <a:p>
            <a:r>
              <a:rPr lang="en-US" dirty="0">
                <a:solidFill>
                  <a:schemeClr val="tx1"/>
                </a:solidFill>
              </a:rPr>
              <a:t>Each (e.g.) online review can be treated as its own document </a:t>
            </a:r>
            <a:r>
              <a:rPr lang="en-US" i="1" dirty="0" err="1">
                <a:solidFill>
                  <a:schemeClr val="tx1"/>
                </a:solidFill>
              </a:rPr>
              <a:t>i</a:t>
            </a:r>
            <a:r>
              <a:rPr lang="en-US" dirty="0">
                <a:solidFill>
                  <a:schemeClr val="tx1"/>
                </a:solidFill>
              </a:rPr>
              <a:t> (</a:t>
            </a:r>
            <a:r>
              <a:rPr lang="en-US" i="1" dirty="0" err="1">
                <a:solidFill>
                  <a:schemeClr val="tx1"/>
                </a:solidFill>
              </a:rPr>
              <a:t>i</a:t>
            </a:r>
            <a:r>
              <a:rPr lang="en-US" dirty="0">
                <a:solidFill>
                  <a:schemeClr val="tx1"/>
                </a:solidFill>
              </a:rPr>
              <a:t> = 1, …., </a:t>
            </a:r>
            <a:r>
              <a:rPr lang="en-US" i="1" dirty="0">
                <a:solidFill>
                  <a:schemeClr val="tx1"/>
                </a:solidFill>
              </a:rPr>
              <a:t>N</a:t>
            </a:r>
            <a:r>
              <a:rPr lang="en-US" dirty="0">
                <a:solidFill>
                  <a:schemeClr val="tx1"/>
                </a:solidFill>
              </a:rPr>
              <a:t>) , or reviews could be combined into </a:t>
            </a:r>
            <a:r>
              <a:rPr lang="en-US" i="1" dirty="0" err="1">
                <a:solidFill>
                  <a:schemeClr val="tx1"/>
                </a:solidFill>
              </a:rPr>
              <a:t>i</a:t>
            </a:r>
            <a:r>
              <a:rPr lang="en-US" dirty="0">
                <a:solidFill>
                  <a:schemeClr val="tx1"/>
                </a:solidFill>
              </a:rPr>
              <a:t> documents based on underlying characteristics (e.g., all 1-star reviews are combined into a document, all 2-star reviews are combined into a document etc.). </a:t>
            </a:r>
          </a:p>
          <a:p>
            <a:r>
              <a:rPr lang="en-US" dirty="0">
                <a:solidFill>
                  <a:schemeClr val="tx1"/>
                </a:solidFill>
              </a:rPr>
              <a:t>Each document </a:t>
            </a:r>
            <a:r>
              <a:rPr lang="en-US" i="1" dirty="0" err="1">
                <a:solidFill>
                  <a:schemeClr val="tx1"/>
                </a:solidFill>
              </a:rPr>
              <a:t>i</a:t>
            </a:r>
            <a:r>
              <a:rPr lang="en-US" dirty="0">
                <a:solidFill>
                  <a:schemeClr val="tx1"/>
                </a:solidFill>
              </a:rPr>
              <a:t> is represented as a vector that counts the number of times each of the </a:t>
            </a:r>
            <a:r>
              <a:rPr lang="en-US" i="1" dirty="0">
                <a:solidFill>
                  <a:schemeClr val="tx1"/>
                </a:solidFill>
              </a:rPr>
              <a:t>M</a:t>
            </a:r>
            <a:r>
              <a:rPr lang="en-US" dirty="0">
                <a:solidFill>
                  <a:schemeClr val="tx1"/>
                </a:solidFill>
              </a:rPr>
              <a:t> distinctive words occur in the </a:t>
            </a:r>
            <a:r>
              <a:rPr lang="en-US" i="1" dirty="0" err="1">
                <a:solidFill>
                  <a:schemeClr val="tx1"/>
                </a:solidFill>
              </a:rPr>
              <a:t>i</a:t>
            </a:r>
            <a:r>
              <a:rPr lang="en-US" baseline="30000" dirty="0" err="1">
                <a:solidFill>
                  <a:schemeClr val="tx1"/>
                </a:solidFill>
              </a:rPr>
              <a:t>th</a:t>
            </a:r>
            <a:r>
              <a:rPr lang="en-US" dirty="0">
                <a:solidFill>
                  <a:schemeClr val="tx1"/>
                </a:solidFill>
              </a:rPr>
              <a:t> document</a:t>
            </a:r>
          </a:p>
          <a:p>
            <a:pPr lvl="1"/>
            <a:r>
              <a:rPr lang="en-US" dirty="0">
                <a:solidFill>
                  <a:schemeClr val="tx1"/>
                </a:solidFill>
              </a:rPr>
              <a:t>These vectors can be represented as a matrix, where each row captures one of the </a:t>
            </a:r>
            <a:r>
              <a:rPr lang="en-US" i="1" dirty="0" err="1">
                <a:solidFill>
                  <a:schemeClr val="tx1"/>
                </a:solidFill>
              </a:rPr>
              <a:t>i</a:t>
            </a:r>
            <a:r>
              <a:rPr lang="en-US" baseline="30000" dirty="0" err="1">
                <a:solidFill>
                  <a:schemeClr val="tx1"/>
                </a:solidFill>
              </a:rPr>
              <a:t>th</a:t>
            </a:r>
            <a:r>
              <a:rPr lang="en-US" dirty="0">
                <a:solidFill>
                  <a:schemeClr val="tx1"/>
                </a:solidFill>
              </a:rPr>
              <a:t> documents, and each column one of the </a:t>
            </a:r>
            <a:r>
              <a:rPr lang="en-US" i="1" dirty="0" err="1">
                <a:solidFill>
                  <a:schemeClr val="tx1"/>
                </a:solidFill>
              </a:rPr>
              <a:t>m</a:t>
            </a:r>
            <a:r>
              <a:rPr lang="en-US" baseline="30000" dirty="0" err="1">
                <a:solidFill>
                  <a:schemeClr val="tx1"/>
                </a:solidFill>
              </a:rPr>
              <a:t>th</a:t>
            </a:r>
            <a:r>
              <a:rPr lang="en-US" dirty="0">
                <a:solidFill>
                  <a:schemeClr val="tx1"/>
                </a:solidFill>
              </a:rPr>
              <a:t> words</a:t>
            </a:r>
          </a:p>
          <a:p>
            <a:pPr lvl="2"/>
            <a:r>
              <a:rPr lang="en-US" dirty="0">
                <a:solidFill>
                  <a:schemeClr val="tx1"/>
                </a:solidFill>
              </a:rPr>
              <a:t>For example, if the word “like” occurred 3 times in document </a:t>
            </a:r>
            <a:r>
              <a:rPr lang="en-US" i="1" dirty="0" err="1">
                <a:solidFill>
                  <a:schemeClr val="tx1"/>
                </a:solidFill>
              </a:rPr>
              <a:t>i</a:t>
            </a:r>
            <a:r>
              <a:rPr lang="en-US" dirty="0">
                <a:solidFill>
                  <a:schemeClr val="tx1"/>
                </a:solidFill>
              </a:rPr>
              <a:t>, it would be captured by the number 3 in the matrix (in the </a:t>
            </a:r>
            <a:r>
              <a:rPr lang="en-US" i="1" dirty="0">
                <a:solidFill>
                  <a:schemeClr val="tx1"/>
                </a:solidFill>
              </a:rPr>
              <a:t>m</a:t>
            </a:r>
            <a:r>
              <a:rPr lang="en-US" dirty="0">
                <a:solidFill>
                  <a:schemeClr val="tx1"/>
                </a:solidFill>
              </a:rPr>
              <a:t> = “like” and </a:t>
            </a:r>
            <a:r>
              <a:rPr lang="en-US" i="1" dirty="0" err="1">
                <a:solidFill>
                  <a:schemeClr val="tx1"/>
                </a:solidFill>
              </a:rPr>
              <a:t>i</a:t>
            </a:r>
            <a:r>
              <a:rPr lang="en-US" dirty="0">
                <a:solidFill>
                  <a:schemeClr val="tx1"/>
                </a:solidFill>
              </a:rPr>
              <a:t> = 1 matrix entry)</a:t>
            </a:r>
          </a:p>
          <a:p>
            <a:r>
              <a:rPr lang="en-US" dirty="0">
                <a:solidFill>
                  <a:schemeClr val="tx1"/>
                </a:solidFill>
              </a:rPr>
              <a:t>Depending on the number of documents included, the matrix will be very large and will contain mostly zeroes</a:t>
            </a:r>
            <a:endParaRPr lang="en-US" dirty="0"/>
          </a:p>
          <a:p>
            <a:pPr lvl="2"/>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11</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610290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From Text to Numbers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12</a:t>
            </a:fld>
            <a:endParaRPr lang="en-US" sz="1200" dirty="0">
              <a:solidFill>
                <a:schemeClr val="tx1">
                  <a:lumMod val="65000"/>
                  <a:lumOff val="35000"/>
                </a:scheme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607514164"/>
              </p:ext>
            </p:extLst>
          </p:nvPr>
        </p:nvGraphicFramePr>
        <p:xfrm>
          <a:off x="498475" y="1246047"/>
          <a:ext cx="8353428" cy="5191760"/>
        </p:xfrm>
        <a:graphic>
          <a:graphicData uri="http://schemas.openxmlformats.org/drawingml/2006/table">
            <a:tbl>
              <a:tblPr firstRow="1" bandRow="1">
                <a:tableStyleId>{5C22544A-7EE6-4342-B048-85BDC9FD1C3A}</a:tableStyleId>
              </a:tblPr>
              <a:tblGrid>
                <a:gridCol w="1532206">
                  <a:extLst>
                    <a:ext uri="{9D8B030D-6E8A-4147-A177-3AD203B41FA5}">
                      <a16:colId xmlns:a16="http://schemas.microsoft.com/office/drawing/2014/main" val="107023105"/>
                    </a:ext>
                  </a:extLst>
                </a:gridCol>
                <a:gridCol w="1252270">
                  <a:extLst>
                    <a:ext uri="{9D8B030D-6E8A-4147-A177-3AD203B41FA5}">
                      <a16:colId xmlns:a16="http://schemas.microsoft.com/office/drawing/2014/main" val="2967466381"/>
                    </a:ext>
                  </a:extLst>
                </a:gridCol>
                <a:gridCol w="1392238">
                  <a:extLst>
                    <a:ext uri="{9D8B030D-6E8A-4147-A177-3AD203B41FA5}">
                      <a16:colId xmlns:a16="http://schemas.microsoft.com/office/drawing/2014/main" val="874899537"/>
                    </a:ext>
                  </a:extLst>
                </a:gridCol>
                <a:gridCol w="1392238">
                  <a:extLst>
                    <a:ext uri="{9D8B030D-6E8A-4147-A177-3AD203B41FA5}">
                      <a16:colId xmlns:a16="http://schemas.microsoft.com/office/drawing/2014/main" val="10938000"/>
                    </a:ext>
                  </a:extLst>
                </a:gridCol>
                <a:gridCol w="1392238">
                  <a:extLst>
                    <a:ext uri="{9D8B030D-6E8A-4147-A177-3AD203B41FA5}">
                      <a16:colId xmlns:a16="http://schemas.microsoft.com/office/drawing/2014/main" val="2992362726"/>
                    </a:ext>
                  </a:extLst>
                </a:gridCol>
                <a:gridCol w="1392238">
                  <a:extLst>
                    <a:ext uri="{9D8B030D-6E8A-4147-A177-3AD203B41FA5}">
                      <a16:colId xmlns:a16="http://schemas.microsoft.com/office/drawing/2014/main" val="1584577773"/>
                    </a:ext>
                  </a:extLst>
                </a:gridCol>
              </a:tblGrid>
              <a:tr h="370840">
                <a:tc>
                  <a:txBody>
                    <a:bodyPr/>
                    <a:lstStyle/>
                    <a:p>
                      <a:endParaRPr lang="en-US" dirty="0"/>
                    </a:p>
                  </a:txBody>
                  <a:tcPr/>
                </a:tc>
                <a:tc>
                  <a:txBody>
                    <a:bodyPr/>
                    <a:lstStyle/>
                    <a:p>
                      <a:r>
                        <a:rPr lang="en-US" dirty="0"/>
                        <a:t>Like</a:t>
                      </a:r>
                    </a:p>
                  </a:txBody>
                  <a:tcPr/>
                </a:tc>
                <a:tc>
                  <a:txBody>
                    <a:bodyPr/>
                    <a:lstStyle/>
                    <a:p>
                      <a:r>
                        <a:rPr lang="en-US" dirty="0"/>
                        <a:t>Chang</a:t>
                      </a:r>
                    </a:p>
                  </a:txBody>
                  <a:tcPr/>
                </a:tc>
                <a:tc>
                  <a:txBody>
                    <a:bodyPr/>
                    <a:lstStyle/>
                    <a:p>
                      <a:r>
                        <a:rPr lang="en-US" dirty="0" err="1"/>
                        <a:t>Argu</a:t>
                      </a:r>
                      <a:endParaRPr lang="en-US" dirty="0"/>
                    </a:p>
                  </a:txBody>
                  <a:tcPr/>
                </a:tc>
                <a:tc>
                  <a:txBody>
                    <a:bodyPr/>
                    <a:lstStyle/>
                    <a:p>
                      <a:r>
                        <a:rPr lang="en-US" dirty="0"/>
                        <a:t>Consult</a:t>
                      </a:r>
                    </a:p>
                  </a:txBody>
                  <a:tcPr/>
                </a:tc>
                <a:tc>
                  <a:txBody>
                    <a:bodyPr/>
                    <a:lstStyle/>
                    <a:p>
                      <a:r>
                        <a:rPr lang="en-US" dirty="0"/>
                        <a:t>Word </a:t>
                      </a:r>
                      <a:r>
                        <a:rPr lang="en-US" i="1" dirty="0"/>
                        <a:t>m</a:t>
                      </a:r>
                    </a:p>
                  </a:txBody>
                  <a:tcPr/>
                </a:tc>
                <a:extLst>
                  <a:ext uri="{0D108BD9-81ED-4DB2-BD59-A6C34878D82A}">
                    <a16:rowId xmlns:a16="http://schemas.microsoft.com/office/drawing/2014/main" val="582209998"/>
                  </a:ext>
                </a:extLst>
              </a:tr>
              <a:tr h="370840">
                <a:tc>
                  <a:txBody>
                    <a:bodyPr/>
                    <a:lstStyle/>
                    <a:p>
                      <a:r>
                        <a:rPr lang="en-US" dirty="0"/>
                        <a:t>Document 1</a:t>
                      </a:r>
                    </a:p>
                  </a:txBody>
                  <a:tcPr/>
                </a:tc>
                <a:tc>
                  <a:txBody>
                    <a:bodyPr/>
                    <a:lstStyle/>
                    <a:p>
                      <a:r>
                        <a:rPr lang="en-US" dirty="0"/>
                        <a:t>2</a:t>
                      </a:r>
                    </a:p>
                  </a:txBody>
                  <a:tcPr/>
                </a:tc>
                <a:tc>
                  <a:txBody>
                    <a:bodyPr/>
                    <a:lstStyle/>
                    <a:p>
                      <a:r>
                        <a:rPr lang="en-US" dirty="0"/>
                        <a:t>0</a:t>
                      </a:r>
                    </a:p>
                  </a:txBody>
                  <a:tcPr/>
                </a:tc>
                <a:tc>
                  <a:txBody>
                    <a:bodyPr/>
                    <a:lstStyle/>
                    <a:p>
                      <a:r>
                        <a:rPr lang="en-US" dirty="0"/>
                        <a:t>0</a:t>
                      </a:r>
                    </a:p>
                  </a:txBody>
                  <a:tcPr/>
                </a:tc>
                <a:tc>
                  <a:txBody>
                    <a:bodyPr/>
                    <a:lstStyle/>
                    <a:p>
                      <a:r>
                        <a:rPr lang="en-US" dirty="0"/>
                        <a:t>2</a:t>
                      </a:r>
                    </a:p>
                  </a:txBody>
                  <a:tcPr/>
                </a:tc>
                <a:tc>
                  <a:txBody>
                    <a:bodyPr/>
                    <a:lstStyle/>
                    <a:p>
                      <a:r>
                        <a:rPr lang="en-US" dirty="0"/>
                        <a:t>1</a:t>
                      </a:r>
                    </a:p>
                  </a:txBody>
                  <a:tcPr/>
                </a:tc>
                <a:extLst>
                  <a:ext uri="{0D108BD9-81ED-4DB2-BD59-A6C34878D82A}">
                    <a16:rowId xmlns:a16="http://schemas.microsoft.com/office/drawing/2014/main" val="1489648769"/>
                  </a:ext>
                </a:extLst>
              </a:tr>
              <a:tr h="370840">
                <a:tc>
                  <a:txBody>
                    <a:bodyPr/>
                    <a:lstStyle/>
                    <a:p>
                      <a:r>
                        <a:rPr lang="en-US" dirty="0"/>
                        <a:t>Document 2</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1097306007"/>
                  </a:ext>
                </a:extLst>
              </a:tr>
              <a:tr h="370840">
                <a:tc>
                  <a:txBody>
                    <a:bodyPr/>
                    <a:lstStyle/>
                    <a:p>
                      <a:r>
                        <a:rPr lang="en-US" dirty="0"/>
                        <a:t>Document 3</a:t>
                      </a:r>
                    </a:p>
                  </a:txBody>
                  <a:tcPr/>
                </a:tc>
                <a:tc>
                  <a:txBody>
                    <a:bodyPr/>
                    <a:lstStyle/>
                    <a:p>
                      <a:r>
                        <a:rPr lang="en-US" dirty="0"/>
                        <a:t>0</a:t>
                      </a:r>
                    </a:p>
                  </a:txBody>
                  <a:tcPr/>
                </a:tc>
                <a:tc>
                  <a:txBody>
                    <a:bodyPr/>
                    <a:lstStyle/>
                    <a:p>
                      <a:r>
                        <a:rPr lang="en-US" dirty="0"/>
                        <a:t>1</a:t>
                      </a:r>
                    </a:p>
                  </a:txBody>
                  <a:tcPr/>
                </a:tc>
                <a:tc>
                  <a:txBody>
                    <a:bodyPr/>
                    <a:lstStyle/>
                    <a:p>
                      <a:r>
                        <a:rPr lang="en-US" dirty="0"/>
                        <a:t>1</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1782815749"/>
                  </a:ext>
                </a:extLst>
              </a:tr>
              <a:tr h="370840">
                <a:tc>
                  <a:txBody>
                    <a:bodyPr/>
                    <a:lstStyle/>
                    <a:p>
                      <a:r>
                        <a:rPr lang="en-US" dirty="0"/>
                        <a:t>Document 4</a:t>
                      </a:r>
                    </a:p>
                  </a:txBody>
                  <a:tcPr/>
                </a:tc>
                <a:tc>
                  <a:txBody>
                    <a:bodyPr/>
                    <a:lstStyle/>
                    <a:p>
                      <a:r>
                        <a:rPr lang="en-US" dirty="0"/>
                        <a:t>0</a:t>
                      </a:r>
                    </a:p>
                  </a:txBody>
                  <a:tcPr/>
                </a:tc>
                <a:tc>
                  <a:txBody>
                    <a:bodyPr/>
                    <a:lstStyle/>
                    <a:p>
                      <a:r>
                        <a:rPr lang="en-US" dirty="0"/>
                        <a:t>0</a:t>
                      </a:r>
                    </a:p>
                  </a:txBody>
                  <a:tcPr/>
                </a:tc>
                <a:tc>
                  <a:txBody>
                    <a:bodyPr/>
                    <a:lstStyle/>
                    <a:p>
                      <a:r>
                        <a:rPr lang="en-US" dirty="0"/>
                        <a:t>2</a:t>
                      </a:r>
                    </a:p>
                  </a:txBody>
                  <a:tcPr/>
                </a:tc>
                <a:tc>
                  <a:txBody>
                    <a:bodyPr/>
                    <a:lstStyle/>
                    <a:p>
                      <a:r>
                        <a:rPr lang="en-US" dirty="0"/>
                        <a:t>1</a:t>
                      </a:r>
                    </a:p>
                  </a:txBody>
                  <a:tcPr/>
                </a:tc>
                <a:tc>
                  <a:txBody>
                    <a:bodyPr/>
                    <a:lstStyle/>
                    <a:p>
                      <a:r>
                        <a:rPr lang="en-US" dirty="0"/>
                        <a:t>2</a:t>
                      </a:r>
                    </a:p>
                  </a:txBody>
                  <a:tcPr/>
                </a:tc>
                <a:extLst>
                  <a:ext uri="{0D108BD9-81ED-4DB2-BD59-A6C34878D82A}">
                    <a16:rowId xmlns:a16="http://schemas.microsoft.com/office/drawing/2014/main" val="1073298569"/>
                  </a:ext>
                </a:extLst>
              </a:tr>
              <a:tr h="370840">
                <a:tc>
                  <a:txBody>
                    <a:bodyPr/>
                    <a:lstStyle/>
                    <a:p>
                      <a:r>
                        <a:rPr lang="en-US" dirty="0"/>
                        <a:t>Document 5</a:t>
                      </a:r>
                    </a:p>
                  </a:txBody>
                  <a:tcPr/>
                </a:tc>
                <a:tc>
                  <a:txBody>
                    <a:bodyPr/>
                    <a:lstStyle/>
                    <a:p>
                      <a:r>
                        <a:rPr lang="en-US" dirty="0"/>
                        <a:t>0</a:t>
                      </a:r>
                    </a:p>
                  </a:txBody>
                  <a:tcPr/>
                </a:tc>
                <a:tc>
                  <a:txBody>
                    <a:bodyPr/>
                    <a:lstStyle/>
                    <a:p>
                      <a:r>
                        <a:rPr lang="en-US" dirty="0"/>
                        <a:t>3</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2824913430"/>
                  </a:ext>
                </a:extLst>
              </a:tr>
              <a:tr h="370840">
                <a:tc>
                  <a:txBody>
                    <a:bodyPr/>
                    <a:lstStyle/>
                    <a:p>
                      <a:r>
                        <a:rPr lang="en-US" dirty="0"/>
                        <a:t>Document 6</a:t>
                      </a:r>
                    </a:p>
                  </a:txBody>
                  <a:tcPr/>
                </a:tc>
                <a:tc>
                  <a:txBody>
                    <a:bodyPr/>
                    <a:lstStyle/>
                    <a:p>
                      <a:r>
                        <a:rPr lang="en-US" dirty="0"/>
                        <a:t>1</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tc>
                  <a:txBody>
                    <a:bodyPr/>
                    <a:lstStyle/>
                    <a:p>
                      <a:r>
                        <a:rPr lang="en-US" dirty="0"/>
                        <a:t>3</a:t>
                      </a:r>
                    </a:p>
                  </a:txBody>
                  <a:tcPr/>
                </a:tc>
                <a:extLst>
                  <a:ext uri="{0D108BD9-81ED-4DB2-BD59-A6C34878D82A}">
                    <a16:rowId xmlns:a16="http://schemas.microsoft.com/office/drawing/2014/main" val="147413854"/>
                  </a:ext>
                </a:extLst>
              </a:tr>
              <a:tr h="370840">
                <a:tc>
                  <a:txBody>
                    <a:bodyPr/>
                    <a:lstStyle/>
                    <a:p>
                      <a:r>
                        <a:rPr lang="en-US" dirty="0"/>
                        <a:t>Document 7</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1959159860"/>
                  </a:ext>
                </a:extLst>
              </a:tr>
              <a:tr h="370840">
                <a:tc>
                  <a:txBody>
                    <a:bodyPr/>
                    <a:lstStyle/>
                    <a:p>
                      <a:r>
                        <a:rPr lang="en-US" dirty="0"/>
                        <a:t>Document 8</a:t>
                      </a:r>
                    </a:p>
                  </a:txBody>
                  <a:tcPr/>
                </a:tc>
                <a:tc>
                  <a:txBody>
                    <a:bodyPr/>
                    <a:lstStyle/>
                    <a:p>
                      <a:r>
                        <a:rPr lang="en-US" dirty="0"/>
                        <a:t>0</a:t>
                      </a:r>
                    </a:p>
                  </a:txBody>
                  <a:tcPr/>
                </a:tc>
                <a:tc>
                  <a:txBody>
                    <a:bodyPr/>
                    <a:lstStyle/>
                    <a:p>
                      <a:r>
                        <a:rPr lang="en-US" dirty="0"/>
                        <a:t>2</a:t>
                      </a:r>
                    </a:p>
                  </a:txBody>
                  <a:tcPr/>
                </a:tc>
                <a:tc>
                  <a:txBody>
                    <a:bodyPr/>
                    <a:lstStyle/>
                    <a:p>
                      <a:r>
                        <a:rPr lang="en-US" dirty="0"/>
                        <a:t>1</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1072040040"/>
                  </a:ext>
                </a:extLst>
              </a:tr>
              <a:tr h="370840">
                <a:tc>
                  <a:txBody>
                    <a:bodyPr/>
                    <a:lstStyle/>
                    <a:p>
                      <a:r>
                        <a:rPr lang="en-US" dirty="0"/>
                        <a:t>Document 9</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2928901012"/>
                  </a:ext>
                </a:extLst>
              </a:tr>
              <a:tr h="370840">
                <a:tc>
                  <a:txBody>
                    <a:bodyPr/>
                    <a:lstStyle/>
                    <a:p>
                      <a:r>
                        <a:rPr lang="en-US" dirty="0"/>
                        <a:t>Document 10</a:t>
                      </a:r>
                    </a:p>
                  </a:txBody>
                  <a:tcPr/>
                </a:tc>
                <a:tc>
                  <a:txBody>
                    <a:bodyPr/>
                    <a:lstStyle/>
                    <a:p>
                      <a:r>
                        <a:rPr lang="en-US" dirty="0"/>
                        <a:t>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3075847388"/>
                  </a:ext>
                </a:extLst>
              </a:tr>
              <a:tr h="370840">
                <a:tc>
                  <a:txBody>
                    <a:bodyPr/>
                    <a:lstStyle/>
                    <a:p>
                      <a:r>
                        <a:rPr lang="en-US" dirty="0"/>
                        <a:t>Document 11</a:t>
                      </a:r>
                    </a:p>
                  </a:txBody>
                  <a:tcPr/>
                </a:tc>
                <a:tc>
                  <a:txBody>
                    <a:bodyPr/>
                    <a:lstStyle/>
                    <a:p>
                      <a:r>
                        <a:rPr lang="en-US" dirty="0"/>
                        <a:t>0</a:t>
                      </a:r>
                    </a:p>
                  </a:txBody>
                  <a:tcPr/>
                </a:tc>
                <a:tc>
                  <a:txBody>
                    <a:bodyPr/>
                    <a:lstStyle/>
                    <a:p>
                      <a:r>
                        <a:rPr lang="en-US" dirty="0"/>
                        <a:t>0</a:t>
                      </a:r>
                    </a:p>
                  </a:txBody>
                  <a:tcPr/>
                </a:tc>
                <a:tc>
                  <a:txBody>
                    <a:bodyPr/>
                    <a:lstStyle/>
                    <a:p>
                      <a:r>
                        <a:rPr lang="en-US" dirty="0"/>
                        <a:t>0</a:t>
                      </a:r>
                    </a:p>
                  </a:txBody>
                  <a:tcPr/>
                </a:tc>
                <a:tc>
                  <a:txBody>
                    <a:bodyPr/>
                    <a:lstStyle/>
                    <a:p>
                      <a:r>
                        <a:rPr lang="en-US" dirty="0"/>
                        <a:t>1</a:t>
                      </a:r>
                    </a:p>
                  </a:txBody>
                  <a:tcPr/>
                </a:tc>
                <a:tc>
                  <a:txBody>
                    <a:bodyPr/>
                    <a:lstStyle/>
                    <a:p>
                      <a:r>
                        <a:rPr lang="en-US" dirty="0"/>
                        <a:t>0</a:t>
                      </a:r>
                    </a:p>
                  </a:txBody>
                  <a:tcPr/>
                </a:tc>
                <a:extLst>
                  <a:ext uri="{0D108BD9-81ED-4DB2-BD59-A6C34878D82A}">
                    <a16:rowId xmlns:a16="http://schemas.microsoft.com/office/drawing/2014/main" val="957321833"/>
                  </a:ext>
                </a:extLst>
              </a:tr>
              <a:tr h="370840">
                <a:tc>
                  <a:txBody>
                    <a:bodyPr/>
                    <a:lstStyle/>
                    <a:p>
                      <a:r>
                        <a:rPr lang="en-US" dirty="0"/>
                        <a:t>Document 12</a:t>
                      </a:r>
                    </a:p>
                  </a:txBody>
                  <a:tcPr/>
                </a:tc>
                <a:tc>
                  <a:txBody>
                    <a:bodyPr/>
                    <a:lstStyle/>
                    <a:p>
                      <a:r>
                        <a:rPr lang="en-US" dirty="0"/>
                        <a:t>1</a:t>
                      </a:r>
                    </a:p>
                  </a:txBody>
                  <a:tcPr/>
                </a:tc>
                <a:tc>
                  <a:txBody>
                    <a:bodyPr/>
                    <a:lstStyle/>
                    <a:p>
                      <a:r>
                        <a:rPr lang="en-US" dirty="0"/>
                        <a:t>0</a:t>
                      </a:r>
                    </a:p>
                  </a:txBody>
                  <a:tcPr/>
                </a:tc>
                <a:tc>
                  <a:txBody>
                    <a:bodyPr/>
                    <a:lstStyle/>
                    <a:p>
                      <a:r>
                        <a:rPr lang="en-US" dirty="0"/>
                        <a:t>0</a:t>
                      </a:r>
                    </a:p>
                  </a:txBody>
                  <a:tcPr/>
                </a:tc>
                <a:tc>
                  <a:txBody>
                    <a:bodyPr/>
                    <a:lstStyle/>
                    <a:p>
                      <a:r>
                        <a:rPr lang="en-US" dirty="0"/>
                        <a:t>1</a:t>
                      </a:r>
                    </a:p>
                  </a:txBody>
                  <a:tcPr/>
                </a:tc>
                <a:tc>
                  <a:txBody>
                    <a:bodyPr/>
                    <a:lstStyle/>
                    <a:p>
                      <a:r>
                        <a:rPr lang="en-US" dirty="0"/>
                        <a:t>2</a:t>
                      </a:r>
                    </a:p>
                  </a:txBody>
                  <a:tcPr/>
                </a:tc>
                <a:extLst>
                  <a:ext uri="{0D108BD9-81ED-4DB2-BD59-A6C34878D82A}">
                    <a16:rowId xmlns:a16="http://schemas.microsoft.com/office/drawing/2014/main" val="647625183"/>
                  </a:ext>
                </a:extLst>
              </a:tr>
              <a:tr h="370840">
                <a:tc>
                  <a:txBody>
                    <a:bodyPr/>
                    <a:lstStyle/>
                    <a:p>
                      <a:r>
                        <a:rPr lang="en-US" dirty="0"/>
                        <a:t>Document </a:t>
                      </a:r>
                      <a:r>
                        <a:rPr lang="en-US" i="1" dirty="0" err="1"/>
                        <a:t>i</a:t>
                      </a:r>
                      <a:endParaRPr lang="en-US" i="1" dirty="0"/>
                    </a:p>
                  </a:txBody>
                  <a:tcPr/>
                </a:tc>
                <a:tc>
                  <a:txBody>
                    <a:bodyPr/>
                    <a:lstStyle/>
                    <a:p>
                      <a:r>
                        <a:rPr lang="en-US" dirty="0"/>
                        <a:t>0</a:t>
                      </a:r>
                    </a:p>
                  </a:txBody>
                  <a:tcPr/>
                </a:tc>
                <a:tc>
                  <a:txBody>
                    <a:bodyPr/>
                    <a:lstStyle/>
                    <a:p>
                      <a:r>
                        <a:rPr lang="en-US" dirty="0"/>
                        <a:t>0</a:t>
                      </a:r>
                    </a:p>
                  </a:txBody>
                  <a:tcPr/>
                </a:tc>
                <a:tc>
                  <a:txBody>
                    <a:bodyPr/>
                    <a:lstStyle/>
                    <a:p>
                      <a:r>
                        <a:rPr lang="en-US" dirty="0"/>
                        <a:t>2</a:t>
                      </a:r>
                    </a:p>
                  </a:txBody>
                  <a:tcPr/>
                </a:tc>
                <a:tc>
                  <a:txBody>
                    <a:bodyPr/>
                    <a:lstStyle/>
                    <a:p>
                      <a:r>
                        <a:rPr lang="en-US" dirty="0"/>
                        <a:t>0</a:t>
                      </a:r>
                    </a:p>
                  </a:txBody>
                  <a:tcPr/>
                </a:tc>
                <a:tc>
                  <a:txBody>
                    <a:bodyPr/>
                    <a:lstStyle/>
                    <a:p>
                      <a:r>
                        <a:rPr lang="en-US" dirty="0"/>
                        <a:t>0</a:t>
                      </a:r>
                    </a:p>
                  </a:txBody>
                  <a:tcPr/>
                </a:tc>
                <a:extLst>
                  <a:ext uri="{0D108BD9-81ED-4DB2-BD59-A6C34878D82A}">
                    <a16:rowId xmlns:a16="http://schemas.microsoft.com/office/drawing/2014/main" val="3877480790"/>
                  </a:ext>
                </a:extLst>
              </a:tr>
            </a:tbl>
          </a:graphicData>
        </a:graphic>
      </p:graphicFrame>
    </p:spTree>
    <p:extLst>
      <p:ext uri="{BB962C8B-B14F-4D97-AF65-F5344CB8AC3E}">
        <p14:creationId xmlns:p14="http://schemas.microsoft.com/office/powerpoint/2010/main" val="2345784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Estimating the Topic Model</a:t>
            </a:r>
          </a:p>
        </p:txBody>
      </p:sp>
      <p:sp>
        <p:nvSpPr>
          <p:cNvPr id="3" name="Content Placeholder 2"/>
          <p:cNvSpPr>
            <a:spLocks noGrp="1"/>
          </p:cNvSpPr>
          <p:nvPr>
            <p:ph idx="1"/>
          </p:nvPr>
        </p:nvSpPr>
        <p:spPr/>
        <p:txBody>
          <a:bodyPr>
            <a:normAutofit/>
          </a:bodyPr>
          <a:lstStyle/>
          <a:p>
            <a:r>
              <a:rPr lang="en-US" dirty="0">
                <a:solidFill>
                  <a:schemeClr val="tx1"/>
                </a:solidFill>
              </a:rPr>
              <a:t>Once the text has been preprocessed and transformed into quantitative data, the Topic Model can be estimated</a:t>
            </a:r>
          </a:p>
          <a:p>
            <a:r>
              <a:rPr lang="en-US" dirty="0">
                <a:solidFill>
                  <a:schemeClr val="tx1"/>
                </a:solidFill>
              </a:rPr>
              <a:t>Latent </a:t>
            </a:r>
            <a:r>
              <a:rPr lang="en-US" dirty="0" err="1">
                <a:solidFill>
                  <a:schemeClr val="tx1"/>
                </a:solidFill>
              </a:rPr>
              <a:t>Dirichlet</a:t>
            </a:r>
            <a:r>
              <a:rPr lang="en-US" dirty="0">
                <a:solidFill>
                  <a:schemeClr val="tx1"/>
                </a:solidFill>
              </a:rPr>
              <a:t> Allocation or </a:t>
            </a:r>
            <a:r>
              <a:rPr lang="en-US" dirty="0" err="1">
                <a:solidFill>
                  <a:schemeClr val="tx1"/>
                </a:solidFill>
              </a:rPr>
              <a:t>LDA</a:t>
            </a:r>
            <a:r>
              <a:rPr lang="en-US" dirty="0">
                <a:solidFill>
                  <a:schemeClr val="tx1"/>
                </a:solidFill>
              </a:rPr>
              <a:t> is a common type of Topic Model</a:t>
            </a:r>
          </a:p>
          <a:p>
            <a:r>
              <a:rPr lang="en-US" dirty="0" err="1">
                <a:solidFill>
                  <a:schemeClr val="tx1"/>
                </a:solidFill>
              </a:rPr>
              <a:t>LDA</a:t>
            </a:r>
            <a:r>
              <a:rPr lang="en-US" dirty="0">
                <a:solidFill>
                  <a:schemeClr val="tx1"/>
                </a:solidFill>
              </a:rPr>
              <a:t> is a mixed membership topic model</a:t>
            </a:r>
          </a:p>
          <a:p>
            <a:pPr lvl="1"/>
            <a:r>
              <a:rPr lang="en-US" dirty="0">
                <a:solidFill>
                  <a:schemeClr val="tx1"/>
                </a:solidFill>
              </a:rPr>
              <a:t>Each document </a:t>
            </a:r>
            <a:r>
              <a:rPr lang="en-US" i="1" dirty="0" err="1">
                <a:solidFill>
                  <a:schemeClr val="tx1"/>
                </a:solidFill>
              </a:rPr>
              <a:t>i</a:t>
            </a:r>
            <a:r>
              <a:rPr lang="en-US" dirty="0">
                <a:solidFill>
                  <a:schemeClr val="tx1"/>
                </a:solidFill>
              </a:rPr>
              <a:t> is assumed to be a mixture of topics, where each topic </a:t>
            </a:r>
            <a:r>
              <a:rPr lang="en-US" i="1" dirty="0">
                <a:solidFill>
                  <a:schemeClr val="tx1"/>
                </a:solidFill>
              </a:rPr>
              <a:t>k</a:t>
            </a:r>
            <a:r>
              <a:rPr lang="en-US" dirty="0">
                <a:solidFill>
                  <a:schemeClr val="tx1"/>
                </a:solidFill>
              </a:rPr>
              <a:t> is mathematically captured as a probability vector over all </a:t>
            </a:r>
            <a:r>
              <a:rPr lang="en-US" i="1" dirty="0">
                <a:solidFill>
                  <a:schemeClr val="tx1"/>
                </a:solidFill>
              </a:rPr>
              <a:t>M</a:t>
            </a:r>
            <a:r>
              <a:rPr lang="en-US" dirty="0">
                <a:solidFill>
                  <a:schemeClr val="tx1"/>
                </a:solidFill>
              </a:rPr>
              <a:t> words included in the </a:t>
            </a:r>
            <a:r>
              <a:rPr lang="en-US" i="1" dirty="0" err="1">
                <a:solidFill>
                  <a:schemeClr val="tx1"/>
                </a:solidFill>
              </a:rPr>
              <a:t>i</a:t>
            </a:r>
            <a:r>
              <a:rPr lang="en-US" dirty="0">
                <a:solidFill>
                  <a:schemeClr val="tx1"/>
                </a:solidFill>
              </a:rPr>
              <a:t> documents</a:t>
            </a:r>
          </a:p>
          <a:p>
            <a:r>
              <a:rPr lang="en-US" dirty="0">
                <a:solidFill>
                  <a:schemeClr val="tx1"/>
                </a:solidFill>
              </a:rPr>
              <a:t>Topics are usually described by looking at the 5 or 10 most probable words of each topic </a:t>
            </a:r>
          </a:p>
          <a:p>
            <a:r>
              <a:rPr lang="en-US" dirty="0" err="1">
                <a:solidFill>
                  <a:schemeClr val="tx1"/>
                </a:solidFill>
              </a:rPr>
              <a:t>LDA</a:t>
            </a:r>
            <a:r>
              <a:rPr lang="en-US" dirty="0">
                <a:solidFill>
                  <a:schemeClr val="tx1"/>
                </a:solidFill>
              </a:rPr>
              <a:t> will also calculate the proportion of each document </a:t>
            </a:r>
            <a:r>
              <a:rPr lang="en-US" i="1" dirty="0" err="1">
                <a:solidFill>
                  <a:schemeClr val="tx1"/>
                </a:solidFill>
              </a:rPr>
              <a:t>i</a:t>
            </a:r>
            <a:r>
              <a:rPr lang="en-US" dirty="0">
                <a:solidFill>
                  <a:schemeClr val="tx1"/>
                </a:solidFill>
              </a:rPr>
              <a:t> that is dedicated to each topic </a:t>
            </a:r>
            <a:r>
              <a:rPr lang="en-US" i="1" dirty="0">
                <a:solidFill>
                  <a:schemeClr val="tx1"/>
                </a:solidFill>
              </a:rPr>
              <a:t>k</a:t>
            </a:r>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13</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109733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Determining the Number of Topics</a:t>
            </a:r>
          </a:p>
        </p:txBody>
      </p:sp>
      <p:sp>
        <p:nvSpPr>
          <p:cNvPr id="3" name="Content Placeholder 2"/>
          <p:cNvSpPr>
            <a:spLocks noGrp="1"/>
          </p:cNvSpPr>
          <p:nvPr>
            <p:ph idx="1"/>
          </p:nvPr>
        </p:nvSpPr>
        <p:spPr/>
        <p:txBody>
          <a:bodyPr>
            <a:normAutofit/>
          </a:bodyPr>
          <a:lstStyle/>
          <a:p>
            <a:r>
              <a:rPr lang="en-US" dirty="0">
                <a:solidFill>
                  <a:schemeClr val="tx1"/>
                </a:solidFill>
              </a:rPr>
              <a:t>Determining the number of topics (i.e., </a:t>
            </a:r>
            <a:r>
              <a:rPr lang="en-US" i="1" dirty="0">
                <a:solidFill>
                  <a:schemeClr val="tx1"/>
                </a:solidFill>
              </a:rPr>
              <a:t>k</a:t>
            </a:r>
            <a:r>
              <a:rPr lang="en-US" dirty="0">
                <a:solidFill>
                  <a:schemeClr val="tx1"/>
                </a:solidFill>
              </a:rPr>
              <a:t>) is one of the most difficult steps in topic models</a:t>
            </a:r>
          </a:p>
          <a:p>
            <a:pPr lvl="1"/>
            <a:r>
              <a:rPr lang="en-US" dirty="0">
                <a:solidFill>
                  <a:schemeClr val="tx1"/>
                </a:solidFill>
              </a:rPr>
              <a:t>When selecting the number of topics, it is generally a good idea to combine statistical measure criteria (e.g., the perplexity measure or the semantic coherence measure) and researcher judgement </a:t>
            </a:r>
          </a:p>
          <a:p>
            <a:pPr lvl="2"/>
            <a:r>
              <a:rPr lang="en-US" dirty="0">
                <a:solidFill>
                  <a:schemeClr val="tx1"/>
                </a:solidFill>
              </a:rPr>
              <a:t>Researchers should consider whether the topics recommended by the statistical measure are interpretable and sufficiently distinct from one another</a:t>
            </a:r>
          </a:p>
          <a:p>
            <a:pPr lvl="2"/>
            <a:r>
              <a:rPr lang="en-US" dirty="0">
                <a:solidFill>
                  <a:schemeClr val="tx1"/>
                </a:solidFill>
              </a:rPr>
              <a:t>Topic models will provide the most commonly co-occurring words for each topic, and those words usually help in interpreting the latent dimensions underlying each topic</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14</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95671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Determining the Number of Topics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15</a:t>
            </a:fld>
            <a:endParaRPr lang="en-US" sz="1200" dirty="0">
              <a:solidFill>
                <a:schemeClr val="tx1">
                  <a:lumMod val="65000"/>
                  <a:lumOff val="35000"/>
                </a:schemeClr>
              </a:solidFill>
            </a:endParaRPr>
          </a:p>
        </p:txBody>
      </p:sp>
      <p:pic>
        <p:nvPicPr>
          <p:cNvPr id="5" name="Picture 4"/>
          <p:cNvPicPr>
            <a:picLocks noChangeAspect="1"/>
          </p:cNvPicPr>
          <p:nvPr/>
        </p:nvPicPr>
        <p:blipFill>
          <a:blip r:embed="rId3"/>
          <a:stretch>
            <a:fillRect/>
          </a:stretch>
        </p:blipFill>
        <p:spPr>
          <a:xfrm>
            <a:off x="201706" y="2614129"/>
            <a:ext cx="8605198" cy="1702766"/>
          </a:xfrm>
          <a:prstGeom prst="rect">
            <a:avLst/>
          </a:prstGeom>
        </p:spPr>
      </p:pic>
      <p:sp>
        <p:nvSpPr>
          <p:cNvPr id="8" name="TextBox 7"/>
          <p:cNvSpPr txBox="1"/>
          <p:nvPr/>
        </p:nvSpPr>
        <p:spPr>
          <a:xfrm>
            <a:off x="483533" y="4729244"/>
            <a:ext cx="7978079" cy="338554"/>
          </a:xfrm>
          <a:prstGeom prst="rect">
            <a:avLst/>
          </a:prstGeom>
          <a:noFill/>
        </p:spPr>
        <p:txBody>
          <a:bodyPr wrap="square" rtlCol="0">
            <a:spAutoFit/>
          </a:bodyPr>
          <a:lstStyle/>
          <a:p>
            <a:r>
              <a:rPr lang="en-US" sz="1600" dirty="0"/>
              <a:t>Source: </a:t>
            </a:r>
            <a:r>
              <a:rPr lang="en-US" sz="1600" dirty="0" err="1"/>
              <a:t>Tirunillai</a:t>
            </a:r>
            <a:r>
              <a:rPr lang="en-US" sz="1600" dirty="0"/>
              <a:t> and </a:t>
            </a:r>
            <a:r>
              <a:rPr lang="en-US" sz="1600" dirty="0" err="1"/>
              <a:t>Tellis</a:t>
            </a:r>
            <a:r>
              <a:rPr lang="en-US" sz="1600" dirty="0"/>
              <a:t> (2014), Journal of Marketing Research</a:t>
            </a:r>
          </a:p>
        </p:txBody>
      </p:sp>
      <p:sp>
        <p:nvSpPr>
          <p:cNvPr id="9" name="TextBox 8"/>
          <p:cNvSpPr txBox="1"/>
          <p:nvPr/>
        </p:nvSpPr>
        <p:spPr>
          <a:xfrm>
            <a:off x="390547" y="1959544"/>
            <a:ext cx="8302973" cy="369332"/>
          </a:xfrm>
          <a:prstGeom prst="rect">
            <a:avLst/>
          </a:prstGeom>
          <a:noFill/>
        </p:spPr>
        <p:txBody>
          <a:bodyPr wrap="square" rtlCol="0">
            <a:spAutoFit/>
          </a:bodyPr>
          <a:lstStyle/>
          <a:p>
            <a:pPr algn="ctr"/>
            <a:r>
              <a:rPr lang="en-US" b="1" u="sng" dirty="0"/>
              <a:t>Top 6 dimensions (topics) and co-occurring words provided by an </a:t>
            </a:r>
            <a:r>
              <a:rPr lang="en-US" b="1" u="sng" dirty="0" err="1"/>
              <a:t>LDA</a:t>
            </a:r>
            <a:r>
              <a:rPr lang="en-US" b="1" u="sng" dirty="0"/>
              <a:t> </a:t>
            </a:r>
          </a:p>
        </p:txBody>
      </p:sp>
    </p:spTree>
    <p:extLst>
      <p:ext uri="{BB962C8B-B14F-4D97-AF65-F5344CB8AC3E}">
        <p14:creationId xmlns:p14="http://schemas.microsoft.com/office/powerpoint/2010/main" val="59214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chemeClr val="tx1"/>
                </a:solidFill>
              </a:rPr>
              <a:t>Learning Objectives</a:t>
            </a:r>
          </a:p>
          <a:p>
            <a:r>
              <a:rPr lang="en-US" dirty="0">
                <a:solidFill>
                  <a:schemeClr val="tx1"/>
                </a:solidFill>
              </a:rPr>
              <a:t>Introduction</a:t>
            </a:r>
          </a:p>
          <a:p>
            <a:pPr lvl="1"/>
            <a:r>
              <a:rPr lang="en-US" dirty="0">
                <a:solidFill>
                  <a:schemeClr val="tx1"/>
                </a:solidFill>
              </a:rPr>
              <a:t>Overview</a:t>
            </a:r>
          </a:p>
          <a:p>
            <a:r>
              <a:rPr lang="en-US" dirty="0">
                <a:solidFill>
                  <a:schemeClr val="tx1"/>
                </a:solidFill>
              </a:rPr>
              <a:t>Topic Models</a:t>
            </a:r>
          </a:p>
          <a:p>
            <a:pPr lvl="1"/>
            <a:r>
              <a:rPr lang="en-US" dirty="0">
                <a:solidFill>
                  <a:schemeClr val="tx1"/>
                </a:solidFill>
              </a:rPr>
              <a:t>From Text to Numbers</a:t>
            </a:r>
          </a:p>
          <a:p>
            <a:pPr lvl="1"/>
            <a:r>
              <a:rPr lang="en-US" dirty="0">
                <a:solidFill>
                  <a:schemeClr val="tx1"/>
                </a:solidFill>
              </a:rPr>
              <a:t>Estimating the Topic Model</a:t>
            </a:r>
          </a:p>
          <a:p>
            <a:pPr lvl="1"/>
            <a:r>
              <a:rPr lang="en-US" dirty="0">
                <a:solidFill>
                  <a:schemeClr val="tx1"/>
                </a:solidFill>
              </a:rPr>
              <a:t>Determining the Number of Topics</a:t>
            </a:r>
          </a:p>
          <a:p>
            <a:r>
              <a:rPr lang="en-US" b="1" dirty="0">
                <a:solidFill>
                  <a:schemeClr val="tx2"/>
                </a:solidFill>
              </a:rPr>
              <a:t>Summary</a:t>
            </a:r>
          </a:p>
          <a:p>
            <a:r>
              <a:rPr lang="en-US" dirty="0">
                <a:solidFill>
                  <a:schemeClr val="tx1"/>
                </a:solidFill>
              </a:rPr>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16</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015693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Summary</a:t>
            </a:r>
          </a:p>
        </p:txBody>
      </p:sp>
      <p:sp>
        <p:nvSpPr>
          <p:cNvPr id="3" name="Content Placeholder 2"/>
          <p:cNvSpPr>
            <a:spLocks noGrp="1"/>
          </p:cNvSpPr>
          <p:nvPr>
            <p:ph idx="1"/>
          </p:nvPr>
        </p:nvSpPr>
        <p:spPr>
          <a:xfrm>
            <a:off x="498474" y="1331055"/>
            <a:ext cx="8354173" cy="5272945"/>
          </a:xfrm>
        </p:spPr>
        <p:txBody>
          <a:bodyPr>
            <a:normAutofit/>
          </a:bodyPr>
          <a:lstStyle/>
          <a:p>
            <a:r>
              <a:rPr lang="en-US" dirty="0">
                <a:solidFill>
                  <a:schemeClr val="tx1"/>
                </a:solidFill>
              </a:rPr>
              <a:t>The internet of things (</a:t>
            </a:r>
            <a:r>
              <a:rPr lang="en-US" dirty="0" err="1">
                <a:solidFill>
                  <a:schemeClr val="tx1"/>
                </a:solidFill>
              </a:rPr>
              <a:t>IoT</a:t>
            </a:r>
            <a:r>
              <a:rPr lang="en-US" dirty="0">
                <a:solidFill>
                  <a:schemeClr val="tx1"/>
                </a:solidFill>
              </a:rPr>
              <a:t>) and digitization has made a wealth of textual data available to marketers</a:t>
            </a:r>
          </a:p>
          <a:p>
            <a:r>
              <a:rPr lang="en-US" dirty="0">
                <a:solidFill>
                  <a:schemeClr val="tx1"/>
                </a:solidFill>
              </a:rPr>
              <a:t>Much of this data is available for free and can be easily downloaded</a:t>
            </a:r>
          </a:p>
          <a:p>
            <a:r>
              <a:rPr lang="en-US" dirty="0">
                <a:solidFill>
                  <a:schemeClr val="tx1"/>
                </a:solidFill>
              </a:rPr>
              <a:t>This data can help marketers better understand their customers, competitors, as well as the context they operate in</a:t>
            </a:r>
          </a:p>
          <a:p>
            <a:r>
              <a:rPr lang="en-US" dirty="0">
                <a:solidFill>
                  <a:schemeClr val="tx1"/>
                </a:solidFill>
              </a:rPr>
              <a:t>One of the challenges that comes with this massive amount of freely available textual data is that it is mostly unstructured, making analyzing the data potentially cumbersome</a:t>
            </a:r>
          </a:p>
          <a:p>
            <a:r>
              <a:rPr lang="en-US" dirty="0">
                <a:solidFill>
                  <a:schemeClr val="tx1"/>
                </a:solidFill>
              </a:rPr>
              <a:t>There are several analytics-based tools marketers can use to add structure to the unstructured data, enabling them to derive potentially meaningful insights from the data</a:t>
            </a:r>
          </a:p>
          <a:p>
            <a:pPr lvl="1"/>
            <a:r>
              <a:rPr lang="en-US" dirty="0">
                <a:solidFill>
                  <a:schemeClr val="tx1"/>
                </a:solidFill>
              </a:rPr>
              <a:t>Topic models are one example of these tools</a:t>
            </a:r>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272549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Summary</a:t>
            </a:r>
          </a:p>
        </p:txBody>
      </p:sp>
      <p:sp>
        <p:nvSpPr>
          <p:cNvPr id="3" name="Content Placeholder 2"/>
          <p:cNvSpPr>
            <a:spLocks noGrp="1"/>
          </p:cNvSpPr>
          <p:nvPr>
            <p:ph idx="1"/>
          </p:nvPr>
        </p:nvSpPr>
        <p:spPr>
          <a:xfrm>
            <a:off x="498474" y="1331055"/>
            <a:ext cx="8354173" cy="5272945"/>
          </a:xfrm>
        </p:spPr>
        <p:txBody>
          <a:bodyPr>
            <a:normAutofit/>
          </a:bodyPr>
          <a:lstStyle/>
          <a:p>
            <a:r>
              <a:rPr lang="en-US" dirty="0">
                <a:solidFill>
                  <a:schemeClr val="tx1"/>
                </a:solidFill>
              </a:rPr>
              <a:t>Topic models are akin to dimension reduction methods such as factor analysis</a:t>
            </a:r>
          </a:p>
          <a:p>
            <a:r>
              <a:rPr lang="en-US" dirty="0">
                <a:solidFill>
                  <a:schemeClr val="tx1"/>
                </a:solidFill>
              </a:rPr>
              <a:t>Importantly, however, topic models can handle very large and sparse data sets that contain many zeros, which typically applies to textual data once it is converted into numbers</a:t>
            </a:r>
          </a:p>
          <a:p>
            <a:pPr lvl="1"/>
            <a:r>
              <a:rPr lang="en-US" dirty="0">
                <a:solidFill>
                  <a:schemeClr val="tx1"/>
                </a:solidFill>
              </a:rPr>
              <a:t>More traditional dimension reduction methods are typically not reliable with such high-dimensional, sparse data</a:t>
            </a:r>
          </a:p>
          <a:p>
            <a:r>
              <a:rPr lang="en-US" dirty="0">
                <a:solidFill>
                  <a:schemeClr val="tx1"/>
                </a:solidFill>
              </a:rPr>
              <a:t>Topic models also enable marketers to relate topics to other information such as ratings provided etc. </a:t>
            </a:r>
          </a:p>
          <a:p>
            <a:pPr lvl="1"/>
            <a:r>
              <a:rPr lang="en-US" dirty="0">
                <a:solidFill>
                  <a:schemeClr val="tx1"/>
                </a:solidFill>
              </a:rPr>
              <a:t>This insights, for example, can enable marketers to understand what topics are prevalent among consumers that give 5-star reviews</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18</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51005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chemeClr val="tx1"/>
                </a:solidFill>
              </a:rPr>
              <a:t>Learning Objectives</a:t>
            </a:r>
          </a:p>
          <a:p>
            <a:r>
              <a:rPr lang="en-US" dirty="0">
                <a:solidFill>
                  <a:schemeClr val="tx1"/>
                </a:solidFill>
              </a:rPr>
              <a:t>Introduction</a:t>
            </a:r>
          </a:p>
          <a:p>
            <a:pPr lvl="1"/>
            <a:r>
              <a:rPr lang="en-US" dirty="0">
                <a:solidFill>
                  <a:schemeClr val="tx1"/>
                </a:solidFill>
              </a:rPr>
              <a:t>Overview</a:t>
            </a:r>
          </a:p>
          <a:p>
            <a:r>
              <a:rPr lang="en-US" dirty="0">
                <a:solidFill>
                  <a:schemeClr val="tx1"/>
                </a:solidFill>
              </a:rPr>
              <a:t>Topic Models</a:t>
            </a:r>
          </a:p>
          <a:p>
            <a:pPr lvl="1"/>
            <a:r>
              <a:rPr lang="en-US" dirty="0">
                <a:solidFill>
                  <a:schemeClr val="tx1"/>
                </a:solidFill>
              </a:rPr>
              <a:t>From Text to Numbers</a:t>
            </a:r>
          </a:p>
          <a:p>
            <a:pPr lvl="1"/>
            <a:r>
              <a:rPr lang="en-US" dirty="0">
                <a:solidFill>
                  <a:schemeClr val="tx1"/>
                </a:solidFill>
              </a:rPr>
              <a:t>Estimating the Topic Model</a:t>
            </a:r>
          </a:p>
          <a:p>
            <a:pPr lvl="1"/>
            <a:r>
              <a:rPr lang="en-US" dirty="0">
                <a:solidFill>
                  <a:schemeClr val="tx1"/>
                </a:solidFill>
              </a:rPr>
              <a:t>Determining the Number of Topics</a:t>
            </a:r>
          </a:p>
          <a:p>
            <a:r>
              <a:rPr lang="en-US" dirty="0">
                <a:solidFill>
                  <a:schemeClr val="tx1"/>
                </a:solidFill>
              </a:rPr>
              <a:t>Summary</a:t>
            </a:r>
          </a:p>
          <a:p>
            <a:r>
              <a:rPr lang="en-US" b="1" dirty="0">
                <a:solidFill>
                  <a:schemeClr val="tx2"/>
                </a:solidFill>
              </a:rPr>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19</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1804107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b="1" dirty="0">
                <a:solidFill>
                  <a:schemeClr val="accent1">
                    <a:lumMod val="75000"/>
                  </a:schemeClr>
                </a:solidFill>
              </a:rPr>
              <a:t>Learning Objectives</a:t>
            </a:r>
          </a:p>
          <a:p>
            <a:r>
              <a:rPr lang="en-US" dirty="0">
                <a:solidFill>
                  <a:schemeClr val="tx1"/>
                </a:solidFill>
              </a:rPr>
              <a:t>Introduction</a:t>
            </a:r>
          </a:p>
          <a:p>
            <a:pPr lvl="1"/>
            <a:r>
              <a:rPr lang="en-US" dirty="0">
                <a:solidFill>
                  <a:schemeClr val="tx1"/>
                </a:solidFill>
              </a:rPr>
              <a:t>Overview</a:t>
            </a:r>
          </a:p>
          <a:p>
            <a:r>
              <a:rPr lang="en-US" dirty="0">
                <a:solidFill>
                  <a:schemeClr val="tx1"/>
                </a:solidFill>
              </a:rPr>
              <a:t>Topic Models</a:t>
            </a:r>
          </a:p>
          <a:p>
            <a:pPr lvl="1"/>
            <a:r>
              <a:rPr lang="en-US" dirty="0">
                <a:solidFill>
                  <a:schemeClr val="tx1"/>
                </a:solidFill>
              </a:rPr>
              <a:t>From Text to Numbers</a:t>
            </a:r>
          </a:p>
          <a:p>
            <a:pPr lvl="1"/>
            <a:r>
              <a:rPr lang="en-US" dirty="0">
                <a:solidFill>
                  <a:schemeClr val="tx1"/>
                </a:solidFill>
              </a:rPr>
              <a:t>Estimating the Topic Model</a:t>
            </a:r>
          </a:p>
          <a:p>
            <a:pPr lvl="1"/>
            <a:r>
              <a:rPr lang="en-US" dirty="0">
                <a:solidFill>
                  <a:schemeClr val="tx1"/>
                </a:solidFill>
              </a:rPr>
              <a:t>Determining the Number of Topics</a:t>
            </a:r>
          </a:p>
          <a:p>
            <a:r>
              <a:rPr lang="en-US" dirty="0">
                <a:solidFill>
                  <a:schemeClr val="tx1"/>
                </a:solidFill>
              </a:rPr>
              <a:t>Summary</a:t>
            </a:r>
          </a:p>
          <a:p>
            <a:r>
              <a:rPr lang="en-US" dirty="0">
                <a:solidFill>
                  <a:schemeClr val="tx1"/>
                </a:solidFill>
              </a:rPr>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41170567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Takeaways</a:t>
            </a:r>
          </a:p>
        </p:txBody>
      </p:sp>
      <p:sp>
        <p:nvSpPr>
          <p:cNvPr id="3" name="Content Placeholder 2"/>
          <p:cNvSpPr>
            <a:spLocks noGrp="1"/>
          </p:cNvSpPr>
          <p:nvPr>
            <p:ph idx="1"/>
          </p:nvPr>
        </p:nvSpPr>
        <p:spPr>
          <a:xfrm>
            <a:off x="498474" y="1331055"/>
            <a:ext cx="8354173" cy="5272945"/>
          </a:xfrm>
        </p:spPr>
        <p:txBody>
          <a:bodyPr>
            <a:normAutofit/>
          </a:bodyPr>
          <a:lstStyle/>
          <a:p>
            <a:pPr lvl="0"/>
            <a:r>
              <a:rPr lang="en-US" dirty="0"/>
              <a:t>Massive amounts of textual customer data (etc.) is created every day</a:t>
            </a:r>
          </a:p>
          <a:p>
            <a:pPr lvl="0"/>
            <a:r>
              <a:rPr lang="en-US" dirty="0"/>
              <a:t>Much of this textual data is freely available on the World Wide Web and can be easily downloaded</a:t>
            </a:r>
          </a:p>
          <a:p>
            <a:pPr lvl="0"/>
            <a:r>
              <a:rPr lang="en-US" dirty="0"/>
              <a:t>The textual data is, for the most part, unstructured which makes it less accessible</a:t>
            </a:r>
          </a:p>
          <a:p>
            <a:r>
              <a:rPr lang="en-US" dirty="0"/>
              <a:t>Textual analysis methods exist that enable researchers to put structure around the unstructured textual data, enabling them to extract potentially meaningful insights about the text creators</a:t>
            </a:r>
          </a:p>
          <a:p>
            <a:pPr lvl="1"/>
            <a:r>
              <a:rPr lang="en-US" dirty="0"/>
              <a:t>Topic models are an example of these textual analysis methods</a:t>
            </a:r>
          </a:p>
          <a:p>
            <a:r>
              <a:rPr lang="en-US" dirty="0"/>
              <a:t>Topic models are a type of dimension reduction method that allow researchers to extract the latent topics that exist in textual data</a:t>
            </a:r>
          </a:p>
          <a:p>
            <a:pPr marL="0" lvl="0" indent="0">
              <a:buNone/>
            </a:pPr>
            <a:r>
              <a:rPr lang="en-US" dirty="0"/>
              <a:t>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20</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88007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177987"/>
            <a:ext cx="7556313" cy="803691"/>
          </a:xfrm>
        </p:spPr>
        <p:txBody>
          <a:bodyPr/>
          <a:lstStyle/>
          <a:p>
            <a:r>
              <a:rPr lang="en-US" b="1" dirty="0"/>
              <a:t>Takeaways</a:t>
            </a:r>
          </a:p>
        </p:txBody>
      </p:sp>
      <p:sp>
        <p:nvSpPr>
          <p:cNvPr id="3" name="Content Placeholder 2"/>
          <p:cNvSpPr>
            <a:spLocks noGrp="1"/>
          </p:cNvSpPr>
          <p:nvPr>
            <p:ph idx="1"/>
          </p:nvPr>
        </p:nvSpPr>
        <p:spPr>
          <a:xfrm>
            <a:off x="498474" y="1331055"/>
            <a:ext cx="8354173" cy="5272945"/>
          </a:xfrm>
        </p:spPr>
        <p:txBody>
          <a:bodyPr>
            <a:normAutofit/>
          </a:bodyPr>
          <a:lstStyle/>
          <a:p>
            <a:pPr lvl="0"/>
            <a:r>
              <a:rPr lang="en-US" dirty="0"/>
              <a:t>Latent </a:t>
            </a:r>
            <a:r>
              <a:rPr lang="en-US" dirty="0" err="1"/>
              <a:t>Dirichlet</a:t>
            </a:r>
            <a:r>
              <a:rPr lang="en-US" dirty="0"/>
              <a:t> allocation (</a:t>
            </a:r>
            <a:r>
              <a:rPr lang="en-US" dirty="0" err="1"/>
              <a:t>LDA</a:t>
            </a:r>
            <a:r>
              <a:rPr lang="en-US" dirty="0"/>
              <a:t>) is one of the base models in the family of “topic models” that looks at patterns of word co-</a:t>
            </a:r>
            <a:r>
              <a:rPr lang="en-US" dirty="0" err="1"/>
              <a:t>occurences</a:t>
            </a:r>
            <a:r>
              <a:rPr lang="en-US" dirty="0"/>
              <a:t> to identify latent themes embedded in textual data</a:t>
            </a:r>
          </a:p>
          <a:p>
            <a:pPr lvl="0"/>
            <a:r>
              <a:rPr lang="en-US" dirty="0"/>
              <a:t>Topic models tell researchers what the most probable words per topic are which, in turn, helps them understand and interpret the latent dimensions of the respective topic (i.e., what the topic represents)</a:t>
            </a:r>
          </a:p>
          <a:p>
            <a:pPr lvl="0"/>
            <a:r>
              <a:rPr lang="en-US" dirty="0"/>
              <a:t>Determining the number of topics represented in textual data is often the most difficult step in topic modeling. When selecting the number of topics, it is advisable to combine statistical measure criteria with researcher judgement focused on whether the topics are interpretable and sufficiently distinct.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21</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441847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666" y="1485899"/>
            <a:ext cx="8382000" cy="4766855"/>
          </a:xfrm>
        </p:spPr>
        <p:txBody>
          <a:bodyPr>
            <a:normAutofit/>
          </a:bodyPr>
          <a:lstStyle/>
          <a:p>
            <a:pPr lvl="0"/>
            <a:r>
              <a:rPr lang="en-US" dirty="0">
                <a:solidFill>
                  <a:schemeClr val="tx1"/>
                </a:solidFill>
              </a:rPr>
              <a:t>Be able to explain how marketers can use textual data (e.g., online reviews) to better understand their customers. </a:t>
            </a:r>
          </a:p>
          <a:p>
            <a:pPr lvl="0"/>
            <a:r>
              <a:rPr lang="en-US" dirty="0">
                <a:solidFill>
                  <a:schemeClr val="tx1"/>
                </a:solidFill>
              </a:rPr>
              <a:t>Be able to explain the general idea behind topic models.</a:t>
            </a:r>
          </a:p>
          <a:p>
            <a:pPr lvl="0"/>
            <a:r>
              <a:rPr lang="en-US" dirty="0">
                <a:solidFill>
                  <a:schemeClr val="tx1"/>
                </a:solidFill>
              </a:rPr>
              <a:t>Know how text is converted to numbers in topic models.</a:t>
            </a:r>
          </a:p>
          <a:p>
            <a:pPr lvl="0"/>
            <a:r>
              <a:rPr lang="en-US" dirty="0">
                <a:solidFill>
                  <a:schemeClr val="tx1"/>
                </a:solidFill>
              </a:rPr>
              <a:t>Be able to explain what stop words are.</a:t>
            </a:r>
          </a:p>
          <a:p>
            <a:pPr lvl="0"/>
            <a:r>
              <a:rPr lang="en-US" dirty="0">
                <a:solidFill>
                  <a:schemeClr val="tx1"/>
                </a:solidFill>
              </a:rPr>
              <a:t>Know what stemming is.</a:t>
            </a:r>
          </a:p>
          <a:p>
            <a:pPr lvl="0"/>
            <a:r>
              <a:rPr lang="en-US" dirty="0">
                <a:solidFill>
                  <a:schemeClr val="tx1"/>
                </a:solidFill>
              </a:rPr>
              <a:t>Understand the idea behind “bag of words” in topic models.</a:t>
            </a:r>
          </a:p>
          <a:p>
            <a:pPr lvl="0"/>
            <a:r>
              <a:rPr lang="en-US" dirty="0">
                <a:solidFill>
                  <a:schemeClr val="tx1"/>
                </a:solidFill>
              </a:rPr>
              <a:t>Know how to determine the number of topics to retain in a topic model.</a:t>
            </a:r>
          </a:p>
        </p:txBody>
      </p:sp>
      <p:sp>
        <p:nvSpPr>
          <p:cNvPr id="6" name="Footer Placeholder 5"/>
          <p:cNvSpPr>
            <a:spLocks noGrp="1"/>
          </p:cNvSpPr>
          <p:nvPr>
            <p:ph type="ftr" sz="quarter" idx="11"/>
          </p:nvPr>
        </p:nvSpPr>
        <p:spPr/>
        <p:txBody>
          <a:bodyPr/>
          <a:lstStyle/>
          <a:p>
            <a:r>
              <a:rPr lang="en-US" dirty="0"/>
              <a:t>© Palmatier, Petersen, and Germann</a:t>
            </a:r>
          </a:p>
        </p:txBody>
      </p:sp>
      <p:sp>
        <p:nvSpPr>
          <p:cNvPr id="8" name="Slide Number Placeholder 4"/>
          <p:cNvSpPr>
            <a:spLocks noGrp="1"/>
          </p:cNvSpPr>
          <p:nvPr>
            <p:ph type="sldNum" sz="quarter" idx="12"/>
          </p:nvPr>
        </p:nvSpPr>
        <p:spPr>
          <a:xfrm>
            <a:off x="8298609" y="6423585"/>
            <a:ext cx="554038" cy="365125"/>
          </a:xfrm>
        </p:spPr>
        <p:txBody>
          <a:bodyPr/>
          <a:lstStyle/>
          <a:p>
            <a:fld id="{11599E64-13D8-6C4C-BC45-CF946C645FF2}" type="slidenum">
              <a:rPr lang="en-US" sz="1200" smtClean="0">
                <a:solidFill>
                  <a:schemeClr val="tx1">
                    <a:lumMod val="65000"/>
                    <a:lumOff val="35000"/>
                  </a:schemeClr>
                </a:solidFill>
              </a:rPr>
              <a:t>3</a:t>
            </a:fld>
            <a:endParaRPr lang="en-US" sz="1200" dirty="0">
              <a:solidFill>
                <a:schemeClr val="tx1">
                  <a:lumMod val="65000"/>
                  <a:lumOff val="35000"/>
                </a:schemeClr>
              </a:solidFill>
            </a:endParaRPr>
          </a:p>
        </p:txBody>
      </p:sp>
      <p:sp>
        <p:nvSpPr>
          <p:cNvPr id="10" name="Title 1">
            <a:extLst>
              <a:ext uri="{FF2B5EF4-FFF2-40B4-BE49-F238E27FC236}">
                <a16:creationId xmlns:a16="http://schemas.microsoft.com/office/drawing/2014/main" id="{8EAE9807-BA27-4336-A769-D04F026F8E57}"/>
              </a:ext>
            </a:extLst>
          </p:cNvPr>
          <p:cNvSpPr>
            <a:spLocks noGrp="1"/>
          </p:cNvSpPr>
          <p:nvPr>
            <p:ph type="title"/>
          </p:nvPr>
        </p:nvSpPr>
        <p:spPr>
          <a:xfrm>
            <a:off x="498474" y="282574"/>
            <a:ext cx="7556313" cy="803691"/>
          </a:xfrm>
        </p:spPr>
        <p:txBody>
          <a:bodyPr/>
          <a:lstStyle/>
          <a:p>
            <a:r>
              <a:rPr lang="en-US" sz="3200" b="1" dirty="0"/>
              <a:t>Learning Objectives</a:t>
            </a:r>
          </a:p>
        </p:txBody>
      </p:sp>
    </p:spTree>
    <p:extLst>
      <p:ext uri="{BB962C8B-B14F-4D97-AF65-F5344CB8AC3E}">
        <p14:creationId xmlns:p14="http://schemas.microsoft.com/office/powerpoint/2010/main" val="12112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chemeClr val="tx1"/>
                </a:solidFill>
              </a:rPr>
              <a:t>Learning Objectives</a:t>
            </a:r>
          </a:p>
          <a:p>
            <a:r>
              <a:rPr lang="en-US" b="1" dirty="0">
                <a:solidFill>
                  <a:schemeClr val="accent1">
                    <a:lumMod val="75000"/>
                  </a:schemeClr>
                </a:solidFill>
              </a:rPr>
              <a:t>Introduction</a:t>
            </a:r>
          </a:p>
          <a:p>
            <a:pPr lvl="1"/>
            <a:r>
              <a:rPr lang="en-US" dirty="0">
                <a:solidFill>
                  <a:schemeClr val="tx1">
                    <a:lumMod val="75000"/>
                    <a:lumOff val="25000"/>
                  </a:schemeClr>
                </a:solidFill>
              </a:rPr>
              <a:t>Overview</a:t>
            </a:r>
          </a:p>
          <a:p>
            <a:r>
              <a:rPr lang="en-US" dirty="0">
                <a:solidFill>
                  <a:schemeClr val="tx1"/>
                </a:solidFill>
              </a:rPr>
              <a:t>Topic Models</a:t>
            </a:r>
          </a:p>
          <a:p>
            <a:pPr lvl="1"/>
            <a:r>
              <a:rPr lang="en-US" dirty="0">
                <a:solidFill>
                  <a:schemeClr val="tx1"/>
                </a:solidFill>
              </a:rPr>
              <a:t>From Text to Numbers</a:t>
            </a:r>
          </a:p>
          <a:p>
            <a:pPr lvl="1"/>
            <a:r>
              <a:rPr lang="en-US" dirty="0">
                <a:solidFill>
                  <a:schemeClr val="tx1"/>
                </a:solidFill>
              </a:rPr>
              <a:t>Estimating the Topic Model</a:t>
            </a:r>
          </a:p>
          <a:p>
            <a:pPr lvl="1"/>
            <a:r>
              <a:rPr lang="en-US" dirty="0">
                <a:solidFill>
                  <a:schemeClr val="tx1"/>
                </a:solidFill>
              </a:rPr>
              <a:t>Determining the Number of Topics</a:t>
            </a:r>
          </a:p>
          <a:p>
            <a:r>
              <a:rPr lang="en-US" dirty="0">
                <a:solidFill>
                  <a:schemeClr val="tx1"/>
                </a:solidFill>
              </a:rPr>
              <a:t>Summary</a:t>
            </a:r>
          </a:p>
          <a:p>
            <a:r>
              <a:rPr lang="en-US" dirty="0">
                <a:solidFill>
                  <a:schemeClr val="tx1"/>
                </a:solidFill>
              </a:rPr>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4</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3140870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372220"/>
            <a:ext cx="7556313" cy="803691"/>
          </a:xfrm>
        </p:spPr>
        <p:txBody>
          <a:bodyPr/>
          <a:lstStyle/>
          <a:p>
            <a:r>
              <a:rPr lang="en-US" b="1" dirty="0"/>
              <a:t>Overview</a:t>
            </a:r>
          </a:p>
        </p:txBody>
      </p:sp>
      <p:sp>
        <p:nvSpPr>
          <p:cNvPr id="3" name="Content Placeholder 2"/>
          <p:cNvSpPr>
            <a:spLocks noGrp="1"/>
          </p:cNvSpPr>
          <p:nvPr>
            <p:ph idx="1"/>
          </p:nvPr>
        </p:nvSpPr>
        <p:spPr>
          <a:xfrm>
            <a:off x="394914" y="1331056"/>
            <a:ext cx="7820399" cy="4948558"/>
          </a:xfrm>
        </p:spPr>
        <p:txBody>
          <a:bodyPr>
            <a:noAutofit/>
          </a:bodyPr>
          <a:lstStyle/>
          <a:p>
            <a:r>
              <a:rPr lang="en-US" dirty="0"/>
              <a:t>Textual data is created at a massive rate</a:t>
            </a:r>
          </a:p>
          <a:p>
            <a:pPr lvl="1"/>
            <a:r>
              <a:rPr lang="en-US" dirty="0"/>
              <a:t>Every second, about 6,000 tweets are tweeted on Twitter</a:t>
            </a:r>
          </a:p>
          <a:p>
            <a:pPr lvl="1"/>
            <a:r>
              <a:rPr lang="en-US" dirty="0"/>
              <a:t>Consumers leave online reviews</a:t>
            </a:r>
          </a:p>
          <a:p>
            <a:pPr lvl="1"/>
            <a:r>
              <a:rPr lang="en-US" dirty="0"/>
              <a:t>Firms’ annual earnings calls are recorded and transcribed</a:t>
            </a:r>
          </a:p>
          <a:p>
            <a:r>
              <a:rPr lang="en-US" dirty="0"/>
              <a:t>Most of the data is unstructured, making it less accessible</a:t>
            </a:r>
          </a:p>
          <a:p>
            <a:pPr lvl="1"/>
            <a:r>
              <a:rPr lang="en-US" dirty="0"/>
              <a:t>Estimates suggest that up to 95% of all business data is unstructured, and most of this data is text</a:t>
            </a:r>
          </a:p>
          <a:p>
            <a:r>
              <a:rPr lang="en-US" dirty="0"/>
              <a:t>Significant advances have been made in automated textual analysis that allows marketers to extract insights from the unstructured data</a:t>
            </a:r>
          </a:p>
          <a:p>
            <a:pPr lvl="1"/>
            <a:r>
              <a:rPr lang="en-US" dirty="0"/>
              <a:t>These analysis techniques can be used for understanding and prediction, and can offer marketers a window into the minds of the individuals who create the textual data </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5</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279237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372220"/>
            <a:ext cx="7556313" cy="803691"/>
          </a:xfrm>
        </p:spPr>
        <p:txBody>
          <a:bodyPr/>
          <a:lstStyle/>
          <a:p>
            <a:r>
              <a:rPr lang="en-US" b="1" dirty="0"/>
              <a:t>Overview</a:t>
            </a:r>
          </a:p>
        </p:txBody>
      </p:sp>
      <p:sp>
        <p:nvSpPr>
          <p:cNvPr id="3" name="Content Placeholder 2"/>
          <p:cNvSpPr>
            <a:spLocks noGrp="1"/>
          </p:cNvSpPr>
          <p:nvPr>
            <p:ph idx="1"/>
          </p:nvPr>
        </p:nvSpPr>
        <p:spPr>
          <a:xfrm>
            <a:off x="394914" y="1331056"/>
            <a:ext cx="7820399" cy="4948558"/>
          </a:xfrm>
        </p:spPr>
        <p:txBody>
          <a:bodyPr>
            <a:noAutofit/>
          </a:bodyPr>
          <a:lstStyle/>
          <a:p>
            <a:r>
              <a:rPr lang="en-US" dirty="0">
                <a:solidFill>
                  <a:schemeClr val="tx1"/>
                </a:solidFill>
              </a:rPr>
              <a:t>Much of the unstructured textual data is freely available (e.g., online reviews) and can be downloaded or otherwise easily obtained</a:t>
            </a:r>
          </a:p>
          <a:p>
            <a:pPr lvl="1"/>
            <a:r>
              <a:rPr lang="en-US" dirty="0">
                <a:solidFill>
                  <a:schemeClr val="tx1"/>
                </a:solidFill>
              </a:rPr>
              <a:t>Given firms’ limited resources, the massive amounts of unstructured textual data can provide significant opportunities for marketers</a:t>
            </a:r>
          </a:p>
          <a:p>
            <a:pPr lvl="1"/>
            <a:r>
              <a:rPr lang="en-US" dirty="0">
                <a:solidFill>
                  <a:schemeClr val="tx1"/>
                </a:solidFill>
              </a:rPr>
              <a:t>Marketers can use the textual data for various purposes, including social listening etc.</a:t>
            </a:r>
            <a:endParaRPr lang="en-US" dirty="0"/>
          </a:p>
          <a:p>
            <a:r>
              <a:rPr lang="en-US" dirty="0">
                <a:solidFill>
                  <a:schemeClr val="tx1"/>
                </a:solidFill>
              </a:rPr>
              <a:t>There are various textual analysis techniques marketers can use to analyze unstructured textual data </a:t>
            </a:r>
          </a:p>
          <a:p>
            <a:pPr lvl="1"/>
            <a:r>
              <a:rPr lang="en-US" dirty="0">
                <a:solidFill>
                  <a:schemeClr val="tx1"/>
                </a:solidFill>
              </a:rPr>
              <a:t>We focus on Topic Models here</a:t>
            </a:r>
          </a:p>
          <a:p>
            <a:r>
              <a:rPr lang="en-US" dirty="0"/>
              <a:t>Topic models are similar to more traditional dimension reduction methods such as factor analysis. However, these more traditional methods cannot be effectively used with text</a:t>
            </a:r>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6</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535511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372220"/>
            <a:ext cx="7556313" cy="803691"/>
          </a:xfrm>
        </p:spPr>
        <p:txBody>
          <a:bodyPr/>
          <a:lstStyle/>
          <a:p>
            <a:r>
              <a:rPr lang="en-US" b="1" dirty="0"/>
              <a:t>Overview</a:t>
            </a:r>
          </a:p>
        </p:txBody>
      </p:sp>
      <p:sp>
        <p:nvSpPr>
          <p:cNvPr id="3" name="Content Placeholder 2"/>
          <p:cNvSpPr>
            <a:spLocks noGrp="1"/>
          </p:cNvSpPr>
          <p:nvPr>
            <p:ph idx="1"/>
          </p:nvPr>
        </p:nvSpPr>
        <p:spPr>
          <a:xfrm>
            <a:off x="394914" y="1331056"/>
            <a:ext cx="7820399" cy="4948558"/>
          </a:xfrm>
        </p:spPr>
        <p:txBody>
          <a:bodyPr>
            <a:noAutofit/>
          </a:bodyPr>
          <a:lstStyle/>
          <a:p>
            <a:r>
              <a:rPr lang="en-US" dirty="0">
                <a:solidFill>
                  <a:schemeClr val="tx1"/>
                </a:solidFill>
              </a:rPr>
              <a:t>The general idea behind topic models is as follows: </a:t>
            </a:r>
          </a:p>
          <a:p>
            <a:pPr lvl="1"/>
            <a:r>
              <a:rPr lang="en-US" dirty="0">
                <a:solidFill>
                  <a:schemeClr val="tx1"/>
                </a:solidFill>
              </a:rPr>
              <a:t>People choose words to express their opinions about, for example, brands</a:t>
            </a:r>
          </a:p>
          <a:p>
            <a:pPr lvl="1"/>
            <a:r>
              <a:rPr lang="en-US" dirty="0">
                <a:solidFill>
                  <a:schemeClr val="tx1"/>
                </a:solidFill>
              </a:rPr>
              <a:t>These opinions can be captured by one or more dimensions</a:t>
            </a:r>
          </a:p>
          <a:p>
            <a:pPr lvl="2"/>
            <a:r>
              <a:rPr lang="en-US" dirty="0">
                <a:solidFill>
                  <a:schemeClr val="tx1"/>
                </a:solidFill>
              </a:rPr>
              <a:t>For example, one dimension could be about the brand’s price, another dimension about the brand’s quality etc. </a:t>
            </a:r>
          </a:p>
          <a:p>
            <a:pPr lvl="2"/>
            <a:r>
              <a:rPr lang="en-US" dirty="0">
                <a:solidFill>
                  <a:schemeClr val="tx1"/>
                </a:solidFill>
              </a:rPr>
              <a:t>Although these dimensions are latent, that is, not directly observable, they can be inferred by analyzing the words used in the reviews with the help of topic models</a:t>
            </a:r>
          </a:p>
          <a:p>
            <a:pPr lvl="2"/>
            <a:r>
              <a:rPr lang="en-US" dirty="0">
                <a:solidFill>
                  <a:schemeClr val="tx1"/>
                </a:solidFill>
              </a:rPr>
              <a:t>Topic models will give an idea of (1) how many dimensions underlie the opinions captured as well as (2) which word or words co-occur with each latent dimension</a:t>
            </a:r>
          </a:p>
          <a:p>
            <a:pPr lvl="1"/>
            <a:r>
              <a:rPr lang="en-US" dirty="0">
                <a:solidFill>
                  <a:schemeClr val="tx1"/>
                </a:solidFill>
              </a:rPr>
              <a:t>Similar to how factor analysis identifies underlying themes considering different survey items, topic models identify the general topics that are discussed in a body of text (such as online reviews)</a:t>
            </a:r>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7</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1744118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356" y="372220"/>
            <a:ext cx="7556313" cy="803691"/>
          </a:xfrm>
        </p:spPr>
        <p:txBody>
          <a:bodyPr/>
          <a:lstStyle/>
          <a:p>
            <a:r>
              <a:rPr lang="en-US" b="1" dirty="0"/>
              <a:t>Agenda</a:t>
            </a:r>
          </a:p>
        </p:txBody>
      </p:sp>
      <p:sp>
        <p:nvSpPr>
          <p:cNvPr id="3" name="Content Placeholder 2"/>
          <p:cNvSpPr>
            <a:spLocks noGrp="1"/>
          </p:cNvSpPr>
          <p:nvPr>
            <p:ph idx="1"/>
          </p:nvPr>
        </p:nvSpPr>
        <p:spPr/>
        <p:txBody>
          <a:bodyPr>
            <a:normAutofit/>
          </a:bodyPr>
          <a:lstStyle/>
          <a:p>
            <a:r>
              <a:rPr lang="en-US" dirty="0">
                <a:solidFill>
                  <a:schemeClr val="tx1"/>
                </a:solidFill>
              </a:rPr>
              <a:t>Learning Objectives</a:t>
            </a:r>
          </a:p>
          <a:p>
            <a:r>
              <a:rPr lang="en-US" dirty="0">
                <a:solidFill>
                  <a:schemeClr val="tx1"/>
                </a:solidFill>
              </a:rPr>
              <a:t>Introduction</a:t>
            </a:r>
          </a:p>
          <a:p>
            <a:pPr lvl="1"/>
            <a:r>
              <a:rPr lang="en-US" dirty="0">
                <a:solidFill>
                  <a:schemeClr val="tx1"/>
                </a:solidFill>
              </a:rPr>
              <a:t>Overview</a:t>
            </a:r>
          </a:p>
          <a:p>
            <a:r>
              <a:rPr lang="en-US" b="1" dirty="0">
                <a:solidFill>
                  <a:schemeClr val="accent1">
                    <a:lumMod val="75000"/>
                  </a:schemeClr>
                </a:solidFill>
              </a:rPr>
              <a:t>Topic Models</a:t>
            </a:r>
          </a:p>
          <a:p>
            <a:pPr lvl="1"/>
            <a:r>
              <a:rPr lang="en-US" dirty="0">
                <a:solidFill>
                  <a:schemeClr val="tx1">
                    <a:lumMod val="75000"/>
                    <a:lumOff val="25000"/>
                  </a:schemeClr>
                </a:solidFill>
              </a:rPr>
              <a:t>From Text to Numbers</a:t>
            </a:r>
          </a:p>
          <a:p>
            <a:pPr lvl="1"/>
            <a:r>
              <a:rPr lang="en-US" dirty="0">
                <a:solidFill>
                  <a:schemeClr val="tx1"/>
                </a:solidFill>
              </a:rPr>
              <a:t>Estimating the Topic Model</a:t>
            </a:r>
          </a:p>
          <a:p>
            <a:pPr lvl="1"/>
            <a:r>
              <a:rPr lang="en-US" dirty="0">
                <a:solidFill>
                  <a:schemeClr val="tx1"/>
                </a:solidFill>
              </a:rPr>
              <a:t>Determining the Number of Topics</a:t>
            </a:r>
          </a:p>
          <a:p>
            <a:r>
              <a:rPr lang="en-US" dirty="0">
                <a:solidFill>
                  <a:schemeClr val="tx1"/>
                </a:solidFill>
              </a:rPr>
              <a:t>Summary</a:t>
            </a:r>
          </a:p>
          <a:p>
            <a:r>
              <a:rPr lang="en-US" dirty="0">
                <a:solidFill>
                  <a:schemeClr val="tx1"/>
                </a:solidFill>
              </a:rPr>
              <a:t>Takeaways</a:t>
            </a:r>
          </a:p>
        </p:txBody>
      </p:sp>
      <p:sp>
        <p:nvSpPr>
          <p:cNvPr id="5"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8</a:t>
            </a:fld>
            <a:endParaRPr lang="en-US" sz="1200" dirty="0">
              <a:solidFill>
                <a:schemeClr val="tx1">
                  <a:lumMod val="65000"/>
                  <a:lumOff val="35000"/>
                </a:schemeClr>
              </a:solidFill>
            </a:endParaRPr>
          </a:p>
        </p:txBody>
      </p:sp>
      <p:sp>
        <p:nvSpPr>
          <p:cNvPr id="6" name="Footer Placeholder 5"/>
          <p:cNvSpPr>
            <a:spLocks noGrp="1"/>
          </p:cNvSpPr>
          <p:nvPr>
            <p:ph type="ftr" sz="quarter" idx="11"/>
          </p:nvPr>
        </p:nvSpPr>
        <p:spPr/>
        <p:txBody>
          <a:bodyPr/>
          <a:lstStyle/>
          <a:p>
            <a:r>
              <a:rPr lang="en-US" dirty="0"/>
              <a:t>© Palmatier, Petersen, and Germann</a:t>
            </a:r>
          </a:p>
        </p:txBody>
      </p:sp>
    </p:spTree>
    <p:extLst>
      <p:ext uri="{BB962C8B-B14F-4D97-AF65-F5344CB8AC3E}">
        <p14:creationId xmlns:p14="http://schemas.microsoft.com/office/powerpoint/2010/main" val="1664496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33" y="522496"/>
            <a:ext cx="7556313" cy="803691"/>
          </a:xfrm>
        </p:spPr>
        <p:txBody>
          <a:bodyPr/>
          <a:lstStyle/>
          <a:p>
            <a:r>
              <a:rPr lang="en-US" b="1" dirty="0"/>
              <a:t>From Text to Numbers</a:t>
            </a:r>
          </a:p>
        </p:txBody>
      </p:sp>
      <p:sp>
        <p:nvSpPr>
          <p:cNvPr id="3" name="Content Placeholder 2"/>
          <p:cNvSpPr>
            <a:spLocks noGrp="1"/>
          </p:cNvSpPr>
          <p:nvPr>
            <p:ph idx="1"/>
          </p:nvPr>
        </p:nvSpPr>
        <p:spPr/>
        <p:txBody>
          <a:bodyPr>
            <a:normAutofit fontScale="85000" lnSpcReduction="10000"/>
          </a:bodyPr>
          <a:lstStyle/>
          <a:p>
            <a:r>
              <a:rPr lang="en-US" dirty="0">
                <a:solidFill>
                  <a:schemeClr val="tx1"/>
                </a:solidFill>
              </a:rPr>
              <a:t>Topic models rely on statistical analysis, which requires numbers</a:t>
            </a:r>
          </a:p>
          <a:p>
            <a:pPr lvl="1"/>
            <a:r>
              <a:rPr lang="en-US" dirty="0">
                <a:solidFill>
                  <a:schemeClr val="tx1"/>
                </a:solidFill>
              </a:rPr>
              <a:t>Problem: Text is based on words, and not numbers</a:t>
            </a:r>
          </a:p>
          <a:p>
            <a:pPr lvl="1"/>
            <a:r>
              <a:rPr lang="en-US" dirty="0">
                <a:solidFill>
                  <a:schemeClr val="tx1"/>
                </a:solidFill>
              </a:rPr>
              <a:t>Solution: Before topic models can be estimated, text needs to be transformed into quantitative data (i.e., numbers) </a:t>
            </a:r>
          </a:p>
          <a:p>
            <a:pPr lvl="2"/>
            <a:r>
              <a:rPr lang="en-US" dirty="0">
                <a:solidFill>
                  <a:schemeClr val="tx1"/>
                </a:solidFill>
              </a:rPr>
              <a:t>Most software programs will do the transformation automatically during the preprocessing steps</a:t>
            </a:r>
          </a:p>
          <a:p>
            <a:r>
              <a:rPr lang="en-US" dirty="0">
                <a:solidFill>
                  <a:schemeClr val="tx1"/>
                </a:solidFill>
              </a:rPr>
              <a:t>The order in which words occur in a document (e.g., online review) is discarded</a:t>
            </a:r>
          </a:p>
          <a:p>
            <a:pPr lvl="1"/>
            <a:r>
              <a:rPr lang="en-US" dirty="0">
                <a:solidFill>
                  <a:schemeClr val="tx1"/>
                </a:solidFill>
              </a:rPr>
              <a:t>Documents are considered to be a “bag of words” where word order does not matter.  </a:t>
            </a:r>
          </a:p>
          <a:p>
            <a:pPr lvl="1"/>
            <a:r>
              <a:rPr lang="en-US" dirty="0">
                <a:solidFill>
                  <a:schemeClr val="tx1"/>
                </a:solidFill>
              </a:rPr>
              <a:t>Although word order does sometimes matter, sentences in which word order matters are actually surprisingly rare </a:t>
            </a:r>
            <a:endParaRPr lang="en-US" dirty="0"/>
          </a:p>
          <a:p>
            <a:r>
              <a:rPr lang="en-US" dirty="0">
                <a:solidFill>
                  <a:schemeClr val="tx1"/>
                </a:solidFill>
              </a:rPr>
              <a:t>The words used in the documents (e.g., online reviews) is simplified using “stemming.” </a:t>
            </a:r>
          </a:p>
          <a:p>
            <a:pPr lvl="1"/>
            <a:r>
              <a:rPr lang="en-US" dirty="0">
                <a:solidFill>
                  <a:schemeClr val="tx1"/>
                </a:solidFill>
              </a:rPr>
              <a:t>The words are converted to their root form. </a:t>
            </a:r>
          </a:p>
          <a:p>
            <a:pPr lvl="1"/>
            <a:r>
              <a:rPr lang="en-US" dirty="0">
                <a:solidFill>
                  <a:schemeClr val="tx1"/>
                </a:solidFill>
              </a:rPr>
              <a:t>For example, “liked”, “liking”, and “likeable” are all converted to their root form “like”</a:t>
            </a:r>
          </a:p>
          <a:p>
            <a:r>
              <a:rPr lang="en-US" dirty="0">
                <a:solidFill>
                  <a:schemeClr val="tx1"/>
                </a:solidFill>
              </a:rPr>
              <a:t>Researchers will typically also remove non-English characters and words (if the research involves, for example, reviews written primarily in English) as well as URLs, telephone numbers, and </a:t>
            </a:r>
            <a:r>
              <a:rPr lang="en-US" dirty="0" err="1">
                <a:solidFill>
                  <a:schemeClr val="tx1"/>
                </a:solidFill>
              </a:rPr>
              <a:t>HTLM</a:t>
            </a:r>
            <a:r>
              <a:rPr lang="en-US" dirty="0">
                <a:solidFill>
                  <a:schemeClr val="tx1"/>
                </a:solidFill>
              </a:rPr>
              <a:t> tags etc. </a:t>
            </a:r>
            <a:endParaRPr lang="en-US" dirty="0"/>
          </a:p>
        </p:txBody>
      </p:sp>
      <p:sp>
        <p:nvSpPr>
          <p:cNvPr id="4" name="Footer Placeholder 3"/>
          <p:cNvSpPr>
            <a:spLocks noGrp="1"/>
          </p:cNvSpPr>
          <p:nvPr>
            <p:ph type="ftr" sz="quarter" idx="11"/>
          </p:nvPr>
        </p:nvSpPr>
        <p:spPr/>
        <p:txBody>
          <a:bodyPr/>
          <a:lstStyle/>
          <a:p>
            <a:r>
              <a:rPr lang="en-US" dirty="0"/>
              <a:t>© Palmatier, Petersen, and Germann</a:t>
            </a:r>
          </a:p>
        </p:txBody>
      </p:sp>
      <p:sp>
        <p:nvSpPr>
          <p:cNvPr id="6" name="Slide Number Placeholder 4"/>
          <p:cNvSpPr>
            <a:spLocks noGrp="1"/>
          </p:cNvSpPr>
          <p:nvPr>
            <p:ph type="sldNum" sz="quarter" idx="12"/>
          </p:nvPr>
        </p:nvSpPr>
        <p:spPr>
          <a:xfrm>
            <a:off x="8298609" y="6423585"/>
            <a:ext cx="554038" cy="365125"/>
          </a:xfrm>
        </p:spPr>
        <p:txBody>
          <a:bodyPr/>
          <a:lstStyle/>
          <a:p>
            <a:fld id="{606C48AC-5425-9447-80A6-7CD23CC5D020}" type="slidenum">
              <a:rPr lang="en-US" sz="1200" smtClean="0">
                <a:solidFill>
                  <a:schemeClr val="tx1">
                    <a:lumMod val="65000"/>
                    <a:lumOff val="35000"/>
                  </a:schemeClr>
                </a:solidFill>
              </a:rPr>
              <a:t>9</a:t>
            </a:fld>
            <a:endParaRPr lang="en-US" sz="1200" dirty="0">
              <a:solidFill>
                <a:schemeClr val="tx1">
                  <a:lumMod val="65000"/>
                  <a:lumOff val="35000"/>
                </a:schemeClr>
              </a:solidFill>
            </a:endParaRPr>
          </a:p>
        </p:txBody>
      </p:sp>
    </p:spTree>
    <p:extLst>
      <p:ext uri="{BB962C8B-B14F-4D97-AF65-F5344CB8AC3E}">
        <p14:creationId xmlns:p14="http://schemas.microsoft.com/office/powerpoint/2010/main" val="3860386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Palmatier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ketchbook">
      <a:majorFont>
        <a:latin typeface="Cambria"/>
        <a:ea typeface=""/>
        <a:cs typeface=""/>
        <a:font script="Jpan" typeface="ＭＳ 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Palmatier1</Template>
  <TotalTime>0</TotalTime>
  <Words>2073</Words>
  <Application>Microsoft Office PowerPoint</Application>
  <PresentationFormat>On-screen Show (4:3)</PresentationFormat>
  <Paragraphs>294</Paragraphs>
  <Slides>21</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Avenir Light</vt:lpstr>
      <vt:lpstr>Calibri</vt:lpstr>
      <vt:lpstr>Cambria</vt:lpstr>
      <vt:lpstr>Wingdings</vt:lpstr>
      <vt:lpstr>Palmatier1</vt:lpstr>
      <vt:lpstr>PowerPoint Presentation</vt:lpstr>
      <vt:lpstr>Agenda</vt:lpstr>
      <vt:lpstr>Learning Objectives</vt:lpstr>
      <vt:lpstr>Agenda</vt:lpstr>
      <vt:lpstr>Overview</vt:lpstr>
      <vt:lpstr>Overview</vt:lpstr>
      <vt:lpstr>Overview</vt:lpstr>
      <vt:lpstr>Agenda</vt:lpstr>
      <vt:lpstr>From Text to Numbers</vt:lpstr>
      <vt:lpstr>From Text to Numbers</vt:lpstr>
      <vt:lpstr>From Text to Numbers</vt:lpstr>
      <vt:lpstr>From Text to Numbers</vt:lpstr>
      <vt:lpstr>Estimating the Topic Model</vt:lpstr>
      <vt:lpstr>Determining the Number of Topics</vt:lpstr>
      <vt:lpstr>Determining the Number of Topics</vt:lpstr>
      <vt:lpstr>Agenda</vt:lpstr>
      <vt:lpstr>Summary</vt:lpstr>
      <vt:lpstr>Summary</vt:lpstr>
      <vt:lpstr>Agenda</vt:lpstr>
      <vt:lpstr>Takeaways</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2021-12-18T15:00:46Z</dcterms:created>
  <dcterms:modified xsi:type="dcterms:W3CDTF">2021-12-19T01:23:56Z</dcterms:modified>
</cp:coreProperties>
</file>