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31"/>
  </p:notesMasterIdLst>
  <p:handoutMasterIdLst>
    <p:handoutMasterId r:id="rId32"/>
  </p:handoutMasterIdLst>
  <p:sldIdLst>
    <p:sldId id="257" r:id="rId2"/>
    <p:sldId id="258" r:id="rId3"/>
    <p:sldId id="425" r:id="rId4"/>
    <p:sldId id="474" r:id="rId5"/>
    <p:sldId id="465" r:id="rId6"/>
    <p:sldId id="259" r:id="rId7"/>
    <p:sldId id="466" r:id="rId8"/>
    <p:sldId id="475" r:id="rId9"/>
    <p:sldId id="476" r:id="rId10"/>
    <p:sldId id="467" r:id="rId11"/>
    <p:sldId id="262" r:id="rId12"/>
    <p:sldId id="477" r:id="rId13"/>
    <p:sldId id="441" r:id="rId14"/>
    <p:sldId id="440" r:id="rId15"/>
    <p:sldId id="478" r:id="rId16"/>
    <p:sldId id="479" r:id="rId17"/>
    <p:sldId id="468" r:id="rId18"/>
    <p:sldId id="469" r:id="rId19"/>
    <p:sldId id="480" r:id="rId20"/>
    <p:sldId id="481" r:id="rId21"/>
    <p:sldId id="470" r:id="rId22"/>
    <p:sldId id="471" r:id="rId23"/>
    <p:sldId id="482" r:id="rId24"/>
    <p:sldId id="472" r:id="rId25"/>
    <p:sldId id="266" r:id="rId26"/>
    <p:sldId id="483" r:id="rId27"/>
    <p:sldId id="473" r:id="rId28"/>
    <p:sldId id="439" r:id="rId29"/>
    <p:sldId id="484" r:id="rId30"/>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9BA2"/>
    <a:srgbClr val="783F2F"/>
    <a:srgbClr val="FDD09E"/>
    <a:srgbClr val="BCA6C8"/>
    <a:srgbClr val="EAE7F2"/>
    <a:srgbClr val="FEF2E3"/>
    <a:srgbClr val="841944"/>
    <a:srgbClr val="C48B94"/>
    <a:srgbClr val="A489B9"/>
    <a:srgbClr val="D9DCE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B5BF97-C891-4F87-9874-A3C6072139D3}" v="49" dt="2021-08-24T22:36:50.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3725" autoAdjust="0"/>
  </p:normalViewPr>
  <p:slideViewPr>
    <p:cSldViewPr snapToGrid="0" snapToObjects="1">
      <p:cViewPr varScale="1">
        <p:scale>
          <a:sx n="78" d="100"/>
          <a:sy n="78" d="100"/>
        </p:scale>
        <p:origin x="147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1</a:t>
            </a:fld>
            <a:endParaRPr lang="en-US"/>
          </a:p>
        </p:txBody>
      </p:sp>
    </p:spTree>
    <p:extLst>
      <p:ext uri="{BB962C8B-B14F-4D97-AF65-F5344CB8AC3E}">
        <p14:creationId xmlns:p14="http://schemas.microsoft.com/office/powerpoint/2010/main" val="2270107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895866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2652810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1733886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30074522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1166914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102787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17625783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39842269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23069290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1047582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26</a:t>
            </a:fld>
            <a:endParaRPr lang="en-US"/>
          </a:p>
        </p:txBody>
      </p:sp>
    </p:spTree>
    <p:extLst>
      <p:ext uri="{BB962C8B-B14F-4D97-AF65-F5344CB8AC3E}">
        <p14:creationId xmlns:p14="http://schemas.microsoft.com/office/powerpoint/2010/main" val="860795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28</a:t>
            </a:fld>
            <a:endParaRPr lang="en-US"/>
          </a:p>
        </p:txBody>
      </p:sp>
    </p:spTree>
    <p:extLst>
      <p:ext uri="{BB962C8B-B14F-4D97-AF65-F5344CB8AC3E}">
        <p14:creationId xmlns:p14="http://schemas.microsoft.com/office/powerpoint/2010/main" val="19590594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29</a:t>
            </a:fld>
            <a:endParaRPr lang="en-US"/>
          </a:p>
        </p:txBody>
      </p:sp>
    </p:spTree>
    <p:extLst>
      <p:ext uri="{BB962C8B-B14F-4D97-AF65-F5344CB8AC3E}">
        <p14:creationId xmlns:p14="http://schemas.microsoft.com/office/powerpoint/2010/main" val="3038644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4</a:t>
            </a:fld>
            <a:endParaRPr lang="en-US"/>
          </a:p>
        </p:txBody>
      </p:sp>
    </p:spTree>
    <p:extLst>
      <p:ext uri="{BB962C8B-B14F-4D97-AF65-F5344CB8AC3E}">
        <p14:creationId xmlns:p14="http://schemas.microsoft.com/office/powerpoint/2010/main" val="4045549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399549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543329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4222723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1112978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3820394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3001439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954107"/>
          </a:xfrm>
          <a:prstGeom prst="rect">
            <a:avLst/>
          </a:prstGeom>
          <a:noFill/>
        </p:spPr>
        <p:txBody>
          <a:bodyPr wrap="square" rtlCol="0">
            <a:spAutoFit/>
          </a:bodyPr>
          <a:lstStyle/>
          <a:p>
            <a:pPr algn="ctr"/>
            <a:r>
              <a:rPr lang="en-US" sz="2800" b="1" dirty="0">
                <a:solidFill>
                  <a:srgbClr val="EFE61E"/>
                </a:solidFill>
                <a:latin typeface="+mj-lt"/>
                <a:cs typeface="Avenir Light"/>
              </a:rPr>
              <a:t>Using Marketing Experiments to Optimize the Marketing Mix </a:t>
            </a:r>
            <a:endParaRPr lang="en-US" sz="2800" dirty="0">
              <a:solidFill>
                <a:schemeClr val="bg1"/>
              </a:solidFill>
              <a:latin typeface="+mj-lt"/>
              <a:cs typeface="Avenir Light"/>
            </a:endParaRPr>
          </a:p>
        </p:txBody>
      </p:sp>
      <p:pic>
        <p:nvPicPr>
          <p:cNvPr id="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303" y="4155819"/>
            <a:ext cx="1593004" cy="1658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12EF3E82-BE1D-4B7B-A014-024442888F5F}"/>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16</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63996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pPr lvl="1"/>
            <a:r>
              <a:rPr lang="en-US" dirty="0"/>
              <a:t>Establishing Causality</a:t>
            </a:r>
          </a:p>
          <a:p>
            <a:r>
              <a:rPr lang="en-US" b="1" dirty="0">
                <a:solidFill>
                  <a:schemeClr val="accent1">
                    <a:lumMod val="75000"/>
                  </a:schemeClr>
                </a:solidFill>
              </a:rPr>
              <a:t>Randomized Marketing Experiments</a:t>
            </a:r>
          </a:p>
          <a:p>
            <a:pPr lvl="1"/>
            <a:r>
              <a:rPr lang="en-US" dirty="0"/>
              <a:t>Background</a:t>
            </a:r>
          </a:p>
          <a:p>
            <a:pPr lvl="1"/>
            <a:r>
              <a:rPr lang="en-US" dirty="0"/>
              <a:t>Regression Analysis</a:t>
            </a:r>
          </a:p>
          <a:p>
            <a:pPr lvl="1"/>
            <a:r>
              <a:rPr lang="en-US" dirty="0"/>
              <a:t>An Example</a:t>
            </a:r>
          </a:p>
          <a:p>
            <a:r>
              <a:rPr lang="en-US" dirty="0"/>
              <a:t>Propensity Score Matching</a:t>
            </a:r>
          </a:p>
          <a:p>
            <a:r>
              <a:rPr lang="en-US" dirty="0"/>
              <a:t>Principles to Keep in Mind</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150197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Background</a:t>
            </a:r>
          </a:p>
        </p:txBody>
      </p:sp>
      <p:sp>
        <p:nvSpPr>
          <p:cNvPr id="3" name="Content Placeholder 2"/>
          <p:cNvSpPr>
            <a:spLocks noGrp="1"/>
          </p:cNvSpPr>
          <p:nvPr>
            <p:ph idx="1"/>
          </p:nvPr>
        </p:nvSpPr>
        <p:spPr/>
        <p:txBody>
          <a:bodyPr>
            <a:normAutofit/>
          </a:bodyPr>
          <a:lstStyle/>
          <a:p>
            <a:r>
              <a:rPr lang="en-US" dirty="0"/>
              <a:t>A randomized experiment in marketing could take the following form: </a:t>
            </a:r>
          </a:p>
          <a:p>
            <a:r>
              <a:rPr lang="en-US" dirty="0"/>
              <a:t>Marketers randomly select 1,000 customers (i.e., subjects) and then randomly assign 500 of them into the treatment group and the remaining 500 into the control group.  </a:t>
            </a:r>
          </a:p>
          <a:p>
            <a:r>
              <a:rPr lang="en-US" dirty="0"/>
              <a:t>Subjects in the treatment group get exposed to a new TV ad whereas subjects in the control group do not get exposed to the ad. </a:t>
            </a:r>
          </a:p>
          <a:p>
            <a:r>
              <a:rPr lang="en-US" dirty="0"/>
              <a:t>Subsequently, average changes in sales among the subjects in the two groups from before the experiment to one month after the experiment are recorded.  </a:t>
            </a:r>
          </a:p>
          <a:p>
            <a:r>
              <a:rPr lang="en-US" dirty="0"/>
              <a:t>Any change in sales between the treatment and control group would be suggestive of a causal effect of the TV ad on sales.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6038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Background</a:t>
            </a:r>
          </a:p>
        </p:txBody>
      </p:sp>
      <p:sp>
        <p:nvSpPr>
          <p:cNvPr id="3" name="Content Placeholder 2"/>
          <p:cNvSpPr>
            <a:spLocks noGrp="1"/>
          </p:cNvSpPr>
          <p:nvPr>
            <p:ph idx="1"/>
          </p:nvPr>
        </p:nvSpPr>
        <p:spPr/>
        <p:txBody>
          <a:bodyPr>
            <a:normAutofit/>
          </a:bodyPr>
          <a:lstStyle/>
          <a:p>
            <a:r>
              <a:rPr lang="en-US" dirty="0"/>
              <a:t>More generally, to ensure causality, any (marketing) experiment needs to be designed such that the subjects in the treatment and control groups are similar in all aspects (demographics, psychographics etc.) besides the treatment. </a:t>
            </a:r>
          </a:p>
          <a:p>
            <a:r>
              <a:rPr lang="en-US" dirty="0"/>
              <a:t>This should be accomplished when using random assignment (by, for example, flipping a coin or using a computer program to assign subjects into the treatment and control condition).</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992779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Regression Analysis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Regression analysis (see chapter 15 for a more detailed discussion) is a useful tool for the analysis of data from experiments. </a:t>
                </a:r>
              </a:p>
              <a:p>
                <a:r>
                  <a:rPr lang="en-US" dirty="0"/>
                  <a:t>The following equation can be used to analyze data from an experiment using ordinary least squares (OLS) regression:</a:t>
                </a:r>
                <a:br>
                  <a:rPr lang="en-US" dirty="0"/>
                </a:br>
                <a:endParaRPr lang="en-US" dirty="0"/>
              </a:p>
              <a:p>
                <a:pPr marL="0" indent="0">
                  <a:buNone/>
                </a:pPr>
                <a14:m>
                  <m:oMathPara xmlns:m="http://schemas.openxmlformats.org/officeDocument/2006/math">
                    <m:oMathParaPr>
                      <m:jc m:val="centerGroup"/>
                    </m:oMathParaPr>
                    <m:oMath xmlns:m="http://schemas.openxmlformats.org/officeDocument/2006/math">
                      <m:sSub>
                        <m:sSubPr>
                          <m:ctrlPr>
                            <a:rPr lang="en-US" i="1"/>
                          </m:ctrlPr>
                        </m:sSubPr>
                        <m:e>
                          <m:r>
                            <a:rPr lang="en-US" i="1"/>
                            <m:t>𝑌</m:t>
                          </m:r>
                        </m:e>
                        <m:sub>
                          <m:r>
                            <a:rPr lang="en-US" i="1"/>
                            <m:t>𝑖</m:t>
                          </m:r>
                        </m:sub>
                      </m:sSub>
                      <m:r>
                        <a:rPr lang="en-US" i="1"/>
                        <m:t>=</m:t>
                      </m:r>
                      <m:sSub>
                        <m:sSubPr>
                          <m:ctrlPr>
                            <a:rPr lang="en-US" i="1"/>
                          </m:ctrlPr>
                        </m:sSubPr>
                        <m:e>
                          <m:r>
                            <a:rPr lang="en-US" i="1"/>
                            <m:t>𝛽</m:t>
                          </m:r>
                        </m:e>
                        <m:sub>
                          <m:r>
                            <a:rPr lang="en-US" i="1"/>
                            <m:t>1</m:t>
                          </m:r>
                        </m:sub>
                      </m:sSub>
                      <m:sSub>
                        <m:sSubPr>
                          <m:ctrlPr>
                            <a:rPr lang="en-US" i="1"/>
                          </m:ctrlPr>
                        </m:sSubPr>
                        <m:e>
                          <m:r>
                            <a:rPr lang="en-US" i="1"/>
                            <m:t>𝐼</m:t>
                          </m:r>
                        </m:e>
                        <m:sub>
                          <m:r>
                            <a:rPr lang="en-US" i="1"/>
                            <m:t>𝑗</m:t>
                          </m:r>
                        </m:sub>
                      </m:sSub>
                      <m:r>
                        <a:rPr lang="en-US" i="1"/>
                        <m:t>+ </m:t>
                      </m:r>
                      <m:sSub>
                        <m:sSubPr>
                          <m:ctrlPr>
                            <a:rPr lang="en-US" i="1"/>
                          </m:ctrlPr>
                        </m:sSubPr>
                        <m:e>
                          <m:r>
                            <a:rPr lang="en-US" i="1"/>
                            <m:t>𝛽</m:t>
                          </m:r>
                        </m:e>
                        <m:sub>
                          <m:r>
                            <a:rPr lang="en-US" i="1"/>
                            <m:t>2</m:t>
                          </m:r>
                        </m:sub>
                      </m:sSub>
                      <m:sSub>
                        <m:sSubPr>
                          <m:ctrlPr>
                            <a:rPr lang="en-US" i="1"/>
                          </m:ctrlPr>
                        </m:sSubPr>
                        <m:e>
                          <m:r>
                            <a:rPr lang="en-US" i="1"/>
                            <m:t>𝑋</m:t>
                          </m:r>
                        </m:e>
                        <m:sub>
                          <m:r>
                            <a:rPr lang="en-US" i="1"/>
                            <m:t>𝑖</m:t>
                          </m:r>
                        </m:sub>
                      </m:sSub>
                      <m:r>
                        <a:rPr lang="en-US" i="1"/>
                        <m:t>+ </m:t>
                      </m:r>
                      <m:sSub>
                        <m:sSubPr>
                          <m:ctrlPr>
                            <a:rPr lang="en-US" i="1"/>
                          </m:ctrlPr>
                        </m:sSubPr>
                        <m:e>
                          <m:r>
                            <a:rPr lang="en-US" i="1"/>
                            <m:t>𝜀</m:t>
                          </m:r>
                        </m:e>
                        <m:sub>
                          <m:r>
                            <a:rPr lang="en-US" i="1"/>
                            <m:t>𝑖</m:t>
                          </m:r>
                        </m:sub>
                      </m:sSub>
                    </m:oMath>
                  </m:oMathPara>
                </a14:m>
                <a:endParaRPr lang="en-US" dirty="0"/>
              </a:p>
              <a:p>
                <a:r>
                  <a:rPr lang="en-US" dirty="0"/>
                  <a:t>Where</a:t>
                </a:r>
              </a:p>
              <a:p>
                <a:pPr lvl="1"/>
                <a14:m>
                  <m:oMath xmlns:m="http://schemas.openxmlformats.org/officeDocument/2006/math">
                    <m:sSub>
                      <m:sSubPr>
                        <m:ctrlPr>
                          <a:rPr lang="en-US" i="1"/>
                        </m:ctrlPr>
                      </m:sSubPr>
                      <m:e>
                        <m:r>
                          <a:rPr lang="en-US" i="1"/>
                          <m:t>𝑌</m:t>
                        </m:r>
                      </m:e>
                      <m:sub>
                        <m:r>
                          <a:rPr lang="en-US" i="1"/>
                          <m:t>𝑖</m:t>
                        </m:r>
                      </m:sub>
                    </m:sSub>
                  </m:oMath>
                </a14:m>
                <a:r>
                  <a:rPr lang="en-US" dirty="0"/>
                  <a:t> is the dependent variable of interest (e.g., change in sales for subject </a:t>
                </a:r>
                <a:r>
                  <a:rPr lang="en-US" dirty="0" err="1"/>
                  <a:t>i</a:t>
                </a:r>
                <a:r>
                  <a:rPr lang="en-US" dirty="0"/>
                  <a:t>)</a:t>
                </a:r>
              </a:p>
              <a:p>
                <a:pPr lvl="1"/>
                <a14:m>
                  <m:oMath xmlns:m="http://schemas.openxmlformats.org/officeDocument/2006/math">
                    <m:sSub>
                      <m:sSubPr>
                        <m:ctrlPr>
                          <a:rPr lang="en-US" i="1"/>
                        </m:ctrlPr>
                      </m:sSubPr>
                      <m:e>
                        <m:r>
                          <a:rPr lang="en-US" i="1"/>
                          <m:t>𝐼</m:t>
                        </m:r>
                      </m:e>
                      <m:sub>
                        <m:r>
                          <a:rPr lang="en-US" i="1"/>
                          <m:t>𝑗</m:t>
                        </m:r>
                      </m:sub>
                    </m:sSub>
                  </m:oMath>
                </a14:m>
                <a:r>
                  <a:rPr lang="en-US" dirty="0"/>
                  <a:t> is a dummy variable coded “1” if subject </a:t>
                </a:r>
                <a:r>
                  <a:rPr lang="en-US" i="1" dirty="0" err="1"/>
                  <a:t>i</a:t>
                </a:r>
                <a:r>
                  <a:rPr lang="en-US" dirty="0"/>
                  <a:t> received the treatment and 0 otherwise</a:t>
                </a:r>
              </a:p>
              <a:p>
                <a:pPr lvl="1"/>
                <a14:m>
                  <m:oMath xmlns:m="http://schemas.openxmlformats.org/officeDocument/2006/math">
                    <m:sSub>
                      <m:sSubPr>
                        <m:ctrlPr>
                          <a:rPr lang="en-US" i="1"/>
                        </m:ctrlPr>
                      </m:sSubPr>
                      <m:e>
                        <m:r>
                          <a:rPr lang="en-US" i="1"/>
                          <m:t>𝛽</m:t>
                        </m:r>
                      </m:e>
                      <m:sub>
                        <m:r>
                          <a:rPr lang="en-US" i="1"/>
                          <m:t>1</m:t>
                        </m:r>
                      </m:sub>
                    </m:sSub>
                  </m:oMath>
                </a14:m>
                <a:r>
                  <a:rPr lang="en-US" dirty="0"/>
                  <a:t> is the treatment effect coefficient, and the vector coefficient</a:t>
                </a:r>
              </a:p>
              <a:p>
                <a:pPr lvl="1"/>
                <a14:m>
                  <m:oMath xmlns:m="http://schemas.openxmlformats.org/officeDocument/2006/math">
                    <m:sSub>
                      <m:sSubPr>
                        <m:ctrlPr>
                          <a:rPr lang="en-US" i="1"/>
                        </m:ctrlPr>
                      </m:sSubPr>
                      <m:e>
                        <m:r>
                          <a:rPr lang="en-US" i="1"/>
                          <m:t>𝛽</m:t>
                        </m:r>
                      </m:e>
                      <m:sub>
                        <m:r>
                          <a:rPr lang="en-US" i="1"/>
                          <m:t>2</m:t>
                        </m:r>
                      </m:sub>
                    </m:sSub>
                  </m:oMath>
                </a14:m>
                <a:r>
                  <a:rPr lang="en-US" dirty="0"/>
                  <a:t> captures the effect of any potentially confounding variables</a:t>
                </a:r>
                <a14:m>
                  <m:oMath xmlns:m="http://schemas.openxmlformats.org/officeDocument/2006/math">
                    <m:r>
                      <a:rPr lang="en-US"/>
                      <m:t> </m:t>
                    </m:r>
                    <m:sSub>
                      <m:sSubPr>
                        <m:ctrlPr>
                          <a:rPr lang="en-US" i="1"/>
                        </m:ctrlPr>
                      </m:sSubPr>
                      <m:e>
                        <m:r>
                          <a:rPr lang="en-US" i="1"/>
                          <m:t>𝑋</m:t>
                        </m:r>
                      </m:e>
                      <m:sub>
                        <m:r>
                          <a:rPr lang="en-US" i="1"/>
                          <m:t>𝑖</m:t>
                        </m:r>
                      </m:sub>
                    </m:sSub>
                  </m:oMath>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219" t="-616"/>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10973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An Example</a:t>
            </a:r>
          </a:p>
        </p:txBody>
      </p:sp>
      <p:sp>
        <p:nvSpPr>
          <p:cNvPr id="3" name="Content Placeholder 2"/>
          <p:cNvSpPr>
            <a:spLocks noGrp="1"/>
          </p:cNvSpPr>
          <p:nvPr>
            <p:ph idx="1"/>
          </p:nvPr>
        </p:nvSpPr>
        <p:spPr/>
        <p:txBody>
          <a:bodyPr>
            <a:normAutofit/>
          </a:bodyPr>
          <a:lstStyle/>
          <a:p>
            <a:r>
              <a:rPr lang="en-US" dirty="0"/>
              <a:t>You are the brand manager for a leading kitchen appliance company and responsible for the company’s line of refrigerators. </a:t>
            </a:r>
          </a:p>
          <a:p>
            <a:r>
              <a:rPr lang="en-US" dirty="0"/>
              <a:t>In a recent meeting, your TV advertising budget was a contentious point. In particular, the Chief Financial Officer (CFO) questioned if you really need an annual TV advertising budget of $ 5 million dollars. </a:t>
            </a:r>
          </a:p>
          <a:p>
            <a:r>
              <a:rPr lang="en-US" dirty="0"/>
              <a:t>You argued that the TV ads are critical for brand recall and sales. However, others wanted to know if you have any evidence to back up that statement. </a:t>
            </a:r>
          </a:p>
          <a:p>
            <a:r>
              <a:rPr lang="en-US" dirty="0"/>
              <a:t>You said “no”, and conceded that it is a hypothesis of yours. However, you also proposed that you could run an experiment to test your hypothesis.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69531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An Example</a:t>
            </a:r>
          </a:p>
        </p:txBody>
      </p:sp>
      <p:sp>
        <p:nvSpPr>
          <p:cNvPr id="3" name="Content Placeholder 2"/>
          <p:cNvSpPr>
            <a:spLocks noGrp="1"/>
          </p:cNvSpPr>
          <p:nvPr>
            <p:ph idx="1"/>
          </p:nvPr>
        </p:nvSpPr>
        <p:spPr/>
        <p:txBody>
          <a:bodyPr>
            <a:normAutofit fontScale="85000" lnSpcReduction="10000"/>
          </a:bodyPr>
          <a:lstStyle/>
          <a:p>
            <a:r>
              <a:rPr lang="en-US" dirty="0"/>
              <a:t>As you designed the experiment, you defined the treatment as a 10% increase in TV advertising budget during the upcoming two months. </a:t>
            </a:r>
          </a:p>
          <a:p>
            <a:r>
              <a:rPr lang="en-US" dirty="0"/>
              <a:t>You also randomly selected 100 markets that you would include in your experiment.  </a:t>
            </a:r>
          </a:p>
          <a:p>
            <a:r>
              <a:rPr lang="en-US" dirty="0"/>
              <a:t>You randomly assigned 50 of the markets to the treatment group where the TV advertising budget was increased by 10%. You assigned the remaining 50 markets into the control group where the TV advertising budget remained constant. </a:t>
            </a:r>
          </a:p>
          <a:p>
            <a:r>
              <a:rPr lang="en-US" dirty="0"/>
              <a:t>You also collected brand recall data in all 100 markets immediately prior to running the experiment as well as once the experiment was over. </a:t>
            </a:r>
          </a:p>
          <a:p>
            <a:r>
              <a:rPr lang="en-US" dirty="0"/>
              <a:t>You collected sales data in all 100 markets for the 2 months prior to running the experiment as well as the two months during which you ran the experiment. </a:t>
            </a:r>
          </a:p>
          <a:p>
            <a:r>
              <a:rPr lang="en-US" dirty="0"/>
              <a:t>You collected average demographic (e.g., income, education, age) and economic (e.g., buying power, consumer confidence) data across the treatment and control markets as you felt it was important to control for these variables in your analysis.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030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An Example</a:t>
            </a:r>
          </a:p>
        </p:txBody>
      </p:sp>
      <p:sp>
        <p:nvSpPr>
          <p:cNvPr id="3" name="Content Placeholder 2"/>
          <p:cNvSpPr>
            <a:spLocks noGrp="1"/>
          </p:cNvSpPr>
          <p:nvPr>
            <p:ph idx="1"/>
          </p:nvPr>
        </p:nvSpPr>
        <p:spPr/>
        <p:txBody>
          <a:bodyPr>
            <a:normAutofit/>
          </a:bodyPr>
          <a:lstStyle/>
          <a:p>
            <a:r>
              <a:rPr lang="en-US" dirty="0"/>
              <a:t>You then estimated two OLS regression models one for each of the outcome variables (i.e., brand recall and sales). </a:t>
            </a:r>
          </a:p>
          <a:p>
            <a:r>
              <a:rPr lang="en-US" dirty="0"/>
              <a:t>In the brand recall regression, you included the change in brand recall from before the experiment to after the experiment as the dependent variable. </a:t>
            </a:r>
          </a:p>
          <a:p>
            <a:r>
              <a:rPr lang="en-US" dirty="0"/>
              <a:t>In the sales regression, you included the change in sales from the two months prior to running the experiment to the two month when you ran the experiment as the dependent variable. </a:t>
            </a:r>
          </a:p>
          <a:p>
            <a:r>
              <a:rPr lang="en-US" dirty="0"/>
              <a:t>You were pleased to see that in both regression models, the treatment effect was positive and highly significant. The regression equation showed that the 10% increase in TV ad spending resulted in a 4% increase in brand recall and a 3% increase in sales.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549499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pPr lvl="1"/>
            <a:r>
              <a:rPr lang="en-US" dirty="0"/>
              <a:t>Establishing Causality</a:t>
            </a:r>
          </a:p>
          <a:p>
            <a:r>
              <a:rPr lang="en-US" dirty="0">
                <a:solidFill>
                  <a:schemeClr val="tx1">
                    <a:lumMod val="75000"/>
                    <a:lumOff val="25000"/>
                  </a:schemeClr>
                </a:solidFill>
              </a:rPr>
              <a:t>Randomized Marketing Experiments</a:t>
            </a:r>
          </a:p>
          <a:p>
            <a:pPr lvl="1"/>
            <a:r>
              <a:rPr lang="en-US" dirty="0"/>
              <a:t>Background</a:t>
            </a:r>
          </a:p>
          <a:p>
            <a:pPr lvl="1"/>
            <a:r>
              <a:rPr lang="en-US" dirty="0"/>
              <a:t>Regression Analysis</a:t>
            </a:r>
          </a:p>
          <a:p>
            <a:pPr lvl="1"/>
            <a:r>
              <a:rPr lang="en-US" dirty="0"/>
              <a:t>An Example</a:t>
            </a:r>
          </a:p>
          <a:p>
            <a:r>
              <a:rPr lang="en-US" b="1" dirty="0">
                <a:solidFill>
                  <a:schemeClr val="accent1">
                    <a:lumMod val="75000"/>
                  </a:schemeClr>
                </a:solidFill>
              </a:rPr>
              <a:t>Propensity Score Matching</a:t>
            </a:r>
          </a:p>
          <a:p>
            <a:r>
              <a:rPr lang="en-US" dirty="0"/>
              <a:t>Principles to Keep in Mind</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175427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Propensity Score Matching</a:t>
            </a:r>
          </a:p>
        </p:txBody>
      </p:sp>
      <p:sp>
        <p:nvSpPr>
          <p:cNvPr id="3" name="Content Placeholder 2"/>
          <p:cNvSpPr>
            <a:spLocks noGrp="1"/>
          </p:cNvSpPr>
          <p:nvPr>
            <p:ph idx="1"/>
          </p:nvPr>
        </p:nvSpPr>
        <p:spPr/>
        <p:txBody>
          <a:bodyPr>
            <a:normAutofit lnSpcReduction="10000"/>
          </a:bodyPr>
          <a:lstStyle/>
          <a:p>
            <a:r>
              <a:rPr lang="en-US" dirty="0"/>
              <a:t>Randomized experiments are the “gold standard” for establishing causality between variables of interest. </a:t>
            </a:r>
          </a:p>
          <a:p>
            <a:r>
              <a:rPr lang="en-US" dirty="0"/>
              <a:t>However, even if researchers are diligent in terms of randomly selecting a sample and randomly assigning subjects into a treatment and control condition, potential biases could sometimes still emerge.</a:t>
            </a:r>
          </a:p>
          <a:p>
            <a:r>
              <a:rPr lang="en-US" dirty="0"/>
              <a:t>Consider, for example, the kitchen appliance case. </a:t>
            </a:r>
          </a:p>
          <a:p>
            <a:pPr lvl="1"/>
            <a:r>
              <a:rPr lang="en-US" dirty="0"/>
              <a:t>Fifty markets were randomly selected to be exposed to more TV ads, whereas fifty other randomly selected markets where selected to not get exposed to more TV ads. </a:t>
            </a:r>
          </a:p>
          <a:p>
            <a:pPr lvl="1"/>
            <a:r>
              <a:rPr lang="en-US" dirty="0"/>
              <a:t>Yet, it could be that the TV ads were also put on (e.g.) YouTube. If that happened, it could be that the subjects in the control markets use YouTube much more than those in the treatment markets. </a:t>
            </a:r>
          </a:p>
          <a:p>
            <a:pPr lvl="1"/>
            <a:r>
              <a:rPr lang="en-US" dirty="0"/>
              <a:t>In that case, it could be that the subjects in the control market watched the YouTube ads significantly more than the subjects in the treatment markets, thus potentially challenging the findings from the experiment.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36412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Propensity Score Matching</a:t>
            </a:r>
          </a:p>
        </p:txBody>
      </p:sp>
      <p:sp>
        <p:nvSpPr>
          <p:cNvPr id="3" name="Content Placeholder 2"/>
          <p:cNvSpPr>
            <a:spLocks noGrp="1"/>
          </p:cNvSpPr>
          <p:nvPr>
            <p:ph idx="1"/>
          </p:nvPr>
        </p:nvSpPr>
        <p:spPr/>
        <p:txBody>
          <a:bodyPr>
            <a:normAutofit/>
          </a:bodyPr>
          <a:lstStyle/>
          <a:p>
            <a:r>
              <a:rPr lang="en-US" dirty="0"/>
              <a:t>When experimental designs are imperfect and/or randomization is not feasible, propensity score matching can be a good alternative to still allow </a:t>
            </a:r>
            <a:r>
              <a:rPr lang="en-US" dirty="0" err="1"/>
              <a:t>reasearchers</a:t>
            </a:r>
            <a:r>
              <a:rPr lang="en-US" dirty="0"/>
              <a:t> to make quasi-causal inferences. </a:t>
            </a:r>
          </a:p>
          <a:p>
            <a:r>
              <a:rPr lang="en-US" dirty="0"/>
              <a:t>Propensity score matching (PSM) entails matching treatment and control group subjects based on observable, key attributes (also referred to as confounding variables) that are associated with both receiving the treatment and the outcome variable of interest. </a:t>
            </a:r>
          </a:p>
          <a:p>
            <a:r>
              <a:rPr lang="en-US" dirty="0"/>
              <a:t>In short, absent perfect randomization, PSM can help reduce the bias resulting from confounding variables (e.g., being a more valuable customer) that would be present when one estimates the treatment effect by simply comparing the results of subjects that received the treatment with those that did not.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528712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b="1" dirty="0">
                <a:solidFill>
                  <a:schemeClr val="tx2"/>
                </a:solidFill>
              </a:rPr>
              <a:t>Learning Objectives</a:t>
            </a:r>
          </a:p>
          <a:p>
            <a:r>
              <a:rPr lang="en-US" dirty="0"/>
              <a:t>Introduction</a:t>
            </a:r>
          </a:p>
          <a:p>
            <a:pPr lvl="1"/>
            <a:r>
              <a:rPr lang="en-US" dirty="0"/>
              <a:t>Overview</a:t>
            </a:r>
          </a:p>
          <a:p>
            <a:pPr lvl="1"/>
            <a:r>
              <a:rPr lang="en-US" dirty="0"/>
              <a:t>Establishing Causality</a:t>
            </a:r>
          </a:p>
          <a:p>
            <a:r>
              <a:rPr lang="en-US" dirty="0"/>
              <a:t>Randomized Marketing Experiments</a:t>
            </a:r>
          </a:p>
          <a:p>
            <a:pPr lvl="1"/>
            <a:r>
              <a:rPr lang="en-US" dirty="0"/>
              <a:t>Background</a:t>
            </a:r>
          </a:p>
          <a:p>
            <a:pPr lvl="1"/>
            <a:r>
              <a:rPr lang="en-US" dirty="0"/>
              <a:t>Regression Analysis</a:t>
            </a:r>
          </a:p>
          <a:p>
            <a:pPr lvl="1"/>
            <a:r>
              <a:rPr lang="en-US" dirty="0"/>
              <a:t>An Example</a:t>
            </a:r>
          </a:p>
          <a:p>
            <a:r>
              <a:rPr lang="en-US" dirty="0"/>
              <a:t>Propensity Score Matching</a:t>
            </a:r>
          </a:p>
          <a:p>
            <a:r>
              <a:rPr lang="en-US" dirty="0"/>
              <a:t>Principles to Keep in Mind</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17056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Propensity Score Matching</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PSM is based on the following steps:</a:t>
            </a:r>
          </a:p>
          <a:p>
            <a:pPr lvl="0"/>
            <a:r>
              <a:rPr lang="en-US" dirty="0"/>
              <a:t>Estimate a logistic regression model (see chapter 8 for details about logistic regression) in which the dependent variables = 1 if the subject was in the treatment group and 0 otherwise. As independent variables, use confounding variables that are likely to be associated with receiving the treatment (i.e., the dependent variable) and the outcome variable of interest (e.g., sales). Estimating the logistic regression will provide the predicted probability of each subject receiving the treatment. This estimate is the propensity score – the subject’s predicted propensity (or probability) to receive the treatment.</a:t>
            </a:r>
          </a:p>
          <a:p>
            <a:pPr lvl="0"/>
            <a:r>
              <a:rPr lang="en-US" dirty="0"/>
              <a:t>For each subject who received the treatment, find a “match”. A “match” is a subject who did not receive the treatment (i.e., was in control group) but who has the same (or very similar) propensity to receive the treatment as the subject who received the treatment. Various methods exist to match subjects, including nearest neighbor matching, caliper matching, exact matching etc.</a:t>
            </a:r>
          </a:p>
          <a:p>
            <a:pPr lvl="0"/>
            <a:r>
              <a:rPr lang="en-US" dirty="0"/>
              <a:t>Estimate the regression model including only the treated subjects and their matched control subjects. Depending on the matching method used, some treated subjects may get dropped as no non-treated “match” can be found. Also, all control subjects who were not matched with a treated subject are not included in the regression.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57965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pPr lvl="1"/>
            <a:r>
              <a:rPr lang="en-US" dirty="0"/>
              <a:t>Establishing Causality</a:t>
            </a:r>
          </a:p>
          <a:p>
            <a:r>
              <a:rPr lang="en-US" dirty="0">
                <a:solidFill>
                  <a:schemeClr val="tx1">
                    <a:lumMod val="75000"/>
                    <a:lumOff val="25000"/>
                  </a:schemeClr>
                </a:solidFill>
              </a:rPr>
              <a:t>Randomized Marketing Experiments</a:t>
            </a:r>
          </a:p>
          <a:p>
            <a:pPr lvl="1"/>
            <a:r>
              <a:rPr lang="en-US" dirty="0"/>
              <a:t>Background</a:t>
            </a:r>
          </a:p>
          <a:p>
            <a:pPr lvl="1"/>
            <a:r>
              <a:rPr lang="en-US" dirty="0"/>
              <a:t>Regression Analysis</a:t>
            </a:r>
          </a:p>
          <a:p>
            <a:pPr lvl="1"/>
            <a:r>
              <a:rPr lang="en-US" dirty="0"/>
              <a:t>An Example</a:t>
            </a:r>
          </a:p>
          <a:p>
            <a:r>
              <a:rPr lang="en-US" dirty="0">
                <a:solidFill>
                  <a:schemeClr val="tx1">
                    <a:lumMod val="75000"/>
                    <a:lumOff val="25000"/>
                  </a:schemeClr>
                </a:solidFill>
              </a:rPr>
              <a:t>Propensity Score Matching</a:t>
            </a:r>
          </a:p>
          <a:p>
            <a:r>
              <a:rPr lang="en-US" b="1" dirty="0">
                <a:solidFill>
                  <a:schemeClr val="accent1">
                    <a:lumMod val="75000"/>
                  </a:schemeClr>
                </a:solidFill>
              </a:rPr>
              <a:t>Principles to Keep in Mind</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21</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063782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Principles to Keep in Mind</a:t>
            </a:r>
          </a:p>
        </p:txBody>
      </p:sp>
      <p:sp>
        <p:nvSpPr>
          <p:cNvPr id="3" name="Content Placeholder 2"/>
          <p:cNvSpPr>
            <a:spLocks noGrp="1"/>
          </p:cNvSpPr>
          <p:nvPr>
            <p:ph idx="1"/>
          </p:nvPr>
        </p:nvSpPr>
        <p:spPr/>
        <p:txBody>
          <a:bodyPr>
            <a:normAutofit/>
          </a:bodyPr>
          <a:lstStyle/>
          <a:p>
            <a:r>
              <a:rPr lang="en-US" dirty="0"/>
              <a:t>More and more companies use experiments to facilitate and improve their decision making. However, it is not uncommon for companies to run their experiments incorrectly. When running experiments, you should keep the following principles in mind:</a:t>
            </a:r>
          </a:p>
          <a:p>
            <a:pPr lvl="1"/>
            <a:r>
              <a:rPr lang="en-US" dirty="0"/>
              <a:t>Make sure to randomly select subjects from the population of interest.  If you are interested in, for example, learning about older consumers’ purchase behavior, do not include young adults in your sample. </a:t>
            </a:r>
          </a:p>
          <a:p>
            <a:pPr lvl="1"/>
            <a:r>
              <a:rPr lang="en-US" dirty="0"/>
              <a:t>Randomize! To make experiments work, it is critical to randomly assign some subjects to the treatment condition and others to the control condition.</a:t>
            </a:r>
          </a:p>
          <a:p>
            <a:pPr lvl="1"/>
            <a:r>
              <a:rPr lang="en-US" dirty="0"/>
              <a:t>Measure before and after. Ideally, you want to measure the outcome variable of interest  (e.g., sales) before and after the treatment occurred. Do this for both the treatment and control group.</a:t>
            </a:r>
          </a:p>
          <a:p>
            <a:pPr lvl="1"/>
            <a:r>
              <a:rPr lang="en-US" dirty="0"/>
              <a:t>Continued on the next slide…</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32645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Principles to Keep in Mind</a:t>
            </a:r>
          </a:p>
        </p:txBody>
      </p:sp>
      <p:sp>
        <p:nvSpPr>
          <p:cNvPr id="3" name="Content Placeholder 2"/>
          <p:cNvSpPr>
            <a:spLocks noGrp="1"/>
          </p:cNvSpPr>
          <p:nvPr>
            <p:ph idx="1"/>
          </p:nvPr>
        </p:nvSpPr>
        <p:spPr/>
        <p:txBody>
          <a:bodyPr>
            <a:normAutofit lnSpcReduction="10000"/>
          </a:bodyPr>
          <a:lstStyle/>
          <a:p>
            <a:pPr lvl="1"/>
            <a:r>
              <a:rPr lang="en-US" dirty="0"/>
              <a:t>Be specific about the research question. Companies frequently seek to study too broad of a question using experiments. For example, the goal may be to examine if advertising works. Yet, this question is quite broad and ambiguous. What type of advertising (TV, online, print etc.)? What is the outcome variable of interest? Does the research question relate to advertising in the US or another country? Narrow, well defined research questions (as opposed to questions that are too broad) can be analyzed much more effectively with experiments. </a:t>
            </a:r>
          </a:p>
          <a:p>
            <a:pPr lvl="1"/>
            <a:r>
              <a:rPr lang="en-US" dirty="0"/>
              <a:t>Decide on a plan before you run the experiment. For example, determine beforehand how many subjects you will include in your analysis. Decide which variables you will collect and analyze. Once the experiment runs, do not interfere with it. Do not stop the data collection once the results match your hypothesis or argument you want to make. Doing so can result in serious bias (and is also unethical!)</a:t>
            </a:r>
          </a:p>
          <a:p>
            <a:pPr lvl="1"/>
            <a:r>
              <a:rPr lang="en-US" dirty="0"/>
              <a:t>Use a big enough sample size. In experiments, as a general rule of thumb, assuming a large population of interest (&gt;5000 subjects), one should strive for at least 100 subjects per condition (i.e., 100 subjects for the treatment group and 100 subjects for the control group). </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88417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pPr lvl="1"/>
            <a:r>
              <a:rPr lang="en-US" dirty="0"/>
              <a:t>Establishing Causality</a:t>
            </a:r>
          </a:p>
          <a:p>
            <a:r>
              <a:rPr lang="en-US" dirty="0">
                <a:solidFill>
                  <a:schemeClr val="tx1">
                    <a:lumMod val="75000"/>
                    <a:lumOff val="25000"/>
                  </a:schemeClr>
                </a:solidFill>
              </a:rPr>
              <a:t>Randomized Marketing Experiments</a:t>
            </a:r>
          </a:p>
          <a:p>
            <a:pPr lvl="1"/>
            <a:r>
              <a:rPr lang="en-US" dirty="0"/>
              <a:t>Background</a:t>
            </a:r>
          </a:p>
          <a:p>
            <a:pPr lvl="1"/>
            <a:r>
              <a:rPr lang="en-US" dirty="0"/>
              <a:t>Regression Analysis</a:t>
            </a:r>
          </a:p>
          <a:p>
            <a:pPr lvl="1"/>
            <a:r>
              <a:rPr lang="en-US" dirty="0"/>
              <a:t>An Example</a:t>
            </a:r>
          </a:p>
          <a:p>
            <a:r>
              <a:rPr lang="en-US" dirty="0">
                <a:solidFill>
                  <a:schemeClr val="tx1">
                    <a:lumMod val="75000"/>
                    <a:lumOff val="25000"/>
                  </a:schemeClr>
                </a:solidFill>
              </a:rPr>
              <a:t>Propensity Score Matching</a:t>
            </a:r>
          </a:p>
          <a:p>
            <a:r>
              <a:rPr lang="en-US" dirty="0">
                <a:solidFill>
                  <a:schemeClr val="tx1">
                    <a:lumMod val="75000"/>
                    <a:lumOff val="25000"/>
                  </a:schemeClr>
                </a:solidFill>
              </a:rPr>
              <a:t>Principles to Keep in Mind</a:t>
            </a:r>
          </a:p>
          <a:p>
            <a:r>
              <a:rPr lang="en-US" b="1" dirty="0">
                <a:solidFill>
                  <a:schemeClr val="accent1">
                    <a:lumMod val="75000"/>
                  </a:schemeClr>
                </a:solidFill>
              </a:rPr>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96116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Summary</a:t>
            </a:r>
          </a:p>
        </p:txBody>
      </p:sp>
      <p:sp>
        <p:nvSpPr>
          <p:cNvPr id="3" name="Content Placeholder 2"/>
          <p:cNvSpPr>
            <a:spLocks noGrp="1"/>
          </p:cNvSpPr>
          <p:nvPr>
            <p:ph idx="1"/>
          </p:nvPr>
        </p:nvSpPr>
        <p:spPr>
          <a:xfrm>
            <a:off x="498474" y="1331055"/>
            <a:ext cx="8354173" cy="5272945"/>
          </a:xfrm>
        </p:spPr>
        <p:txBody>
          <a:bodyPr>
            <a:normAutofit lnSpcReduction="10000"/>
          </a:bodyPr>
          <a:lstStyle/>
          <a:p>
            <a:r>
              <a:rPr lang="en-US" dirty="0"/>
              <a:t>The scientific method entails (1) making observations (e.g., we spend a lot on advertising), (2) asking questions (e.g., is it worth spending so much on advertising?), (3) forming a hypothesis (e.g., our advertising spending is profitable), (4) testing the hypothesis (e.g., run a randomized experiment), (5) observing the results (e.g., the ROI of advertising is X%), and, finally, (6) making a conclusion (e.g., yes, advertising is profitable). </a:t>
            </a:r>
          </a:p>
          <a:p>
            <a:r>
              <a:rPr lang="en-US" dirty="0"/>
              <a:t>An independent variable is causally related to a dependent variable if (1) the independent variable and dependent variable co-vary, (2) the independent variable temporally antecedes the dependent variable, and (3) there are no other explanations for the association between the independent and the dependent variable. </a:t>
            </a:r>
          </a:p>
          <a:p>
            <a:r>
              <a:rPr lang="en-US" dirty="0"/>
              <a:t>Establishing causality between two variables is often a non-trivial task. Many researchers argue that experiments that use random assignment are the “gold standard” for establishing causality between two variables. Data resulting from such experiments can be analyzed using OLS regression.</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27254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Summary</a:t>
            </a:r>
          </a:p>
        </p:txBody>
      </p:sp>
      <p:sp>
        <p:nvSpPr>
          <p:cNvPr id="3" name="Content Placeholder 2"/>
          <p:cNvSpPr>
            <a:spLocks noGrp="1"/>
          </p:cNvSpPr>
          <p:nvPr>
            <p:ph idx="1"/>
          </p:nvPr>
        </p:nvSpPr>
        <p:spPr>
          <a:xfrm>
            <a:off x="498474" y="1331056"/>
            <a:ext cx="8354173" cy="5020584"/>
          </a:xfrm>
        </p:spPr>
        <p:txBody>
          <a:bodyPr>
            <a:normAutofit lnSpcReduction="10000"/>
          </a:bodyPr>
          <a:lstStyle/>
          <a:p>
            <a:r>
              <a:rPr lang="en-US" dirty="0"/>
              <a:t>However, random assignment is not always feasible. And, even when subjects are randomly assigned into a treatment and control condition, there could still be issues due to (e.g.) spillover effects (i.e., subjects in the control condition gain access to the treatment) and other confounding variables. When experimental designs are deficient and/or randomization is not feasible, propensity score matching is a good alternative researchers can use to still make quasi-causal inferences based on experimental data. Propensity score matching (PSM) entails matching treatment and control group subjects based on observable, key attributes. </a:t>
            </a:r>
          </a:p>
          <a:p>
            <a:r>
              <a:rPr lang="en-US" dirty="0"/>
              <a:t>Companies increasingly use experiments with the goal to gain better insights and consequently make better decisions. However, despite the increased popularity of experiments, companies do not always run experiments correctly. Improper randomization is often an issue. Propensity score matching can help when the experimental design is flawed.</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634135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dirty="0">
                <a:solidFill>
                  <a:schemeClr val="tx1">
                    <a:lumMod val="75000"/>
                    <a:lumOff val="25000"/>
                  </a:schemeClr>
                </a:solidFill>
              </a:rPr>
              <a:t>Introduction</a:t>
            </a:r>
          </a:p>
          <a:p>
            <a:pPr lvl="1"/>
            <a:r>
              <a:rPr lang="en-US" dirty="0"/>
              <a:t>Overview</a:t>
            </a:r>
          </a:p>
          <a:p>
            <a:pPr lvl="1"/>
            <a:r>
              <a:rPr lang="en-US" dirty="0"/>
              <a:t>Establishing Causality</a:t>
            </a:r>
          </a:p>
          <a:p>
            <a:r>
              <a:rPr lang="en-US" dirty="0">
                <a:solidFill>
                  <a:schemeClr val="tx1">
                    <a:lumMod val="75000"/>
                    <a:lumOff val="25000"/>
                  </a:schemeClr>
                </a:solidFill>
              </a:rPr>
              <a:t>Randomized Marketing Experiments</a:t>
            </a:r>
          </a:p>
          <a:p>
            <a:pPr lvl="1"/>
            <a:r>
              <a:rPr lang="en-US" dirty="0"/>
              <a:t>Background</a:t>
            </a:r>
          </a:p>
          <a:p>
            <a:pPr lvl="1"/>
            <a:r>
              <a:rPr lang="en-US" dirty="0"/>
              <a:t>Regression Analysis</a:t>
            </a:r>
          </a:p>
          <a:p>
            <a:pPr lvl="1"/>
            <a:r>
              <a:rPr lang="en-US" dirty="0"/>
              <a:t>An Example</a:t>
            </a:r>
          </a:p>
          <a:p>
            <a:r>
              <a:rPr lang="en-US" dirty="0">
                <a:solidFill>
                  <a:schemeClr val="tx1">
                    <a:lumMod val="75000"/>
                    <a:lumOff val="25000"/>
                  </a:schemeClr>
                </a:solidFill>
              </a:rPr>
              <a:t>Propensity Score Matching</a:t>
            </a:r>
          </a:p>
          <a:p>
            <a:r>
              <a:rPr lang="en-US" dirty="0">
                <a:solidFill>
                  <a:schemeClr val="tx1">
                    <a:lumMod val="75000"/>
                    <a:lumOff val="25000"/>
                  </a:schemeClr>
                </a:solidFill>
              </a:rPr>
              <a:t>Principles to Keep in Mind</a:t>
            </a:r>
          </a:p>
          <a:p>
            <a:r>
              <a:rPr lang="en-US" dirty="0">
                <a:solidFill>
                  <a:schemeClr val="tx1">
                    <a:lumMod val="75000"/>
                    <a:lumOff val="25000"/>
                  </a:schemeClr>
                </a:solidFill>
              </a:rPr>
              <a:t>Summary</a:t>
            </a:r>
          </a:p>
          <a:p>
            <a:r>
              <a:rPr lang="en-US" b="1" dirty="0">
                <a:solidFill>
                  <a:schemeClr val="accent1">
                    <a:lumMod val="75000"/>
                  </a:schemeClr>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27</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930757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Takeaways</a:t>
            </a:r>
          </a:p>
        </p:txBody>
      </p:sp>
      <p:sp>
        <p:nvSpPr>
          <p:cNvPr id="3" name="Content Placeholder 2"/>
          <p:cNvSpPr>
            <a:spLocks noGrp="1"/>
          </p:cNvSpPr>
          <p:nvPr>
            <p:ph idx="1"/>
          </p:nvPr>
        </p:nvSpPr>
        <p:spPr>
          <a:xfrm>
            <a:off x="498474" y="1331056"/>
            <a:ext cx="8354173" cy="4892764"/>
          </a:xfrm>
        </p:spPr>
        <p:txBody>
          <a:bodyPr>
            <a:normAutofit lnSpcReduction="10000"/>
          </a:bodyPr>
          <a:lstStyle/>
          <a:p>
            <a:pPr lvl="0"/>
            <a:r>
              <a:rPr lang="en-US" dirty="0"/>
              <a:t>Experiments provide insights into how outcomes of interest change as factors of interest change. They provide insights into cause-and-effect.</a:t>
            </a:r>
          </a:p>
          <a:p>
            <a:pPr lvl="0"/>
            <a:r>
              <a:rPr lang="en-US" dirty="0"/>
              <a:t>Marketing experiments enable researchers to evaluate the consequence of different marketing actions</a:t>
            </a:r>
          </a:p>
          <a:p>
            <a:pPr lvl="0"/>
            <a:r>
              <a:rPr lang="en-US" dirty="0"/>
              <a:t>Causality is an important aspect of experiments. </a:t>
            </a:r>
          </a:p>
          <a:p>
            <a:pPr lvl="0"/>
            <a:r>
              <a:rPr lang="en-US" dirty="0"/>
              <a:t>Causality implies the following three criteria: (1) The independent variable (e.g., TV ad) and dependent variable (e.g., sales) co-vary. (2) The independent variable antecedes the dependent variable. (3) There are no other explanations for the effect between the independent and dependent variable. Causation is not the same as correlation.</a:t>
            </a:r>
          </a:p>
          <a:p>
            <a:pPr lvl="0"/>
            <a:r>
              <a:rPr lang="en-US" dirty="0"/>
              <a:t>It is difficult to rule out that there are no other explanations for the effect between the independent and dependent variable. However, random assignment can help address this problem.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88007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Takeaways</a:t>
            </a:r>
          </a:p>
        </p:txBody>
      </p:sp>
      <p:sp>
        <p:nvSpPr>
          <p:cNvPr id="3" name="Content Placeholder 2"/>
          <p:cNvSpPr>
            <a:spLocks noGrp="1"/>
          </p:cNvSpPr>
          <p:nvPr>
            <p:ph idx="1"/>
          </p:nvPr>
        </p:nvSpPr>
        <p:spPr>
          <a:xfrm>
            <a:off x="498474" y="1331055"/>
            <a:ext cx="8354173" cy="4912429"/>
          </a:xfrm>
        </p:spPr>
        <p:txBody>
          <a:bodyPr>
            <a:normAutofit fontScale="92500" lnSpcReduction="10000"/>
          </a:bodyPr>
          <a:lstStyle/>
          <a:p>
            <a:pPr lvl="0"/>
            <a:r>
              <a:rPr lang="en-US" dirty="0"/>
              <a:t>The most credible and influential research designs use experiments with random assignment into a treatment or control group. </a:t>
            </a:r>
          </a:p>
          <a:p>
            <a:pPr lvl="0"/>
            <a:r>
              <a:rPr lang="en-US" dirty="0"/>
              <a:t>Random assignment entails that (1) every individual in the population has equal probability of being chosen for the experiment (2) the selected individuals are equally likely to be assigned into the treatment or control group.</a:t>
            </a:r>
          </a:p>
          <a:p>
            <a:pPr lvl="0"/>
            <a:r>
              <a:rPr lang="en-US" dirty="0"/>
              <a:t>OLS regression is frequently used to analyze data from experiments.</a:t>
            </a:r>
          </a:p>
          <a:p>
            <a:pPr lvl="0"/>
            <a:r>
              <a:rPr lang="en-US" dirty="0"/>
              <a:t>When experimental designs are deficient and/or randomization is not feasible, researchers should first use propensity score matching and find a “match” for each treatment group subject among the control group subjects based on observable, key attributes. Subsequently, they should estimate the OLS regression including the matched subjects only.</a:t>
            </a:r>
          </a:p>
          <a:p>
            <a:r>
              <a:rPr lang="en-US" dirty="0"/>
              <a:t>More and more companies use experiments. Researchers who use experiments must pay close attention to experimental principles.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15874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lnSpcReduction="10000"/>
          </a:bodyPr>
          <a:lstStyle/>
          <a:p>
            <a:pPr lvl="0"/>
            <a:r>
              <a:rPr lang="en-US" dirty="0"/>
              <a:t>Understand how experiments can be used to make causal inferences.</a:t>
            </a:r>
          </a:p>
          <a:p>
            <a:pPr lvl="0"/>
            <a:r>
              <a:rPr lang="en-US" dirty="0"/>
              <a:t>Know and explain the criteria that need to be met to establish causality.</a:t>
            </a:r>
          </a:p>
          <a:p>
            <a:pPr lvl="0"/>
            <a:r>
              <a:rPr lang="en-US" dirty="0"/>
              <a:t>Understand the difference between correlation and causation.</a:t>
            </a:r>
          </a:p>
          <a:p>
            <a:pPr lvl="0"/>
            <a:r>
              <a:rPr lang="en-US" dirty="0"/>
              <a:t>Be able to explain the purpose of random assignment in experiments.</a:t>
            </a:r>
          </a:p>
          <a:p>
            <a:pPr lvl="0"/>
            <a:r>
              <a:rPr lang="en-US" dirty="0"/>
              <a:t>Know how to analyze data from an experiment using OLS regression.</a:t>
            </a:r>
          </a:p>
          <a:p>
            <a:pPr lvl="0"/>
            <a:r>
              <a:rPr lang="en-US" dirty="0"/>
              <a:t>Be able to explain why it might be a good idea to include control variables when analyzing data from an experiment using OLS regression.</a:t>
            </a:r>
          </a:p>
          <a:p>
            <a:pPr lvl="0"/>
            <a:r>
              <a:rPr lang="en-US" dirty="0"/>
              <a:t>Understand the purpose of propensity score matching when analyzing experimental data.</a:t>
            </a:r>
          </a:p>
          <a:p>
            <a:pPr lvl="0"/>
            <a:r>
              <a:rPr lang="en-US" dirty="0"/>
              <a:t>Be able to explain how propensity score matching works.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a:bodyPr>
          <a:lstStyle/>
          <a:p>
            <a:pPr lvl="0"/>
            <a:r>
              <a:rPr lang="en-US" dirty="0"/>
              <a:t>Understand why sampling from the “right” population is critical in experiments.</a:t>
            </a:r>
          </a:p>
          <a:p>
            <a:pPr lvl="0"/>
            <a:r>
              <a:rPr lang="en-US" dirty="0"/>
              <a:t>Be able to explain why narrow research questions tend to lend themselves well to experiments.</a:t>
            </a:r>
          </a:p>
          <a:p>
            <a:pPr lvl="0"/>
            <a:r>
              <a:rPr lang="en-US" dirty="0"/>
              <a:t>Explain why it is important to stick to a plan when running experiments.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87561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fontScale="92500" lnSpcReduction="20000"/>
          </a:bodyPr>
          <a:lstStyle/>
          <a:p>
            <a:r>
              <a:rPr lang="en-US" dirty="0">
                <a:solidFill>
                  <a:schemeClr val="tx1">
                    <a:lumMod val="75000"/>
                    <a:lumOff val="25000"/>
                  </a:schemeClr>
                </a:solidFill>
              </a:rPr>
              <a:t>Learning Objectives</a:t>
            </a:r>
          </a:p>
          <a:p>
            <a:r>
              <a:rPr lang="en-US" b="1" dirty="0">
                <a:solidFill>
                  <a:schemeClr val="accent1">
                    <a:lumMod val="75000"/>
                  </a:schemeClr>
                </a:solidFill>
              </a:rPr>
              <a:t>Introduction</a:t>
            </a:r>
          </a:p>
          <a:p>
            <a:pPr lvl="1"/>
            <a:r>
              <a:rPr lang="en-US" dirty="0"/>
              <a:t>Overview</a:t>
            </a:r>
          </a:p>
          <a:p>
            <a:pPr lvl="1"/>
            <a:r>
              <a:rPr lang="en-US" dirty="0"/>
              <a:t>Establishing Causality</a:t>
            </a:r>
          </a:p>
          <a:p>
            <a:r>
              <a:rPr lang="en-US" dirty="0"/>
              <a:t>Randomized Marketing Experiments</a:t>
            </a:r>
          </a:p>
          <a:p>
            <a:pPr lvl="1"/>
            <a:r>
              <a:rPr lang="en-US" dirty="0"/>
              <a:t>Background</a:t>
            </a:r>
          </a:p>
          <a:p>
            <a:pPr lvl="1"/>
            <a:r>
              <a:rPr lang="en-US" dirty="0"/>
              <a:t>Regression Analysis</a:t>
            </a:r>
          </a:p>
          <a:p>
            <a:pPr lvl="1"/>
            <a:r>
              <a:rPr lang="en-US" dirty="0"/>
              <a:t>An Example</a:t>
            </a:r>
          </a:p>
          <a:p>
            <a:r>
              <a:rPr lang="en-US" dirty="0"/>
              <a:t>Propensity Score Matching</a:t>
            </a:r>
          </a:p>
          <a:p>
            <a:r>
              <a:rPr lang="en-US" dirty="0"/>
              <a:t>Principles to Keep in Mind</a:t>
            </a:r>
          </a:p>
          <a:p>
            <a:r>
              <a:rPr lang="en-US" dirty="0"/>
              <a:t>Summary</a:t>
            </a:r>
          </a:p>
          <a:p>
            <a:r>
              <a:rPr lang="en-US" dirty="0"/>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37752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Overview</a:t>
            </a:r>
          </a:p>
        </p:txBody>
      </p:sp>
      <p:sp>
        <p:nvSpPr>
          <p:cNvPr id="3" name="Content Placeholder 2"/>
          <p:cNvSpPr>
            <a:spLocks noGrp="1"/>
          </p:cNvSpPr>
          <p:nvPr>
            <p:ph idx="1"/>
          </p:nvPr>
        </p:nvSpPr>
        <p:spPr>
          <a:xfrm>
            <a:off x="394914" y="1331056"/>
            <a:ext cx="7820399" cy="4948558"/>
          </a:xfrm>
        </p:spPr>
        <p:txBody>
          <a:bodyPr>
            <a:noAutofit/>
          </a:bodyPr>
          <a:lstStyle/>
          <a:p>
            <a:r>
              <a:rPr lang="en-US" dirty="0"/>
              <a:t>Experiments, in general, provide insights into how outcomes of interest change as factors of interest change. </a:t>
            </a:r>
          </a:p>
          <a:p>
            <a:r>
              <a:rPr lang="en-US" dirty="0"/>
              <a:t>They afford insights into cause-and-effect. Marketing experiments enable researchers to evaluate the consequence of different marketing actions, while ruling out confounding variables that could predict the effect.</a:t>
            </a:r>
          </a:p>
          <a:p>
            <a:r>
              <a:rPr lang="en-US" dirty="0"/>
              <a:t>For example, marketing researchers can use experiments to determine if there is a </a:t>
            </a:r>
            <a:r>
              <a:rPr lang="en-US" i="1" dirty="0"/>
              <a:t>causal</a:t>
            </a:r>
            <a:r>
              <a:rPr lang="en-US" dirty="0"/>
              <a:t> relationship between a specific TV advertising and customer or firm outcomes. </a:t>
            </a:r>
          </a:p>
          <a:p>
            <a:r>
              <a:rPr lang="en-US" dirty="0"/>
              <a:t>This insight, in turn, can enable marketers to choose among different ads based on their impact (e.g., increase in sales).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27923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Establishing Causality</a:t>
            </a:r>
          </a:p>
        </p:txBody>
      </p:sp>
      <p:sp>
        <p:nvSpPr>
          <p:cNvPr id="3" name="Content Placeholder 2"/>
          <p:cNvSpPr>
            <a:spLocks noGrp="1"/>
          </p:cNvSpPr>
          <p:nvPr>
            <p:ph idx="1"/>
          </p:nvPr>
        </p:nvSpPr>
        <p:spPr>
          <a:xfrm>
            <a:off x="394914" y="1331056"/>
            <a:ext cx="7820399" cy="4948558"/>
          </a:xfrm>
        </p:spPr>
        <p:txBody>
          <a:bodyPr>
            <a:noAutofit/>
          </a:bodyPr>
          <a:lstStyle/>
          <a:p>
            <a:r>
              <a:rPr lang="en-US" dirty="0"/>
              <a:t>Causality is an important aspect of experiments. That is, an experiment seeks to establish a causal relationship between an independent variable (e.g., TV advertising) and a dependent variable (e.g. sales). </a:t>
            </a:r>
          </a:p>
          <a:p>
            <a:r>
              <a:rPr lang="en-US" dirty="0"/>
              <a:t>Causality implies the following three criteria:</a:t>
            </a:r>
          </a:p>
          <a:p>
            <a:pPr lvl="1"/>
            <a:r>
              <a:rPr lang="en-US" dirty="0"/>
              <a:t>The independent variable (e.g., TV ad) and dependent variable (e.g., sales) co-vary.</a:t>
            </a:r>
          </a:p>
          <a:p>
            <a:pPr lvl="1"/>
            <a:r>
              <a:rPr lang="en-US" dirty="0"/>
              <a:t>The independent variable antecedes the dependent variable (i.e., time sequence).</a:t>
            </a:r>
          </a:p>
          <a:p>
            <a:pPr lvl="1"/>
            <a:r>
              <a:rPr lang="en-US" dirty="0"/>
              <a:t>There are no other explanations for the effect between the independent and dependent variable (i.e., no confounding variables).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865105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Establishing Causality</a:t>
            </a:r>
          </a:p>
        </p:txBody>
      </p:sp>
      <p:sp>
        <p:nvSpPr>
          <p:cNvPr id="3" name="Content Placeholder 2"/>
          <p:cNvSpPr>
            <a:spLocks noGrp="1"/>
          </p:cNvSpPr>
          <p:nvPr>
            <p:ph idx="1"/>
          </p:nvPr>
        </p:nvSpPr>
        <p:spPr>
          <a:xfrm>
            <a:off x="394914" y="1331056"/>
            <a:ext cx="7820399" cy="4948558"/>
          </a:xfrm>
        </p:spPr>
        <p:txBody>
          <a:bodyPr>
            <a:noAutofit/>
          </a:bodyPr>
          <a:lstStyle/>
          <a:p>
            <a:r>
              <a:rPr lang="en-US" dirty="0"/>
              <a:t>Criteria 1 is often easy to establish. </a:t>
            </a:r>
          </a:p>
          <a:p>
            <a:r>
              <a:rPr lang="en-US" dirty="0"/>
              <a:t>Criteria 2 is more challenging but is still fairly straightforward. For example, marketers could increase TV advertising in period 1 and subsequently observe that sales increased in period 2. </a:t>
            </a:r>
          </a:p>
          <a:p>
            <a:r>
              <a:rPr lang="en-US" dirty="0"/>
              <a:t>However, Criteria 3 is often quite challenging to establish. It requires ruling out that nothing else happened, i.e., that there are no confounding variables. It could be, for example, that when TV advertising was increased, a competitor concurrently left the market and that is why sales increased in period 2, and not because TV advertising was increased in period 1.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30256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Establishing Causality</a:t>
            </a:r>
          </a:p>
        </p:txBody>
      </p:sp>
      <p:sp>
        <p:nvSpPr>
          <p:cNvPr id="3" name="Content Placeholder 2"/>
          <p:cNvSpPr>
            <a:spLocks noGrp="1"/>
          </p:cNvSpPr>
          <p:nvPr>
            <p:ph idx="1"/>
          </p:nvPr>
        </p:nvSpPr>
        <p:spPr>
          <a:xfrm>
            <a:off x="394914" y="1331056"/>
            <a:ext cx="7820399" cy="4948558"/>
          </a:xfrm>
        </p:spPr>
        <p:txBody>
          <a:bodyPr>
            <a:noAutofit/>
          </a:bodyPr>
          <a:lstStyle/>
          <a:p>
            <a:r>
              <a:rPr lang="en-US" dirty="0"/>
              <a:t>How do you establish that all three criteria are likely met? </a:t>
            </a:r>
          </a:p>
          <a:p>
            <a:r>
              <a:rPr lang="en-US" dirty="0"/>
              <a:t>The most credible and influential research designs use experiments with random assignment into a treatment or control group. Random assignment entails that:</a:t>
            </a:r>
          </a:p>
          <a:p>
            <a:pPr lvl="1"/>
            <a:r>
              <a:rPr lang="en-US" dirty="0"/>
              <a:t>Every individual in the population has equal probability of being chosen for the experiment. </a:t>
            </a:r>
          </a:p>
          <a:p>
            <a:pPr lvl="1"/>
            <a:r>
              <a:rPr lang="en-US" dirty="0"/>
              <a:t>The selected individuals are equally likely to be assigned into the treatment or control group.</a:t>
            </a:r>
          </a:p>
          <a:p>
            <a:r>
              <a:rPr lang="en-US" dirty="0"/>
              <a:t>Random assignment usually solves the confounding variable problem (as well as other problems), thus giving researchers greater confidence that criteria 3 is met.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874680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3402</Words>
  <Application>Microsoft Office PowerPoint</Application>
  <PresentationFormat>On-screen Show (4:3)</PresentationFormat>
  <Paragraphs>290</Paragraphs>
  <Slides>29</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Avenir Light</vt:lpstr>
      <vt:lpstr>Calibri</vt:lpstr>
      <vt:lpstr>Cambria</vt:lpstr>
      <vt:lpstr>Wingdings</vt:lpstr>
      <vt:lpstr>Palmatier1</vt:lpstr>
      <vt:lpstr>PowerPoint Presentation</vt:lpstr>
      <vt:lpstr>Agenda</vt:lpstr>
      <vt:lpstr>Learning Objectives</vt:lpstr>
      <vt:lpstr>Learning Objectives</vt:lpstr>
      <vt:lpstr>Agenda</vt:lpstr>
      <vt:lpstr>Overview</vt:lpstr>
      <vt:lpstr>Establishing Causality</vt:lpstr>
      <vt:lpstr>Establishing Causality</vt:lpstr>
      <vt:lpstr>Establishing Causality</vt:lpstr>
      <vt:lpstr>Agenda</vt:lpstr>
      <vt:lpstr>Background</vt:lpstr>
      <vt:lpstr>Background</vt:lpstr>
      <vt:lpstr>Regression Analysis</vt:lpstr>
      <vt:lpstr>An Example</vt:lpstr>
      <vt:lpstr>An Example</vt:lpstr>
      <vt:lpstr>An Example</vt:lpstr>
      <vt:lpstr>Agenda</vt:lpstr>
      <vt:lpstr>Propensity Score Matching</vt:lpstr>
      <vt:lpstr>Propensity Score Matching</vt:lpstr>
      <vt:lpstr>Propensity Score Matching</vt:lpstr>
      <vt:lpstr>Agenda</vt:lpstr>
      <vt:lpstr>Principles to Keep in Mind</vt:lpstr>
      <vt:lpstr>Principles to Keep in Mind</vt:lpstr>
      <vt:lpstr>Agenda</vt:lpstr>
      <vt:lpstr>Summary</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2021-12-18T15:00:46Z</dcterms:created>
  <dcterms:modified xsi:type="dcterms:W3CDTF">2021-12-18T16:25:02Z</dcterms:modified>
</cp:coreProperties>
</file>