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42"/>
  </p:notesMasterIdLst>
  <p:handoutMasterIdLst>
    <p:handoutMasterId r:id="rId43"/>
  </p:handoutMasterIdLst>
  <p:sldIdLst>
    <p:sldId id="257" r:id="rId2"/>
    <p:sldId id="258" r:id="rId3"/>
    <p:sldId id="425" r:id="rId4"/>
    <p:sldId id="431" r:id="rId5"/>
    <p:sldId id="259" r:id="rId6"/>
    <p:sldId id="432" r:id="rId7"/>
    <p:sldId id="262" r:id="rId8"/>
    <p:sldId id="441" r:id="rId9"/>
    <p:sldId id="442" r:id="rId10"/>
    <p:sldId id="440" r:id="rId11"/>
    <p:sldId id="443" r:id="rId12"/>
    <p:sldId id="444" r:id="rId13"/>
    <p:sldId id="445" r:id="rId14"/>
    <p:sldId id="446" r:id="rId15"/>
    <p:sldId id="447" r:id="rId16"/>
    <p:sldId id="433" r:id="rId17"/>
    <p:sldId id="448" r:id="rId18"/>
    <p:sldId id="449" r:id="rId19"/>
    <p:sldId id="450" r:id="rId20"/>
    <p:sldId id="434" r:id="rId21"/>
    <p:sldId id="451" r:id="rId22"/>
    <p:sldId id="452" r:id="rId23"/>
    <p:sldId id="453" r:id="rId24"/>
    <p:sldId id="454" r:id="rId25"/>
    <p:sldId id="455" r:id="rId26"/>
    <p:sldId id="435" r:id="rId27"/>
    <p:sldId id="456" r:id="rId28"/>
    <p:sldId id="457" r:id="rId29"/>
    <p:sldId id="458" r:id="rId30"/>
    <p:sldId id="459" r:id="rId31"/>
    <p:sldId id="436" r:id="rId32"/>
    <p:sldId id="460" r:id="rId33"/>
    <p:sldId id="461" r:id="rId34"/>
    <p:sldId id="462" r:id="rId35"/>
    <p:sldId id="437" r:id="rId36"/>
    <p:sldId id="266" r:id="rId37"/>
    <p:sldId id="463" r:id="rId38"/>
    <p:sldId id="438" r:id="rId39"/>
    <p:sldId id="439" r:id="rId40"/>
    <p:sldId id="464" r:id="rId41"/>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9BA2"/>
    <a:srgbClr val="783F2F"/>
    <a:srgbClr val="FDD09E"/>
    <a:srgbClr val="BCA6C8"/>
    <a:srgbClr val="EAE7F2"/>
    <a:srgbClr val="FEF2E3"/>
    <a:srgbClr val="841944"/>
    <a:srgbClr val="C48B94"/>
    <a:srgbClr val="A489B9"/>
    <a:srgbClr val="D9DCE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B5BF97-C891-4F87-9874-A3C6072139D3}" v="49" dt="2021-08-24T22:36:50.0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93725" autoAdjust="0"/>
  </p:normalViewPr>
  <p:slideViewPr>
    <p:cSldViewPr snapToGrid="0" snapToObjects="1">
      <p:cViewPr varScale="1">
        <p:scale>
          <a:sx n="78" d="100"/>
          <a:sy n="78" d="100"/>
        </p:scale>
        <p:origin x="1478"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14</a:t>
            </a:fld>
            <a:endParaRPr lang="en-US"/>
          </a:p>
        </p:txBody>
      </p:sp>
    </p:spTree>
    <p:extLst>
      <p:ext uri="{BB962C8B-B14F-4D97-AF65-F5344CB8AC3E}">
        <p14:creationId xmlns:p14="http://schemas.microsoft.com/office/powerpoint/2010/main" val="2950934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15</a:t>
            </a:fld>
            <a:endParaRPr lang="en-US"/>
          </a:p>
        </p:txBody>
      </p:sp>
    </p:spTree>
    <p:extLst>
      <p:ext uri="{BB962C8B-B14F-4D97-AF65-F5344CB8AC3E}">
        <p14:creationId xmlns:p14="http://schemas.microsoft.com/office/powerpoint/2010/main" val="3994324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10889615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17</a:t>
            </a:fld>
            <a:endParaRPr lang="en-US"/>
          </a:p>
        </p:txBody>
      </p:sp>
    </p:spTree>
    <p:extLst>
      <p:ext uri="{BB962C8B-B14F-4D97-AF65-F5344CB8AC3E}">
        <p14:creationId xmlns:p14="http://schemas.microsoft.com/office/powerpoint/2010/main" val="19078593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36494425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14952543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25103666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21</a:t>
            </a:fld>
            <a:endParaRPr lang="en-US"/>
          </a:p>
        </p:txBody>
      </p:sp>
    </p:spTree>
    <p:extLst>
      <p:ext uri="{BB962C8B-B14F-4D97-AF65-F5344CB8AC3E}">
        <p14:creationId xmlns:p14="http://schemas.microsoft.com/office/powerpoint/2010/main" val="2420668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22</a:t>
            </a:fld>
            <a:endParaRPr lang="en-US"/>
          </a:p>
        </p:txBody>
      </p:sp>
    </p:spTree>
    <p:extLst>
      <p:ext uri="{BB962C8B-B14F-4D97-AF65-F5344CB8AC3E}">
        <p14:creationId xmlns:p14="http://schemas.microsoft.com/office/powerpoint/2010/main" val="25072963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23</a:t>
            </a:fld>
            <a:endParaRPr lang="en-US"/>
          </a:p>
        </p:txBody>
      </p:sp>
    </p:spTree>
    <p:extLst>
      <p:ext uri="{BB962C8B-B14F-4D97-AF65-F5344CB8AC3E}">
        <p14:creationId xmlns:p14="http://schemas.microsoft.com/office/powerpoint/2010/main" val="1291869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5</a:t>
            </a:fld>
            <a:endParaRPr lang="en-US"/>
          </a:p>
        </p:txBody>
      </p:sp>
    </p:spTree>
    <p:extLst>
      <p:ext uri="{BB962C8B-B14F-4D97-AF65-F5344CB8AC3E}">
        <p14:creationId xmlns:p14="http://schemas.microsoft.com/office/powerpoint/2010/main" val="3995496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24</a:t>
            </a:fld>
            <a:endParaRPr lang="en-US"/>
          </a:p>
        </p:txBody>
      </p:sp>
    </p:spTree>
    <p:extLst>
      <p:ext uri="{BB962C8B-B14F-4D97-AF65-F5344CB8AC3E}">
        <p14:creationId xmlns:p14="http://schemas.microsoft.com/office/powerpoint/2010/main" val="28267859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25</a:t>
            </a:fld>
            <a:endParaRPr lang="en-US"/>
          </a:p>
        </p:txBody>
      </p:sp>
    </p:spTree>
    <p:extLst>
      <p:ext uri="{BB962C8B-B14F-4D97-AF65-F5344CB8AC3E}">
        <p14:creationId xmlns:p14="http://schemas.microsoft.com/office/powerpoint/2010/main" val="18543204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26</a:t>
            </a:fld>
            <a:endParaRPr lang="en-US"/>
          </a:p>
        </p:txBody>
      </p:sp>
    </p:spTree>
    <p:extLst>
      <p:ext uri="{BB962C8B-B14F-4D97-AF65-F5344CB8AC3E}">
        <p14:creationId xmlns:p14="http://schemas.microsoft.com/office/powerpoint/2010/main" val="36659702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27</a:t>
            </a:fld>
            <a:endParaRPr lang="en-US"/>
          </a:p>
        </p:txBody>
      </p:sp>
    </p:spTree>
    <p:extLst>
      <p:ext uri="{BB962C8B-B14F-4D97-AF65-F5344CB8AC3E}">
        <p14:creationId xmlns:p14="http://schemas.microsoft.com/office/powerpoint/2010/main" val="34533840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28</a:t>
            </a:fld>
            <a:endParaRPr lang="en-US"/>
          </a:p>
        </p:txBody>
      </p:sp>
    </p:spTree>
    <p:extLst>
      <p:ext uri="{BB962C8B-B14F-4D97-AF65-F5344CB8AC3E}">
        <p14:creationId xmlns:p14="http://schemas.microsoft.com/office/powerpoint/2010/main" val="34350731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29</a:t>
            </a:fld>
            <a:endParaRPr lang="en-US"/>
          </a:p>
        </p:txBody>
      </p:sp>
    </p:spTree>
    <p:extLst>
      <p:ext uri="{BB962C8B-B14F-4D97-AF65-F5344CB8AC3E}">
        <p14:creationId xmlns:p14="http://schemas.microsoft.com/office/powerpoint/2010/main" val="13430920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30</a:t>
            </a:fld>
            <a:endParaRPr lang="en-US"/>
          </a:p>
        </p:txBody>
      </p:sp>
    </p:spTree>
    <p:extLst>
      <p:ext uri="{BB962C8B-B14F-4D97-AF65-F5344CB8AC3E}">
        <p14:creationId xmlns:p14="http://schemas.microsoft.com/office/powerpoint/2010/main" val="30718842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31</a:t>
            </a:fld>
            <a:endParaRPr lang="en-US"/>
          </a:p>
        </p:txBody>
      </p:sp>
    </p:spTree>
    <p:extLst>
      <p:ext uri="{BB962C8B-B14F-4D97-AF65-F5344CB8AC3E}">
        <p14:creationId xmlns:p14="http://schemas.microsoft.com/office/powerpoint/2010/main" val="5892129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32</a:t>
            </a:fld>
            <a:endParaRPr lang="en-US"/>
          </a:p>
        </p:txBody>
      </p:sp>
    </p:spTree>
    <p:extLst>
      <p:ext uri="{BB962C8B-B14F-4D97-AF65-F5344CB8AC3E}">
        <p14:creationId xmlns:p14="http://schemas.microsoft.com/office/powerpoint/2010/main" val="32824593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33</a:t>
            </a:fld>
            <a:endParaRPr lang="en-US"/>
          </a:p>
        </p:txBody>
      </p:sp>
    </p:spTree>
    <p:extLst>
      <p:ext uri="{BB962C8B-B14F-4D97-AF65-F5344CB8AC3E}">
        <p14:creationId xmlns:p14="http://schemas.microsoft.com/office/powerpoint/2010/main" val="1849202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38203945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34</a:t>
            </a:fld>
            <a:endParaRPr lang="en-US"/>
          </a:p>
        </p:txBody>
      </p:sp>
    </p:spTree>
    <p:extLst>
      <p:ext uri="{BB962C8B-B14F-4D97-AF65-F5344CB8AC3E}">
        <p14:creationId xmlns:p14="http://schemas.microsoft.com/office/powerpoint/2010/main" val="12595920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36</a:t>
            </a:fld>
            <a:endParaRPr lang="en-US"/>
          </a:p>
        </p:txBody>
      </p:sp>
    </p:spTree>
    <p:extLst>
      <p:ext uri="{BB962C8B-B14F-4D97-AF65-F5344CB8AC3E}">
        <p14:creationId xmlns:p14="http://schemas.microsoft.com/office/powerpoint/2010/main" val="10475828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37</a:t>
            </a:fld>
            <a:endParaRPr lang="en-US"/>
          </a:p>
        </p:txBody>
      </p:sp>
    </p:spTree>
    <p:extLst>
      <p:ext uri="{BB962C8B-B14F-4D97-AF65-F5344CB8AC3E}">
        <p14:creationId xmlns:p14="http://schemas.microsoft.com/office/powerpoint/2010/main" val="19893394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39</a:t>
            </a:fld>
            <a:endParaRPr lang="en-US"/>
          </a:p>
        </p:txBody>
      </p:sp>
    </p:spTree>
    <p:extLst>
      <p:ext uri="{BB962C8B-B14F-4D97-AF65-F5344CB8AC3E}">
        <p14:creationId xmlns:p14="http://schemas.microsoft.com/office/powerpoint/2010/main" val="19590594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40</a:t>
            </a:fld>
            <a:endParaRPr lang="en-US"/>
          </a:p>
        </p:txBody>
      </p:sp>
    </p:spTree>
    <p:extLst>
      <p:ext uri="{BB962C8B-B14F-4D97-AF65-F5344CB8AC3E}">
        <p14:creationId xmlns:p14="http://schemas.microsoft.com/office/powerpoint/2010/main" val="2210716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8</a:t>
            </a:fld>
            <a:endParaRPr lang="en-US"/>
          </a:p>
        </p:txBody>
      </p:sp>
    </p:spTree>
    <p:extLst>
      <p:ext uri="{BB962C8B-B14F-4D97-AF65-F5344CB8AC3E}">
        <p14:creationId xmlns:p14="http://schemas.microsoft.com/office/powerpoint/2010/main" val="895866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9</a:t>
            </a:fld>
            <a:endParaRPr lang="en-US"/>
          </a:p>
        </p:txBody>
      </p:sp>
    </p:spTree>
    <p:extLst>
      <p:ext uri="{BB962C8B-B14F-4D97-AF65-F5344CB8AC3E}">
        <p14:creationId xmlns:p14="http://schemas.microsoft.com/office/powerpoint/2010/main" val="25091376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10</a:t>
            </a:fld>
            <a:endParaRPr lang="en-US"/>
          </a:p>
        </p:txBody>
      </p:sp>
    </p:spTree>
    <p:extLst>
      <p:ext uri="{BB962C8B-B14F-4D97-AF65-F5344CB8AC3E}">
        <p14:creationId xmlns:p14="http://schemas.microsoft.com/office/powerpoint/2010/main" val="26528101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3980289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12</a:t>
            </a:fld>
            <a:endParaRPr lang="en-US"/>
          </a:p>
        </p:txBody>
      </p:sp>
    </p:spTree>
    <p:extLst>
      <p:ext uri="{BB962C8B-B14F-4D97-AF65-F5344CB8AC3E}">
        <p14:creationId xmlns:p14="http://schemas.microsoft.com/office/powerpoint/2010/main" val="37182680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3174033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71647" y="4291048"/>
            <a:ext cx="6759315" cy="954107"/>
          </a:xfrm>
          <a:prstGeom prst="rect">
            <a:avLst/>
          </a:prstGeom>
          <a:noFill/>
        </p:spPr>
        <p:txBody>
          <a:bodyPr wrap="square" rtlCol="0">
            <a:spAutoFit/>
          </a:bodyPr>
          <a:lstStyle/>
          <a:p>
            <a:pPr algn="ctr"/>
            <a:r>
              <a:rPr lang="en-US" sz="2800" b="1" dirty="0">
                <a:solidFill>
                  <a:srgbClr val="EFE61E"/>
                </a:solidFill>
                <a:latin typeface="+mj-lt"/>
                <a:cs typeface="Avenir Light"/>
              </a:rPr>
              <a:t>Using Marketing Mix Models to Optimize the Marketing Mix </a:t>
            </a:r>
            <a:endParaRPr lang="en-US" sz="2800" dirty="0">
              <a:solidFill>
                <a:schemeClr val="bg1"/>
              </a:solidFill>
              <a:latin typeface="+mj-lt"/>
              <a:cs typeface="Avenir Light"/>
            </a:endParaRPr>
          </a:p>
        </p:txBody>
      </p:sp>
      <p:pic>
        <p:nvPicPr>
          <p:cNvPr id="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303" y="4155819"/>
            <a:ext cx="1593004" cy="1658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12EF3E82-BE1D-4B7B-A014-024442888F5F}"/>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cs typeface="Avenir Light"/>
              </a:rPr>
              <a:t>Marketing Analytics </a:t>
            </a:r>
          </a:p>
          <a:p>
            <a:pPr algn="ctr"/>
            <a:r>
              <a:rPr lang="en-US" sz="3600" dirty="0">
                <a:solidFill>
                  <a:schemeClr val="bg1"/>
                </a:solidFill>
                <a:cs typeface="Avenir Light"/>
              </a:rPr>
              <a:t>Based on First Principles :</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15</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1639968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Omitted Variable Bias</a:t>
            </a:r>
          </a:p>
        </p:txBody>
      </p:sp>
      <p:sp>
        <p:nvSpPr>
          <p:cNvPr id="3" name="Content Placeholder 2"/>
          <p:cNvSpPr>
            <a:spLocks noGrp="1"/>
          </p:cNvSpPr>
          <p:nvPr>
            <p:ph idx="1"/>
          </p:nvPr>
        </p:nvSpPr>
        <p:spPr/>
        <p:txBody>
          <a:bodyPr>
            <a:normAutofit/>
          </a:bodyPr>
          <a:lstStyle/>
          <a:p>
            <a:r>
              <a:rPr lang="en-US" dirty="0"/>
              <a:t>You estimate a linear OLS regression model in which unit sales is the dependent variable and price is the only independent variable. You include all four brands’ data in this model.</a:t>
            </a:r>
          </a:p>
          <a:p>
            <a:r>
              <a:rPr lang="en-US" dirty="0"/>
              <a:t>Price looks significant,</a:t>
            </a:r>
            <a:br>
              <a:rPr lang="en-US" dirty="0"/>
            </a:br>
            <a:r>
              <a:rPr lang="en-US" dirty="0"/>
              <a:t>but it has a positive</a:t>
            </a:r>
            <a:br>
              <a:rPr lang="en-US" dirty="0"/>
            </a:br>
            <a:r>
              <a:rPr lang="en-US" dirty="0"/>
              <a:t>relationship with sales.</a:t>
            </a:r>
          </a:p>
          <a:p>
            <a:r>
              <a:rPr lang="en-US" dirty="0"/>
              <a:t>You expect, though,</a:t>
            </a:r>
            <a:br>
              <a:rPr lang="en-US" dirty="0"/>
            </a:br>
            <a:r>
              <a:rPr lang="en-US" dirty="0"/>
              <a:t>that it should be negative</a:t>
            </a:r>
            <a:br>
              <a:rPr lang="en-US" dirty="0"/>
            </a:br>
            <a:r>
              <a:rPr lang="en-US" dirty="0"/>
              <a:t>as increases in price</a:t>
            </a:r>
            <a:br>
              <a:rPr lang="en-US" dirty="0"/>
            </a:br>
            <a:r>
              <a:rPr lang="en-US" dirty="0"/>
              <a:t>should not lead to </a:t>
            </a:r>
            <a:br>
              <a:rPr lang="en-US" dirty="0"/>
            </a:br>
            <a:r>
              <a:rPr lang="en-US" dirty="0"/>
              <a:t>increases in demand.</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10</a:t>
            </a:fld>
            <a:endParaRPr lang="en-US" sz="1200" dirty="0">
              <a:solidFill>
                <a:schemeClr val="tx1">
                  <a:lumMod val="65000"/>
                  <a:lumOff val="35000"/>
                </a:schemeClr>
              </a:solidFill>
            </a:endParaRPr>
          </a:p>
        </p:txBody>
      </p:sp>
      <p:pic>
        <p:nvPicPr>
          <p:cNvPr id="7" name="Picture 6">
            <a:extLst>
              <a:ext uri="{FF2B5EF4-FFF2-40B4-BE49-F238E27FC236}">
                <a16:creationId xmlns:a16="http://schemas.microsoft.com/office/drawing/2014/main" id="{7FDC74DA-D8EF-481B-9544-627CD5FB06F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07003" y="2579983"/>
            <a:ext cx="4897614" cy="3093230"/>
          </a:xfrm>
          <a:prstGeom prst="rect">
            <a:avLst/>
          </a:prstGeom>
          <a:noFill/>
          <a:ln>
            <a:noFill/>
          </a:ln>
        </p:spPr>
      </p:pic>
    </p:spTree>
    <p:extLst>
      <p:ext uri="{BB962C8B-B14F-4D97-AF65-F5344CB8AC3E}">
        <p14:creationId xmlns:p14="http://schemas.microsoft.com/office/powerpoint/2010/main" val="695315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Omitted Variable Bias</a:t>
            </a:r>
          </a:p>
        </p:txBody>
      </p:sp>
      <p:sp>
        <p:nvSpPr>
          <p:cNvPr id="3" name="Content Placeholder 2"/>
          <p:cNvSpPr>
            <a:spLocks noGrp="1"/>
          </p:cNvSpPr>
          <p:nvPr>
            <p:ph idx="1"/>
          </p:nvPr>
        </p:nvSpPr>
        <p:spPr/>
        <p:txBody>
          <a:bodyPr>
            <a:normAutofit/>
          </a:bodyPr>
          <a:lstStyle/>
          <a:p>
            <a:r>
              <a:rPr lang="en-US" dirty="0"/>
              <a:t>After inspecting the data and your results, the marketing analytics manager tells you that you are dealing with an omitted variable bias, i.e., that your model lacks important variables.</a:t>
            </a:r>
          </a:p>
          <a:p>
            <a:r>
              <a:rPr lang="en-US" dirty="0"/>
              <a:t>You decide to include</a:t>
            </a:r>
            <a:br>
              <a:rPr lang="en-US" dirty="0"/>
            </a:br>
            <a:r>
              <a:rPr lang="en-US" dirty="0"/>
              <a:t>a dummy variable for</a:t>
            </a:r>
            <a:br>
              <a:rPr lang="en-US" dirty="0"/>
            </a:br>
            <a:r>
              <a:rPr lang="en-US" dirty="0"/>
              <a:t>each brand.</a:t>
            </a:r>
          </a:p>
          <a:p>
            <a:r>
              <a:rPr lang="en-US" dirty="0"/>
              <a:t>Turns out that this</a:t>
            </a:r>
            <a:br>
              <a:rPr lang="en-US" dirty="0"/>
            </a:br>
            <a:r>
              <a:rPr lang="en-US" dirty="0"/>
              <a:t>helps explain why</a:t>
            </a:r>
            <a:br>
              <a:rPr lang="en-US" dirty="0"/>
            </a:br>
            <a:r>
              <a:rPr lang="en-US" dirty="0"/>
              <a:t>price was positive in</a:t>
            </a:r>
            <a:br>
              <a:rPr lang="en-US" dirty="0"/>
            </a:br>
            <a:r>
              <a:rPr lang="en-US" dirty="0"/>
              <a:t>the previous regression.</a:t>
            </a:r>
          </a:p>
          <a:p>
            <a:r>
              <a:rPr lang="en-US" dirty="0"/>
              <a:t>Each brand has a different</a:t>
            </a:r>
            <a:br>
              <a:rPr lang="en-US" dirty="0"/>
            </a:br>
            <a:r>
              <a:rPr lang="en-US" dirty="0"/>
              <a:t>intercept.</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11</a:t>
            </a:fld>
            <a:endParaRPr lang="en-US" sz="1200" dirty="0">
              <a:solidFill>
                <a:schemeClr val="tx1">
                  <a:lumMod val="65000"/>
                  <a:lumOff val="35000"/>
                </a:schemeClr>
              </a:solidFill>
            </a:endParaRPr>
          </a:p>
        </p:txBody>
      </p:sp>
      <p:pic>
        <p:nvPicPr>
          <p:cNvPr id="9" name="Picture 8">
            <a:extLst>
              <a:ext uri="{FF2B5EF4-FFF2-40B4-BE49-F238E27FC236}">
                <a16:creationId xmlns:a16="http://schemas.microsoft.com/office/drawing/2014/main" id="{510FD327-24F0-43F2-909B-92E532583FB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48061" y="2559147"/>
            <a:ext cx="4848596" cy="3153395"/>
          </a:xfrm>
          <a:prstGeom prst="rect">
            <a:avLst/>
          </a:prstGeom>
          <a:noFill/>
          <a:ln>
            <a:noFill/>
          </a:ln>
        </p:spPr>
      </p:pic>
    </p:spTree>
    <p:extLst>
      <p:ext uri="{BB962C8B-B14F-4D97-AF65-F5344CB8AC3E}">
        <p14:creationId xmlns:p14="http://schemas.microsoft.com/office/powerpoint/2010/main" val="2448092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Omitted Variable Bias</a:t>
            </a:r>
          </a:p>
        </p:txBody>
      </p:sp>
      <p:sp>
        <p:nvSpPr>
          <p:cNvPr id="3" name="Content Placeholder 2"/>
          <p:cNvSpPr>
            <a:spLocks noGrp="1"/>
          </p:cNvSpPr>
          <p:nvPr>
            <p:ph idx="1"/>
          </p:nvPr>
        </p:nvSpPr>
        <p:spPr/>
        <p:txBody>
          <a:bodyPr>
            <a:normAutofit/>
          </a:bodyPr>
          <a:lstStyle/>
          <a:p>
            <a:r>
              <a:rPr lang="en-US" dirty="0"/>
              <a:t>Here are your results with just brand dummy variables (with your brand as the baseline):</a:t>
            </a:r>
          </a:p>
          <a:p>
            <a:endParaRPr lang="en-US" dirty="0"/>
          </a:p>
          <a:p>
            <a:endParaRPr lang="en-US" dirty="0"/>
          </a:p>
          <a:p>
            <a:endParaRPr lang="en-US" dirty="0"/>
          </a:p>
          <a:p>
            <a:r>
              <a:rPr lang="en-US" dirty="0"/>
              <a:t>Now you want to start adding other variables like online advertising:</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12</a:t>
            </a:fld>
            <a:endParaRPr lang="en-US" sz="1200" dirty="0">
              <a:solidFill>
                <a:schemeClr val="tx1">
                  <a:lumMod val="65000"/>
                  <a:lumOff val="35000"/>
                </a:schemeClr>
              </a:solidFill>
            </a:endParaRPr>
          </a:p>
        </p:txBody>
      </p:sp>
      <p:graphicFrame>
        <p:nvGraphicFramePr>
          <p:cNvPr id="5" name="Table 4">
            <a:extLst>
              <a:ext uri="{FF2B5EF4-FFF2-40B4-BE49-F238E27FC236}">
                <a16:creationId xmlns:a16="http://schemas.microsoft.com/office/drawing/2014/main" id="{3F16379B-3BAA-49F7-BD97-AFDE2AF496E1}"/>
              </a:ext>
            </a:extLst>
          </p:cNvPr>
          <p:cNvGraphicFramePr>
            <a:graphicFrameLocks noGrp="1"/>
          </p:cNvGraphicFramePr>
          <p:nvPr>
            <p:extLst>
              <p:ext uri="{D42A27DB-BD31-4B8C-83A1-F6EECF244321}">
                <p14:modId xmlns:p14="http://schemas.microsoft.com/office/powerpoint/2010/main" val="26058059"/>
              </p:ext>
            </p:extLst>
          </p:nvPr>
        </p:nvGraphicFramePr>
        <p:xfrm>
          <a:off x="1261673" y="2122613"/>
          <a:ext cx="6328831" cy="1672785"/>
        </p:xfrm>
        <a:graphic>
          <a:graphicData uri="http://schemas.openxmlformats.org/drawingml/2006/table">
            <a:tbl>
              <a:tblPr firstRow="1" firstCol="1" bandRow="1">
                <a:tableStyleId>{5C22544A-7EE6-4342-B048-85BDC9FD1C3A}</a:tableStyleId>
              </a:tblPr>
              <a:tblGrid>
                <a:gridCol w="2249565">
                  <a:extLst>
                    <a:ext uri="{9D8B030D-6E8A-4147-A177-3AD203B41FA5}">
                      <a16:colId xmlns:a16="http://schemas.microsoft.com/office/drawing/2014/main" val="2952573125"/>
                    </a:ext>
                  </a:extLst>
                </a:gridCol>
                <a:gridCol w="1015959">
                  <a:extLst>
                    <a:ext uri="{9D8B030D-6E8A-4147-A177-3AD203B41FA5}">
                      <a16:colId xmlns:a16="http://schemas.microsoft.com/office/drawing/2014/main" val="4211110606"/>
                    </a:ext>
                  </a:extLst>
                </a:gridCol>
                <a:gridCol w="1031389">
                  <a:extLst>
                    <a:ext uri="{9D8B030D-6E8A-4147-A177-3AD203B41FA5}">
                      <a16:colId xmlns:a16="http://schemas.microsoft.com/office/drawing/2014/main" val="804889007"/>
                    </a:ext>
                  </a:extLst>
                </a:gridCol>
                <a:gridCol w="730906">
                  <a:extLst>
                    <a:ext uri="{9D8B030D-6E8A-4147-A177-3AD203B41FA5}">
                      <a16:colId xmlns:a16="http://schemas.microsoft.com/office/drawing/2014/main" val="174841360"/>
                    </a:ext>
                  </a:extLst>
                </a:gridCol>
                <a:gridCol w="1301012">
                  <a:extLst>
                    <a:ext uri="{9D8B030D-6E8A-4147-A177-3AD203B41FA5}">
                      <a16:colId xmlns:a16="http://schemas.microsoft.com/office/drawing/2014/main" val="1510984014"/>
                    </a:ext>
                  </a:extLst>
                </a:gridCol>
              </a:tblGrid>
              <a:tr h="131445">
                <a:tc>
                  <a:txBody>
                    <a:bodyPr/>
                    <a:lstStyle/>
                    <a:p>
                      <a:pPr marL="0" marR="0">
                        <a:lnSpc>
                          <a:spcPct val="107000"/>
                        </a:lnSpc>
                        <a:spcBef>
                          <a:spcPts val="0"/>
                        </a:spcBef>
                        <a:spcAft>
                          <a:spcPts val="0"/>
                        </a:spcAft>
                      </a:pPr>
                      <a:r>
                        <a:rPr lang="en-US" sz="1200">
                          <a:effectLst/>
                        </a:rPr>
                        <a:t>Coefficients: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5581879"/>
                  </a:ext>
                </a:extLst>
              </a:tr>
              <a:tr h="131445">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Estimate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Std. Error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 value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Pr(&gt;|t|)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27566023"/>
                  </a:ext>
                </a:extLst>
              </a:tr>
              <a:tr h="134620">
                <a:tc>
                  <a:txBody>
                    <a:bodyPr/>
                    <a:lstStyle/>
                    <a:p>
                      <a:pPr marL="0" marR="0">
                        <a:lnSpc>
                          <a:spcPct val="107000"/>
                        </a:lnSpc>
                        <a:spcBef>
                          <a:spcPts val="0"/>
                        </a:spcBef>
                        <a:spcAft>
                          <a:spcPts val="0"/>
                        </a:spcAft>
                      </a:pPr>
                      <a:r>
                        <a:rPr lang="en-US" sz="1200">
                          <a:effectLst/>
                        </a:rPr>
                        <a:t>(Intercept)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645.88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31.8874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20.25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&lt;0.001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8181365"/>
                  </a:ext>
                </a:extLst>
              </a:tr>
              <a:tr h="134620">
                <a:tc>
                  <a:txBody>
                    <a:bodyPr/>
                    <a:lstStyle/>
                    <a:p>
                      <a:pPr marL="0" marR="0">
                        <a:lnSpc>
                          <a:spcPct val="107000"/>
                        </a:lnSpc>
                        <a:spcBef>
                          <a:spcPts val="0"/>
                        </a:spcBef>
                        <a:spcAft>
                          <a:spcPts val="0"/>
                        </a:spcAft>
                      </a:pPr>
                      <a:r>
                        <a:rPr lang="en-US" sz="1200">
                          <a:effectLst/>
                        </a:rPr>
                        <a:t>price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-2.1377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0.21951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-9.74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&lt;0.001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97203169"/>
                  </a:ext>
                </a:extLst>
              </a:tr>
              <a:tr h="134620">
                <a:tc>
                  <a:txBody>
                    <a:bodyPr/>
                    <a:lstStyle/>
                    <a:p>
                      <a:pPr marL="0" marR="0">
                        <a:lnSpc>
                          <a:spcPct val="107000"/>
                        </a:lnSpc>
                        <a:spcBef>
                          <a:spcPts val="0"/>
                        </a:spcBef>
                        <a:spcAft>
                          <a:spcPts val="0"/>
                        </a:spcAft>
                      </a:pPr>
                      <a:r>
                        <a:rPr lang="en-US" sz="1200">
                          <a:effectLst/>
                        </a:rPr>
                        <a:t>Brand 1 Dummy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-294.28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14.3599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-20.49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&lt;0.001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8414403"/>
                  </a:ext>
                </a:extLst>
              </a:tr>
              <a:tr h="134620">
                <a:tc>
                  <a:txBody>
                    <a:bodyPr/>
                    <a:lstStyle/>
                    <a:p>
                      <a:pPr marL="0" marR="0">
                        <a:lnSpc>
                          <a:spcPct val="107000"/>
                        </a:lnSpc>
                        <a:spcBef>
                          <a:spcPts val="0"/>
                        </a:spcBef>
                        <a:spcAft>
                          <a:spcPts val="0"/>
                        </a:spcAft>
                      </a:pPr>
                      <a:r>
                        <a:rPr lang="en-US" sz="1200">
                          <a:effectLst/>
                        </a:rPr>
                        <a:t>Brand 3 Dummy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68.7192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9.21275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7.46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&lt;0.001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7782532"/>
                  </a:ext>
                </a:extLst>
              </a:tr>
              <a:tr h="134620">
                <a:tc>
                  <a:txBody>
                    <a:bodyPr/>
                    <a:lstStyle/>
                    <a:p>
                      <a:pPr marL="0" marR="0">
                        <a:lnSpc>
                          <a:spcPct val="107000"/>
                        </a:lnSpc>
                        <a:spcBef>
                          <a:spcPts val="0"/>
                        </a:spcBef>
                        <a:spcAft>
                          <a:spcPts val="0"/>
                        </a:spcAft>
                      </a:pPr>
                      <a:r>
                        <a:rPr lang="en-US" sz="1200">
                          <a:effectLst/>
                        </a:rPr>
                        <a:t>Brand 4 Dummy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-314.150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15.5574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-20.19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&lt;0.001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06287843"/>
                  </a:ext>
                </a:extLst>
              </a:tr>
              <a:tr h="134620">
                <a:tc>
                  <a:txBody>
                    <a:bodyPr/>
                    <a:lstStyle/>
                    <a:p>
                      <a:pPr marL="0" marR="0">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9412966"/>
                  </a:ext>
                </a:extLst>
              </a:tr>
              <a:tr h="134620">
                <a:tc gridSpan="5">
                  <a:txBody>
                    <a:bodyPr/>
                    <a:lstStyle/>
                    <a:p>
                      <a:pPr marL="0" marR="0">
                        <a:lnSpc>
                          <a:spcPct val="107000"/>
                        </a:lnSpc>
                        <a:spcBef>
                          <a:spcPts val="0"/>
                        </a:spcBef>
                        <a:spcAft>
                          <a:spcPts val="0"/>
                        </a:spcAft>
                      </a:pPr>
                      <a:r>
                        <a:rPr lang="en-US" sz="1200" dirty="0" err="1">
                          <a:effectLst/>
                        </a:rPr>
                        <a:t>Signif</a:t>
                      </a:r>
                      <a:r>
                        <a:rPr lang="en-US" sz="1200" dirty="0">
                          <a:effectLst/>
                        </a:rPr>
                        <a:t>. codes:  0 ‘***’ 0.001 ‘**’ 0.01 ‘*’ 0.05 ‘.’ 0.1 ‘ ’ 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89124558"/>
                  </a:ext>
                </a:extLst>
              </a:tr>
            </a:tbl>
          </a:graphicData>
        </a:graphic>
      </p:graphicFrame>
      <p:graphicFrame>
        <p:nvGraphicFramePr>
          <p:cNvPr id="7" name="Table 6">
            <a:extLst>
              <a:ext uri="{FF2B5EF4-FFF2-40B4-BE49-F238E27FC236}">
                <a16:creationId xmlns:a16="http://schemas.microsoft.com/office/drawing/2014/main" id="{BBA8AD95-656F-4D70-98BD-26C9D97E625D}"/>
              </a:ext>
            </a:extLst>
          </p:cNvPr>
          <p:cNvGraphicFramePr>
            <a:graphicFrameLocks noGrp="1"/>
          </p:cNvGraphicFramePr>
          <p:nvPr>
            <p:extLst>
              <p:ext uri="{D42A27DB-BD31-4B8C-83A1-F6EECF244321}">
                <p14:modId xmlns:p14="http://schemas.microsoft.com/office/powerpoint/2010/main" val="698638782"/>
              </p:ext>
            </p:extLst>
          </p:nvPr>
        </p:nvGraphicFramePr>
        <p:xfrm>
          <a:off x="1261673" y="4459580"/>
          <a:ext cx="6328831" cy="1486920"/>
        </p:xfrm>
        <a:graphic>
          <a:graphicData uri="http://schemas.openxmlformats.org/drawingml/2006/table">
            <a:tbl>
              <a:tblPr firstRow="1" firstCol="1" bandRow="1">
                <a:tableStyleId>{5C22544A-7EE6-4342-B048-85BDC9FD1C3A}</a:tableStyleId>
              </a:tblPr>
              <a:tblGrid>
                <a:gridCol w="2249565">
                  <a:extLst>
                    <a:ext uri="{9D8B030D-6E8A-4147-A177-3AD203B41FA5}">
                      <a16:colId xmlns:a16="http://schemas.microsoft.com/office/drawing/2014/main" val="3829880255"/>
                    </a:ext>
                  </a:extLst>
                </a:gridCol>
                <a:gridCol w="1015959">
                  <a:extLst>
                    <a:ext uri="{9D8B030D-6E8A-4147-A177-3AD203B41FA5}">
                      <a16:colId xmlns:a16="http://schemas.microsoft.com/office/drawing/2014/main" val="1696534455"/>
                    </a:ext>
                  </a:extLst>
                </a:gridCol>
                <a:gridCol w="1031389">
                  <a:extLst>
                    <a:ext uri="{9D8B030D-6E8A-4147-A177-3AD203B41FA5}">
                      <a16:colId xmlns:a16="http://schemas.microsoft.com/office/drawing/2014/main" val="1987457897"/>
                    </a:ext>
                  </a:extLst>
                </a:gridCol>
                <a:gridCol w="730906">
                  <a:extLst>
                    <a:ext uri="{9D8B030D-6E8A-4147-A177-3AD203B41FA5}">
                      <a16:colId xmlns:a16="http://schemas.microsoft.com/office/drawing/2014/main" val="3811128611"/>
                    </a:ext>
                  </a:extLst>
                </a:gridCol>
                <a:gridCol w="1301012">
                  <a:extLst>
                    <a:ext uri="{9D8B030D-6E8A-4147-A177-3AD203B41FA5}">
                      <a16:colId xmlns:a16="http://schemas.microsoft.com/office/drawing/2014/main" val="662062293"/>
                    </a:ext>
                  </a:extLst>
                </a:gridCol>
              </a:tblGrid>
              <a:tr h="131445">
                <a:tc>
                  <a:txBody>
                    <a:bodyPr/>
                    <a:lstStyle/>
                    <a:p>
                      <a:pPr marL="0" marR="0">
                        <a:lnSpc>
                          <a:spcPct val="107000"/>
                        </a:lnSpc>
                        <a:spcBef>
                          <a:spcPts val="0"/>
                        </a:spcBef>
                        <a:spcAft>
                          <a:spcPts val="0"/>
                        </a:spcAft>
                      </a:pPr>
                      <a:r>
                        <a:rPr lang="en-US" sz="1200">
                          <a:effectLst/>
                        </a:rPr>
                        <a:t>Coefficients: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4186949"/>
                  </a:ext>
                </a:extLst>
              </a:tr>
              <a:tr h="131445">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Estimate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Std. Error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 value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Pr(&gt;|t|)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6180492"/>
                  </a:ext>
                </a:extLst>
              </a:tr>
              <a:tr h="134620">
                <a:tc>
                  <a:txBody>
                    <a:bodyPr/>
                    <a:lstStyle/>
                    <a:p>
                      <a:pPr marL="0" marR="0">
                        <a:lnSpc>
                          <a:spcPct val="107000"/>
                        </a:lnSpc>
                        <a:spcBef>
                          <a:spcPts val="0"/>
                        </a:spcBef>
                        <a:spcAft>
                          <a:spcPts val="0"/>
                        </a:spcAft>
                      </a:pPr>
                      <a:r>
                        <a:rPr lang="en-US" sz="1200">
                          <a:effectLst/>
                        </a:rPr>
                        <a:t>(Intercept)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541.67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54.803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9.88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&lt;0.001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98814262"/>
                  </a:ext>
                </a:extLst>
              </a:tr>
              <a:tr h="134620">
                <a:tc>
                  <a:txBody>
                    <a:bodyPr/>
                    <a:lstStyle/>
                    <a:p>
                      <a:pPr marL="0" marR="0">
                        <a:lnSpc>
                          <a:spcPct val="107000"/>
                        </a:lnSpc>
                        <a:spcBef>
                          <a:spcPts val="0"/>
                        </a:spcBef>
                        <a:spcAft>
                          <a:spcPts val="0"/>
                        </a:spcAft>
                      </a:pPr>
                      <a:r>
                        <a:rPr lang="en-US" sz="1200">
                          <a:effectLst/>
                        </a:rPr>
                        <a:t>price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-1.6478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.29705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-5.55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&lt;0.001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2551508"/>
                  </a:ext>
                </a:extLst>
              </a:tr>
              <a:tr h="134620">
                <a:tc>
                  <a:txBody>
                    <a:bodyPr/>
                    <a:lstStyle/>
                    <a:p>
                      <a:pPr marL="0" marR="0">
                        <a:lnSpc>
                          <a:spcPct val="107000"/>
                        </a:lnSpc>
                        <a:spcBef>
                          <a:spcPts val="0"/>
                        </a:spcBef>
                        <a:spcAft>
                          <a:spcPts val="0"/>
                        </a:spcAft>
                      </a:pPr>
                      <a:r>
                        <a:rPr lang="en-US" sz="1200">
                          <a:effectLst/>
                        </a:rPr>
                        <a:t>online advertising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2.25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&lt;0.05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0652740"/>
                  </a:ext>
                </a:extLst>
              </a:tr>
              <a:tr h="134620">
                <a:tc>
                  <a:txBody>
                    <a:bodyPr/>
                    <a:lstStyle/>
                    <a:p>
                      <a:pPr marL="0" marR="0">
                        <a:lnSpc>
                          <a:spcPct val="107000"/>
                        </a:lnSpc>
                        <a:spcBef>
                          <a:spcPts val="0"/>
                        </a:spcBef>
                        <a:spcAft>
                          <a:spcPts val="0"/>
                        </a:spcAft>
                      </a:pPr>
                      <a:r>
                        <a:rPr lang="en-US" sz="1200">
                          <a:effectLst/>
                        </a:rPr>
                        <a:t>Brand Dummies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gn="ctr">
                        <a:lnSpc>
                          <a:spcPct val="107000"/>
                        </a:lnSpc>
                        <a:spcBef>
                          <a:spcPts val="0"/>
                        </a:spcBef>
                        <a:spcAft>
                          <a:spcPts val="0"/>
                        </a:spcAft>
                      </a:pPr>
                      <a:r>
                        <a:rPr lang="en-US" sz="1200" dirty="0">
                          <a:effectLst/>
                        </a:rPr>
                        <a:t>included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70285849"/>
                  </a:ext>
                </a:extLst>
              </a:tr>
              <a:tr h="134620">
                <a:tc>
                  <a:txBody>
                    <a:bodyPr/>
                    <a:lstStyle/>
                    <a:p>
                      <a:pPr marL="0" marR="0">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3943769"/>
                  </a:ext>
                </a:extLst>
              </a:tr>
              <a:tr h="134620">
                <a:tc gridSpan="5">
                  <a:txBody>
                    <a:bodyPr/>
                    <a:lstStyle/>
                    <a:p>
                      <a:pPr marL="0" marR="0">
                        <a:lnSpc>
                          <a:spcPct val="107000"/>
                        </a:lnSpc>
                        <a:spcBef>
                          <a:spcPts val="0"/>
                        </a:spcBef>
                        <a:spcAft>
                          <a:spcPts val="0"/>
                        </a:spcAft>
                      </a:pPr>
                      <a:r>
                        <a:rPr lang="en-US" sz="1200" dirty="0" err="1">
                          <a:effectLst/>
                        </a:rPr>
                        <a:t>Signif</a:t>
                      </a:r>
                      <a:r>
                        <a:rPr lang="en-US" sz="1200" dirty="0">
                          <a:effectLst/>
                        </a:rPr>
                        <a:t>. codes:  0 ‘***’ 0.001 ‘**’ 0.01 ‘*’ 0.05 ‘.’ 0.1 ‘ ’ 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3819299"/>
                  </a:ext>
                </a:extLst>
              </a:tr>
            </a:tbl>
          </a:graphicData>
        </a:graphic>
      </p:graphicFrame>
    </p:spTree>
    <p:extLst>
      <p:ext uri="{BB962C8B-B14F-4D97-AF65-F5344CB8AC3E}">
        <p14:creationId xmlns:p14="http://schemas.microsoft.com/office/powerpoint/2010/main" val="2719104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Omitted Variable Bias</a:t>
            </a:r>
          </a:p>
        </p:txBody>
      </p:sp>
      <p:sp>
        <p:nvSpPr>
          <p:cNvPr id="3" name="Content Placeholder 2"/>
          <p:cNvSpPr>
            <a:spLocks noGrp="1"/>
          </p:cNvSpPr>
          <p:nvPr>
            <p:ph idx="1"/>
          </p:nvPr>
        </p:nvSpPr>
        <p:spPr/>
        <p:txBody>
          <a:bodyPr>
            <a:normAutofit/>
          </a:bodyPr>
          <a:lstStyle/>
          <a:p>
            <a:r>
              <a:rPr lang="en-US" dirty="0"/>
              <a:t>Out of curiosity, you then estimate the model but drop price as an independent variable.  Doing so yields the following results:</a:t>
            </a:r>
          </a:p>
          <a:p>
            <a:endParaRPr lang="en-US" dirty="0"/>
          </a:p>
          <a:p>
            <a:pPr marL="0" indent="0">
              <a:buNone/>
            </a:pPr>
            <a:br>
              <a:rPr lang="en-US" dirty="0"/>
            </a:br>
            <a:endParaRPr lang="en-US" dirty="0"/>
          </a:p>
          <a:p>
            <a:r>
              <a:rPr lang="en-US" dirty="0"/>
              <a:t>You examine the results and notice that the online advertising coefficient is almost three times as large when excluding price as an independent variable (.00011 vs. .00004).</a:t>
            </a:r>
          </a:p>
          <a:p>
            <a:r>
              <a:rPr lang="en-US" dirty="0"/>
              <a:t>This seems like an omitted variable bias problem again.</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13</a:t>
            </a:fld>
            <a:endParaRPr lang="en-US" sz="1200" dirty="0">
              <a:solidFill>
                <a:schemeClr val="tx1">
                  <a:lumMod val="65000"/>
                  <a:lumOff val="35000"/>
                </a:schemeClr>
              </a:solidFill>
            </a:endParaRPr>
          </a:p>
        </p:txBody>
      </p:sp>
      <p:graphicFrame>
        <p:nvGraphicFramePr>
          <p:cNvPr id="8" name="Table 7">
            <a:extLst>
              <a:ext uri="{FF2B5EF4-FFF2-40B4-BE49-F238E27FC236}">
                <a16:creationId xmlns:a16="http://schemas.microsoft.com/office/drawing/2014/main" id="{CA6E0AAE-3EF1-4BC6-95E6-2BD0BBB111BB}"/>
              </a:ext>
            </a:extLst>
          </p:cNvPr>
          <p:cNvGraphicFramePr>
            <a:graphicFrameLocks noGrp="1"/>
          </p:cNvGraphicFramePr>
          <p:nvPr>
            <p:extLst>
              <p:ext uri="{D42A27DB-BD31-4B8C-83A1-F6EECF244321}">
                <p14:modId xmlns:p14="http://schemas.microsoft.com/office/powerpoint/2010/main" val="2147633223"/>
              </p:ext>
            </p:extLst>
          </p:nvPr>
        </p:nvGraphicFramePr>
        <p:xfrm>
          <a:off x="1261673" y="2101210"/>
          <a:ext cx="6328831" cy="1301055"/>
        </p:xfrm>
        <a:graphic>
          <a:graphicData uri="http://schemas.openxmlformats.org/drawingml/2006/table">
            <a:tbl>
              <a:tblPr firstRow="1" firstCol="1" bandRow="1">
                <a:tableStyleId>{5C22544A-7EE6-4342-B048-85BDC9FD1C3A}</a:tableStyleId>
              </a:tblPr>
              <a:tblGrid>
                <a:gridCol w="2249565">
                  <a:extLst>
                    <a:ext uri="{9D8B030D-6E8A-4147-A177-3AD203B41FA5}">
                      <a16:colId xmlns:a16="http://schemas.microsoft.com/office/drawing/2014/main" val="1135564627"/>
                    </a:ext>
                  </a:extLst>
                </a:gridCol>
                <a:gridCol w="1015959">
                  <a:extLst>
                    <a:ext uri="{9D8B030D-6E8A-4147-A177-3AD203B41FA5}">
                      <a16:colId xmlns:a16="http://schemas.microsoft.com/office/drawing/2014/main" val="2425107656"/>
                    </a:ext>
                  </a:extLst>
                </a:gridCol>
                <a:gridCol w="1031389">
                  <a:extLst>
                    <a:ext uri="{9D8B030D-6E8A-4147-A177-3AD203B41FA5}">
                      <a16:colId xmlns:a16="http://schemas.microsoft.com/office/drawing/2014/main" val="4104374785"/>
                    </a:ext>
                  </a:extLst>
                </a:gridCol>
                <a:gridCol w="730906">
                  <a:extLst>
                    <a:ext uri="{9D8B030D-6E8A-4147-A177-3AD203B41FA5}">
                      <a16:colId xmlns:a16="http://schemas.microsoft.com/office/drawing/2014/main" val="3408411928"/>
                    </a:ext>
                  </a:extLst>
                </a:gridCol>
                <a:gridCol w="1301012">
                  <a:extLst>
                    <a:ext uri="{9D8B030D-6E8A-4147-A177-3AD203B41FA5}">
                      <a16:colId xmlns:a16="http://schemas.microsoft.com/office/drawing/2014/main" val="297920171"/>
                    </a:ext>
                  </a:extLst>
                </a:gridCol>
              </a:tblGrid>
              <a:tr h="131445">
                <a:tc>
                  <a:txBody>
                    <a:bodyPr/>
                    <a:lstStyle/>
                    <a:p>
                      <a:pPr marL="0" marR="0">
                        <a:lnSpc>
                          <a:spcPct val="107000"/>
                        </a:lnSpc>
                        <a:spcBef>
                          <a:spcPts val="0"/>
                        </a:spcBef>
                        <a:spcAft>
                          <a:spcPts val="0"/>
                        </a:spcAft>
                      </a:pPr>
                      <a:r>
                        <a:rPr lang="en-US" sz="1200">
                          <a:effectLst/>
                        </a:rPr>
                        <a:t>Coefficients: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1561938"/>
                  </a:ext>
                </a:extLst>
              </a:tr>
              <a:tr h="131445">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Estimate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Std. Error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 value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Pr(&gt;|t|)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65288584"/>
                  </a:ext>
                </a:extLst>
              </a:tr>
              <a:tr h="134620">
                <a:tc>
                  <a:txBody>
                    <a:bodyPr/>
                    <a:lstStyle/>
                    <a:p>
                      <a:pPr marL="0" marR="0">
                        <a:lnSpc>
                          <a:spcPct val="107000"/>
                        </a:lnSpc>
                        <a:spcBef>
                          <a:spcPts val="0"/>
                        </a:spcBef>
                        <a:spcAft>
                          <a:spcPts val="0"/>
                        </a:spcAft>
                      </a:pPr>
                      <a:r>
                        <a:rPr lang="en-US" sz="1200">
                          <a:effectLst/>
                        </a:rPr>
                        <a:t>(Intercept)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244.28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17.208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14.20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&lt;0.001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9779339"/>
                  </a:ext>
                </a:extLst>
              </a:tr>
              <a:tr h="134620">
                <a:tc>
                  <a:txBody>
                    <a:bodyPr/>
                    <a:lstStyle/>
                    <a:p>
                      <a:pPr marL="0" marR="0">
                        <a:lnSpc>
                          <a:spcPct val="107000"/>
                        </a:lnSpc>
                        <a:spcBef>
                          <a:spcPts val="0"/>
                        </a:spcBef>
                        <a:spcAft>
                          <a:spcPts val="0"/>
                        </a:spcAft>
                      </a:pPr>
                      <a:r>
                        <a:rPr lang="en-US" sz="1200">
                          <a:effectLst/>
                        </a:rPr>
                        <a:t>online advertising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.00011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6.12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&lt;0.001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4561647"/>
                  </a:ext>
                </a:extLst>
              </a:tr>
              <a:tr h="134620">
                <a:tc>
                  <a:txBody>
                    <a:bodyPr/>
                    <a:lstStyle/>
                    <a:p>
                      <a:pPr marL="0" marR="0">
                        <a:lnSpc>
                          <a:spcPct val="107000"/>
                        </a:lnSpc>
                        <a:spcBef>
                          <a:spcPts val="0"/>
                        </a:spcBef>
                        <a:spcAft>
                          <a:spcPts val="0"/>
                        </a:spcAft>
                      </a:pPr>
                      <a:r>
                        <a:rPr lang="en-US" sz="1200">
                          <a:effectLst/>
                        </a:rPr>
                        <a:t>Brand Dummies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gn="ctr">
                        <a:lnSpc>
                          <a:spcPct val="107000"/>
                        </a:lnSpc>
                        <a:spcBef>
                          <a:spcPts val="0"/>
                        </a:spcBef>
                        <a:spcAft>
                          <a:spcPts val="0"/>
                        </a:spcAft>
                      </a:pPr>
                      <a:r>
                        <a:rPr lang="en-US" sz="1200" dirty="0">
                          <a:effectLst/>
                        </a:rPr>
                        <a:t>included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5848231"/>
                  </a:ext>
                </a:extLst>
              </a:tr>
              <a:tr h="134620">
                <a:tc>
                  <a:txBody>
                    <a:bodyPr/>
                    <a:lstStyle/>
                    <a:p>
                      <a:pPr marL="0" marR="0">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35221959"/>
                  </a:ext>
                </a:extLst>
              </a:tr>
              <a:tr h="134620">
                <a:tc gridSpan="5">
                  <a:txBody>
                    <a:bodyPr/>
                    <a:lstStyle/>
                    <a:p>
                      <a:pPr marL="0" marR="0">
                        <a:lnSpc>
                          <a:spcPct val="107000"/>
                        </a:lnSpc>
                        <a:spcBef>
                          <a:spcPts val="0"/>
                        </a:spcBef>
                        <a:spcAft>
                          <a:spcPts val="0"/>
                        </a:spcAft>
                      </a:pPr>
                      <a:r>
                        <a:rPr lang="en-US" sz="1200" dirty="0" err="1">
                          <a:effectLst/>
                        </a:rPr>
                        <a:t>Signif</a:t>
                      </a:r>
                      <a:r>
                        <a:rPr lang="en-US" sz="1200" dirty="0">
                          <a:effectLst/>
                        </a:rPr>
                        <a:t>. codes:  0 ‘***’ 0.001 ‘**’ 0.01 ‘*’ 0.05 ‘.’ 0.1 ‘ ’ 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25542278"/>
                  </a:ext>
                </a:extLst>
              </a:tr>
            </a:tbl>
          </a:graphicData>
        </a:graphic>
      </p:graphicFrame>
    </p:spTree>
    <p:extLst>
      <p:ext uri="{BB962C8B-B14F-4D97-AF65-F5344CB8AC3E}">
        <p14:creationId xmlns:p14="http://schemas.microsoft.com/office/powerpoint/2010/main" val="1255689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Omitted Variable Bias</a:t>
            </a:r>
          </a:p>
        </p:txBody>
      </p:sp>
      <p:sp>
        <p:nvSpPr>
          <p:cNvPr id="3" name="Content Placeholder 2"/>
          <p:cNvSpPr>
            <a:spLocks noGrp="1"/>
          </p:cNvSpPr>
          <p:nvPr>
            <p:ph idx="1"/>
          </p:nvPr>
        </p:nvSpPr>
        <p:spPr/>
        <p:txBody>
          <a:bodyPr>
            <a:normAutofit lnSpcReduction="10000"/>
          </a:bodyPr>
          <a:lstStyle/>
          <a:p>
            <a:r>
              <a:rPr lang="en-US" dirty="0"/>
              <a:t>To see if that is the case, you look at the correlation between price and online advertising.</a:t>
            </a:r>
          </a:p>
          <a:p>
            <a:endParaRPr lang="en-US" dirty="0"/>
          </a:p>
          <a:p>
            <a:endParaRPr lang="en-US" dirty="0"/>
          </a:p>
          <a:p>
            <a:r>
              <a:rPr lang="en-US" dirty="0"/>
              <a:t>You notice that price and units sold are negatively correlated, as are price and online advertising. She says the bias (i.e., positive or negative) of the included variable’s coefficient is always the product of the (</a:t>
            </a:r>
            <a:r>
              <a:rPr lang="en-US" dirty="0" err="1"/>
              <a:t>i</a:t>
            </a:r>
            <a:r>
              <a:rPr lang="en-US" dirty="0"/>
              <a:t>) relationship between the omitted variable and the included </a:t>
            </a:r>
            <a:r>
              <a:rPr lang="en-US" i="1" dirty="0"/>
              <a:t>x</a:t>
            </a:r>
            <a:r>
              <a:rPr lang="en-US" dirty="0"/>
              <a:t>-variable and the (ii) relationship between the omitted variable and the </a:t>
            </a:r>
            <a:r>
              <a:rPr lang="en-US" i="1" dirty="0"/>
              <a:t>y</a:t>
            </a:r>
            <a:r>
              <a:rPr lang="en-US" dirty="0"/>
              <a:t>-variable. </a:t>
            </a:r>
          </a:p>
          <a:p>
            <a:r>
              <a:rPr lang="en-US" dirty="0"/>
              <a:t>.Since both are negative, the product of the two is positive, indicating a positivity bias. Thus, when excluding price as a predictor variable, the regression overestimates the true relationship between online advertising and units sold. </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14</a:t>
            </a:fld>
            <a:endParaRPr lang="en-US" sz="1200" dirty="0">
              <a:solidFill>
                <a:schemeClr val="tx1">
                  <a:lumMod val="65000"/>
                  <a:lumOff val="35000"/>
                </a:schemeClr>
              </a:solidFill>
            </a:endParaRPr>
          </a:p>
        </p:txBody>
      </p:sp>
      <p:graphicFrame>
        <p:nvGraphicFramePr>
          <p:cNvPr id="5" name="Table 4">
            <a:extLst>
              <a:ext uri="{FF2B5EF4-FFF2-40B4-BE49-F238E27FC236}">
                <a16:creationId xmlns:a16="http://schemas.microsoft.com/office/drawing/2014/main" id="{01144627-44AD-4E86-A847-F6CDCBF8CE0E}"/>
              </a:ext>
            </a:extLst>
          </p:cNvPr>
          <p:cNvGraphicFramePr>
            <a:graphicFrameLocks noGrp="1"/>
          </p:cNvGraphicFramePr>
          <p:nvPr>
            <p:extLst>
              <p:ext uri="{D42A27DB-BD31-4B8C-83A1-F6EECF244321}">
                <p14:modId xmlns:p14="http://schemas.microsoft.com/office/powerpoint/2010/main" val="1947959238"/>
              </p:ext>
            </p:extLst>
          </p:nvPr>
        </p:nvGraphicFramePr>
        <p:xfrm>
          <a:off x="1127469" y="2078785"/>
          <a:ext cx="6889062" cy="867156"/>
        </p:xfrm>
        <a:graphic>
          <a:graphicData uri="http://schemas.openxmlformats.org/drawingml/2006/table">
            <a:tbl>
              <a:tblPr firstRow="1" firstCol="1" bandRow="1">
                <a:tableStyleId>{5C22544A-7EE6-4342-B048-85BDC9FD1C3A}</a:tableStyleId>
              </a:tblPr>
              <a:tblGrid>
                <a:gridCol w="1721897">
                  <a:extLst>
                    <a:ext uri="{9D8B030D-6E8A-4147-A177-3AD203B41FA5}">
                      <a16:colId xmlns:a16="http://schemas.microsoft.com/office/drawing/2014/main" val="3769749903"/>
                    </a:ext>
                  </a:extLst>
                </a:gridCol>
                <a:gridCol w="1721897">
                  <a:extLst>
                    <a:ext uri="{9D8B030D-6E8A-4147-A177-3AD203B41FA5}">
                      <a16:colId xmlns:a16="http://schemas.microsoft.com/office/drawing/2014/main" val="68703814"/>
                    </a:ext>
                  </a:extLst>
                </a:gridCol>
                <a:gridCol w="1722634">
                  <a:extLst>
                    <a:ext uri="{9D8B030D-6E8A-4147-A177-3AD203B41FA5}">
                      <a16:colId xmlns:a16="http://schemas.microsoft.com/office/drawing/2014/main" val="2650430665"/>
                    </a:ext>
                  </a:extLst>
                </a:gridCol>
                <a:gridCol w="1722634">
                  <a:extLst>
                    <a:ext uri="{9D8B030D-6E8A-4147-A177-3AD203B41FA5}">
                      <a16:colId xmlns:a16="http://schemas.microsoft.com/office/drawing/2014/main" val="2038911456"/>
                    </a:ext>
                  </a:extLst>
                </a:gridCol>
              </a:tblGrid>
              <a:tr h="0">
                <a:tc>
                  <a:txBody>
                    <a:bodyPr/>
                    <a:lstStyle/>
                    <a:p>
                      <a:pPr marL="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Unit sales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rPr>
                        <a:t>Price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Online advertising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49735577"/>
                  </a:ext>
                </a:extLst>
              </a:tr>
              <a:tr h="0">
                <a:tc>
                  <a:txBody>
                    <a:bodyPr/>
                    <a:lstStyle/>
                    <a:p>
                      <a:pPr marL="0" marR="0">
                        <a:lnSpc>
                          <a:spcPct val="107000"/>
                        </a:lnSpc>
                        <a:spcBef>
                          <a:spcPts val="0"/>
                        </a:spcBef>
                        <a:spcAft>
                          <a:spcPts val="0"/>
                        </a:spcAft>
                      </a:pPr>
                      <a:r>
                        <a:rPr lang="en-US" sz="1400">
                          <a:effectLst/>
                        </a:rPr>
                        <a:t>Unit sales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1.00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08112713"/>
                  </a:ext>
                </a:extLst>
              </a:tr>
              <a:tr h="0">
                <a:tc>
                  <a:txBody>
                    <a:bodyPr/>
                    <a:lstStyle/>
                    <a:p>
                      <a:pPr marL="0" marR="0">
                        <a:lnSpc>
                          <a:spcPct val="107000"/>
                        </a:lnSpc>
                        <a:spcBef>
                          <a:spcPts val="0"/>
                        </a:spcBef>
                        <a:spcAft>
                          <a:spcPts val="0"/>
                        </a:spcAft>
                      </a:pPr>
                      <a:r>
                        <a:rPr lang="en-US" sz="1400">
                          <a:effectLst/>
                        </a:rPr>
                        <a:t>Price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-0.869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rPr>
                        <a:t>1.00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8256780"/>
                  </a:ext>
                </a:extLst>
              </a:tr>
              <a:tr h="0">
                <a:tc>
                  <a:txBody>
                    <a:bodyPr/>
                    <a:lstStyle/>
                    <a:p>
                      <a:pPr marL="0" marR="0">
                        <a:lnSpc>
                          <a:spcPct val="107000"/>
                        </a:lnSpc>
                        <a:spcBef>
                          <a:spcPts val="0"/>
                        </a:spcBef>
                        <a:spcAft>
                          <a:spcPts val="0"/>
                        </a:spcAft>
                      </a:pPr>
                      <a:r>
                        <a:rPr lang="en-US" sz="1400">
                          <a:effectLst/>
                        </a:rPr>
                        <a:t>Online advertising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0.769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-0.738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rPr>
                        <a:t>1.00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01044482"/>
                  </a:ext>
                </a:extLst>
              </a:tr>
            </a:tbl>
          </a:graphicData>
        </a:graphic>
      </p:graphicFrame>
    </p:spTree>
    <p:extLst>
      <p:ext uri="{BB962C8B-B14F-4D97-AF65-F5344CB8AC3E}">
        <p14:creationId xmlns:p14="http://schemas.microsoft.com/office/powerpoint/2010/main" val="1778542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Omitted Variable Bias</a:t>
            </a:r>
          </a:p>
        </p:txBody>
      </p:sp>
      <p:sp>
        <p:nvSpPr>
          <p:cNvPr id="3" name="Content Placeholder 2"/>
          <p:cNvSpPr>
            <a:spLocks noGrp="1"/>
          </p:cNvSpPr>
          <p:nvPr>
            <p:ph idx="1"/>
          </p:nvPr>
        </p:nvSpPr>
        <p:spPr/>
        <p:txBody>
          <a:bodyPr>
            <a:normAutofit/>
          </a:bodyPr>
          <a:lstStyle/>
          <a:p>
            <a:r>
              <a:rPr lang="en-US" dirty="0"/>
              <a:t>At this point, you realize that it is indeed not only important what you include in a regression but also what you do not include. Your marketing analytics manager concurs and adds that you need to bring industry and institutional knowledge to your model. </a:t>
            </a:r>
          </a:p>
          <a:p>
            <a:r>
              <a:rPr lang="en-US" dirty="0"/>
              <a:t>What are the factors that impact sales? </a:t>
            </a:r>
          </a:p>
          <a:p>
            <a:r>
              <a:rPr lang="en-US" dirty="0"/>
              <a:t>She also says there has been quite a bit of research over the years about what variables to include in marketing mix models. </a:t>
            </a:r>
          </a:p>
          <a:p>
            <a:r>
              <a:rPr lang="en-US" dirty="0"/>
              <a:t>In a nutshell, this research indicates that you need to include the 4 Ps – price, promotion, product, and place – when building a marketing mix model.</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19879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Unit Root Problems </a:t>
            </a:r>
          </a:p>
        </p:txBody>
      </p:sp>
      <p:sp>
        <p:nvSpPr>
          <p:cNvPr id="3" name="Content Placeholder 2"/>
          <p:cNvSpPr>
            <a:spLocks noGrp="1"/>
          </p:cNvSpPr>
          <p:nvPr>
            <p:ph idx="1"/>
          </p:nvPr>
        </p:nvSpPr>
        <p:spPr/>
        <p:txBody>
          <a:bodyPr>
            <a:normAutofit/>
          </a:bodyPr>
          <a:lstStyle/>
          <a:p>
            <a:r>
              <a:rPr lang="en-US" dirty="0"/>
              <a:t>Your marketing analytics manager also suggests you may want to consider controlling for the respective brands’ previous year’s unit sales in your marketing mix model. </a:t>
            </a:r>
          </a:p>
          <a:p>
            <a:r>
              <a:rPr lang="en-US" dirty="0"/>
              <a:t>Thus, you add lagged sales as a new variable to your existing model (that already includes price, online advertising, and brand dummies as independent variables). </a:t>
            </a:r>
          </a:p>
          <a:p>
            <a:r>
              <a:rPr lang="en-US" dirty="0"/>
              <a:t>You estimate the model and obtain the following output:</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16</a:t>
            </a:fld>
            <a:endParaRPr lang="en-US" sz="1200" dirty="0">
              <a:solidFill>
                <a:schemeClr val="tx1">
                  <a:lumMod val="65000"/>
                  <a:lumOff val="35000"/>
                </a:schemeClr>
              </a:solidFill>
            </a:endParaRPr>
          </a:p>
        </p:txBody>
      </p:sp>
      <p:graphicFrame>
        <p:nvGraphicFramePr>
          <p:cNvPr id="5" name="Table 4">
            <a:extLst>
              <a:ext uri="{FF2B5EF4-FFF2-40B4-BE49-F238E27FC236}">
                <a16:creationId xmlns:a16="http://schemas.microsoft.com/office/drawing/2014/main" id="{FD57EF4E-B35B-4FD4-9E43-3185CF2CA9B3}"/>
              </a:ext>
            </a:extLst>
          </p:cNvPr>
          <p:cNvGraphicFramePr>
            <a:graphicFrameLocks noGrp="1"/>
          </p:cNvGraphicFramePr>
          <p:nvPr>
            <p:extLst>
              <p:ext uri="{D42A27DB-BD31-4B8C-83A1-F6EECF244321}">
                <p14:modId xmlns:p14="http://schemas.microsoft.com/office/powerpoint/2010/main" val="3834688133"/>
              </p:ext>
            </p:extLst>
          </p:nvPr>
        </p:nvGraphicFramePr>
        <p:xfrm>
          <a:off x="1035531" y="4297694"/>
          <a:ext cx="7004315" cy="1672785"/>
        </p:xfrm>
        <a:graphic>
          <a:graphicData uri="http://schemas.openxmlformats.org/drawingml/2006/table">
            <a:tbl>
              <a:tblPr firstRow="1" firstCol="1" bandRow="1">
                <a:tableStyleId>{5C22544A-7EE6-4342-B048-85BDC9FD1C3A}</a:tableStyleId>
              </a:tblPr>
              <a:tblGrid>
                <a:gridCol w="2489664">
                  <a:extLst>
                    <a:ext uri="{9D8B030D-6E8A-4147-A177-3AD203B41FA5}">
                      <a16:colId xmlns:a16="http://schemas.microsoft.com/office/drawing/2014/main" val="4237702289"/>
                    </a:ext>
                  </a:extLst>
                </a:gridCol>
                <a:gridCol w="1124393">
                  <a:extLst>
                    <a:ext uri="{9D8B030D-6E8A-4147-A177-3AD203B41FA5}">
                      <a16:colId xmlns:a16="http://schemas.microsoft.com/office/drawing/2014/main" val="1361158283"/>
                    </a:ext>
                  </a:extLst>
                </a:gridCol>
                <a:gridCol w="1141471">
                  <a:extLst>
                    <a:ext uri="{9D8B030D-6E8A-4147-A177-3AD203B41FA5}">
                      <a16:colId xmlns:a16="http://schemas.microsoft.com/office/drawing/2014/main" val="2891317395"/>
                    </a:ext>
                  </a:extLst>
                </a:gridCol>
                <a:gridCol w="808916">
                  <a:extLst>
                    <a:ext uri="{9D8B030D-6E8A-4147-A177-3AD203B41FA5}">
                      <a16:colId xmlns:a16="http://schemas.microsoft.com/office/drawing/2014/main" val="1209809406"/>
                    </a:ext>
                  </a:extLst>
                </a:gridCol>
                <a:gridCol w="1439871">
                  <a:extLst>
                    <a:ext uri="{9D8B030D-6E8A-4147-A177-3AD203B41FA5}">
                      <a16:colId xmlns:a16="http://schemas.microsoft.com/office/drawing/2014/main" val="544648302"/>
                    </a:ext>
                  </a:extLst>
                </a:gridCol>
              </a:tblGrid>
              <a:tr h="131445">
                <a:tc>
                  <a:txBody>
                    <a:bodyPr/>
                    <a:lstStyle/>
                    <a:p>
                      <a:pPr marL="0" marR="0">
                        <a:lnSpc>
                          <a:spcPct val="107000"/>
                        </a:lnSpc>
                        <a:spcBef>
                          <a:spcPts val="0"/>
                        </a:spcBef>
                        <a:spcAft>
                          <a:spcPts val="0"/>
                        </a:spcAft>
                      </a:pPr>
                      <a:r>
                        <a:rPr lang="en-US" sz="1200">
                          <a:effectLst/>
                        </a:rPr>
                        <a:t>Coefficients: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496047"/>
                  </a:ext>
                </a:extLst>
              </a:tr>
              <a:tr h="131445">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Estimate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a:effectLst/>
                        </a:rPr>
                        <a:t>Std. Error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a:effectLst/>
                        </a:rPr>
                        <a:t>t value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a:effectLst/>
                        </a:rPr>
                        <a:t>Pr(&gt;|t|)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83729024"/>
                  </a:ext>
                </a:extLst>
              </a:tr>
              <a:tr h="134620">
                <a:tc>
                  <a:txBody>
                    <a:bodyPr/>
                    <a:lstStyle/>
                    <a:p>
                      <a:pPr marL="0" marR="0">
                        <a:lnSpc>
                          <a:spcPct val="107000"/>
                        </a:lnSpc>
                        <a:spcBef>
                          <a:spcPts val="0"/>
                        </a:spcBef>
                        <a:spcAft>
                          <a:spcPts val="0"/>
                        </a:spcAft>
                      </a:pPr>
                      <a:r>
                        <a:rPr lang="en-US" sz="1200">
                          <a:effectLst/>
                        </a:rPr>
                        <a:t>(Intercept)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176.75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rPr>
                        <a:t>69.522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a:effectLst/>
                        </a:rPr>
                        <a:t>2.54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a:effectLst/>
                        </a:rPr>
                        <a:t>&lt;0.05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24552800"/>
                  </a:ext>
                </a:extLst>
              </a:tr>
              <a:tr h="134620">
                <a:tc>
                  <a:txBody>
                    <a:bodyPr/>
                    <a:lstStyle/>
                    <a:p>
                      <a:pPr marL="0" marR="0">
                        <a:lnSpc>
                          <a:spcPct val="107000"/>
                        </a:lnSpc>
                        <a:spcBef>
                          <a:spcPts val="0"/>
                        </a:spcBef>
                        <a:spcAft>
                          <a:spcPts val="0"/>
                        </a:spcAft>
                      </a:pPr>
                      <a:r>
                        <a:rPr lang="en-US" sz="1200">
                          <a:effectLst/>
                        </a:rPr>
                        <a:t>price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-.4272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rPr>
                        <a:t>.27400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a:effectLst/>
                        </a:rPr>
                        <a:t>-1.56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a:effectLst/>
                        </a:rPr>
                        <a:t>&lt;0.14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59388393"/>
                  </a:ext>
                </a:extLst>
              </a:tr>
              <a:tr h="134620">
                <a:tc>
                  <a:txBody>
                    <a:bodyPr/>
                    <a:lstStyle/>
                    <a:p>
                      <a:pPr marL="0" marR="0">
                        <a:lnSpc>
                          <a:spcPct val="107000"/>
                        </a:lnSpc>
                        <a:spcBef>
                          <a:spcPts val="0"/>
                        </a:spcBef>
                        <a:spcAft>
                          <a:spcPts val="0"/>
                        </a:spcAft>
                      </a:pPr>
                      <a:r>
                        <a:rPr lang="en-US" sz="1200">
                          <a:effectLst/>
                        </a:rPr>
                        <a:t>online advertising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rPr>
                        <a:t>.000011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a:effectLst/>
                        </a:rPr>
                        <a:t>3.34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a:effectLst/>
                        </a:rPr>
                        <a:t>&lt;0.01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39887148"/>
                  </a:ext>
                </a:extLst>
              </a:tr>
              <a:tr h="134620">
                <a:tc>
                  <a:txBody>
                    <a:bodyPr/>
                    <a:lstStyle/>
                    <a:p>
                      <a:pPr marL="0" marR="0">
                        <a:lnSpc>
                          <a:spcPct val="107000"/>
                        </a:lnSpc>
                        <a:spcBef>
                          <a:spcPts val="0"/>
                        </a:spcBef>
                        <a:spcAft>
                          <a:spcPts val="0"/>
                        </a:spcAft>
                      </a:pPr>
                      <a:r>
                        <a:rPr lang="en-US" sz="1200">
                          <a:effectLst/>
                        </a:rPr>
                        <a:t>Lagged sales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.60595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rPr>
                        <a:t>.100706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rPr>
                        <a:t>6.02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2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43318324"/>
                  </a:ext>
                </a:extLst>
              </a:tr>
              <a:tr h="134620">
                <a:tc>
                  <a:txBody>
                    <a:bodyPr/>
                    <a:lstStyle/>
                    <a:p>
                      <a:pPr marL="0" marR="0">
                        <a:lnSpc>
                          <a:spcPct val="107000"/>
                        </a:lnSpc>
                        <a:spcBef>
                          <a:spcPts val="0"/>
                        </a:spcBef>
                        <a:spcAft>
                          <a:spcPts val="0"/>
                        </a:spcAft>
                      </a:pPr>
                      <a:r>
                        <a:rPr lang="en-US" sz="1200">
                          <a:effectLst/>
                        </a:rPr>
                        <a:t>Brand Dummies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gn="ctr">
                        <a:lnSpc>
                          <a:spcPct val="107000"/>
                        </a:lnSpc>
                        <a:spcBef>
                          <a:spcPts val="0"/>
                        </a:spcBef>
                        <a:spcAft>
                          <a:spcPts val="0"/>
                        </a:spcAft>
                      </a:pPr>
                      <a:r>
                        <a:rPr lang="en-US" sz="1200">
                          <a:effectLst/>
                        </a:rPr>
                        <a:t>included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63965056"/>
                  </a:ext>
                </a:extLst>
              </a:tr>
              <a:tr h="134620">
                <a:tc>
                  <a:txBody>
                    <a:bodyPr/>
                    <a:lstStyle/>
                    <a:p>
                      <a:pPr marL="0" marR="0">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1357257"/>
                  </a:ext>
                </a:extLst>
              </a:tr>
              <a:tr h="134620">
                <a:tc gridSpan="5">
                  <a:txBody>
                    <a:bodyPr/>
                    <a:lstStyle/>
                    <a:p>
                      <a:pPr marL="0" marR="0">
                        <a:lnSpc>
                          <a:spcPct val="107000"/>
                        </a:lnSpc>
                        <a:spcBef>
                          <a:spcPts val="0"/>
                        </a:spcBef>
                        <a:spcAft>
                          <a:spcPts val="0"/>
                        </a:spcAft>
                      </a:pPr>
                      <a:r>
                        <a:rPr lang="en-US" sz="1200" dirty="0" err="1">
                          <a:effectLst/>
                        </a:rPr>
                        <a:t>Signif</a:t>
                      </a:r>
                      <a:r>
                        <a:rPr lang="en-US" sz="1200" dirty="0">
                          <a:effectLst/>
                        </a:rPr>
                        <a:t>. codes:  0 ‘***’ 0.001 ‘**’ 0.01 ‘*’ 0.05 ‘.’ 0.1 ‘ ’ 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80250168"/>
                  </a:ext>
                </a:extLst>
              </a:tr>
            </a:tbl>
          </a:graphicData>
        </a:graphic>
      </p:graphicFrame>
    </p:spTree>
    <p:extLst>
      <p:ext uri="{BB962C8B-B14F-4D97-AF65-F5344CB8AC3E}">
        <p14:creationId xmlns:p14="http://schemas.microsoft.com/office/powerpoint/2010/main" val="1821836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Unit Root Problems </a:t>
            </a:r>
          </a:p>
        </p:txBody>
      </p:sp>
      <p:sp>
        <p:nvSpPr>
          <p:cNvPr id="3" name="Content Placeholder 2"/>
          <p:cNvSpPr>
            <a:spLocks noGrp="1"/>
          </p:cNvSpPr>
          <p:nvPr>
            <p:ph idx="1"/>
          </p:nvPr>
        </p:nvSpPr>
        <p:spPr/>
        <p:txBody>
          <a:bodyPr>
            <a:normAutofit/>
          </a:bodyPr>
          <a:lstStyle/>
          <a:p>
            <a:r>
              <a:rPr lang="en-US" dirty="0"/>
              <a:t>You notice that lagged unit sales is a very good predictor of unit sales, and that price is no longer a significant predictor (i.e., </a:t>
            </a:r>
            <a:r>
              <a:rPr lang="en-US" i="1" dirty="0"/>
              <a:t>p</a:t>
            </a:r>
            <a:r>
              <a:rPr lang="en-US" dirty="0"/>
              <a:t>-value is &gt;0.1). </a:t>
            </a:r>
          </a:p>
          <a:p>
            <a:r>
              <a:rPr lang="en-US" dirty="0"/>
              <a:t>Given these results, you are curious what would happen when you only include lagged sales as a predictor variable. You go ahead and estimate this model and obtain the following results:</a:t>
            </a:r>
          </a:p>
          <a:p>
            <a:endParaRPr lang="en-US" dirty="0"/>
          </a:p>
          <a:p>
            <a:endParaRPr lang="en-US" dirty="0"/>
          </a:p>
          <a:p>
            <a:r>
              <a:rPr lang="en-US" dirty="0"/>
              <a:t>You also look at the </a:t>
            </a:r>
            <a:r>
              <a:rPr lang="en-US" i="1" dirty="0"/>
              <a:t>R</a:t>
            </a:r>
            <a:r>
              <a:rPr lang="en-US" dirty="0"/>
              <a:t>-squared of the model.  It is as follows:</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17</a:t>
            </a:fld>
            <a:endParaRPr lang="en-US" sz="1200" dirty="0">
              <a:solidFill>
                <a:schemeClr val="tx1">
                  <a:lumMod val="65000"/>
                  <a:lumOff val="35000"/>
                </a:schemeClr>
              </a:solidFill>
            </a:endParaRPr>
          </a:p>
        </p:txBody>
      </p:sp>
      <p:graphicFrame>
        <p:nvGraphicFramePr>
          <p:cNvPr id="7" name="Table 6">
            <a:extLst>
              <a:ext uri="{FF2B5EF4-FFF2-40B4-BE49-F238E27FC236}">
                <a16:creationId xmlns:a16="http://schemas.microsoft.com/office/drawing/2014/main" id="{06E83F4C-64AA-40DD-AD05-54D6BDE04ABF}"/>
              </a:ext>
            </a:extLst>
          </p:cNvPr>
          <p:cNvGraphicFramePr>
            <a:graphicFrameLocks noGrp="1"/>
          </p:cNvGraphicFramePr>
          <p:nvPr>
            <p:extLst>
              <p:ext uri="{D42A27DB-BD31-4B8C-83A1-F6EECF244321}">
                <p14:modId xmlns:p14="http://schemas.microsoft.com/office/powerpoint/2010/main" val="3054227891"/>
              </p:ext>
            </p:extLst>
          </p:nvPr>
        </p:nvGraphicFramePr>
        <p:xfrm>
          <a:off x="1133752" y="3247740"/>
          <a:ext cx="6876496" cy="1115190"/>
        </p:xfrm>
        <a:graphic>
          <a:graphicData uri="http://schemas.openxmlformats.org/drawingml/2006/table">
            <a:tbl>
              <a:tblPr firstRow="1" firstCol="1" bandRow="1">
                <a:tableStyleId>{5C22544A-7EE6-4342-B048-85BDC9FD1C3A}</a:tableStyleId>
              </a:tblPr>
              <a:tblGrid>
                <a:gridCol w="2444231">
                  <a:extLst>
                    <a:ext uri="{9D8B030D-6E8A-4147-A177-3AD203B41FA5}">
                      <a16:colId xmlns:a16="http://schemas.microsoft.com/office/drawing/2014/main" val="2083605007"/>
                    </a:ext>
                  </a:extLst>
                </a:gridCol>
                <a:gridCol w="1103875">
                  <a:extLst>
                    <a:ext uri="{9D8B030D-6E8A-4147-A177-3AD203B41FA5}">
                      <a16:colId xmlns:a16="http://schemas.microsoft.com/office/drawing/2014/main" val="21238063"/>
                    </a:ext>
                  </a:extLst>
                </a:gridCol>
                <a:gridCol w="1120640">
                  <a:extLst>
                    <a:ext uri="{9D8B030D-6E8A-4147-A177-3AD203B41FA5}">
                      <a16:colId xmlns:a16="http://schemas.microsoft.com/office/drawing/2014/main" val="2537352313"/>
                    </a:ext>
                  </a:extLst>
                </a:gridCol>
                <a:gridCol w="794155">
                  <a:extLst>
                    <a:ext uri="{9D8B030D-6E8A-4147-A177-3AD203B41FA5}">
                      <a16:colId xmlns:a16="http://schemas.microsoft.com/office/drawing/2014/main" val="750858870"/>
                    </a:ext>
                  </a:extLst>
                </a:gridCol>
                <a:gridCol w="1413595">
                  <a:extLst>
                    <a:ext uri="{9D8B030D-6E8A-4147-A177-3AD203B41FA5}">
                      <a16:colId xmlns:a16="http://schemas.microsoft.com/office/drawing/2014/main" val="3261913997"/>
                    </a:ext>
                  </a:extLst>
                </a:gridCol>
              </a:tblGrid>
              <a:tr h="131445">
                <a:tc>
                  <a:txBody>
                    <a:bodyPr/>
                    <a:lstStyle/>
                    <a:p>
                      <a:pPr marL="0" marR="0">
                        <a:lnSpc>
                          <a:spcPct val="107000"/>
                        </a:lnSpc>
                        <a:spcBef>
                          <a:spcPts val="0"/>
                        </a:spcBef>
                        <a:spcAft>
                          <a:spcPts val="0"/>
                        </a:spcAft>
                      </a:pPr>
                      <a:r>
                        <a:rPr lang="en-US" sz="1200">
                          <a:effectLst/>
                        </a:rPr>
                        <a:t>Coefficients: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94308385"/>
                  </a:ext>
                </a:extLst>
              </a:tr>
              <a:tr h="131445">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Estimate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Std. Error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 value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Pr(&gt;|t|)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9770469"/>
                  </a:ext>
                </a:extLst>
              </a:tr>
              <a:tr h="134620">
                <a:tc>
                  <a:txBody>
                    <a:bodyPr/>
                    <a:lstStyle/>
                    <a:p>
                      <a:pPr marL="0" marR="0">
                        <a:lnSpc>
                          <a:spcPct val="107000"/>
                        </a:lnSpc>
                        <a:spcBef>
                          <a:spcPts val="0"/>
                        </a:spcBef>
                        <a:spcAft>
                          <a:spcPts val="0"/>
                        </a:spcAft>
                      </a:pPr>
                      <a:r>
                        <a:rPr lang="en-US" sz="1200">
                          <a:effectLst/>
                        </a:rPr>
                        <a:t>(Intercept)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3.5559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5.2079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&lt;0.51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90222547"/>
                  </a:ext>
                </a:extLst>
              </a:tr>
              <a:tr h="134620">
                <a:tc>
                  <a:txBody>
                    <a:bodyPr/>
                    <a:lstStyle/>
                    <a:p>
                      <a:pPr marL="0" marR="0">
                        <a:lnSpc>
                          <a:spcPct val="107000"/>
                        </a:lnSpc>
                        <a:spcBef>
                          <a:spcPts val="0"/>
                        </a:spcBef>
                        <a:spcAft>
                          <a:spcPts val="0"/>
                        </a:spcAft>
                      </a:pPr>
                      <a:r>
                        <a:rPr lang="en-US" sz="1200">
                          <a:effectLst/>
                        </a:rPr>
                        <a:t>Lagged sales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1.0373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.01763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58.82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3081733"/>
                  </a:ext>
                </a:extLst>
              </a:tr>
              <a:tr h="134620">
                <a:tc>
                  <a:txBody>
                    <a:bodyPr/>
                    <a:lstStyle/>
                    <a:p>
                      <a:pPr marL="0" marR="0">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913950"/>
                  </a:ext>
                </a:extLst>
              </a:tr>
              <a:tr h="134620">
                <a:tc gridSpan="5">
                  <a:txBody>
                    <a:bodyPr/>
                    <a:lstStyle/>
                    <a:p>
                      <a:pPr marL="0" marR="0">
                        <a:lnSpc>
                          <a:spcPct val="107000"/>
                        </a:lnSpc>
                        <a:spcBef>
                          <a:spcPts val="0"/>
                        </a:spcBef>
                        <a:spcAft>
                          <a:spcPts val="0"/>
                        </a:spcAft>
                      </a:pPr>
                      <a:r>
                        <a:rPr lang="en-US" sz="1200" dirty="0" err="1">
                          <a:effectLst/>
                        </a:rPr>
                        <a:t>Signif</a:t>
                      </a:r>
                      <a:r>
                        <a:rPr lang="en-US" sz="1200" dirty="0">
                          <a:effectLst/>
                        </a:rPr>
                        <a:t>. codes:  0 ‘***’ 0.001 ‘**’ 0.01 ‘*’ 0.05 ‘.’ 0.1 ‘ ’ 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42131487"/>
                  </a:ext>
                </a:extLst>
              </a:tr>
            </a:tbl>
          </a:graphicData>
        </a:graphic>
      </p:graphicFrame>
      <p:graphicFrame>
        <p:nvGraphicFramePr>
          <p:cNvPr id="8" name="Table 7">
            <a:extLst>
              <a:ext uri="{FF2B5EF4-FFF2-40B4-BE49-F238E27FC236}">
                <a16:creationId xmlns:a16="http://schemas.microsoft.com/office/drawing/2014/main" id="{9E4FA9DB-5CEA-4ECE-B445-BD72D52C81A8}"/>
              </a:ext>
            </a:extLst>
          </p:cNvPr>
          <p:cNvGraphicFramePr>
            <a:graphicFrameLocks noGrp="1"/>
          </p:cNvGraphicFramePr>
          <p:nvPr>
            <p:extLst>
              <p:ext uri="{D42A27DB-BD31-4B8C-83A1-F6EECF244321}">
                <p14:modId xmlns:p14="http://schemas.microsoft.com/office/powerpoint/2010/main" val="482138833"/>
              </p:ext>
            </p:extLst>
          </p:nvPr>
        </p:nvGraphicFramePr>
        <p:xfrm>
          <a:off x="2494915" y="5270884"/>
          <a:ext cx="4154170" cy="371730"/>
        </p:xfrm>
        <a:graphic>
          <a:graphicData uri="http://schemas.openxmlformats.org/drawingml/2006/table">
            <a:tbl>
              <a:tblPr firstRow="1" firstCol="1" bandRow="1">
                <a:tableStyleId>{5C22544A-7EE6-4342-B048-85BDC9FD1C3A}</a:tableStyleId>
              </a:tblPr>
              <a:tblGrid>
                <a:gridCol w="4154170">
                  <a:extLst>
                    <a:ext uri="{9D8B030D-6E8A-4147-A177-3AD203B41FA5}">
                      <a16:colId xmlns:a16="http://schemas.microsoft.com/office/drawing/2014/main" val="2902021068"/>
                    </a:ext>
                  </a:extLst>
                </a:gridCol>
              </a:tblGrid>
              <a:tr h="139395">
                <a:tc>
                  <a:txBody>
                    <a:bodyPr/>
                    <a:lstStyle/>
                    <a:p>
                      <a:pPr marL="0" marR="0">
                        <a:lnSpc>
                          <a:spcPct val="107000"/>
                        </a:lnSpc>
                        <a:spcBef>
                          <a:spcPts val="0"/>
                        </a:spcBef>
                        <a:spcAft>
                          <a:spcPts val="0"/>
                        </a:spcAft>
                      </a:pPr>
                      <a:r>
                        <a:rPr lang="en-US" sz="1200">
                          <a:effectLst/>
                        </a:rPr>
                        <a:t>R-squared:  0.9925,    Adjusted R-squared:  0.9923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07691370"/>
                  </a:ext>
                </a:extLst>
              </a:tr>
              <a:tr h="159385">
                <a:tc>
                  <a:txBody>
                    <a:bodyPr/>
                    <a:lstStyle/>
                    <a:p>
                      <a:pPr marL="0" marR="0">
                        <a:lnSpc>
                          <a:spcPct val="107000"/>
                        </a:lnSpc>
                        <a:spcBef>
                          <a:spcPts val="0"/>
                        </a:spcBef>
                        <a:spcAft>
                          <a:spcPts val="0"/>
                        </a:spcAft>
                      </a:pPr>
                      <a:r>
                        <a:rPr lang="en-US" sz="1200" dirty="0">
                          <a:effectLst/>
                        </a:rPr>
                        <a:t>F-statistic: 3460.10 on 1 and 26 DF,  p-value: &lt; 0.0001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9606738"/>
                  </a:ext>
                </a:extLst>
              </a:tr>
            </a:tbl>
          </a:graphicData>
        </a:graphic>
      </p:graphicFrame>
    </p:spTree>
    <p:extLst>
      <p:ext uri="{BB962C8B-B14F-4D97-AF65-F5344CB8AC3E}">
        <p14:creationId xmlns:p14="http://schemas.microsoft.com/office/powerpoint/2010/main" val="2227177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Unit Root Problems </a:t>
            </a:r>
          </a:p>
        </p:txBody>
      </p:sp>
      <p:sp>
        <p:nvSpPr>
          <p:cNvPr id="3" name="Content Placeholder 2"/>
          <p:cNvSpPr>
            <a:spLocks noGrp="1"/>
          </p:cNvSpPr>
          <p:nvPr>
            <p:ph idx="1"/>
          </p:nvPr>
        </p:nvSpPr>
        <p:spPr/>
        <p:txBody>
          <a:bodyPr>
            <a:normAutofit/>
          </a:bodyPr>
          <a:lstStyle/>
          <a:p>
            <a:r>
              <a:rPr lang="en-US" dirty="0"/>
              <a:t>Thus, lagged unit sales (i.e., unit sales in </a:t>
            </a:r>
            <a:r>
              <a:rPr lang="en-US" i="1" dirty="0"/>
              <a:t>t</a:t>
            </a:r>
            <a:r>
              <a:rPr lang="en-US" dirty="0"/>
              <a:t> – 1) is almost a perfect predictor of unit sales (i.e., unit sales in </a:t>
            </a:r>
            <a:r>
              <a:rPr lang="en-US" i="1" dirty="0"/>
              <a:t>t</a:t>
            </a:r>
            <a:r>
              <a:rPr lang="en-US" dirty="0"/>
              <a:t>). </a:t>
            </a:r>
          </a:p>
          <a:p>
            <a:r>
              <a:rPr lang="en-US" dirty="0"/>
              <a:t>In other words, year over year, you realize that an excellent prediction in terms of what unit sales next year will be is what you sold this year plus a little extra that is coming from the intercept.</a:t>
            </a:r>
          </a:p>
          <a:p>
            <a:r>
              <a:rPr lang="en-US" dirty="0"/>
              <a:t>As a marketer, you are also a bit disheartened by the model. Indeed, you realize the model may not be as useful to you because the excellent predictive power of lagged unit sales seems to mask the predictive power of the variables you have control over (such as price etc.).</a:t>
            </a:r>
          </a:p>
          <a:p>
            <a:r>
              <a:rPr lang="en-US" dirty="0"/>
              <a:t>You need to test for the presence of a unit root problem (i.e., the coefficient of lag sales is not statistically different from 1).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566973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Unit Root Problems </a:t>
            </a:r>
          </a:p>
        </p:txBody>
      </p:sp>
      <p:sp>
        <p:nvSpPr>
          <p:cNvPr id="3" name="Content Placeholder 2"/>
          <p:cNvSpPr>
            <a:spLocks noGrp="1"/>
          </p:cNvSpPr>
          <p:nvPr>
            <p:ph idx="1"/>
          </p:nvPr>
        </p:nvSpPr>
        <p:spPr/>
        <p:txBody>
          <a:bodyPr>
            <a:normAutofit/>
          </a:bodyPr>
          <a:lstStyle/>
          <a:p>
            <a:r>
              <a:rPr lang="en-US" dirty="0"/>
              <a:t>You find that you do have a unit root problem. The solution to this problem is first differencing.</a:t>
            </a:r>
          </a:p>
          <a:p>
            <a:r>
              <a:rPr lang="en-US" dirty="0"/>
              <a:t>To do this, you subtract unit sales in time </a:t>
            </a:r>
            <a:r>
              <a:rPr lang="en-US" i="1" dirty="0"/>
              <a:t>t</a:t>
            </a:r>
            <a:r>
              <a:rPr lang="en-US" dirty="0"/>
              <a:t>-1 from unit sales in time </a:t>
            </a:r>
            <a:r>
              <a:rPr lang="en-US" i="1" dirty="0"/>
              <a:t>t</a:t>
            </a:r>
            <a:r>
              <a:rPr lang="en-US" dirty="0"/>
              <a:t>. Thus, you use change in unit sales (from time </a:t>
            </a:r>
            <a:r>
              <a:rPr lang="en-US" i="1" dirty="0"/>
              <a:t>t</a:t>
            </a:r>
            <a:r>
              <a:rPr lang="en-US" dirty="0"/>
              <a:t>-1 to time </a:t>
            </a:r>
            <a:r>
              <a:rPr lang="en-US" i="1" dirty="0"/>
              <a:t>t</a:t>
            </a:r>
            <a:r>
              <a:rPr lang="en-US" dirty="0"/>
              <a:t>) as your dependent variable. </a:t>
            </a:r>
          </a:p>
          <a:p>
            <a:r>
              <a:rPr lang="en-US" dirty="0"/>
              <a:t>Given the inertia in unit sales year-over-year in your data, predicting change in sales should yield interesting insights because there is a lot more variation in that variable.</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612717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b="1" dirty="0">
                <a:solidFill>
                  <a:schemeClr val="tx2"/>
                </a:solidFill>
              </a:rPr>
              <a:t>Learning Objectives</a:t>
            </a:r>
          </a:p>
          <a:p>
            <a:r>
              <a:rPr lang="en-US" dirty="0"/>
              <a:t>Introduction</a:t>
            </a:r>
          </a:p>
          <a:p>
            <a:pPr lvl="1"/>
            <a:r>
              <a:rPr lang="en-US" dirty="0"/>
              <a:t>Overview</a:t>
            </a:r>
          </a:p>
          <a:p>
            <a:r>
              <a:rPr lang="en-US" dirty="0"/>
              <a:t>Estimating a Marketing Mix Model</a:t>
            </a:r>
          </a:p>
          <a:p>
            <a:pPr lvl="1"/>
            <a:r>
              <a:rPr lang="en-US" dirty="0"/>
              <a:t>Omitted Variable Bias</a:t>
            </a:r>
          </a:p>
          <a:p>
            <a:pPr lvl="1"/>
            <a:r>
              <a:rPr lang="en-US" dirty="0"/>
              <a:t>Unit Root Problems </a:t>
            </a:r>
          </a:p>
          <a:p>
            <a:pPr lvl="1"/>
            <a:r>
              <a:rPr lang="en-US" dirty="0"/>
              <a:t>Multicollinearity</a:t>
            </a:r>
          </a:p>
          <a:p>
            <a:pPr lvl="1"/>
            <a:r>
              <a:rPr lang="en-US" dirty="0"/>
              <a:t>Elasticities</a:t>
            </a:r>
          </a:p>
          <a:p>
            <a:pPr lvl="1"/>
            <a:r>
              <a:rPr lang="en-US" dirty="0"/>
              <a:t>Price Cutting and Price Elasticities</a:t>
            </a:r>
          </a:p>
          <a:p>
            <a:r>
              <a:rPr lang="en-US" dirty="0"/>
              <a:t>Summary</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4117056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Multicollinearity</a:t>
            </a:r>
          </a:p>
        </p:txBody>
      </p:sp>
      <p:sp>
        <p:nvSpPr>
          <p:cNvPr id="3" name="Content Placeholder 2"/>
          <p:cNvSpPr>
            <a:spLocks noGrp="1"/>
          </p:cNvSpPr>
          <p:nvPr>
            <p:ph idx="1"/>
          </p:nvPr>
        </p:nvSpPr>
        <p:spPr/>
        <p:txBody>
          <a:bodyPr>
            <a:normAutofit/>
          </a:bodyPr>
          <a:lstStyle/>
          <a:p>
            <a:r>
              <a:rPr lang="en-US" dirty="0"/>
              <a:t>Your data includes advertising data not only on online advertising but also on print and TV advertising. Hence, in a next step, you decide to add all three types of advertising to your model. </a:t>
            </a:r>
          </a:p>
          <a:p>
            <a:r>
              <a:rPr lang="en-US" dirty="0"/>
              <a:t>You obtain the following results: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20</a:t>
            </a:fld>
            <a:endParaRPr lang="en-US" sz="1200" dirty="0">
              <a:solidFill>
                <a:schemeClr val="tx1">
                  <a:lumMod val="65000"/>
                  <a:lumOff val="35000"/>
                </a:schemeClr>
              </a:solidFill>
            </a:endParaRPr>
          </a:p>
        </p:txBody>
      </p:sp>
      <p:graphicFrame>
        <p:nvGraphicFramePr>
          <p:cNvPr id="5" name="Table 4">
            <a:extLst>
              <a:ext uri="{FF2B5EF4-FFF2-40B4-BE49-F238E27FC236}">
                <a16:creationId xmlns:a16="http://schemas.microsoft.com/office/drawing/2014/main" id="{93A327E0-6BD0-41ED-AD01-345790546933}"/>
              </a:ext>
            </a:extLst>
          </p:cNvPr>
          <p:cNvGraphicFramePr>
            <a:graphicFrameLocks noGrp="1"/>
          </p:cNvGraphicFramePr>
          <p:nvPr>
            <p:extLst>
              <p:ext uri="{D42A27DB-BD31-4B8C-83A1-F6EECF244321}">
                <p14:modId xmlns:p14="http://schemas.microsoft.com/office/powerpoint/2010/main" val="2235300831"/>
              </p:ext>
            </p:extLst>
          </p:nvPr>
        </p:nvGraphicFramePr>
        <p:xfrm>
          <a:off x="1202578" y="3119514"/>
          <a:ext cx="6738844" cy="1858650"/>
        </p:xfrm>
        <a:graphic>
          <a:graphicData uri="http://schemas.openxmlformats.org/drawingml/2006/table">
            <a:tbl>
              <a:tblPr firstRow="1" firstCol="1" bandRow="1">
                <a:tableStyleId>{5C22544A-7EE6-4342-B048-85BDC9FD1C3A}</a:tableStyleId>
              </a:tblPr>
              <a:tblGrid>
                <a:gridCol w="2395303">
                  <a:extLst>
                    <a:ext uri="{9D8B030D-6E8A-4147-A177-3AD203B41FA5}">
                      <a16:colId xmlns:a16="http://schemas.microsoft.com/office/drawing/2014/main" val="3855664070"/>
                    </a:ext>
                  </a:extLst>
                </a:gridCol>
                <a:gridCol w="1081778">
                  <a:extLst>
                    <a:ext uri="{9D8B030D-6E8A-4147-A177-3AD203B41FA5}">
                      <a16:colId xmlns:a16="http://schemas.microsoft.com/office/drawing/2014/main" val="4053532520"/>
                    </a:ext>
                  </a:extLst>
                </a:gridCol>
                <a:gridCol w="1098208">
                  <a:extLst>
                    <a:ext uri="{9D8B030D-6E8A-4147-A177-3AD203B41FA5}">
                      <a16:colId xmlns:a16="http://schemas.microsoft.com/office/drawing/2014/main" val="288292466"/>
                    </a:ext>
                  </a:extLst>
                </a:gridCol>
                <a:gridCol w="778257">
                  <a:extLst>
                    <a:ext uri="{9D8B030D-6E8A-4147-A177-3AD203B41FA5}">
                      <a16:colId xmlns:a16="http://schemas.microsoft.com/office/drawing/2014/main" val="2925278729"/>
                    </a:ext>
                  </a:extLst>
                </a:gridCol>
                <a:gridCol w="1385298">
                  <a:extLst>
                    <a:ext uri="{9D8B030D-6E8A-4147-A177-3AD203B41FA5}">
                      <a16:colId xmlns:a16="http://schemas.microsoft.com/office/drawing/2014/main" val="1228219079"/>
                    </a:ext>
                  </a:extLst>
                </a:gridCol>
              </a:tblGrid>
              <a:tr h="131445">
                <a:tc>
                  <a:txBody>
                    <a:bodyPr/>
                    <a:lstStyle/>
                    <a:p>
                      <a:pPr marL="0" marR="0">
                        <a:lnSpc>
                          <a:spcPct val="107000"/>
                        </a:lnSpc>
                        <a:spcBef>
                          <a:spcPts val="0"/>
                        </a:spcBef>
                        <a:spcAft>
                          <a:spcPts val="0"/>
                        </a:spcAft>
                      </a:pPr>
                      <a:r>
                        <a:rPr lang="en-US" sz="1200">
                          <a:effectLst/>
                        </a:rPr>
                        <a:t>Coefficients: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3654842"/>
                  </a:ext>
                </a:extLst>
              </a:tr>
              <a:tr h="131445">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Estimate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Std. Error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 value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Pr(&gt;|t|)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6428854"/>
                  </a:ext>
                </a:extLst>
              </a:tr>
              <a:tr h="134620">
                <a:tc>
                  <a:txBody>
                    <a:bodyPr/>
                    <a:lstStyle/>
                    <a:p>
                      <a:pPr marL="0" marR="0">
                        <a:lnSpc>
                          <a:spcPct val="107000"/>
                        </a:lnSpc>
                        <a:spcBef>
                          <a:spcPts val="0"/>
                        </a:spcBef>
                        <a:spcAft>
                          <a:spcPts val="0"/>
                        </a:spcAft>
                      </a:pPr>
                      <a:r>
                        <a:rPr lang="en-US" sz="1200">
                          <a:effectLst/>
                        </a:rPr>
                        <a:t>(Intercept)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28.254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47.848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0.59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&lt;0.57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54403142"/>
                  </a:ext>
                </a:extLst>
              </a:tr>
              <a:tr h="134620">
                <a:tc>
                  <a:txBody>
                    <a:bodyPr/>
                    <a:lstStyle/>
                    <a:p>
                      <a:pPr marL="0" marR="0">
                        <a:lnSpc>
                          <a:spcPct val="107000"/>
                        </a:lnSpc>
                        <a:spcBef>
                          <a:spcPts val="0"/>
                        </a:spcBef>
                        <a:spcAft>
                          <a:spcPts val="0"/>
                        </a:spcAft>
                      </a:pPr>
                      <a:r>
                        <a:rPr lang="en-US" sz="1200">
                          <a:effectLst/>
                        </a:rPr>
                        <a:t>price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-.2900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.2954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7660386"/>
                  </a:ext>
                </a:extLst>
              </a:tr>
              <a:tr h="134620">
                <a:tc>
                  <a:txBody>
                    <a:bodyPr/>
                    <a:lstStyle/>
                    <a:p>
                      <a:pPr marL="0" marR="0">
                        <a:lnSpc>
                          <a:spcPct val="107000"/>
                        </a:lnSpc>
                        <a:spcBef>
                          <a:spcPts val="0"/>
                        </a:spcBef>
                        <a:spcAft>
                          <a:spcPts val="0"/>
                        </a:spcAft>
                      </a:pPr>
                      <a:r>
                        <a:rPr lang="en-US" sz="1200">
                          <a:effectLst/>
                        </a:rPr>
                        <a:t>Online advertising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.0000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0.59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&lt;0.56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9143559"/>
                  </a:ext>
                </a:extLst>
              </a:tr>
              <a:tr h="134620">
                <a:tc>
                  <a:txBody>
                    <a:bodyPr/>
                    <a:lstStyle/>
                    <a:p>
                      <a:pPr marL="0" marR="0">
                        <a:lnSpc>
                          <a:spcPct val="107000"/>
                        </a:lnSpc>
                        <a:spcBef>
                          <a:spcPts val="0"/>
                        </a:spcBef>
                        <a:spcAft>
                          <a:spcPts val="0"/>
                        </a:spcAft>
                      </a:pPr>
                      <a:r>
                        <a:rPr lang="en-US" sz="1200">
                          <a:effectLst/>
                        </a:rPr>
                        <a:t>TV advertising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1.55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&lt;0.14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91465655"/>
                  </a:ext>
                </a:extLst>
              </a:tr>
              <a:tr h="134620">
                <a:tc>
                  <a:txBody>
                    <a:bodyPr/>
                    <a:lstStyle/>
                    <a:p>
                      <a:pPr marL="0" marR="0">
                        <a:lnSpc>
                          <a:spcPct val="107000"/>
                        </a:lnSpc>
                        <a:spcBef>
                          <a:spcPts val="0"/>
                        </a:spcBef>
                        <a:spcAft>
                          <a:spcPts val="0"/>
                        </a:spcAft>
                      </a:pPr>
                      <a:r>
                        <a:rPr lang="en-US" sz="1200">
                          <a:effectLst/>
                        </a:rPr>
                        <a:t>Print advertising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0.66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&lt;0.52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30689541"/>
                  </a:ext>
                </a:extLst>
              </a:tr>
              <a:tr h="134620">
                <a:tc>
                  <a:txBody>
                    <a:bodyPr/>
                    <a:lstStyle/>
                    <a:p>
                      <a:pPr marL="0" marR="0">
                        <a:lnSpc>
                          <a:spcPct val="107000"/>
                        </a:lnSpc>
                        <a:spcBef>
                          <a:spcPts val="0"/>
                        </a:spcBef>
                        <a:spcAft>
                          <a:spcPts val="0"/>
                        </a:spcAft>
                      </a:pPr>
                      <a:r>
                        <a:rPr lang="en-US" sz="1200">
                          <a:effectLst/>
                        </a:rPr>
                        <a:t>Brand Dummies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gn="ctr">
                        <a:lnSpc>
                          <a:spcPct val="107000"/>
                        </a:lnSpc>
                        <a:spcBef>
                          <a:spcPts val="0"/>
                        </a:spcBef>
                        <a:spcAft>
                          <a:spcPts val="0"/>
                        </a:spcAft>
                      </a:pPr>
                      <a:r>
                        <a:rPr lang="en-US" sz="1200">
                          <a:effectLst/>
                        </a:rPr>
                        <a:t>included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76014341"/>
                  </a:ext>
                </a:extLst>
              </a:tr>
              <a:tr h="134620">
                <a:tc>
                  <a:txBody>
                    <a:bodyPr/>
                    <a:lstStyle/>
                    <a:p>
                      <a:pPr marL="0" marR="0">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4946919"/>
                  </a:ext>
                </a:extLst>
              </a:tr>
              <a:tr h="134620">
                <a:tc gridSpan="5">
                  <a:txBody>
                    <a:bodyPr/>
                    <a:lstStyle/>
                    <a:p>
                      <a:pPr marL="0" marR="0">
                        <a:lnSpc>
                          <a:spcPct val="107000"/>
                        </a:lnSpc>
                        <a:spcBef>
                          <a:spcPts val="0"/>
                        </a:spcBef>
                        <a:spcAft>
                          <a:spcPts val="0"/>
                        </a:spcAft>
                      </a:pPr>
                      <a:r>
                        <a:rPr lang="en-US" sz="1200" dirty="0" err="1">
                          <a:effectLst/>
                        </a:rPr>
                        <a:t>Signif</a:t>
                      </a:r>
                      <a:r>
                        <a:rPr lang="en-US" sz="1200" dirty="0">
                          <a:effectLst/>
                        </a:rPr>
                        <a:t>. codes:  0 ‘***’ 0.001 ‘**’ 0.01 ‘*’ 0.05 ‘.’ 0.1 ‘ ’ 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77497136"/>
                  </a:ext>
                </a:extLst>
              </a:tr>
            </a:tbl>
          </a:graphicData>
        </a:graphic>
      </p:graphicFrame>
      <p:graphicFrame>
        <p:nvGraphicFramePr>
          <p:cNvPr id="7" name="Table 6">
            <a:extLst>
              <a:ext uri="{FF2B5EF4-FFF2-40B4-BE49-F238E27FC236}">
                <a16:creationId xmlns:a16="http://schemas.microsoft.com/office/drawing/2014/main" id="{02278D26-0500-40A7-9659-5BCF507FDBBC}"/>
              </a:ext>
            </a:extLst>
          </p:cNvPr>
          <p:cNvGraphicFramePr>
            <a:graphicFrameLocks noGrp="1"/>
          </p:cNvGraphicFramePr>
          <p:nvPr>
            <p:extLst>
              <p:ext uri="{D42A27DB-BD31-4B8C-83A1-F6EECF244321}">
                <p14:modId xmlns:p14="http://schemas.microsoft.com/office/powerpoint/2010/main" val="3724606008"/>
              </p:ext>
            </p:extLst>
          </p:nvPr>
        </p:nvGraphicFramePr>
        <p:xfrm>
          <a:off x="2494915" y="5257159"/>
          <a:ext cx="4154170" cy="371730"/>
        </p:xfrm>
        <a:graphic>
          <a:graphicData uri="http://schemas.openxmlformats.org/drawingml/2006/table">
            <a:tbl>
              <a:tblPr firstRow="1" firstCol="1" bandRow="1">
                <a:tableStyleId>{5C22544A-7EE6-4342-B048-85BDC9FD1C3A}</a:tableStyleId>
              </a:tblPr>
              <a:tblGrid>
                <a:gridCol w="4154170">
                  <a:extLst>
                    <a:ext uri="{9D8B030D-6E8A-4147-A177-3AD203B41FA5}">
                      <a16:colId xmlns:a16="http://schemas.microsoft.com/office/drawing/2014/main" val="808890237"/>
                    </a:ext>
                  </a:extLst>
                </a:gridCol>
              </a:tblGrid>
              <a:tr h="155575">
                <a:tc>
                  <a:txBody>
                    <a:bodyPr/>
                    <a:lstStyle/>
                    <a:p>
                      <a:pPr marL="0" marR="0">
                        <a:lnSpc>
                          <a:spcPct val="107000"/>
                        </a:lnSpc>
                        <a:spcBef>
                          <a:spcPts val="0"/>
                        </a:spcBef>
                        <a:spcAft>
                          <a:spcPts val="0"/>
                        </a:spcAft>
                      </a:pPr>
                      <a:r>
                        <a:rPr lang="en-US" sz="1200">
                          <a:effectLst/>
                        </a:rPr>
                        <a:t>R-squared:  0.628,    Adjusted R-squared:  0.498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6645018"/>
                  </a:ext>
                </a:extLst>
              </a:tr>
              <a:tr h="159385">
                <a:tc>
                  <a:txBody>
                    <a:bodyPr/>
                    <a:lstStyle/>
                    <a:p>
                      <a:pPr marL="0" marR="0">
                        <a:lnSpc>
                          <a:spcPct val="107000"/>
                        </a:lnSpc>
                        <a:spcBef>
                          <a:spcPts val="0"/>
                        </a:spcBef>
                        <a:spcAft>
                          <a:spcPts val="0"/>
                        </a:spcAft>
                      </a:pPr>
                      <a:r>
                        <a:rPr lang="en-US" sz="1200" dirty="0">
                          <a:effectLst/>
                        </a:rPr>
                        <a:t>F-statistic: 4.83 on 7 and 20 DF,  p-value: &lt; 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1814958"/>
                  </a:ext>
                </a:extLst>
              </a:tr>
            </a:tbl>
          </a:graphicData>
        </a:graphic>
      </p:graphicFrame>
    </p:spTree>
    <p:extLst>
      <p:ext uri="{BB962C8B-B14F-4D97-AF65-F5344CB8AC3E}">
        <p14:creationId xmlns:p14="http://schemas.microsoft.com/office/powerpoint/2010/main" val="3362439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Multicollinearity</a:t>
            </a:r>
          </a:p>
        </p:txBody>
      </p:sp>
      <p:sp>
        <p:nvSpPr>
          <p:cNvPr id="3" name="Content Placeholder 2"/>
          <p:cNvSpPr>
            <a:spLocks noGrp="1"/>
          </p:cNvSpPr>
          <p:nvPr>
            <p:ph idx="1"/>
          </p:nvPr>
        </p:nvSpPr>
        <p:spPr/>
        <p:txBody>
          <a:bodyPr>
            <a:normAutofit/>
          </a:bodyPr>
          <a:lstStyle/>
          <a:p>
            <a:r>
              <a:rPr lang="en-US" dirty="0"/>
              <a:t>You look across the model results and are not particularly pleased with what you see. Although the </a:t>
            </a:r>
            <a:r>
              <a:rPr lang="en-US" i="1" dirty="0"/>
              <a:t>R</a:t>
            </a:r>
            <a:r>
              <a:rPr lang="en-US" dirty="0"/>
              <a:t>-squared is fairly high, none of the coefficients appear to be significant. </a:t>
            </a:r>
          </a:p>
          <a:p>
            <a:r>
              <a:rPr lang="en-US" dirty="0"/>
              <a:t>You likely have a problem with multicollinearity.</a:t>
            </a:r>
          </a:p>
          <a:p>
            <a:r>
              <a:rPr lang="en-US" dirty="0"/>
              <a:t>You check the correlations and find that indeed to be the case, as shown below:</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21</a:t>
            </a:fld>
            <a:endParaRPr lang="en-US" sz="1200" dirty="0">
              <a:solidFill>
                <a:schemeClr val="tx1">
                  <a:lumMod val="65000"/>
                  <a:lumOff val="35000"/>
                </a:schemeClr>
              </a:solidFill>
            </a:endParaRPr>
          </a:p>
        </p:txBody>
      </p:sp>
      <p:graphicFrame>
        <p:nvGraphicFramePr>
          <p:cNvPr id="8" name="Table 7">
            <a:extLst>
              <a:ext uri="{FF2B5EF4-FFF2-40B4-BE49-F238E27FC236}">
                <a16:creationId xmlns:a16="http://schemas.microsoft.com/office/drawing/2014/main" id="{EEE60BEC-8D3B-476B-B329-DD0E9ED78E4F}"/>
              </a:ext>
            </a:extLst>
          </p:cNvPr>
          <p:cNvGraphicFramePr>
            <a:graphicFrameLocks noGrp="1"/>
          </p:cNvGraphicFramePr>
          <p:nvPr>
            <p:extLst>
              <p:ext uri="{D42A27DB-BD31-4B8C-83A1-F6EECF244321}">
                <p14:modId xmlns:p14="http://schemas.microsoft.com/office/powerpoint/2010/main" val="2408066772"/>
              </p:ext>
            </p:extLst>
          </p:nvPr>
        </p:nvGraphicFramePr>
        <p:xfrm>
          <a:off x="973804" y="4171160"/>
          <a:ext cx="6977552" cy="743460"/>
        </p:xfrm>
        <a:graphic>
          <a:graphicData uri="http://schemas.openxmlformats.org/drawingml/2006/table">
            <a:tbl>
              <a:tblPr firstRow="1" firstCol="1" bandRow="1">
                <a:tableStyleId>{5C22544A-7EE6-4342-B048-85BDC9FD1C3A}</a:tableStyleId>
              </a:tblPr>
              <a:tblGrid>
                <a:gridCol w="1744015">
                  <a:extLst>
                    <a:ext uri="{9D8B030D-6E8A-4147-A177-3AD203B41FA5}">
                      <a16:colId xmlns:a16="http://schemas.microsoft.com/office/drawing/2014/main" val="1777030849"/>
                    </a:ext>
                  </a:extLst>
                </a:gridCol>
                <a:gridCol w="1744015">
                  <a:extLst>
                    <a:ext uri="{9D8B030D-6E8A-4147-A177-3AD203B41FA5}">
                      <a16:colId xmlns:a16="http://schemas.microsoft.com/office/drawing/2014/main" val="1599090936"/>
                    </a:ext>
                  </a:extLst>
                </a:gridCol>
                <a:gridCol w="1744761">
                  <a:extLst>
                    <a:ext uri="{9D8B030D-6E8A-4147-A177-3AD203B41FA5}">
                      <a16:colId xmlns:a16="http://schemas.microsoft.com/office/drawing/2014/main" val="2149293635"/>
                    </a:ext>
                  </a:extLst>
                </a:gridCol>
                <a:gridCol w="1744761">
                  <a:extLst>
                    <a:ext uri="{9D8B030D-6E8A-4147-A177-3AD203B41FA5}">
                      <a16:colId xmlns:a16="http://schemas.microsoft.com/office/drawing/2014/main" val="1741236417"/>
                    </a:ext>
                  </a:extLst>
                </a:gridCol>
              </a:tblGrid>
              <a:tr h="0">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Online advertising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TV advertising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Print advertising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7276695"/>
                  </a:ext>
                </a:extLst>
              </a:tr>
              <a:tr h="0">
                <a:tc>
                  <a:txBody>
                    <a:bodyPr/>
                    <a:lstStyle/>
                    <a:p>
                      <a:pPr marL="0" marR="0">
                        <a:lnSpc>
                          <a:spcPct val="107000"/>
                        </a:lnSpc>
                        <a:spcBef>
                          <a:spcPts val="0"/>
                        </a:spcBef>
                        <a:spcAft>
                          <a:spcPts val="0"/>
                        </a:spcAft>
                      </a:pPr>
                      <a:r>
                        <a:rPr lang="en-US" sz="1200">
                          <a:effectLst/>
                        </a:rPr>
                        <a:t>Online advertising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9717673"/>
                  </a:ext>
                </a:extLst>
              </a:tr>
              <a:tr h="0">
                <a:tc>
                  <a:txBody>
                    <a:bodyPr/>
                    <a:lstStyle/>
                    <a:p>
                      <a:pPr marL="0" marR="0">
                        <a:lnSpc>
                          <a:spcPct val="107000"/>
                        </a:lnSpc>
                        <a:spcBef>
                          <a:spcPts val="0"/>
                        </a:spcBef>
                        <a:spcAft>
                          <a:spcPts val="0"/>
                        </a:spcAft>
                      </a:pPr>
                      <a:r>
                        <a:rPr lang="en-US" sz="1200">
                          <a:effectLst/>
                        </a:rPr>
                        <a:t>TV advertising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0.73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15313956"/>
                  </a:ext>
                </a:extLst>
              </a:tr>
              <a:tr h="0">
                <a:tc>
                  <a:txBody>
                    <a:bodyPr/>
                    <a:lstStyle/>
                    <a:p>
                      <a:pPr marL="0" marR="0">
                        <a:lnSpc>
                          <a:spcPct val="107000"/>
                        </a:lnSpc>
                        <a:spcBef>
                          <a:spcPts val="0"/>
                        </a:spcBef>
                        <a:spcAft>
                          <a:spcPts val="0"/>
                        </a:spcAft>
                      </a:pPr>
                      <a:r>
                        <a:rPr lang="en-US" sz="1200">
                          <a:effectLst/>
                        </a:rPr>
                        <a:t>Print advertising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0.48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0.83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0548425"/>
                  </a:ext>
                </a:extLst>
              </a:tr>
            </a:tbl>
          </a:graphicData>
        </a:graphic>
      </p:graphicFrame>
    </p:spTree>
    <p:extLst>
      <p:ext uri="{BB962C8B-B14F-4D97-AF65-F5344CB8AC3E}">
        <p14:creationId xmlns:p14="http://schemas.microsoft.com/office/powerpoint/2010/main" val="3194865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Multicollinearity</a:t>
            </a:r>
          </a:p>
        </p:txBody>
      </p:sp>
      <p:sp>
        <p:nvSpPr>
          <p:cNvPr id="3" name="Content Placeholder 2"/>
          <p:cNvSpPr>
            <a:spLocks noGrp="1"/>
          </p:cNvSpPr>
          <p:nvPr>
            <p:ph idx="1"/>
          </p:nvPr>
        </p:nvSpPr>
        <p:spPr/>
        <p:txBody>
          <a:bodyPr>
            <a:normAutofit/>
          </a:bodyPr>
          <a:lstStyle/>
          <a:p>
            <a:r>
              <a:rPr lang="en-US" dirty="0"/>
              <a:t>Multicollinearity refers to the situation where two or more independent variables in a regression are highly correlated. </a:t>
            </a:r>
          </a:p>
          <a:p>
            <a:r>
              <a:rPr lang="en-US" dirty="0"/>
              <a:t>Multicollinearity is problematic because it undermines the statistical significance of the correlated variables. </a:t>
            </a:r>
          </a:p>
          <a:p>
            <a:r>
              <a:rPr lang="en-US" dirty="0"/>
              <a:t>Moreover, it also changes the coefficients and sometimes even the signs of the coefficients. </a:t>
            </a:r>
          </a:p>
          <a:p>
            <a:r>
              <a:rPr lang="en-US" dirty="0"/>
              <a:t>Multicollinearity should be addressed when the correlation between variables is above .4 or .5. </a:t>
            </a:r>
          </a:p>
          <a:p>
            <a:r>
              <a:rPr lang="en-US" dirty="0"/>
              <a:t>The question, of course, is: How do you do that?</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22</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768658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Multicollinearity</a:t>
            </a:r>
          </a:p>
        </p:txBody>
      </p:sp>
      <p:sp>
        <p:nvSpPr>
          <p:cNvPr id="3" name="Content Placeholder 2"/>
          <p:cNvSpPr>
            <a:spLocks noGrp="1"/>
          </p:cNvSpPr>
          <p:nvPr>
            <p:ph idx="1"/>
          </p:nvPr>
        </p:nvSpPr>
        <p:spPr/>
        <p:txBody>
          <a:bodyPr>
            <a:normAutofit/>
          </a:bodyPr>
          <a:lstStyle/>
          <a:p>
            <a:r>
              <a:rPr lang="en-US" dirty="0"/>
              <a:t>Indeed, if the correlation between two variables is (e.g.) &gt;.9, the variables are essentially capturing the same information. </a:t>
            </a:r>
          </a:p>
          <a:p>
            <a:r>
              <a:rPr lang="en-US" dirty="0"/>
              <a:t>Generally, there are 3 options to consider:</a:t>
            </a:r>
          </a:p>
          <a:p>
            <a:pPr lvl="1"/>
            <a:r>
              <a:rPr lang="en-US" dirty="0"/>
              <a:t>Remove one of the variables</a:t>
            </a:r>
          </a:p>
          <a:p>
            <a:pPr lvl="1"/>
            <a:r>
              <a:rPr lang="en-US" dirty="0"/>
              <a:t>Combine the variables by, for example, taking the average of the variables or adding the variables up, thus creating a new variable that is then used in the regression. Importantly, if variables are on different scales, it is important to first standardize the variables before combining them. </a:t>
            </a:r>
          </a:p>
          <a:p>
            <a:pPr lvl="1"/>
            <a:r>
              <a:rPr lang="en-US" dirty="0"/>
              <a:t>Use factor analysis (see Chapter 11 for an overview of factor analysis) and include a factor score as the variable in the regression model.</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23</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198008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Multicollinearity</a:t>
            </a:r>
          </a:p>
        </p:txBody>
      </p:sp>
      <p:sp>
        <p:nvSpPr>
          <p:cNvPr id="3" name="Content Placeholder 2"/>
          <p:cNvSpPr>
            <a:spLocks noGrp="1"/>
          </p:cNvSpPr>
          <p:nvPr>
            <p:ph idx="1"/>
          </p:nvPr>
        </p:nvSpPr>
        <p:spPr/>
        <p:txBody>
          <a:bodyPr>
            <a:normAutofit lnSpcReduction="10000"/>
          </a:bodyPr>
          <a:lstStyle/>
          <a:p>
            <a:r>
              <a:rPr lang="en-US" dirty="0"/>
              <a:t>You consider these options and decide to take the average of the three advertising variables and then include the average advertising variable in your regression, yielding the following results:</a:t>
            </a:r>
          </a:p>
          <a:p>
            <a:endParaRPr lang="en-US" dirty="0"/>
          </a:p>
          <a:p>
            <a:endParaRPr lang="en-US" dirty="0"/>
          </a:p>
          <a:p>
            <a:endParaRPr lang="en-US" dirty="0"/>
          </a:p>
          <a:p>
            <a:r>
              <a:rPr lang="en-US" dirty="0"/>
              <a:t>These results make more sense to you. The price coefficient is now close to being significant, and the combined advertising variable is positive and significant.  </a:t>
            </a:r>
          </a:p>
          <a:p>
            <a:r>
              <a:rPr lang="en-US" dirty="0"/>
              <a:t>At this point, you remember that you also have the lag of market share and number of new product introductions as two additional variables available in your dataset.</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24</a:t>
            </a:fld>
            <a:endParaRPr lang="en-US" sz="1200" dirty="0">
              <a:solidFill>
                <a:schemeClr val="tx1">
                  <a:lumMod val="65000"/>
                  <a:lumOff val="35000"/>
                </a:schemeClr>
              </a:solidFill>
            </a:endParaRPr>
          </a:p>
        </p:txBody>
      </p:sp>
      <p:graphicFrame>
        <p:nvGraphicFramePr>
          <p:cNvPr id="5" name="Table 4">
            <a:extLst>
              <a:ext uri="{FF2B5EF4-FFF2-40B4-BE49-F238E27FC236}">
                <a16:creationId xmlns:a16="http://schemas.microsoft.com/office/drawing/2014/main" id="{1C93CD11-6E17-4CD9-A580-71452A039D72}"/>
              </a:ext>
            </a:extLst>
          </p:cNvPr>
          <p:cNvGraphicFramePr>
            <a:graphicFrameLocks noGrp="1"/>
          </p:cNvGraphicFramePr>
          <p:nvPr>
            <p:extLst>
              <p:ext uri="{D42A27DB-BD31-4B8C-83A1-F6EECF244321}">
                <p14:modId xmlns:p14="http://schemas.microsoft.com/office/powerpoint/2010/main" val="1937171955"/>
              </p:ext>
            </p:extLst>
          </p:nvPr>
        </p:nvGraphicFramePr>
        <p:xfrm>
          <a:off x="1074860" y="2318415"/>
          <a:ext cx="6800779" cy="1486920"/>
        </p:xfrm>
        <a:graphic>
          <a:graphicData uri="http://schemas.openxmlformats.org/drawingml/2006/table">
            <a:tbl>
              <a:tblPr firstRow="1" firstCol="1" bandRow="1">
                <a:tableStyleId>{5C22544A-7EE6-4342-B048-85BDC9FD1C3A}</a:tableStyleId>
              </a:tblPr>
              <a:tblGrid>
                <a:gridCol w="2417318">
                  <a:extLst>
                    <a:ext uri="{9D8B030D-6E8A-4147-A177-3AD203B41FA5}">
                      <a16:colId xmlns:a16="http://schemas.microsoft.com/office/drawing/2014/main" val="793828727"/>
                    </a:ext>
                  </a:extLst>
                </a:gridCol>
                <a:gridCol w="1091720">
                  <a:extLst>
                    <a:ext uri="{9D8B030D-6E8A-4147-A177-3AD203B41FA5}">
                      <a16:colId xmlns:a16="http://schemas.microsoft.com/office/drawing/2014/main" val="506512125"/>
                    </a:ext>
                  </a:extLst>
                </a:gridCol>
                <a:gridCol w="1108301">
                  <a:extLst>
                    <a:ext uri="{9D8B030D-6E8A-4147-A177-3AD203B41FA5}">
                      <a16:colId xmlns:a16="http://schemas.microsoft.com/office/drawing/2014/main" val="3314628142"/>
                    </a:ext>
                  </a:extLst>
                </a:gridCol>
                <a:gridCol w="785410">
                  <a:extLst>
                    <a:ext uri="{9D8B030D-6E8A-4147-A177-3AD203B41FA5}">
                      <a16:colId xmlns:a16="http://schemas.microsoft.com/office/drawing/2014/main" val="3135200538"/>
                    </a:ext>
                  </a:extLst>
                </a:gridCol>
                <a:gridCol w="1398030">
                  <a:extLst>
                    <a:ext uri="{9D8B030D-6E8A-4147-A177-3AD203B41FA5}">
                      <a16:colId xmlns:a16="http://schemas.microsoft.com/office/drawing/2014/main" val="671635958"/>
                    </a:ext>
                  </a:extLst>
                </a:gridCol>
              </a:tblGrid>
              <a:tr h="131445">
                <a:tc>
                  <a:txBody>
                    <a:bodyPr/>
                    <a:lstStyle/>
                    <a:p>
                      <a:pPr marL="0" marR="0">
                        <a:lnSpc>
                          <a:spcPct val="107000"/>
                        </a:lnSpc>
                        <a:spcBef>
                          <a:spcPts val="0"/>
                        </a:spcBef>
                        <a:spcAft>
                          <a:spcPts val="0"/>
                        </a:spcAft>
                      </a:pPr>
                      <a:r>
                        <a:rPr lang="en-US" sz="1200">
                          <a:effectLst/>
                        </a:rPr>
                        <a:t>Coefficients: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49175824"/>
                  </a:ext>
                </a:extLst>
              </a:tr>
              <a:tr h="131445">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Estimate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Std. Error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 value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Pr(&gt;|t|)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08077344"/>
                  </a:ext>
                </a:extLst>
              </a:tr>
              <a:tr h="134620">
                <a:tc>
                  <a:txBody>
                    <a:bodyPr/>
                    <a:lstStyle/>
                    <a:p>
                      <a:pPr marL="0" marR="0">
                        <a:lnSpc>
                          <a:spcPct val="107000"/>
                        </a:lnSpc>
                        <a:spcBef>
                          <a:spcPts val="0"/>
                        </a:spcBef>
                        <a:spcAft>
                          <a:spcPts val="0"/>
                        </a:spcAft>
                      </a:pPr>
                      <a:r>
                        <a:rPr lang="en-US" sz="1200">
                          <a:effectLst/>
                        </a:rPr>
                        <a:t>(Intercept)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16.869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19.466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0.87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&lt;0.40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37422703"/>
                  </a:ext>
                </a:extLst>
              </a:tr>
              <a:tr h="134620">
                <a:tc>
                  <a:txBody>
                    <a:bodyPr/>
                    <a:lstStyle/>
                    <a:p>
                      <a:pPr marL="0" marR="0">
                        <a:lnSpc>
                          <a:spcPct val="107000"/>
                        </a:lnSpc>
                        <a:spcBef>
                          <a:spcPts val="0"/>
                        </a:spcBef>
                        <a:spcAft>
                          <a:spcPts val="0"/>
                        </a:spcAft>
                      </a:pPr>
                      <a:r>
                        <a:rPr lang="en-US" sz="1200">
                          <a:effectLst/>
                        </a:rPr>
                        <a:t>price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-.2232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.1375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-1.62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36598442"/>
                  </a:ext>
                </a:extLst>
              </a:tr>
              <a:tr h="134620">
                <a:tc>
                  <a:txBody>
                    <a:bodyPr/>
                    <a:lstStyle/>
                    <a:p>
                      <a:pPr marL="0" marR="0">
                        <a:lnSpc>
                          <a:spcPct val="107000"/>
                        </a:lnSpc>
                        <a:spcBef>
                          <a:spcPts val="0"/>
                        </a:spcBef>
                        <a:spcAft>
                          <a:spcPts val="0"/>
                        </a:spcAft>
                      </a:pPr>
                      <a:r>
                        <a:rPr lang="en-US" sz="1200">
                          <a:effectLst/>
                        </a:rPr>
                        <a:t>Advertising (combined)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4.41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9483258"/>
                  </a:ext>
                </a:extLst>
              </a:tr>
              <a:tr h="134620">
                <a:tc>
                  <a:txBody>
                    <a:bodyPr/>
                    <a:lstStyle/>
                    <a:p>
                      <a:pPr marL="0" marR="0">
                        <a:lnSpc>
                          <a:spcPct val="107000"/>
                        </a:lnSpc>
                        <a:spcBef>
                          <a:spcPts val="0"/>
                        </a:spcBef>
                        <a:spcAft>
                          <a:spcPts val="0"/>
                        </a:spcAft>
                      </a:pPr>
                      <a:r>
                        <a:rPr lang="en-US" sz="1200">
                          <a:effectLst/>
                        </a:rPr>
                        <a:t>Brand Dummies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gn="ctr">
                        <a:lnSpc>
                          <a:spcPct val="107000"/>
                        </a:lnSpc>
                        <a:spcBef>
                          <a:spcPts val="0"/>
                        </a:spcBef>
                        <a:spcAft>
                          <a:spcPts val="0"/>
                        </a:spcAft>
                      </a:pPr>
                      <a:r>
                        <a:rPr lang="en-US" sz="1200">
                          <a:effectLst/>
                        </a:rPr>
                        <a:t>included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39030147"/>
                  </a:ext>
                </a:extLst>
              </a:tr>
              <a:tr h="134620">
                <a:tc>
                  <a:txBody>
                    <a:bodyPr/>
                    <a:lstStyle/>
                    <a:p>
                      <a:pPr marL="0" marR="0">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5323366"/>
                  </a:ext>
                </a:extLst>
              </a:tr>
              <a:tr h="134620">
                <a:tc gridSpan="5">
                  <a:txBody>
                    <a:bodyPr/>
                    <a:lstStyle/>
                    <a:p>
                      <a:pPr marL="0" marR="0">
                        <a:lnSpc>
                          <a:spcPct val="107000"/>
                        </a:lnSpc>
                        <a:spcBef>
                          <a:spcPts val="0"/>
                        </a:spcBef>
                        <a:spcAft>
                          <a:spcPts val="0"/>
                        </a:spcAft>
                      </a:pPr>
                      <a:r>
                        <a:rPr lang="en-US" sz="1200" dirty="0" err="1">
                          <a:effectLst/>
                        </a:rPr>
                        <a:t>Signif</a:t>
                      </a:r>
                      <a:r>
                        <a:rPr lang="en-US" sz="1200" dirty="0">
                          <a:effectLst/>
                        </a:rPr>
                        <a:t>. codes:  0 ‘***’ 0.001 ‘**’ 0.01 ‘*’ 0.05 ‘.’ 0.1 ‘ ’ 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85717594"/>
                  </a:ext>
                </a:extLst>
              </a:tr>
            </a:tbl>
          </a:graphicData>
        </a:graphic>
      </p:graphicFrame>
    </p:spTree>
    <p:extLst>
      <p:ext uri="{BB962C8B-B14F-4D97-AF65-F5344CB8AC3E}">
        <p14:creationId xmlns:p14="http://schemas.microsoft.com/office/powerpoint/2010/main" val="571911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Multicollinearity</a:t>
            </a:r>
          </a:p>
        </p:txBody>
      </p:sp>
      <p:sp>
        <p:nvSpPr>
          <p:cNvPr id="3" name="Content Placeholder 2"/>
          <p:cNvSpPr>
            <a:spLocks noGrp="1"/>
          </p:cNvSpPr>
          <p:nvPr>
            <p:ph idx="1"/>
          </p:nvPr>
        </p:nvSpPr>
        <p:spPr/>
        <p:txBody>
          <a:bodyPr>
            <a:normAutofit/>
          </a:bodyPr>
          <a:lstStyle/>
          <a:p>
            <a:r>
              <a:rPr lang="en-US" dirty="0"/>
              <a:t>You decide to add these two variables to your model, yielding the following results:</a:t>
            </a:r>
          </a:p>
          <a:p>
            <a:endParaRPr lang="en-US" dirty="0"/>
          </a:p>
          <a:p>
            <a:endParaRPr lang="en-US" dirty="0"/>
          </a:p>
          <a:p>
            <a:endParaRPr lang="en-US" dirty="0"/>
          </a:p>
          <a:p>
            <a:endParaRPr lang="en-US" dirty="0"/>
          </a:p>
          <a:p>
            <a:endParaRPr lang="en-US" dirty="0"/>
          </a:p>
          <a:p>
            <a:r>
              <a:rPr lang="en-US" dirty="0"/>
              <a:t>You are a bit surprised that the number of new products launched does not have a significant impact on the change in unit sales.  However, other than that, you think the coefficients seem appropriate.</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25</a:t>
            </a:fld>
            <a:endParaRPr lang="en-US" sz="1200" dirty="0">
              <a:solidFill>
                <a:schemeClr val="tx1">
                  <a:lumMod val="65000"/>
                  <a:lumOff val="35000"/>
                </a:schemeClr>
              </a:solidFill>
            </a:endParaRPr>
          </a:p>
        </p:txBody>
      </p:sp>
      <p:graphicFrame>
        <p:nvGraphicFramePr>
          <p:cNvPr id="7" name="Table 6">
            <a:extLst>
              <a:ext uri="{FF2B5EF4-FFF2-40B4-BE49-F238E27FC236}">
                <a16:creationId xmlns:a16="http://schemas.microsoft.com/office/drawing/2014/main" id="{CA4227CD-FD11-4900-B0F8-F11E911360F1}"/>
              </a:ext>
            </a:extLst>
          </p:cNvPr>
          <p:cNvGraphicFramePr>
            <a:graphicFrameLocks noGrp="1"/>
          </p:cNvGraphicFramePr>
          <p:nvPr>
            <p:extLst>
              <p:ext uri="{D42A27DB-BD31-4B8C-83A1-F6EECF244321}">
                <p14:modId xmlns:p14="http://schemas.microsoft.com/office/powerpoint/2010/main" val="1176160803"/>
              </p:ext>
            </p:extLst>
          </p:nvPr>
        </p:nvGraphicFramePr>
        <p:xfrm>
          <a:off x="1045363" y="2198853"/>
          <a:ext cx="6879438" cy="1858650"/>
        </p:xfrm>
        <a:graphic>
          <a:graphicData uri="http://schemas.openxmlformats.org/drawingml/2006/table">
            <a:tbl>
              <a:tblPr firstRow="1" firstCol="1" bandRow="1">
                <a:tableStyleId>{5C22544A-7EE6-4342-B048-85BDC9FD1C3A}</a:tableStyleId>
              </a:tblPr>
              <a:tblGrid>
                <a:gridCol w="2445277">
                  <a:extLst>
                    <a:ext uri="{9D8B030D-6E8A-4147-A177-3AD203B41FA5}">
                      <a16:colId xmlns:a16="http://schemas.microsoft.com/office/drawing/2014/main" val="2269823450"/>
                    </a:ext>
                  </a:extLst>
                </a:gridCol>
                <a:gridCol w="1104347">
                  <a:extLst>
                    <a:ext uri="{9D8B030D-6E8A-4147-A177-3AD203B41FA5}">
                      <a16:colId xmlns:a16="http://schemas.microsoft.com/office/drawing/2014/main" val="1272512202"/>
                    </a:ext>
                  </a:extLst>
                </a:gridCol>
                <a:gridCol w="1121120">
                  <a:extLst>
                    <a:ext uri="{9D8B030D-6E8A-4147-A177-3AD203B41FA5}">
                      <a16:colId xmlns:a16="http://schemas.microsoft.com/office/drawing/2014/main" val="2370757310"/>
                    </a:ext>
                  </a:extLst>
                </a:gridCol>
                <a:gridCol w="794494">
                  <a:extLst>
                    <a:ext uri="{9D8B030D-6E8A-4147-A177-3AD203B41FA5}">
                      <a16:colId xmlns:a16="http://schemas.microsoft.com/office/drawing/2014/main" val="2354756784"/>
                    </a:ext>
                  </a:extLst>
                </a:gridCol>
                <a:gridCol w="1414200">
                  <a:extLst>
                    <a:ext uri="{9D8B030D-6E8A-4147-A177-3AD203B41FA5}">
                      <a16:colId xmlns:a16="http://schemas.microsoft.com/office/drawing/2014/main" val="1673802817"/>
                    </a:ext>
                  </a:extLst>
                </a:gridCol>
              </a:tblGrid>
              <a:tr h="131445">
                <a:tc>
                  <a:txBody>
                    <a:bodyPr/>
                    <a:lstStyle/>
                    <a:p>
                      <a:pPr marL="0" marR="0">
                        <a:lnSpc>
                          <a:spcPct val="107000"/>
                        </a:lnSpc>
                        <a:spcBef>
                          <a:spcPts val="0"/>
                        </a:spcBef>
                        <a:spcAft>
                          <a:spcPts val="0"/>
                        </a:spcAft>
                      </a:pPr>
                      <a:r>
                        <a:rPr lang="en-US" sz="1200">
                          <a:effectLst/>
                        </a:rPr>
                        <a:t>Coefficients: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4420118"/>
                  </a:ext>
                </a:extLst>
              </a:tr>
              <a:tr h="131445">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Estimate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Std. Error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 value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Pr(&gt;|t|)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5327400"/>
                  </a:ext>
                </a:extLst>
              </a:tr>
              <a:tr h="134620">
                <a:tc>
                  <a:txBody>
                    <a:bodyPr/>
                    <a:lstStyle/>
                    <a:p>
                      <a:pPr marL="0" marR="0">
                        <a:lnSpc>
                          <a:spcPct val="107000"/>
                        </a:lnSpc>
                        <a:spcBef>
                          <a:spcPts val="0"/>
                        </a:spcBef>
                        <a:spcAft>
                          <a:spcPts val="0"/>
                        </a:spcAft>
                      </a:pPr>
                      <a:r>
                        <a:rPr lang="en-US" sz="1200">
                          <a:effectLst/>
                        </a:rPr>
                        <a:t>(Intercept)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-26.285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32.445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-0.81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&lt;0.43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9364046"/>
                  </a:ext>
                </a:extLst>
              </a:tr>
              <a:tr h="134620">
                <a:tc>
                  <a:txBody>
                    <a:bodyPr/>
                    <a:lstStyle/>
                    <a:p>
                      <a:pPr marL="0" marR="0">
                        <a:lnSpc>
                          <a:spcPct val="107000"/>
                        </a:lnSpc>
                        <a:spcBef>
                          <a:spcPts val="0"/>
                        </a:spcBef>
                        <a:spcAft>
                          <a:spcPts val="0"/>
                        </a:spcAft>
                      </a:pPr>
                      <a:r>
                        <a:rPr lang="en-US" sz="1200">
                          <a:effectLst/>
                        </a:rPr>
                        <a:t>price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-.2403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.1338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&lt;0.10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9524427"/>
                  </a:ext>
                </a:extLst>
              </a:tr>
              <a:tr h="134620">
                <a:tc>
                  <a:txBody>
                    <a:bodyPr/>
                    <a:lstStyle/>
                    <a:p>
                      <a:pPr marL="0" marR="0">
                        <a:lnSpc>
                          <a:spcPct val="107000"/>
                        </a:lnSpc>
                        <a:spcBef>
                          <a:spcPts val="0"/>
                        </a:spcBef>
                        <a:spcAft>
                          <a:spcPts val="0"/>
                        </a:spcAft>
                      </a:pPr>
                      <a:r>
                        <a:rPr lang="en-US" sz="1200">
                          <a:effectLst/>
                        </a:rPr>
                        <a:t>Advertising (combined)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3.94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6107732"/>
                  </a:ext>
                </a:extLst>
              </a:tr>
              <a:tr h="134620">
                <a:tc>
                  <a:txBody>
                    <a:bodyPr/>
                    <a:lstStyle/>
                    <a:p>
                      <a:pPr marL="0" marR="0">
                        <a:lnSpc>
                          <a:spcPct val="107000"/>
                        </a:lnSpc>
                        <a:spcBef>
                          <a:spcPts val="0"/>
                        </a:spcBef>
                        <a:spcAft>
                          <a:spcPts val="0"/>
                        </a:spcAft>
                      </a:pPr>
                      <a:r>
                        <a:rPr lang="en-US" sz="1200">
                          <a:effectLst/>
                        </a:rPr>
                        <a:t>Lagged market share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144.729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80.10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1.81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&lt;0.10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9609873"/>
                  </a:ext>
                </a:extLst>
              </a:tr>
              <a:tr h="134620">
                <a:tc>
                  <a:txBody>
                    <a:bodyPr/>
                    <a:lstStyle/>
                    <a:p>
                      <a:pPr marL="0" marR="0">
                        <a:lnSpc>
                          <a:spcPct val="107000"/>
                        </a:lnSpc>
                        <a:spcBef>
                          <a:spcPts val="0"/>
                        </a:spcBef>
                        <a:spcAft>
                          <a:spcPts val="0"/>
                        </a:spcAft>
                      </a:pPr>
                      <a:r>
                        <a:rPr lang="en-US" sz="1200">
                          <a:effectLst/>
                        </a:rPr>
                        <a:t>New products launched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-1.7439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2.650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-0.66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&lt;0.52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982753"/>
                  </a:ext>
                </a:extLst>
              </a:tr>
              <a:tr h="134620">
                <a:tc>
                  <a:txBody>
                    <a:bodyPr/>
                    <a:lstStyle/>
                    <a:p>
                      <a:pPr marL="0" marR="0">
                        <a:lnSpc>
                          <a:spcPct val="107000"/>
                        </a:lnSpc>
                        <a:spcBef>
                          <a:spcPts val="0"/>
                        </a:spcBef>
                        <a:spcAft>
                          <a:spcPts val="0"/>
                        </a:spcAft>
                      </a:pPr>
                      <a:r>
                        <a:rPr lang="en-US" sz="1200">
                          <a:effectLst/>
                        </a:rPr>
                        <a:t>Brand Dummies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gn="ctr">
                        <a:lnSpc>
                          <a:spcPct val="107000"/>
                        </a:lnSpc>
                        <a:spcBef>
                          <a:spcPts val="0"/>
                        </a:spcBef>
                        <a:spcAft>
                          <a:spcPts val="0"/>
                        </a:spcAft>
                      </a:pPr>
                      <a:r>
                        <a:rPr lang="en-US" sz="1200">
                          <a:effectLst/>
                        </a:rPr>
                        <a:t>included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8383877"/>
                  </a:ext>
                </a:extLst>
              </a:tr>
              <a:tr h="134620">
                <a:tc>
                  <a:txBody>
                    <a:bodyPr/>
                    <a:lstStyle/>
                    <a:p>
                      <a:pPr marL="0" marR="0">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83818834"/>
                  </a:ext>
                </a:extLst>
              </a:tr>
              <a:tr h="134620">
                <a:tc gridSpan="5">
                  <a:txBody>
                    <a:bodyPr/>
                    <a:lstStyle/>
                    <a:p>
                      <a:pPr marL="0" marR="0">
                        <a:lnSpc>
                          <a:spcPct val="107000"/>
                        </a:lnSpc>
                        <a:spcBef>
                          <a:spcPts val="0"/>
                        </a:spcBef>
                        <a:spcAft>
                          <a:spcPts val="0"/>
                        </a:spcAft>
                      </a:pPr>
                      <a:r>
                        <a:rPr lang="en-US" sz="1200" dirty="0" err="1">
                          <a:effectLst/>
                        </a:rPr>
                        <a:t>Signif</a:t>
                      </a:r>
                      <a:r>
                        <a:rPr lang="en-US" sz="1200" dirty="0">
                          <a:effectLst/>
                        </a:rPr>
                        <a:t>. codes:  0 ‘***’ 0.001 ‘**’ 0.01 ‘*’ 0.05 ‘.’ 0.1 ‘ ’ 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47921077"/>
                  </a:ext>
                </a:extLst>
              </a:tr>
            </a:tbl>
          </a:graphicData>
        </a:graphic>
      </p:graphicFrame>
      <p:graphicFrame>
        <p:nvGraphicFramePr>
          <p:cNvPr id="8" name="Table 7">
            <a:extLst>
              <a:ext uri="{FF2B5EF4-FFF2-40B4-BE49-F238E27FC236}">
                <a16:creationId xmlns:a16="http://schemas.microsoft.com/office/drawing/2014/main" id="{E1C90B4E-D0D5-4F9D-BAE6-A63AA1D660C0}"/>
              </a:ext>
            </a:extLst>
          </p:cNvPr>
          <p:cNvGraphicFramePr>
            <a:graphicFrameLocks noGrp="1"/>
          </p:cNvGraphicFramePr>
          <p:nvPr>
            <p:extLst>
              <p:ext uri="{D42A27DB-BD31-4B8C-83A1-F6EECF244321}">
                <p14:modId xmlns:p14="http://schemas.microsoft.com/office/powerpoint/2010/main" val="1571973877"/>
              </p:ext>
            </p:extLst>
          </p:nvPr>
        </p:nvGraphicFramePr>
        <p:xfrm>
          <a:off x="2407997" y="4240881"/>
          <a:ext cx="4154170" cy="371730"/>
        </p:xfrm>
        <a:graphic>
          <a:graphicData uri="http://schemas.openxmlformats.org/drawingml/2006/table">
            <a:tbl>
              <a:tblPr firstRow="1" firstCol="1" bandRow="1">
                <a:tableStyleId>{5C22544A-7EE6-4342-B048-85BDC9FD1C3A}</a:tableStyleId>
              </a:tblPr>
              <a:tblGrid>
                <a:gridCol w="4154170">
                  <a:extLst>
                    <a:ext uri="{9D8B030D-6E8A-4147-A177-3AD203B41FA5}">
                      <a16:colId xmlns:a16="http://schemas.microsoft.com/office/drawing/2014/main" val="2480256394"/>
                    </a:ext>
                  </a:extLst>
                </a:gridCol>
              </a:tblGrid>
              <a:tr h="155575">
                <a:tc>
                  <a:txBody>
                    <a:bodyPr/>
                    <a:lstStyle/>
                    <a:p>
                      <a:pPr marL="0" marR="0">
                        <a:lnSpc>
                          <a:spcPct val="107000"/>
                        </a:lnSpc>
                        <a:spcBef>
                          <a:spcPts val="0"/>
                        </a:spcBef>
                        <a:spcAft>
                          <a:spcPts val="0"/>
                        </a:spcAft>
                      </a:pPr>
                      <a:r>
                        <a:rPr lang="en-US" sz="1200">
                          <a:effectLst/>
                        </a:rPr>
                        <a:t>R-squared:  0.681,    Adjusted R-squared:  0.569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8126492"/>
                  </a:ext>
                </a:extLst>
              </a:tr>
              <a:tr h="159385">
                <a:tc>
                  <a:txBody>
                    <a:bodyPr/>
                    <a:lstStyle/>
                    <a:p>
                      <a:pPr marL="0" marR="0">
                        <a:lnSpc>
                          <a:spcPct val="107000"/>
                        </a:lnSpc>
                        <a:spcBef>
                          <a:spcPts val="0"/>
                        </a:spcBef>
                        <a:spcAft>
                          <a:spcPts val="0"/>
                        </a:spcAft>
                      </a:pPr>
                      <a:r>
                        <a:rPr lang="en-US" sz="1200" dirty="0">
                          <a:effectLst/>
                        </a:rPr>
                        <a:t>F-statistic: 6.10 on 7 and 20 DF,  p-value: &lt; 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3760457"/>
                  </a:ext>
                </a:extLst>
              </a:tr>
            </a:tbl>
          </a:graphicData>
        </a:graphic>
      </p:graphicFrame>
    </p:spTree>
    <p:extLst>
      <p:ext uri="{BB962C8B-B14F-4D97-AF65-F5344CB8AC3E}">
        <p14:creationId xmlns:p14="http://schemas.microsoft.com/office/powerpoint/2010/main" val="1794692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Elasticities</a:t>
            </a:r>
          </a:p>
        </p:txBody>
      </p:sp>
      <p:sp>
        <p:nvSpPr>
          <p:cNvPr id="3" name="Content Placeholder 2"/>
          <p:cNvSpPr>
            <a:spLocks noGrp="1"/>
          </p:cNvSpPr>
          <p:nvPr>
            <p:ph idx="1"/>
          </p:nvPr>
        </p:nvSpPr>
        <p:spPr/>
        <p:txBody>
          <a:bodyPr>
            <a:normAutofit/>
          </a:bodyPr>
          <a:lstStyle/>
          <a:p>
            <a:r>
              <a:rPr lang="en-US" dirty="0"/>
              <a:t>Marketing mix models are used to make inferences about how much the marketing mix elements – product, price, place, and promotion – impact sales. </a:t>
            </a:r>
          </a:p>
          <a:p>
            <a:r>
              <a:rPr lang="en-US" dirty="0"/>
              <a:t>The focus is often on price and promotion as those can be fairly easily adjusted, and marketing managers want to know whether (and how) changes in price and advertising result in changes in sales.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816248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Elasticities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US" dirty="0"/>
                  <a:t>The relationship between price and units sold is frequently depicted by means of a linear demand model. The model can be summarized with the following equation:</a:t>
                </a:r>
                <a:br>
                  <a:rPr lang="en-US" dirty="0"/>
                </a:br>
                <a:br>
                  <a:rPr lang="en-US" dirty="0"/>
                </a:br>
                <a14:m>
                  <m:oMath xmlns:m="http://schemas.openxmlformats.org/officeDocument/2006/math">
                    <m:r>
                      <a:rPr lang="en-US" i="1"/>
                      <m:t>𝑈𝑛𝑖𝑡</m:t>
                    </m:r>
                    <m:r>
                      <a:rPr lang="en-US" i="1"/>
                      <m:t> </m:t>
                    </m:r>
                    <m:r>
                      <a:rPr lang="en-US" i="1"/>
                      <m:t>𝑆𝑎𝑙𝑒𝑠</m:t>
                    </m:r>
                    <m:r>
                      <a:rPr lang="en-US" i="1"/>
                      <m:t>= </m:t>
                    </m:r>
                    <m:r>
                      <a:rPr lang="en-US" i="1"/>
                      <m:t>𝛼</m:t>
                    </m:r>
                    <m:r>
                      <a:rPr lang="en-US" i="1"/>
                      <m:t>+ </m:t>
                    </m:r>
                    <m:r>
                      <a:rPr lang="en-US" i="1"/>
                      <m:t>𝛽</m:t>
                    </m:r>
                    <m:r>
                      <a:rPr lang="en-US" i="1"/>
                      <m:t>∗ </m:t>
                    </m:r>
                    <m:r>
                      <a:rPr lang="en-US" i="1"/>
                      <m:t>𝑃𝑟𝑖𝑐𝑒</m:t>
                    </m:r>
                  </m:oMath>
                </a14:m>
                <a:r>
                  <a:rPr lang="en-US" dirty="0"/>
                  <a:t> </a:t>
                </a:r>
              </a:p>
              <a:p>
                <a:r>
                  <a:rPr lang="en-US" dirty="0"/>
                  <a:t>Although the linear demand </a:t>
                </a:r>
                <a:br>
                  <a:rPr lang="en-US" dirty="0"/>
                </a:br>
                <a:r>
                  <a:rPr lang="en-US" dirty="0"/>
                  <a:t>model is appealing thanks to </a:t>
                </a:r>
                <a:br>
                  <a:rPr lang="en-US" dirty="0"/>
                </a:br>
                <a:r>
                  <a:rPr lang="en-US" dirty="0"/>
                  <a:t>its simplicity (and because it </a:t>
                </a:r>
                <a:br>
                  <a:rPr lang="en-US" dirty="0"/>
                </a:br>
                <a:r>
                  <a:rPr lang="en-US" dirty="0"/>
                  <a:t>can be estimated using a </a:t>
                </a:r>
                <a:br>
                  <a:rPr lang="en-US" dirty="0"/>
                </a:br>
                <a:r>
                  <a:rPr lang="en-US" dirty="0"/>
                  <a:t>linear (OLS) regression), </a:t>
                </a:r>
                <a:br>
                  <a:rPr lang="en-US" dirty="0"/>
                </a:br>
                <a:r>
                  <a:rPr lang="en-US" dirty="0"/>
                  <a:t>the property that change in units </a:t>
                </a:r>
                <a:br>
                  <a:rPr lang="en-US" dirty="0"/>
                </a:br>
                <a:r>
                  <a:rPr lang="en-US" dirty="0"/>
                  <a:t>sold is the same no matter what </a:t>
                </a:r>
                <a:br>
                  <a:rPr lang="en-US" dirty="0"/>
                </a:br>
                <a:r>
                  <a:rPr lang="en-US" dirty="0"/>
                  <a:t>price point is considered is </a:t>
                </a:r>
                <a:br>
                  <a:rPr lang="en-US" dirty="0"/>
                </a:br>
                <a:r>
                  <a:rPr lang="en-US" dirty="0"/>
                  <a:t>oftentimes incorrect. </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219" t="-616" r="-803"/>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27</a:t>
            </a:fld>
            <a:endParaRPr lang="en-US" sz="1200" dirty="0">
              <a:solidFill>
                <a:schemeClr val="tx1">
                  <a:lumMod val="65000"/>
                  <a:lumOff val="35000"/>
                </a:schemeClr>
              </a:solidFill>
            </a:endParaRPr>
          </a:p>
        </p:txBody>
      </p:sp>
      <p:pic>
        <p:nvPicPr>
          <p:cNvPr id="7" name="Picture 6">
            <a:extLst>
              <a:ext uri="{FF2B5EF4-FFF2-40B4-BE49-F238E27FC236}">
                <a16:creationId xmlns:a16="http://schemas.microsoft.com/office/drawing/2014/main" id="{573C4273-8A80-4903-9FB3-C2DE668DD2F4}"/>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75560" y="2494965"/>
            <a:ext cx="3738880" cy="3598545"/>
          </a:xfrm>
          <a:prstGeom prst="rect">
            <a:avLst/>
          </a:prstGeom>
          <a:noFill/>
          <a:ln>
            <a:noFill/>
          </a:ln>
        </p:spPr>
      </p:pic>
    </p:spTree>
    <p:extLst>
      <p:ext uri="{BB962C8B-B14F-4D97-AF65-F5344CB8AC3E}">
        <p14:creationId xmlns:p14="http://schemas.microsoft.com/office/powerpoint/2010/main" val="3956715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Elasticities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pPr/>
                <a:r>
                  <a:rPr lang="en-US" dirty="0"/>
                  <a:t>The effect of a given price change is usually larger at low than at high prices, and the relationship between price and units sold is hence non-linear (and instead multiplicative). Such a relationship can be described with the following equation:</a:t>
                </a:r>
                <a:br>
                  <a:rPr lang="en-US" dirty="0"/>
                </a:br>
                <a:br>
                  <a:rPr lang="en-US" dirty="0"/>
                </a:br>
                <a14:m>
                  <m:oMath xmlns:m="http://schemas.openxmlformats.org/officeDocument/2006/math">
                    <m:sSub>
                      <m:sSubPr>
                        <m:ctrlPr>
                          <a:rPr lang="en-US" i="1"/>
                        </m:ctrlPr>
                      </m:sSubPr>
                      <m:e>
                        <m:r>
                          <a:rPr lang="en-US" i="1"/>
                          <m:t>𝑈𝑛𝑖𝑡</m:t>
                        </m:r>
                        <m:r>
                          <a:rPr lang="en-US" i="1"/>
                          <m:t> </m:t>
                        </m:r>
                        <m:r>
                          <a:rPr lang="en-US" i="1"/>
                          <m:t>𝑆𝑎𝑙𝑒𝑠</m:t>
                        </m:r>
                      </m:e>
                      <m:sub>
                        <m:r>
                          <a:rPr lang="en-US" i="1"/>
                          <m:t>𝑖</m:t>
                        </m:r>
                      </m:sub>
                    </m:sSub>
                    <m:r>
                      <a:rPr lang="en-US" i="1"/>
                      <m:t>= </m:t>
                    </m:r>
                    <m:r>
                      <a:rPr lang="en-US" i="1"/>
                      <m:t>𝛼</m:t>
                    </m:r>
                    <m:r>
                      <a:rPr lang="en-US" i="1"/>
                      <m:t>∗ </m:t>
                    </m:r>
                    <m:sSup>
                      <m:sSupPr>
                        <m:ctrlPr>
                          <a:rPr lang="en-US" i="1"/>
                        </m:ctrlPr>
                      </m:sSupPr>
                      <m:e>
                        <m:r>
                          <a:rPr lang="en-US" i="1"/>
                          <m:t>𝑃𝑟𝑖𝑐𝑒</m:t>
                        </m:r>
                      </m:e>
                      <m:sup>
                        <m:r>
                          <a:rPr lang="en-US" i="1"/>
                          <m:t>−</m:t>
                        </m:r>
                        <m:r>
                          <a:rPr lang="en-US" i="1"/>
                          <m:t>𝛽</m:t>
                        </m:r>
                      </m:sup>
                    </m:sSup>
                  </m:oMath>
                </a14:m>
                <a:endParaRPr lang="en-US" dirty="0"/>
              </a:p>
              <a:p>
                <a:pPr/>
                <a:r>
                  <a:rPr lang="en-US" dirty="0"/>
                  <a:t>This equation captures the </a:t>
                </a:r>
                <a:br>
                  <a:rPr lang="en-US" dirty="0"/>
                </a:br>
                <a:r>
                  <a:rPr lang="en-US" dirty="0"/>
                  <a:t>multiplicative nature of the </a:t>
                </a:r>
                <a:br>
                  <a:rPr lang="en-US" dirty="0"/>
                </a:br>
                <a:r>
                  <a:rPr lang="en-US" dirty="0"/>
                  <a:t>relationship between price </a:t>
                </a:r>
                <a:br>
                  <a:rPr lang="en-US" dirty="0"/>
                </a:br>
                <a:r>
                  <a:rPr lang="en-US" dirty="0"/>
                  <a:t>and units sold.</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219" t="-616"/>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28</a:t>
            </a:fld>
            <a:endParaRPr lang="en-US" sz="1200" dirty="0">
              <a:solidFill>
                <a:schemeClr val="tx1">
                  <a:lumMod val="65000"/>
                  <a:lumOff val="35000"/>
                </a:schemeClr>
              </a:solidFill>
            </a:endParaRPr>
          </a:p>
        </p:txBody>
      </p:sp>
      <p:pic>
        <p:nvPicPr>
          <p:cNvPr id="8" name="Picture 7">
            <a:extLst>
              <a:ext uri="{FF2B5EF4-FFF2-40B4-BE49-F238E27FC236}">
                <a16:creationId xmlns:a16="http://schemas.microsoft.com/office/drawing/2014/main" id="{263B657F-598A-41B7-9C1B-60BC676A2552}"/>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75560" y="2601441"/>
            <a:ext cx="3790014" cy="3528439"/>
          </a:xfrm>
          <a:prstGeom prst="rect">
            <a:avLst/>
          </a:prstGeom>
          <a:noFill/>
          <a:ln>
            <a:noFill/>
          </a:ln>
        </p:spPr>
      </p:pic>
    </p:spTree>
    <p:extLst>
      <p:ext uri="{BB962C8B-B14F-4D97-AF65-F5344CB8AC3E}">
        <p14:creationId xmlns:p14="http://schemas.microsoft.com/office/powerpoint/2010/main" val="3349683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Elasticities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92500" lnSpcReduction="10000"/>
              </a:bodyPr>
              <a:lstStyle/>
              <a:p>
                <a:pPr/>
                <a:r>
                  <a:rPr lang="en-US" dirty="0"/>
                  <a:t>Although a bit more complex in nature, an appealing property of multiplicative model is that it can be transformed into a linear model by taking the natural logarithm of both sides of the equation. That is:</a:t>
                </a:r>
              </a:p>
              <a:p>
                <a:pPr marL="0" indent="0" algn="ctr">
                  <a:buNone/>
                </a:pPr>
                <a14:m>
                  <m:oMath xmlns:m="http://schemas.openxmlformats.org/officeDocument/2006/math">
                    <m:sSub>
                      <m:sSubPr>
                        <m:ctrlPr>
                          <a:rPr lang="en-US" i="1"/>
                        </m:ctrlPr>
                      </m:sSubPr>
                      <m:e>
                        <m:r>
                          <a:rPr lang="en-US" i="1"/>
                          <m:t>𝑈𝑛𝑖𝑡</m:t>
                        </m:r>
                        <m:r>
                          <a:rPr lang="en-US" i="1"/>
                          <m:t> </m:t>
                        </m:r>
                        <m:r>
                          <a:rPr lang="en-US" i="1"/>
                          <m:t>𝑆𝑎𝑙𝑒𝑠</m:t>
                        </m:r>
                      </m:e>
                      <m:sub>
                        <m:r>
                          <a:rPr lang="en-US" i="1"/>
                          <m:t>𝑖</m:t>
                        </m:r>
                      </m:sub>
                    </m:sSub>
                    <m:r>
                      <a:rPr lang="en-US" i="1"/>
                      <m:t>= </m:t>
                    </m:r>
                    <m:r>
                      <a:rPr lang="en-US" i="1"/>
                      <m:t>𝛼</m:t>
                    </m:r>
                    <m:r>
                      <a:rPr lang="en-US" i="1"/>
                      <m:t>∗ </m:t>
                    </m:r>
                    <m:sSup>
                      <m:sSupPr>
                        <m:ctrlPr>
                          <a:rPr lang="en-US" i="1"/>
                        </m:ctrlPr>
                      </m:sSupPr>
                      <m:e>
                        <m:r>
                          <a:rPr lang="en-US" i="1"/>
                          <m:t>𝑃𝑟𝑖𝑐𝑒</m:t>
                        </m:r>
                      </m:e>
                      <m:sup>
                        <m:r>
                          <a:rPr lang="en-US" i="1"/>
                          <m:t>−</m:t>
                        </m:r>
                        <m:r>
                          <a:rPr lang="en-US" i="1"/>
                          <m:t>𝛽</m:t>
                        </m:r>
                      </m:sup>
                    </m:sSup>
                  </m:oMath>
                </a14:m>
                <a:r>
                  <a:rPr lang="en-US" dirty="0"/>
                  <a:t>     (-&gt; taking the natural log of both sides)</a:t>
                </a:r>
              </a:p>
              <a:p>
                <a:pPr marL="0" indent="0" algn="ctr">
                  <a:buNone/>
                </a:pPr>
                <a14:m>
                  <m:oMath xmlns:m="http://schemas.openxmlformats.org/officeDocument/2006/math">
                    <m:func>
                      <m:funcPr>
                        <m:ctrlPr>
                          <a:rPr lang="en-US" i="1"/>
                        </m:ctrlPr>
                      </m:funcPr>
                      <m:fName>
                        <m:r>
                          <m:rPr>
                            <m:sty m:val="p"/>
                          </m:rPr>
                          <a:rPr lang="en-US"/>
                          <m:t>ln</m:t>
                        </m:r>
                      </m:fName>
                      <m:e>
                        <m:d>
                          <m:dPr>
                            <m:ctrlPr>
                              <a:rPr lang="en-US" i="1"/>
                            </m:ctrlPr>
                          </m:dPr>
                          <m:e>
                            <m:sSub>
                              <m:sSubPr>
                                <m:ctrlPr>
                                  <a:rPr lang="en-US" i="1"/>
                                </m:ctrlPr>
                              </m:sSubPr>
                              <m:e>
                                <m:r>
                                  <a:rPr lang="en-US" i="1"/>
                                  <m:t>𝑈𝑛𝑖𝑡</m:t>
                                </m:r>
                                <m:r>
                                  <a:rPr lang="en-US" i="1"/>
                                  <m:t> </m:t>
                                </m:r>
                                <m:r>
                                  <a:rPr lang="en-US" i="1"/>
                                  <m:t>𝑆𝑎𝑙𝑒𝑠</m:t>
                                </m:r>
                              </m:e>
                              <m:sub>
                                <m:r>
                                  <a:rPr lang="en-US" i="1"/>
                                  <m:t>𝑖</m:t>
                                </m:r>
                              </m:sub>
                            </m:sSub>
                          </m:e>
                        </m:d>
                      </m:e>
                    </m:func>
                    <m:r>
                      <a:rPr lang="en-US" i="1"/>
                      <m:t>=</m:t>
                    </m:r>
                    <m:func>
                      <m:funcPr>
                        <m:ctrlPr>
                          <a:rPr lang="en-US" i="1"/>
                        </m:ctrlPr>
                      </m:funcPr>
                      <m:fName>
                        <m:r>
                          <m:rPr>
                            <m:sty m:val="p"/>
                          </m:rPr>
                          <a:rPr lang="en-US"/>
                          <m:t>ln</m:t>
                        </m:r>
                      </m:fName>
                      <m:e>
                        <m:d>
                          <m:dPr>
                            <m:ctrlPr>
                              <a:rPr lang="en-US" i="1"/>
                            </m:ctrlPr>
                          </m:dPr>
                          <m:e>
                            <m:r>
                              <a:rPr lang="en-US" i="1"/>
                              <m:t>𝛼</m:t>
                            </m:r>
                          </m:e>
                        </m:d>
                      </m:e>
                    </m:func>
                    <m:r>
                      <a:rPr lang="en-US" i="1"/>
                      <m:t>+</m:t>
                    </m:r>
                    <m:r>
                      <m:rPr>
                        <m:sty m:val="p"/>
                      </m:rPr>
                      <a:rPr lang="en-US"/>
                      <m:t>ln</m:t>
                    </m:r>
                    <m:r>
                      <a:rPr lang="en-US" i="1"/>
                      <m:t>(</m:t>
                    </m:r>
                    <m:sSup>
                      <m:sSupPr>
                        <m:ctrlPr>
                          <a:rPr lang="en-US" i="1"/>
                        </m:ctrlPr>
                      </m:sSupPr>
                      <m:e>
                        <m:r>
                          <a:rPr lang="en-US" i="1"/>
                          <m:t>𝑃𝑟𝑖𝑐𝑒</m:t>
                        </m:r>
                      </m:e>
                      <m:sup>
                        <m:r>
                          <a:rPr lang="en-US" i="1"/>
                          <m:t>−</m:t>
                        </m:r>
                        <m:r>
                          <a:rPr lang="en-US" i="1"/>
                          <m:t>𝛽</m:t>
                        </m:r>
                      </m:sup>
                    </m:sSup>
                    <m:r>
                      <a:rPr lang="en-US" i="1"/>
                      <m:t>)</m:t>
                    </m:r>
                  </m:oMath>
                </a14:m>
                <a:r>
                  <a:rPr lang="en-US" dirty="0"/>
                  <a:t>     (Rule: log(x*y) = log(x) + log(y))</a:t>
                </a:r>
              </a:p>
              <a:p>
                <a:pPr marL="0" indent="0" algn="ctr">
                  <a:buNone/>
                </a:pPr>
                <a14:m>
                  <m:oMath xmlns:m="http://schemas.openxmlformats.org/officeDocument/2006/math">
                    <m:func>
                      <m:funcPr>
                        <m:ctrlPr>
                          <a:rPr lang="en-US" i="1"/>
                        </m:ctrlPr>
                      </m:funcPr>
                      <m:fName>
                        <m:r>
                          <m:rPr>
                            <m:sty m:val="p"/>
                          </m:rPr>
                          <a:rPr lang="en-US"/>
                          <m:t>ln</m:t>
                        </m:r>
                      </m:fName>
                      <m:e>
                        <m:d>
                          <m:dPr>
                            <m:ctrlPr>
                              <a:rPr lang="en-US" i="1"/>
                            </m:ctrlPr>
                          </m:dPr>
                          <m:e>
                            <m:r>
                              <a:rPr lang="en-US" i="1"/>
                              <m:t> </m:t>
                            </m:r>
                            <m:sSub>
                              <m:sSubPr>
                                <m:ctrlPr>
                                  <a:rPr lang="en-US" i="1"/>
                                </m:ctrlPr>
                              </m:sSubPr>
                              <m:e>
                                <m:r>
                                  <a:rPr lang="en-US" i="1"/>
                                  <m:t>𝑈𝑛𝑖𝑡</m:t>
                                </m:r>
                                <m:r>
                                  <a:rPr lang="en-US" i="1"/>
                                  <m:t> </m:t>
                                </m:r>
                                <m:r>
                                  <a:rPr lang="en-US" i="1"/>
                                  <m:t>𝑆𝑎𝑙𝑒𝑠</m:t>
                                </m:r>
                              </m:e>
                              <m:sub>
                                <m:r>
                                  <a:rPr lang="en-US" i="1"/>
                                  <m:t>𝑖</m:t>
                                </m:r>
                              </m:sub>
                            </m:sSub>
                          </m:e>
                        </m:d>
                      </m:e>
                    </m:func>
                    <m:r>
                      <a:rPr lang="en-US" i="1"/>
                      <m:t>=</m:t>
                    </m:r>
                    <m:func>
                      <m:funcPr>
                        <m:ctrlPr>
                          <a:rPr lang="en-US" i="1"/>
                        </m:ctrlPr>
                      </m:funcPr>
                      <m:fName>
                        <m:r>
                          <m:rPr>
                            <m:sty m:val="p"/>
                          </m:rPr>
                          <a:rPr lang="en-US"/>
                          <m:t>ln</m:t>
                        </m:r>
                      </m:fName>
                      <m:e>
                        <m:d>
                          <m:dPr>
                            <m:ctrlPr>
                              <a:rPr lang="en-US" i="1"/>
                            </m:ctrlPr>
                          </m:dPr>
                          <m:e>
                            <m:r>
                              <a:rPr lang="en-US" i="1"/>
                              <m:t>𝛼</m:t>
                            </m:r>
                          </m:e>
                        </m:d>
                      </m:e>
                    </m:func>
                    <m:r>
                      <a:rPr lang="en-US" i="1"/>
                      <m:t>−</m:t>
                    </m:r>
                    <m:r>
                      <a:rPr lang="en-US" i="1"/>
                      <m:t>𝛽</m:t>
                    </m:r>
                    <m:r>
                      <a:rPr lang="en-US" i="1"/>
                      <m:t>∗ </m:t>
                    </m:r>
                    <m:r>
                      <m:rPr>
                        <m:sty m:val="p"/>
                      </m:rPr>
                      <a:rPr lang="en-US"/>
                      <m:t>ln</m:t>
                    </m:r>
                    <m:r>
                      <a:rPr lang="en-US" i="1"/>
                      <m:t>(</m:t>
                    </m:r>
                    <m:r>
                      <a:rPr lang="en-US" i="1"/>
                      <m:t>𝑃𝑟𝑖𝑐𝑒</m:t>
                    </m:r>
                    <m:r>
                      <a:rPr lang="en-US" i="1"/>
                      <m:t>)</m:t>
                    </m:r>
                  </m:oMath>
                </a14:m>
                <a:r>
                  <a:rPr lang="en-US" dirty="0"/>
                  <a:t>     (Rule: log(</a:t>
                </a:r>
                <a:r>
                  <a:rPr lang="en-US" dirty="0" err="1"/>
                  <a:t>x</a:t>
                </a:r>
                <a:r>
                  <a:rPr lang="en-US" baseline="30000" dirty="0" err="1"/>
                  <a:t>a</a:t>
                </a:r>
                <a:r>
                  <a:rPr lang="en-US" dirty="0"/>
                  <a:t>) = a * log(x))</a:t>
                </a:r>
              </a:p>
              <a:p>
                <a:pPr/>
                <a14:m>
                  <m:oMath xmlns:m="http://schemas.openxmlformats.org/officeDocument/2006/math">
                    <m:func>
                      <m:funcPr>
                        <m:ctrlPr>
                          <a:rPr lang="en-US" i="1"/>
                        </m:ctrlPr>
                      </m:funcPr>
                      <m:fName>
                        <m:r>
                          <m:rPr>
                            <m:sty m:val="p"/>
                          </m:rPr>
                          <a:rPr lang="en-US"/>
                          <m:t>ln</m:t>
                        </m:r>
                      </m:fName>
                      <m:e>
                        <m:d>
                          <m:dPr>
                            <m:ctrlPr>
                              <a:rPr lang="en-US" i="1"/>
                            </m:ctrlPr>
                          </m:dPr>
                          <m:e>
                            <m:r>
                              <a:rPr lang="en-US" i="1"/>
                              <m:t>𝛼</m:t>
                            </m:r>
                          </m:e>
                        </m:d>
                      </m:e>
                    </m:func>
                  </m:oMath>
                </a14:m>
                <a:r>
                  <a:rPr lang="en-US" dirty="0"/>
                  <a:t> is a constant, and both </a:t>
                </a:r>
                <a14:m>
                  <m:oMath xmlns:m="http://schemas.openxmlformats.org/officeDocument/2006/math">
                    <m:func>
                      <m:funcPr>
                        <m:ctrlPr>
                          <a:rPr lang="en-US" i="1"/>
                        </m:ctrlPr>
                      </m:funcPr>
                      <m:fName>
                        <m:r>
                          <m:rPr>
                            <m:sty m:val="p"/>
                          </m:rPr>
                          <a:rPr lang="en-US"/>
                          <m:t>ln</m:t>
                        </m:r>
                      </m:fName>
                      <m:e>
                        <m:d>
                          <m:dPr>
                            <m:ctrlPr>
                              <a:rPr lang="en-US" i="1"/>
                            </m:ctrlPr>
                          </m:dPr>
                          <m:e>
                            <m:r>
                              <a:rPr lang="en-US" i="1"/>
                              <m:t>𝛼</m:t>
                            </m:r>
                          </m:e>
                        </m:d>
                      </m:e>
                    </m:func>
                  </m:oMath>
                </a14:m>
                <a:r>
                  <a:rPr lang="en-US" dirty="0"/>
                  <a:t> and </a:t>
                </a:r>
                <a14:m>
                  <m:oMath xmlns:m="http://schemas.openxmlformats.org/officeDocument/2006/math">
                    <m:r>
                      <a:rPr lang="en-US" i="1"/>
                      <m:t>𝛽</m:t>
                    </m:r>
                  </m:oMath>
                </a14:m>
                <a:r>
                  <a:rPr lang="en-US" dirty="0"/>
                  <a:t> enter the model linearly. </a:t>
                </a:r>
              </a:p>
              <a:p>
                <a:pPr/>
                <a:r>
                  <a:rPr lang="en-US" dirty="0"/>
                  <a:t>Thus, the last equation has the form of a linear (regression) model and can be estimated using OLS. </a:t>
                </a:r>
              </a:p>
              <a:p>
                <a:pPr/>
                <a:r>
                  <a:rPr lang="en-US" dirty="0"/>
                  <a:t>This model is frequently referred to as a log-log model because both sides of the model are log-transformed. Importantly, </a:t>
                </a:r>
                <a14:m>
                  <m:oMath xmlns:m="http://schemas.openxmlformats.org/officeDocument/2006/math">
                    <m:r>
                      <a:rPr lang="en-US" i="1"/>
                      <m:t>𝛽</m:t>
                    </m:r>
                  </m:oMath>
                </a14:m>
                <a:r>
                  <a:rPr lang="en-US" dirty="0"/>
                  <a:t> represents the price elasticity of demand.</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46" t="-1232" r="-1022"/>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699686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666" y="1485899"/>
            <a:ext cx="8382000" cy="4766855"/>
          </a:xfrm>
        </p:spPr>
        <p:txBody>
          <a:bodyPr>
            <a:normAutofit fontScale="85000" lnSpcReduction="10000"/>
          </a:bodyPr>
          <a:lstStyle/>
          <a:p>
            <a:pPr lvl="0"/>
            <a:r>
              <a:rPr lang="en-US" dirty="0"/>
              <a:t>Know what an omitted variable bias in OLS regression is and what the underlying causes of an omitted variable bias are.</a:t>
            </a:r>
          </a:p>
          <a:p>
            <a:pPr lvl="0"/>
            <a:r>
              <a:rPr lang="en-US" dirty="0"/>
              <a:t>Understand how dummy variables (for example, brand-specific dummy variables) can be used to at least partially address an omitted variable bias. Be able to explain how dummy variables shift the intercept of an OLS regression model up or down.  </a:t>
            </a:r>
          </a:p>
          <a:p>
            <a:pPr lvl="0"/>
            <a:r>
              <a:rPr lang="en-US" dirty="0"/>
              <a:t>Be able to explain what a unit root problem is and how it can be diagnosed.</a:t>
            </a:r>
          </a:p>
          <a:p>
            <a:pPr lvl="0"/>
            <a:r>
              <a:rPr lang="en-US" dirty="0"/>
              <a:t>Explain what to do when a unit root problem is present.</a:t>
            </a:r>
          </a:p>
          <a:p>
            <a:pPr lvl="0"/>
            <a:r>
              <a:rPr lang="en-US" dirty="0"/>
              <a:t>Understand what multicollinearity is and how it impacts the results in an OLS regression model. Also, be able to explain how multicollinearity can be detected and what can be done to address multicollinearity problems in an OLS regression model.</a:t>
            </a:r>
          </a:p>
          <a:p>
            <a:pPr lvl="0"/>
            <a:r>
              <a:rPr lang="en-US" dirty="0"/>
              <a:t>Know what elasticities are and how (for example) price and advertising elasticity can be calculated using OLS regression</a:t>
            </a:r>
          </a:p>
          <a:p>
            <a:pPr lvl="0"/>
            <a:r>
              <a:rPr lang="en-US" dirty="0"/>
              <a:t>Explain how to interpret elasticities based on OLS regression results.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Elasticities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US" dirty="0"/>
                  <a:t>Price elasticity of demand is a measure of the sensitivity of customers to changes in price. </a:t>
                </a:r>
              </a:p>
              <a:p>
                <a:r>
                  <a:rPr lang="en-US" dirty="0"/>
                  <a:t>We speak of inelastic demand if demand barely changes as price changes. </a:t>
                </a:r>
              </a:p>
              <a:p>
                <a:r>
                  <a:rPr lang="en-US" dirty="0"/>
                  <a:t>In contrast, we speak of elastic demand if demand changes quite a bit as price changes. </a:t>
                </a:r>
              </a:p>
              <a:p>
                <a:r>
                  <a:rPr lang="en-US" dirty="0"/>
                  <a:t>Coefficients (or elasticities) that are between |0| and &lt; |1| indicate inelastic demand, and coefficients that are &gt; |1| indicate elastic demand. </a:t>
                </a:r>
              </a:p>
              <a:p>
                <a:r>
                  <a:rPr lang="en-US" dirty="0"/>
                  <a:t>An appealing property of elasticities is that they are unit-free and based purely on percentages. For example, an elasticity of 3 (i.e.,</a:t>
                </a:r>
                <a14:m>
                  <m:oMath xmlns:m="http://schemas.openxmlformats.org/officeDocument/2006/math">
                    <m:r>
                      <a:rPr lang="en-US" i="1"/>
                      <m:t> </m:t>
                    </m:r>
                    <m:r>
                      <a:rPr lang="en-US" i="1"/>
                      <m:t>𝛽</m:t>
                    </m:r>
                  </m:oMath>
                </a14:m>
                <a:r>
                  <a:rPr lang="en-US" dirty="0"/>
                  <a:t> = -3) tells you that as price is increased by 1%, units sold will decrease by 3%.</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219" t="-616" r="-1095"/>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30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4216723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Price Cutting and Price Elasticities</a:t>
            </a:r>
          </a:p>
        </p:txBody>
      </p:sp>
      <p:sp>
        <p:nvSpPr>
          <p:cNvPr id="3" name="Content Placeholder 2"/>
          <p:cNvSpPr>
            <a:spLocks noGrp="1"/>
          </p:cNvSpPr>
          <p:nvPr>
            <p:ph idx="1"/>
          </p:nvPr>
        </p:nvSpPr>
        <p:spPr/>
        <p:txBody>
          <a:bodyPr>
            <a:normAutofit/>
          </a:bodyPr>
          <a:lstStyle/>
          <a:p>
            <a:r>
              <a:rPr lang="en-US" dirty="0"/>
              <a:t>Many managers cut product prices as a way to stimulate units sold. </a:t>
            </a:r>
          </a:p>
          <a:p>
            <a:r>
              <a:rPr lang="en-US" dirty="0"/>
              <a:t>Consider a company that sells one product. Also, let’s assume that company decides to cut its product’s price by 5%. </a:t>
            </a:r>
          </a:p>
          <a:p>
            <a:r>
              <a:rPr lang="en-US" dirty="0"/>
              <a:t>By how much would the company’s units sold have to increase to keep its profits unchanged? </a:t>
            </a:r>
          </a:p>
          <a:p>
            <a:r>
              <a:rPr lang="en-US" dirty="0"/>
              <a:t>The answer depends on the product’s contribution margin.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31</a:t>
            </a:fld>
            <a:endParaRPr lang="en-US" sz="1200" dirty="0">
              <a:solidFill>
                <a:schemeClr val="tx1">
                  <a:lumMod val="65000"/>
                  <a:lumOff val="35000"/>
                </a:schemeClr>
              </a:solidFill>
            </a:endParaRPr>
          </a:p>
        </p:txBody>
      </p:sp>
      <p:graphicFrame>
        <p:nvGraphicFramePr>
          <p:cNvPr id="5" name="Table 4">
            <a:extLst>
              <a:ext uri="{FF2B5EF4-FFF2-40B4-BE49-F238E27FC236}">
                <a16:creationId xmlns:a16="http://schemas.microsoft.com/office/drawing/2014/main" id="{B68B548B-E8E0-482F-9518-5CD4768E3F3B}"/>
              </a:ext>
            </a:extLst>
          </p:cNvPr>
          <p:cNvGraphicFramePr>
            <a:graphicFrameLocks noGrp="1"/>
          </p:cNvGraphicFramePr>
          <p:nvPr>
            <p:extLst>
              <p:ext uri="{D42A27DB-BD31-4B8C-83A1-F6EECF244321}">
                <p14:modId xmlns:p14="http://schemas.microsoft.com/office/powerpoint/2010/main" val="3162122609"/>
              </p:ext>
            </p:extLst>
          </p:nvPr>
        </p:nvGraphicFramePr>
        <p:xfrm>
          <a:off x="895146" y="4300876"/>
          <a:ext cx="7144699" cy="743460"/>
        </p:xfrm>
        <a:graphic>
          <a:graphicData uri="http://schemas.openxmlformats.org/drawingml/2006/table">
            <a:tbl>
              <a:tblPr firstRow="1" firstCol="1" bandRow="1">
                <a:tableStyleId>{5C22544A-7EE6-4342-B048-85BDC9FD1C3A}</a:tableStyleId>
              </a:tblPr>
              <a:tblGrid>
                <a:gridCol w="2381057">
                  <a:extLst>
                    <a:ext uri="{9D8B030D-6E8A-4147-A177-3AD203B41FA5}">
                      <a16:colId xmlns:a16="http://schemas.microsoft.com/office/drawing/2014/main" val="3955177096"/>
                    </a:ext>
                  </a:extLst>
                </a:gridCol>
                <a:gridCol w="2381821">
                  <a:extLst>
                    <a:ext uri="{9D8B030D-6E8A-4147-A177-3AD203B41FA5}">
                      <a16:colId xmlns:a16="http://schemas.microsoft.com/office/drawing/2014/main" val="535061657"/>
                    </a:ext>
                  </a:extLst>
                </a:gridCol>
                <a:gridCol w="2381821">
                  <a:extLst>
                    <a:ext uri="{9D8B030D-6E8A-4147-A177-3AD203B41FA5}">
                      <a16:colId xmlns:a16="http://schemas.microsoft.com/office/drawing/2014/main" val="4159394710"/>
                    </a:ext>
                  </a:extLst>
                </a:gridCol>
              </a:tblGrid>
              <a:tr h="0">
                <a:tc>
                  <a:txBody>
                    <a:bodyPr/>
                    <a:lstStyle/>
                    <a:p>
                      <a:pPr marL="0" marR="0">
                        <a:lnSpc>
                          <a:spcPct val="107000"/>
                        </a:lnSpc>
                        <a:spcBef>
                          <a:spcPts val="0"/>
                        </a:spcBef>
                        <a:spcAft>
                          <a:spcPts val="0"/>
                        </a:spcAft>
                      </a:pPr>
                      <a:r>
                        <a:rPr lang="en-US" sz="1200">
                          <a:effectLst/>
                        </a:rPr>
                        <a:t>Contribution margin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Sales Increase Required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Price Elasticity Required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3702759"/>
                  </a:ext>
                </a:extLst>
              </a:tr>
              <a:tr h="0">
                <a:tc>
                  <a:txBody>
                    <a:bodyPr/>
                    <a:lstStyle/>
                    <a:p>
                      <a:pPr marL="0" marR="0">
                        <a:lnSpc>
                          <a:spcPct val="107000"/>
                        </a:lnSpc>
                        <a:spcBef>
                          <a:spcPts val="0"/>
                        </a:spcBef>
                        <a:spcAft>
                          <a:spcPts val="0"/>
                        </a:spcAft>
                      </a:pPr>
                      <a:r>
                        <a:rPr lang="en-US" sz="1200">
                          <a:effectLst/>
                        </a:rPr>
                        <a:t>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100%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8934974"/>
                  </a:ext>
                </a:extLst>
              </a:tr>
              <a:tr h="0">
                <a:tc>
                  <a:txBody>
                    <a:bodyPr/>
                    <a:lstStyle/>
                    <a:p>
                      <a:pPr marL="0" marR="0">
                        <a:lnSpc>
                          <a:spcPct val="107000"/>
                        </a:lnSpc>
                        <a:spcBef>
                          <a:spcPts val="0"/>
                        </a:spcBef>
                        <a:spcAft>
                          <a:spcPts val="0"/>
                        </a:spcAft>
                      </a:pPr>
                      <a:r>
                        <a:rPr lang="en-US" sz="1200">
                          <a:effectLst/>
                        </a:rPr>
                        <a:t>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7930876"/>
                  </a:ext>
                </a:extLst>
              </a:tr>
              <a:tr h="0">
                <a:tc>
                  <a:txBody>
                    <a:bodyPr/>
                    <a:lstStyle/>
                    <a:p>
                      <a:pPr marL="0" marR="0">
                        <a:lnSpc>
                          <a:spcPct val="107000"/>
                        </a:lnSpc>
                        <a:spcBef>
                          <a:spcPts val="0"/>
                        </a:spcBef>
                        <a:spcAft>
                          <a:spcPts val="0"/>
                        </a:spcAft>
                      </a:pPr>
                      <a:r>
                        <a:rPr lang="en-US" sz="12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7680468"/>
                  </a:ext>
                </a:extLst>
              </a:tr>
            </a:tbl>
          </a:graphicData>
        </a:graphic>
      </p:graphicFrame>
    </p:spTree>
    <p:extLst>
      <p:ext uri="{BB962C8B-B14F-4D97-AF65-F5344CB8AC3E}">
        <p14:creationId xmlns:p14="http://schemas.microsoft.com/office/powerpoint/2010/main" val="2701705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Estimating a Marketing Mix Model</a:t>
            </a:r>
          </a:p>
        </p:txBody>
      </p:sp>
      <p:sp>
        <p:nvSpPr>
          <p:cNvPr id="3" name="Content Placeholder 2"/>
          <p:cNvSpPr>
            <a:spLocks noGrp="1"/>
          </p:cNvSpPr>
          <p:nvPr>
            <p:ph idx="1"/>
          </p:nvPr>
        </p:nvSpPr>
        <p:spPr/>
        <p:txBody>
          <a:bodyPr>
            <a:normAutofit/>
          </a:bodyPr>
          <a:lstStyle/>
          <a:p>
            <a:r>
              <a:rPr lang="en-US" dirty="0"/>
              <a:t>Having learned about elasticities, you decide to estimate your marketing mix model as a log-log model. </a:t>
            </a:r>
          </a:p>
          <a:p>
            <a:r>
              <a:rPr lang="en-US" dirty="0"/>
              <a:t>To do that, you first log-transform your dependent variable as well as your price and the advertising variables. </a:t>
            </a:r>
          </a:p>
          <a:p>
            <a:r>
              <a:rPr lang="en-US" dirty="0"/>
              <a:t>You also decide to add year dummies – also referred to as year fixed effects – to your regression to control for year-specific effects (e.g., boom and bust cycles), another common source of omitted variables. </a:t>
            </a:r>
          </a:p>
          <a:p>
            <a:r>
              <a:rPr lang="en-US" dirty="0"/>
              <a:t>Thus, you include a dummy variable for all but one of the 7 included years (2014 – 2020) in your model. The dropped year becomes your baseline year variable.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32</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910948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Estimating a Marketing Mix Model</a:t>
            </a:r>
          </a:p>
        </p:txBody>
      </p:sp>
      <p:sp>
        <p:nvSpPr>
          <p:cNvPr id="3" name="Content Placeholder 2"/>
          <p:cNvSpPr>
            <a:spLocks noGrp="1"/>
          </p:cNvSpPr>
          <p:nvPr>
            <p:ph idx="1"/>
          </p:nvPr>
        </p:nvSpPr>
        <p:spPr/>
        <p:txBody>
          <a:bodyPr>
            <a:normAutofit/>
          </a:bodyPr>
          <a:lstStyle/>
          <a:p>
            <a:r>
              <a:rPr lang="en-US" dirty="0"/>
              <a:t>You then estimate the regression, which yields the following results:</a:t>
            </a:r>
          </a:p>
          <a:p>
            <a:endParaRPr lang="en-US" dirty="0"/>
          </a:p>
          <a:p>
            <a:endParaRPr lang="en-US" dirty="0"/>
          </a:p>
          <a:p>
            <a:endParaRPr lang="en-US" dirty="0"/>
          </a:p>
          <a:p>
            <a:endParaRPr lang="en-US" dirty="0"/>
          </a:p>
          <a:p>
            <a:endParaRPr lang="en-US" dirty="0"/>
          </a:p>
          <a:p>
            <a:r>
              <a:rPr lang="en-US" dirty="0"/>
              <a:t>You look at your regression result and notice that both </a:t>
            </a:r>
            <a:r>
              <a:rPr lang="en-US" dirty="0" err="1"/>
              <a:t>ln_price</a:t>
            </a:r>
            <a:r>
              <a:rPr lang="en-US" dirty="0"/>
              <a:t> and </a:t>
            </a:r>
            <a:r>
              <a:rPr lang="en-US" dirty="0" err="1"/>
              <a:t>ln_advertising</a:t>
            </a:r>
            <a:r>
              <a:rPr lang="en-US" dirty="0"/>
              <a:t> are significant.</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33</a:t>
            </a:fld>
            <a:endParaRPr lang="en-US" sz="1200" dirty="0">
              <a:solidFill>
                <a:schemeClr val="tx1">
                  <a:lumMod val="65000"/>
                  <a:lumOff val="35000"/>
                </a:schemeClr>
              </a:solidFill>
            </a:endParaRPr>
          </a:p>
        </p:txBody>
      </p:sp>
      <p:graphicFrame>
        <p:nvGraphicFramePr>
          <p:cNvPr id="5" name="Table 4">
            <a:extLst>
              <a:ext uri="{FF2B5EF4-FFF2-40B4-BE49-F238E27FC236}">
                <a16:creationId xmlns:a16="http://schemas.microsoft.com/office/drawing/2014/main" id="{14AB50AA-DFF3-4ED4-9851-8B20D1AF45BE}"/>
              </a:ext>
            </a:extLst>
          </p:cNvPr>
          <p:cNvGraphicFramePr>
            <a:graphicFrameLocks noGrp="1"/>
          </p:cNvGraphicFramePr>
          <p:nvPr>
            <p:extLst>
              <p:ext uri="{D42A27DB-BD31-4B8C-83A1-F6EECF244321}">
                <p14:modId xmlns:p14="http://schemas.microsoft.com/office/powerpoint/2010/main" val="72513270"/>
              </p:ext>
            </p:extLst>
          </p:nvPr>
        </p:nvGraphicFramePr>
        <p:xfrm>
          <a:off x="788875" y="1909916"/>
          <a:ext cx="7250971" cy="2044515"/>
        </p:xfrm>
        <a:graphic>
          <a:graphicData uri="http://schemas.openxmlformats.org/drawingml/2006/table">
            <a:tbl>
              <a:tblPr firstRow="1" firstCol="1" bandRow="1">
                <a:tableStyleId>{5C22544A-7EE6-4342-B048-85BDC9FD1C3A}</a:tableStyleId>
              </a:tblPr>
              <a:tblGrid>
                <a:gridCol w="2577337">
                  <a:extLst>
                    <a:ext uri="{9D8B030D-6E8A-4147-A177-3AD203B41FA5}">
                      <a16:colId xmlns:a16="http://schemas.microsoft.com/office/drawing/2014/main" val="3518056976"/>
                    </a:ext>
                  </a:extLst>
                </a:gridCol>
                <a:gridCol w="1163989">
                  <a:extLst>
                    <a:ext uri="{9D8B030D-6E8A-4147-A177-3AD203B41FA5}">
                      <a16:colId xmlns:a16="http://schemas.microsoft.com/office/drawing/2014/main" val="2491333596"/>
                    </a:ext>
                  </a:extLst>
                </a:gridCol>
                <a:gridCol w="1181667">
                  <a:extLst>
                    <a:ext uri="{9D8B030D-6E8A-4147-A177-3AD203B41FA5}">
                      <a16:colId xmlns:a16="http://schemas.microsoft.com/office/drawing/2014/main" val="164629804"/>
                    </a:ext>
                  </a:extLst>
                </a:gridCol>
                <a:gridCol w="837402">
                  <a:extLst>
                    <a:ext uri="{9D8B030D-6E8A-4147-A177-3AD203B41FA5}">
                      <a16:colId xmlns:a16="http://schemas.microsoft.com/office/drawing/2014/main" val="1437118963"/>
                    </a:ext>
                  </a:extLst>
                </a:gridCol>
                <a:gridCol w="1490576">
                  <a:extLst>
                    <a:ext uri="{9D8B030D-6E8A-4147-A177-3AD203B41FA5}">
                      <a16:colId xmlns:a16="http://schemas.microsoft.com/office/drawing/2014/main" val="1220059468"/>
                    </a:ext>
                  </a:extLst>
                </a:gridCol>
              </a:tblGrid>
              <a:tr h="131445">
                <a:tc>
                  <a:txBody>
                    <a:bodyPr/>
                    <a:lstStyle/>
                    <a:p>
                      <a:pPr marL="0" marR="0">
                        <a:lnSpc>
                          <a:spcPct val="107000"/>
                        </a:lnSpc>
                        <a:spcBef>
                          <a:spcPts val="0"/>
                        </a:spcBef>
                        <a:spcAft>
                          <a:spcPts val="0"/>
                        </a:spcAft>
                      </a:pPr>
                      <a:r>
                        <a:rPr lang="en-US" sz="1200">
                          <a:effectLst/>
                        </a:rPr>
                        <a:t>Coefficients: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8354848"/>
                  </a:ext>
                </a:extLst>
              </a:tr>
              <a:tr h="131445">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Estimate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Std. Error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t value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Pr(&gt;|t|)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7330196"/>
                  </a:ext>
                </a:extLst>
              </a:tr>
              <a:tr h="134620">
                <a:tc>
                  <a:txBody>
                    <a:bodyPr/>
                    <a:lstStyle/>
                    <a:p>
                      <a:pPr marL="0" marR="0">
                        <a:lnSpc>
                          <a:spcPct val="107000"/>
                        </a:lnSpc>
                        <a:spcBef>
                          <a:spcPts val="0"/>
                        </a:spcBef>
                        <a:spcAft>
                          <a:spcPts val="0"/>
                        </a:spcAft>
                      </a:pPr>
                      <a:r>
                        <a:rPr lang="en-US" sz="1200">
                          <a:effectLst/>
                        </a:rPr>
                        <a:t>(Intercept)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1.402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.8986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1.56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&lt;0.15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0982733"/>
                  </a:ext>
                </a:extLst>
              </a:tr>
              <a:tr h="134620">
                <a:tc>
                  <a:txBody>
                    <a:bodyPr/>
                    <a:lstStyle/>
                    <a:p>
                      <a:pPr marL="0" marR="0">
                        <a:lnSpc>
                          <a:spcPct val="107000"/>
                        </a:lnSpc>
                        <a:spcBef>
                          <a:spcPts val="0"/>
                        </a:spcBef>
                        <a:spcAft>
                          <a:spcPts val="0"/>
                        </a:spcAft>
                      </a:pPr>
                      <a:r>
                        <a:rPr lang="en-US" sz="1200">
                          <a:effectLst/>
                        </a:rPr>
                        <a:t>Ln_price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-.4449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.1911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-2.33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&lt;0.05*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9268518"/>
                  </a:ext>
                </a:extLst>
              </a:tr>
              <a:tr h="134620">
                <a:tc>
                  <a:txBody>
                    <a:bodyPr/>
                    <a:lstStyle/>
                    <a:p>
                      <a:pPr marL="0" marR="0">
                        <a:lnSpc>
                          <a:spcPct val="107000"/>
                        </a:lnSpc>
                        <a:spcBef>
                          <a:spcPts val="0"/>
                        </a:spcBef>
                        <a:spcAft>
                          <a:spcPts val="0"/>
                        </a:spcAft>
                      </a:pPr>
                      <a:r>
                        <a:rPr lang="en-US" sz="1200">
                          <a:effectLst/>
                        </a:rPr>
                        <a:t>Ln_advertising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.0539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.0211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2.56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&lt;0.05*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13103154"/>
                  </a:ext>
                </a:extLst>
              </a:tr>
              <a:tr h="134620">
                <a:tc>
                  <a:txBody>
                    <a:bodyPr/>
                    <a:lstStyle/>
                    <a:p>
                      <a:pPr marL="0" marR="0">
                        <a:lnSpc>
                          <a:spcPct val="107000"/>
                        </a:lnSpc>
                        <a:spcBef>
                          <a:spcPts val="0"/>
                        </a:spcBef>
                        <a:spcAft>
                          <a:spcPts val="0"/>
                        </a:spcAft>
                      </a:pPr>
                      <a:r>
                        <a:rPr lang="en-US" sz="1200">
                          <a:effectLst/>
                        </a:rPr>
                        <a:t>Lagged market share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.4692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.2671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1.76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&lt;0.11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00984354"/>
                  </a:ext>
                </a:extLst>
              </a:tr>
              <a:tr h="134620">
                <a:tc>
                  <a:txBody>
                    <a:bodyPr/>
                    <a:lstStyle/>
                    <a:p>
                      <a:pPr marL="0" marR="0">
                        <a:lnSpc>
                          <a:spcPct val="107000"/>
                        </a:lnSpc>
                        <a:spcBef>
                          <a:spcPts val="0"/>
                        </a:spcBef>
                        <a:spcAft>
                          <a:spcPts val="0"/>
                        </a:spcAft>
                      </a:pPr>
                      <a:r>
                        <a:rPr lang="en-US" sz="1200">
                          <a:effectLst/>
                        </a:rPr>
                        <a:t>New products launched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-.0153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.0091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-1.69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dirty="0">
                          <a:effectLst/>
                        </a:rPr>
                        <a:t>&lt;0.12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03156032"/>
                  </a:ext>
                </a:extLst>
              </a:tr>
              <a:tr h="134620">
                <a:tc>
                  <a:txBody>
                    <a:bodyPr/>
                    <a:lstStyle/>
                    <a:p>
                      <a:pPr marL="0" marR="0">
                        <a:lnSpc>
                          <a:spcPct val="107000"/>
                        </a:lnSpc>
                        <a:spcBef>
                          <a:spcPts val="0"/>
                        </a:spcBef>
                        <a:spcAft>
                          <a:spcPts val="0"/>
                        </a:spcAft>
                      </a:pPr>
                      <a:r>
                        <a:rPr lang="en-US" sz="1200">
                          <a:effectLst/>
                        </a:rPr>
                        <a:t>Brand Dummies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gn="ctr">
                        <a:lnSpc>
                          <a:spcPct val="107000"/>
                        </a:lnSpc>
                        <a:spcBef>
                          <a:spcPts val="0"/>
                        </a:spcBef>
                        <a:spcAft>
                          <a:spcPts val="0"/>
                        </a:spcAft>
                      </a:pPr>
                      <a:r>
                        <a:rPr lang="en-US" sz="1200">
                          <a:effectLst/>
                        </a:rPr>
                        <a:t>included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5202456"/>
                  </a:ext>
                </a:extLst>
              </a:tr>
              <a:tr h="134620">
                <a:tc>
                  <a:txBody>
                    <a:bodyPr/>
                    <a:lstStyle/>
                    <a:p>
                      <a:pPr marL="0" marR="0">
                        <a:lnSpc>
                          <a:spcPct val="107000"/>
                        </a:lnSpc>
                        <a:spcBef>
                          <a:spcPts val="0"/>
                        </a:spcBef>
                        <a:spcAft>
                          <a:spcPts val="0"/>
                        </a:spcAft>
                      </a:pPr>
                      <a:r>
                        <a:rPr lang="en-US" sz="1200">
                          <a:effectLst/>
                        </a:rPr>
                        <a:t>Year Dummies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gn="ctr">
                        <a:lnSpc>
                          <a:spcPct val="107000"/>
                        </a:lnSpc>
                        <a:spcBef>
                          <a:spcPts val="0"/>
                        </a:spcBef>
                        <a:spcAft>
                          <a:spcPts val="0"/>
                        </a:spcAft>
                      </a:pPr>
                      <a:r>
                        <a:rPr lang="en-US" sz="1200">
                          <a:effectLst/>
                        </a:rPr>
                        <a:t>included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79237995"/>
                  </a:ext>
                </a:extLst>
              </a:tr>
              <a:tr h="134620">
                <a:tc>
                  <a:txBody>
                    <a:bodyPr/>
                    <a:lstStyle/>
                    <a:p>
                      <a:pPr marL="0" marR="0">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3097767"/>
                  </a:ext>
                </a:extLst>
              </a:tr>
              <a:tr h="134620">
                <a:tc gridSpan="5">
                  <a:txBody>
                    <a:bodyPr/>
                    <a:lstStyle/>
                    <a:p>
                      <a:pPr marL="0" marR="0">
                        <a:lnSpc>
                          <a:spcPct val="107000"/>
                        </a:lnSpc>
                        <a:spcBef>
                          <a:spcPts val="0"/>
                        </a:spcBef>
                        <a:spcAft>
                          <a:spcPts val="0"/>
                        </a:spcAft>
                      </a:pPr>
                      <a:r>
                        <a:rPr lang="en-US" sz="1200" dirty="0" err="1">
                          <a:effectLst/>
                        </a:rPr>
                        <a:t>Signif</a:t>
                      </a:r>
                      <a:r>
                        <a:rPr lang="en-US" sz="1200" dirty="0">
                          <a:effectLst/>
                        </a:rPr>
                        <a:t>. codes:  0 ‘***’ 0.001 ‘**’ 0.01 ‘*’ 0.05 ‘.’ 0.1 ‘ ’ 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52697379"/>
                  </a:ext>
                </a:extLst>
              </a:tr>
            </a:tbl>
          </a:graphicData>
        </a:graphic>
      </p:graphicFrame>
      <p:graphicFrame>
        <p:nvGraphicFramePr>
          <p:cNvPr id="7" name="Table 6">
            <a:extLst>
              <a:ext uri="{FF2B5EF4-FFF2-40B4-BE49-F238E27FC236}">
                <a16:creationId xmlns:a16="http://schemas.microsoft.com/office/drawing/2014/main" id="{944A1FED-2F0B-4B55-8E13-5FD58793F65D}"/>
              </a:ext>
            </a:extLst>
          </p:cNvPr>
          <p:cNvGraphicFramePr>
            <a:graphicFrameLocks noGrp="1"/>
          </p:cNvGraphicFramePr>
          <p:nvPr>
            <p:extLst>
              <p:ext uri="{D42A27DB-BD31-4B8C-83A1-F6EECF244321}">
                <p14:modId xmlns:p14="http://schemas.microsoft.com/office/powerpoint/2010/main" val="3144135978"/>
              </p:ext>
            </p:extLst>
          </p:nvPr>
        </p:nvGraphicFramePr>
        <p:xfrm>
          <a:off x="2337275" y="4098402"/>
          <a:ext cx="4154170" cy="371730"/>
        </p:xfrm>
        <a:graphic>
          <a:graphicData uri="http://schemas.openxmlformats.org/drawingml/2006/table">
            <a:tbl>
              <a:tblPr firstRow="1" firstCol="1" bandRow="1">
                <a:tableStyleId>{5C22544A-7EE6-4342-B048-85BDC9FD1C3A}</a:tableStyleId>
              </a:tblPr>
              <a:tblGrid>
                <a:gridCol w="4154170">
                  <a:extLst>
                    <a:ext uri="{9D8B030D-6E8A-4147-A177-3AD203B41FA5}">
                      <a16:colId xmlns:a16="http://schemas.microsoft.com/office/drawing/2014/main" val="730628693"/>
                    </a:ext>
                  </a:extLst>
                </a:gridCol>
              </a:tblGrid>
              <a:tr h="155575">
                <a:tc>
                  <a:txBody>
                    <a:bodyPr/>
                    <a:lstStyle/>
                    <a:p>
                      <a:pPr marL="0" marR="0">
                        <a:lnSpc>
                          <a:spcPct val="107000"/>
                        </a:lnSpc>
                        <a:spcBef>
                          <a:spcPts val="0"/>
                        </a:spcBef>
                        <a:spcAft>
                          <a:spcPts val="0"/>
                        </a:spcAft>
                      </a:pPr>
                      <a:r>
                        <a:rPr lang="en-US" sz="1200">
                          <a:effectLst/>
                        </a:rPr>
                        <a:t>R-squared:  0.7626,    Adjusted R-squared:  0.5421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7028496"/>
                  </a:ext>
                </a:extLst>
              </a:tr>
              <a:tr h="159385">
                <a:tc>
                  <a:txBody>
                    <a:bodyPr/>
                    <a:lstStyle/>
                    <a:p>
                      <a:pPr marL="0" marR="0">
                        <a:lnSpc>
                          <a:spcPct val="107000"/>
                        </a:lnSpc>
                        <a:spcBef>
                          <a:spcPts val="0"/>
                        </a:spcBef>
                        <a:spcAft>
                          <a:spcPts val="0"/>
                        </a:spcAft>
                      </a:pPr>
                      <a:r>
                        <a:rPr lang="en-US" sz="1200" dirty="0">
                          <a:effectLst/>
                        </a:rPr>
                        <a:t>F-statistic: 3.46 on 13 and 14 DF,  p-value: &lt; 0.05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9071439"/>
                  </a:ext>
                </a:extLst>
              </a:tr>
            </a:tbl>
          </a:graphicData>
        </a:graphic>
      </p:graphicFrame>
    </p:spTree>
    <p:extLst>
      <p:ext uri="{BB962C8B-B14F-4D97-AF65-F5344CB8AC3E}">
        <p14:creationId xmlns:p14="http://schemas.microsoft.com/office/powerpoint/2010/main" val="1105106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Estimating a Marketing Mix Model</a:t>
            </a:r>
          </a:p>
        </p:txBody>
      </p:sp>
      <p:sp>
        <p:nvSpPr>
          <p:cNvPr id="3" name="Content Placeholder 2"/>
          <p:cNvSpPr>
            <a:spLocks noGrp="1"/>
          </p:cNvSpPr>
          <p:nvPr>
            <p:ph idx="1"/>
          </p:nvPr>
        </p:nvSpPr>
        <p:spPr/>
        <p:txBody>
          <a:bodyPr>
            <a:normAutofit/>
          </a:bodyPr>
          <a:lstStyle/>
          <a:p>
            <a:r>
              <a:rPr lang="en-US" dirty="0" err="1"/>
              <a:t>Ln_price’s</a:t>
            </a:r>
            <a:r>
              <a:rPr lang="en-US" dirty="0"/>
              <a:t> coefficient is -0.44. Hence, this tells you that in your industry, as price is increased by 1%, the growth rate in units sold will decrease by 0.44%. Thus, demand is fairly inelastic as price changes. </a:t>
            </a:r>
          </a:p>
          <a:p>
            <a:r>
              <a:rPr lang="en-US" dirty="0"/>
              <a:t>Note that had you included unit sales as the dependent variable (instead of the first difference of sales), then you would interpret the price coefficient as follows: </a:t>
            </a:r>
          </a:p>
          <a:p>
            <a:pPr lvl="1"/>
            <a:r>
              <a:rPr lang="en-US" dirty="0"/>
              <a:t>As price increases by 1%, units sold decrease by 0.44%. </a:t>
            </a:r>
          </a:p>
          <a:p>
            <a:pPr lvl="1"/>
            <a:r>
              <a:rPr lang="en-US" dirty="0"/>
              <a:t>Moreover, </a:t>
            </a:r>
            <a:r>
              <a:rPr lang="en-US" dirty="0" err="1"/>
              <a:t>Ln_advertising’s</a:t>
            </a:r>
            <a:r>
              <a:rPr lang="en-US" dirty="0"/>
              <a:t> coefficient is 0.05, indicating that as advertising increases by 1%, the growth rate in units sold will increase by 0.05%.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34</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452524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Overview</a:t>
            </a:r>
          </a:p>
          <a:p>
            <a:r>
              <a:rPr lang="en-US" dirty="0">
                <a:solidFill>
                  <a:schemeClr val="tx1">
                    <a:lumMod val="75000"/>
                    <a:lumOff val="25000"/>
                  </a:schemeClr>
                </a:solidFill>
              </a:rPr>
              <a:t>Estimating a Marketing Mix Model</a:t>
            </a:r>
          </a:p>
          <a:p>
            <a:pPr lvl="1"/>
            <a:r>
              <a:rPr lang="en-US" dirty="0"/>
              <a:t>Omitted Variable Bias</a:t>
            </a:r>
          </a:p>
          <a:p>
            <a:pPr lvl="1"/>
            <a:r>
              <a:rPr lang="en-US" dirty="0"/>
              <a:t>Unit Root Problems </a:t>
            </a:r>
          </a:p>
          <a:p>
            <a:pPr lvl="1"/>
            <a:r>
              <a:rPr lang="en-US" dirty="0"/>
              <a:t>Multicollinearity</a:t>
            </a:r>
          </a:p>
          <a:p>
            <a:pPr lvl="1"/>
            <a:r>
              <a:rPr lang="en-US" dirty="0"/>
              <a:t>Elasticities</a:t>
            </a:r>
          </a:p>
          <a:p>
            <a:pPr lvl="1"/>
            <a:r>
              <a:rPr lang="en-US" dirty="0"/>
              <a:t>Price Cutting and Price Elasticities</a:t>
            </a:r>
          </a:p>
          <a:p>
            <a:r>
              <a:rPr lang="en-US" b="1" dirty="0">
                <a:solidFill>
                  <a:schemeClr val="accent1">
                    <a:lumMod val="75000"/>
                  </a:schemeClr>
                </a:solidFill>
              </a:rPr>
              <a:t>Summary</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35</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4416426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Summary</a:t>
            </a:r>
          </a:p>
        </p:txBody>
      </p:sp>
      <p:sp>
        <p:nvSpPr>
          <p:cNvPr id="3" name="Content Placeholder 2"/>
          <p:cNvSpPr>
            <a:spLocks noGrp="1"/>
          </p:cNvSpPr>
          <p:nvPr>
            <p:ph idx="1"/>
          </p:nvPr>
        </p:nvSpPr>
        <p:spPr>
          <a:xfrm>
            <a:off x="498474" y="1331055"/>
            <a:ext cx="8354173" cy="5272945"/>
          </a:xfrm>
        </p:spPr>
        <p:txBody>
          <a:bodyPr>
            <a:normAutofit fontScale="92500" lnSpcReduction="10000"/>
          </a:bodyPr>
          <a:lstStyle/>
          <a:p>
            <a:r>
              <a:rPr lang="en-US" dirty="0"/>
              <a:t>Marketers use the marketing mix – also known as the 4 Ps or product, price, place, and promotion – to execute their firms’ positioning strategy. Marketers use marketing mix models to determine the degree to which the 4 Ps influence firm performance and to derive insights on how and where they can improve their marketing mix. </a:t>
            </a:r>
          </a:p>
          <a:p>
            <a:r>
              <a:rPr lang="en-US" dirty="0"/>
              <a:t>Marketing mix models are typically based on ordinary least squares (OLS) regression models which allow marketers to analyze the relationship between a dependent variable (e.g., unit sales) and one or more independent variables (e.g., price, online advertising etc.). </a:t>
            </a:r>
          </a:p>
          <a:p>
            <a:r>
              <a:rPr lang="en-US" dirty="0"/>
              <a:t>Although standard OLS regression models are fairly straightforward to estimate, they often bring with them a number of modeling challenges that marketers must take into consideration. Common modeling challenges marketers encounter when building marketing mix models are: </a:t>
            </a:r>
          </a:p>
          <a:p>
            <a:pPr lvl="1"/>
            <a:r>
              <a:rPr lang="en-US" dirty="0"/>
              <a:t>Omitted variable bias</a:t>
            </a:r>
          </a:p>
          <a:p>
            <a:pPr lvl="1"/>
            <a:r>
              <a:rPr lang="en-US" dirty="0"/>
              <a:t>Multicollinearity</a:t>
            </a:r>
          </a:p>
          <a:p>
            <a:pPr lvl="1"/>
            <a:r>
              <a:rPr lang="en-US" dirty="0"/>
              <a:t>Unit root problems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36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272549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Summary</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98474" y="1331055"/>
                <a:ext cx="8354173" cy="4981255"/>
              </a:xfrm>
            </p:spPr>
            <p:txBody>
              <a:bodyPr>
                <a:normAutofit/>
              </a:bodyPr>
              <a:lstStyle/>
              <a:p>
                <a:r>
                  <a:rPr lang="en-US" dirty="0"/>
                  <a:t>One goal of estimating marketing mix models is to understand how sensitive customers are to changes in price and advertising etc. To do so, they often calculate elasticities. </a:t>
                </a:r>
              </a:p>
              <a:p>
                <a:r>
                  <a:rPr lang="en-US" dirty="0"/>
                  <a:t>Elasticities can be calculated by taking the ratio of percentage change in quantity demanded and percentage change in price (e.g., Price Elasticity = %</a:t>
                </a:r>
                <a14:m>
                  <m:oMath xmlns:m="http://schemas.openxmlformats.org/officeDocument/2006/math">
                    <m:r>
                      <a:rPr lang="en-US" i="1"/>
                      <m:t>∆</m:t>
                    </m:r>
                  </m:oMath>
                </a14:m>
                <a:r>
                  <a:rPr lang="en-US" dirty="0"/>
                  <a:t>Quantity/%</a:t>
                </a:r>
                <a14:m>
                  <m:oMath xmlns:m="http://schemas.openxmlformats.org/officeDocument/2006/math">
                    <m:r>
                      <a:rPr lang="en-US" i="1"/>
                      <m:t>∆</m:t>
                    </m:r>
                  </m:oMath>
                </a14:m>
                <a:r>
                  <a:rPr lang="en-US" dirty="0"/>
                  <a:t>Price) or by (e.g.) estimating a log-log model.</a:t>
                </a:r>
              </a:p>
              <a:p>
                <a:r>
                  <a:rPr lang="en-US" dirty="0"/>
                  <a:t>John Wanamaker once famously said “half of my advertising dollars are wasted…. I just don’t know which half it is”.  Marketing mix models, when applied correctly, can allow marketers to make smarter advertising decisions and enable them to better understand which advertising investments work and which ones do not work, thus decreasing the margin of error John Wanamaker alluded to. </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98474" y="1331055"/>
                <a:ext cx="8354173" cy="4981255"/>
              </a:xfrm>
              <a:blipFill>
                <a:blip r:embed="rId3"/>
                <a:stretch>
                  <a:fillRect l="-219" t="-612" r="-365"/>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37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896272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Overview</a:t>
            </a:r>
          </a:p>
          <a:p>
            <a:r>
              <a:rPr lang="en-US" dirty="0">
                <a:solidFill>
                  <a:schemeClr val="tx1">
                    <a:lumMod val="75000"/>
                    <a:lumOff val="25000"/>
                  </a:schemeClr>
                </a:solidFill>
              </a:rPr>
              <a:t>Estimating a Marketing Mix Model</a:t>
            </a:r>
          </a:p>
          <a:p>
            <a:pPr lvl="1"/>
            <a:r>
              <a:rPr lang="en-US" dirty="0"/>
              <a:t>Omitted Variable Bias</a:t>
            </a:r>
          </a:p>
          <a:p>
            <a:pPr lvl="1"/>
            <a:r>
              <a:rPr lang="en-US" dirty="0"/>
              <a:t>Unit Root Problems </a:t>
            </a:r>
          </a:p>
          <a:p>
            <a:pPr lvl="1"/>
            <a:r>
              <a:rPr lang="en-US" dirty="0"/>
              <a:t>Multicollinearity</a:t>
            </a:r>
          </a:p>
          <a:p>
            <a:pPr lvl="1"/>
            <a:r>
              <a:rPr lang="en-US" dirty="0"/>
              <a:t>Elasticities</a:t>
            </a:r>
          </a:p>
          <a:p>
            <a:pPr lvl="1"/>
            <a:r>
              <a:rPr lang="en-US" dirty="0"/>
              <a:t>Price Cutting and Price Elasticities</a:t>
            </a:r>
          </a:p>
          <a:p>
            <a:r>
              <a:rPr lang="en-US" dirty="0">
                <a:solidFill>
                  <a:schemeClr val="tx1">
                    <a:lumMod val="75000"/>
                    <a:lumOff val="25000"/>
                  </a:schemeClr>
                </a:solidFill>
              </a:rPr>
              <a:t>Summary</a:t>
            </a:r>
          </a:p>
          <a:p>
            <a:r>
              <a:rPr lang="en-US" b="1" dirty="0">
                <a:solidFill>
                  <a:schemeClr val="accent1">
                    <a:lumMod val="75000"/>
                  </a:schemeClr>
                </a:solidFill>
              </a:rPr>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38</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9084435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Takeaways</a:t>
            </a:r>
          </a:p>
        </p:txBody>
      </p:sp>
      <p:sp>
        <p:nvSpPr>
          <p:cNvPr id="3" name="Content Placeholder 2"/>
          <p:cNvSpPr>
            <a:spLocks noGrp="1"/>
          </p:cNvSpPr>
          <p:nvPr>
            <p:ph idx="1"/>
          </p:nvPr>
        </p:nvSpPr>
        <p:spPr>
          <a:xfrm>
            <a:off x="498474" y="1331055"/>
            <a:ext cx="8354173" cy="5272945"/>
          </a:xfrm>
        </p:spPr>
        <p:txBody>
          <a:bodyPr>
            <a:normAutofit fontScale="92500" lnSpcReduction="20000"/>
          </a:bodyPr>
          <a:lstStyle/>
          <a:p>
            <a:pPr lvl="0"/>
            <a:r>
              <a:rPr lang="en-US" dirty="0"/>
              <a:t>The purpose of the marketing mix – product, price, place, and promotion – is to execute the company’s intended positioning. When the marketing mix is executed correctly, the company’s customers should be happier, and, in turn, the company’s profits should increase.  </a:t>
            </a:r>
          </a:p>
          <a:p>
            <a:pPr lvl="0"/>
            <a:r>
              <a:rPr lang="en-US" dirty="0"/>
              <a:t>Executing the marketing mix correctly is a non-trivial task. Is the advertising grabbing customers’ attention? Should the price be decreased? Or increased? What about product and placement decisions? Marketing mix models, when done correctly, can help managers answer these and other questions. </a:t>
            </a:r>
          </a:p>
          <a:p>
            <a:pPr lvl="0"/>
            <a:r>
              <a:rPr lang="en-US" dirty="0"/>
              <a:t>Marketing mix models often rely on ordinary least squares (OLS) regression models which, at first glance, seem seemingly easy to estimate. However, executing OLS regression models correctly requires researchers to pay attention to aspects such as omitted variable bias, unit root problems, and multicollinearity issues.</a:t>
            </a:r>
          </a:p>
          <a:p>
            <a:pPr lvl="0"/>
            <a:r>
              <a:rPr lang="en-US" dirty="0"/>
              <a:t>Omitted variable bias means that the regression model lacks key independent variables. Not including these key independent variables – or controlling for them using (e.g.) dummy variables – means that the coefficients of the focal independent variables are likely biased (i.e., wrong).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39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880071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chemeClr val="tx1">
                    <a:lumMod val="75000"/>
                    <a:lumOff val="25000"/>
                  </a:schemeClr>
                </a:solidFill>
              </a:rPr>
              <a:t>Learning Objectives</a:t>
            </a:r>
          </a:p>
          <a:p>
            <a:r>
              <a:rPr lang="en-US" b="1" dirty="0">
                <a:solidFill>
                  <a:schemeClr val="accent1">
                    <a:lumMod val="75000"/>
                  </a:schemeClr>
                </a:solidFill>
              </a:rPr>
              <a:t>Introduction</a:t>
            </a:r>
          </a:p>
          <a:p>
            <a:pPr lvl="1"/>
            <a:r>
              <a:rPr lang="en-US" dirty="0"/>
              <a:t>Overview</a:t>
            </a:r>
          </a:p>
          <a:p>
            <a:r>
              <a:rPr lang="en-US" dirty="0"/>
              <a:t>Estimating a Marketing Mix Model</a:t>
            </a:r>
          </a:p>
          <a:p>
            <a:pPr lvl="1"/>
            <a:r>
              <a:rPr lang="en-US" dirty="0"/>
              <a:t>Omitted Variable Bias</a:t>
            </a:r>
          </a:p>
          <a:p>
            <a:pPr lvl="1"/>
            <a:r>
              <a:rPr lang="en-US" dirty="0"/>
              <a:t>Unit Root Problems </a:t>
            </a:r>
          </a:p>
          <a:p>
            <a:pPr lvl="1"/>
            <a:r>
              <a:rPr lang="en-US" dirty="0"/>
              <a:t>Multicollinearity</a:t>
            </a:r>
          </a:p>
          <a:p>
            <a:pPr lvl="1"/>
            <a:r>
              <a:rPr lang="en-US" dirty="0"/>
              <a:t>Elasticities</a:t>
            </a:r>
          </a:p>
          <a:p>
            <a:pPr lvl="1"/>
            <a:r>
              <a:rPr lang="en-US" dirty="0"/>
              <a:t>Price Cutting and Price Elasticities</a:t>
            </a:r>
          </a:p>
          <a:p>
            <a:r>
              <a:rPr lang="en-US" dirty="0"/>
              <a:t>Summary</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15928189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Takeaways</a:t>
            </a:r>
          </a:p>
        </p:txBody>
      </p:sp>
      <p:sp>
        <p:nvSpPr>
          <p:cNvPr id="3" name="Content Placeholder 2"/>
          <p:cNvSpPr>
            <a:spLocks noGrp="1"/>
          </p:cNvSpPr>
          <p:nvPr>
            <p:ph idx="1"/>
          </p:nvPr>
        </p:nvSpPr>
        <p:spPr>
          <a:xfrm>
            <a:off x="498474" y="1331056"/>
            <a:ext cx="8354173" cy="4882932"/>
          </a:xfrm>
        </p:spPr>
        <p:txBody>
          <a:bodyPr>
            <a:normAutofit fontScale="85000" lnSpcReduction="10000"/>
          </a:bodyPr>
          <a:lstStyle/>
          <a:p>
            <a:pPr lvl="0"/>
            <a:r>
              <a:rPr lang="en-US" dirty="0"/>
              <a:t>Unit root problems can arise when including the lagged value of the dependent variable as an independent variable in the model. </a:t>
            </a:r>
          </a:p>
          <a:p>
            <a:pPr lvl="0"/>
            <a:r>
              <a:rPr lang="en-US" dirty="0"/>
              <a:t>Multicollinearity issues arise when independent variables are highly correlated with each other. It is problematic in regression because it undermines the statistical significance of the correlated variables. If multicollinearity issues arise, it is often advisable to combine independent variables.</a:t>
            </a:r>
          </a:p>
          <a:p>
            <a:pPr lvl="0"/>
            <a:r>
              <a:rPr lang="en-US" dirty="0"/>
              <a:t>When marketing mix models are estimated as log-log models (i.e., both the dependent variable and the focal independent variables are log-transformed), the focal variables’ coefficients are elasticities (e.g., price elasticity, advertising elasticity etc.).  </a:t>
            </a:r>
          </a:p>
          <a:p>
            <a:pPr lvl="0"/>
            <a:r>
              <a:rPr lang="en-US" dirty="0"/>
              <a:t>Price elasticity of demand is a measure of the sensitivity of customers to changes in price. Likewise, advertising elasticity of demand is a measure of the sensitivity of customers to changes in advertising etc.</a:t>
            </a:r>
          </a:p>
          <a:p>
            <a:r>
              <a:rPr lang="en-US" dirty="0"/>
              <a:t>An appealing property of elasticities is that they are unit-free and based purely on percentages. For example, a price elasticity of |2| means that as price (anywhere along the price continuum) is increased by 1%, units sold will decrease by 2%.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40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583748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372220"/>
            <a:ext cx="7556313" cy="803691"/>
          </a:xfrm>
        </p:spPr>
        <p:txBody>
          <a:bodyPr/>
          <a:lstStyle/>
          <a:p>
            <a:r>
              <a:rPr lang="en-US" b="1" dirty="0"/>
              <a:t>Overview</a:t>
            </a:r>
          </a:p>
        </p:txBody>
      </p:sp>
      <p:sp>
        <p:nvSpPr>
          <p:cNvPr id="3" name="Content Placeholder 2"/>
          <p:cNvSpPr>
            <a:spLocks noGrp="1"/>
          </p:cNvSpPr>
          <p:nvPr>
            <p:ph idx="1"/>
          </p:nvPr>
        </p:nvSpPr>
        <p:spPr>
          <a:xfrm>
            <a:off x="394914" y="1331056"/>
            <a:ext cx="7820399" cy="4948558"/>
          </a:xfrm>
        </p:spPr>
        <p:txBody>
          <a:bodyPr>
            <a:noAutofit/>
          </a:bodyPr>
          <a:lstStyle/>
          <a:p>
            <a:r>
              <a:rPr lang="en-US" dirty="0"/>
              <a:t>The 4 Ps are the marketing mix</a:t>
            </a:r>
          </a:p>
          <a:p>
            <a:pPr lvl="1"/>
            <a:r>
              <a:rPr lang="en-US" dirty="0"/>
              <a:t>Product</a:t>
            </a:r>
          </a:p>
          <a:p>
            <a:pPr lvl="1"/>
            <a:r>
              <a:rPr lang="en-US" dirty="0"/>
              <a:t>Price</a:t>
            </a:r>
          </a:p>
          <a:p>
            <a:pPr lvl="1"/>
            <a:r>
              <a:rPr lang="en-US" dirty="0"/>
              <a:t>Place</a:t>
            </a:r>
          </a:p>
          <a:p>
            <a:pPr lvl="1"/>
            <a:r>
              <a:rPr lang="en-US" dirty="0"/>
              <a:t>Promotion</a:t>
            </a:r>
          </a:p>
          <a:p>
            <a:r>
              <a:rPr lang="en-US" dirty="0"/>
              <a:t>Price and most elements of the promotional mix (e.g., advertisements) can usually be changed fairly quickly.</a:t>
            </a:r>
          </a:p>
          <a:p>
            <a:r>
              <a:rPr lang="en-US" dirty="0"/>
              <a:t>Product and place changes often require more lead time. </a:t>
            </a:r>
          </a:p>
          <a:p>
            <a:r>
              <a:rPr lang="en-US" dirty="0"/>
              <a:t>Hence, marketing mix models often focus on the market’s response to changes in price and promotion while controlling for the impact of changes pertaining to product and place.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279237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Overview</a:t>
            </a:r>
          </a:p>
          <a:p>
            <a:r>
              <a:rPr lang="en-US" b="1" dirty="0">
                <a:solidFill>
                  <a:schemeClr val="accent1">
                    <a:lumMod val="75000"/>
                  </a:schemeClr>
                </a:solidFill>
              </a:rPr>
              <a:t>Estimating a Marketing Mix Model</a:t>
            </a:r>
          </a:p>
          <a:p>
            <a:pPr lvl="1"/>
            <a:r>
              <a:rPr lang="en-US" dirty="0"/>
              <a:t>Omitted Variable Bias</a:t>
            </a:r>
          </a:p>
          <a:p>
            <a:pPr lvl="1"/>
            <a:r>
              <a:rPr lang="en-US" dirty="0"/>
              <a:t>Unit Root Problems </a:t>
            </a:r>
          </a:p>
          <a:p>
            <a:pPr lvl="1"/>
            <a:r>
              <a:rPr lang="en-US" dirty="0"/>
              <a:t>Multicollinearity</a:t>
            </a:r>
          </a:p>
          <a:p>
            <a:pPr lvl="1"/>
            <a:r>
              <a:rPr lang="en-US" dirty="0"/>
              <a:t>Elasticities</a:t>
            </a:r>
          </a:p>
          <a:p>
            <a:pPr lvl="1"/>
            <a:r>
              <a:rPr lang="en-US" dirty="0"/>
              <a:t>Price Cutting and Price Elasticities</a:t>
            </a:r>
          </a:p>
          <a:p>
            <a:r>
              <a:rPr lang="en-US" dirty="0"/>
              <a:t>Summary</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6</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4197917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Estimating a Marketing Mix Model</a:t>
            </a:r>
          </a:p>
        </p:txBody>
      </p:sp>
      <p:sp>
        <p:nvSpPr>
          <p:cNvPr id="3" name="Content Placeholder 2"/>
          <p:cNvSpPr>
            <a:spLocks noGrp="1"/>
          </p:cNvSpPr>
          <p:nvPr>
            <p:ph idx="1"/>
          </p:nvPr>
        </p:nvSpPr>
        <p:spPr/>
        <p:txBody>
          <a:bodyPr>
            <a:normAutofit/>
          </a:bodyPr>
          <a:lstStyle/>
          <a:p>
            <a:r>
              <a:rPr lang="en-US" dirty="0"/>
              <a:t>Marketing mix models usually include several independent (i.e., predictor) variables. Including more than one independent variable often improves model fit. However, when building marketing mix models, there are several modeling challenges that need to be taken into consideration. We discuss some of these challenges next. </a:t>
            </a:r>
          </a:p>
          <a:p>
            <a:r>
              <a:rPr lang="en-US" dirty="0"/>
              <a:t>When building marketing mix models, there are several modeling challenges that need to be taken into consideration. </a:t>
            </a:r>
          </a:p>
          <a:p>
            <a:r>
              <a:rPr lang="en-US" dirty="0"/>
              <a:t>Common modeling challenges marketers encounter are: </a:t>
            </a:r>
          </a:p>
          <a:p>
            <a:pPr lvl="1"/>
            <a:r>
              <a:rPr lang="en-US" dirty="0"/>
              <a:t>Omitted variable bias</a:t>
            </a:r>
          </a:p>
          <a:p>
            <a:pPr lvl="1"/>
            <a:r>
              <a:rPr lang="en-US" dirty="0"/>
              <a:t>Multicollinearity</a:t>
            </a:r>
          </a:p>
          <a:p>
            <a:pPr lvl="1"/>
            <a:r>
              <a:rPr lang="en-US" dirty="0"/>
              <a:t>Unit root problems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860386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Estimating a Marketing Mix Model</a:t>
            </a:r>
          </a:p>
        </p:txBody>
      </p:sp>
      <p:sp>
        <p:nvSpPr>
          <p:cNvPr id="3" name="Content Placeholder 2"/>
          <p:cNvSpPr>
            <a:spLocks noGrp="1"/>
          </p:cNvSpPr>
          <p:nvPr>
            <p:ph idx="1"/>
          </p:nvPr>
        </p:nvSpPr>
        <p:spPr/>
        <p:txBody>
          <a:bodyPr>
            <a:normAutofit/>
          </a:bodyPr>
          <a:lstStyle/>
          <a:p>
            <a:r>
              <a:rPr lang="en-US" dirty="0"/>
              <a:t>Let’s assume you are the brand manager for a blender (a small kitchen appliance). </a:t>
            </a:r>
          </a:p>
          <a:p>
            <a:r>
              <a:rPr lang="en-US" dirty="0"/>
              <a:t>Your brand is Brand 2, and there are three other brands competing for your target customer segment. </a:t>
            </a:r>
          </a:p>
          <a:p>
            <a:r>
              <a:rPr lang="en-US" dirty="0"/>
              <a:t>Your market research specialist recently collected the data  (see next slide). The data includes yearly brand sales data for all four brands (including yours) from 2014 to 2020 along with the average price at which the brands were sold, yearly dollars spent on three types of advertising (TV, online, and print), the previous year’s market share of each brand, and new products introduced by year and brand.  </a:t>
            </a:r>
          </a:p>
          <a:p>
            <a:r>
              <a:rPr lang="en-US" dirty="0"/>
              <a:t>You decide to use this data to build a marketing mix model to better understand the impact of price and advertising on unit sales.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109733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Estimating a Marketing Mix Model</a:t>
            </a:r>
          </a:p>
        </p:txBody>
      </p:sp>
      <p:graphicFrame>
        <p:nvGraphicFramePr>
          <p:cNvPr id="5" name="Content Placeholder 4">
            <a:extLst>
              <a:ext uri="{FF2B5EF4-FFF2-40B4-BE49-F238E27FC236}">
                <a16:creationId xmlns:a16="http://schemas.microsoft.com/office/drawing/2014/main" id="{5845A1BD-5D8D-492A-B11C-A6F8989179AD}"/>
              </a:ext>
            </a:extLst>
          </p:cNvPr>
          <p:cNvGraphicFramePr>
            <a:graphicFrameLocks noGrp="1"/>
          </p:cNvGraphicFramePr>
          <p:nvPr>
            <p:ph idx="1"/>
            <p:extLst>
              <p:ext uri="{D42A27DB-BD31-4B8C-83A1-F6EECF244321}">
                <p14:modId xmlns:p14="http://schemas.microsoft.com/office/powerpoint/2010/main" val="337559139"/>
              </p:ext>
            </p:extLst>
          </p:nvPr>
        </p:nvGraphicFramePr>
        <p:xfrm>
          <a:off x="201706" y="1245987"/>
          <a:ext cx="8650940" cy="5255462"/>
        </p:xfrm>
        <a:graphic>
          <a:graphicData uri="http://schemas.openxmlformats.org/drawingml/2006/table">
            <a:tbl>
              <a:tblPr firstRow="1" firstCol="1" bandRow="1">
                <a:tableStyleId>{5C22544A-7EE6-4342-B048-85BDC9FD1C3A}</a:tableStyleId>
              </a:tblPr>
              <a:tblGrid>
                <a:gridCol w="973140">
                  <a:extLst>
                    <a:ext uri="{9D8B030D-6E8A-4147-A177-3AD203B41FA5}">
                      <a16:colId xmlns:a16="http://schemas.microsoft.com/office/drawing/2014/main" val="231266856"/>
                    </a:ext>
                  </a:extLst>
                </a:gridCol>
                <a:gridCol w="729859">
                  <a:extLst>
                    <a:ext uri="{9D8B030D-6E8A-4147-A177-3AD203B41FA5}">
                      <a16:colId xmlns:a16="http://schemas.microsoft.com/office/drawing/2014/main" val="2493892285"/>
                    </a:ext>
                  </a:extLst>
                </a:gridCol>
                <a:gridCol w="1152030">
                  <a:extLst>
                    <a:ext uri="{9D8B030D-6E8A-4147-A177-3AD203B41FA5}">
                      <a16:colId xmlns:a16="http://schemas.microsoft.com/office/drawing/2014/main" val="1108476206"/>
                    </a:ext>
                  </a:extLst>
                </a:gridCol>
                <a:gridCol w="636835">
                  <a:extLst>
                    <a:ext uri="{9D8B030D-6E8A-4147-A177-3AD203B41FA5}">
                      <a16:colId xmlns:a16="http://schemas.microsoft.com/office/drawing/2014/main" val="625173075"/>
                    </a:ext>
                  </a:extLst>
                </a:gridCol>
                <a:gridCol w="973140">
                  <a:extLst>
                    <a:ext uri="{9D8B030D-6E8A-4147-A177-3AD203B41FA5}">
                      <a16:colId xmlns:a16="http://schemas.microsoft.com/office/drawing/2014/main" val="3091393847"/>
                    </a:ext>
                  </a:extLst>
                </a:gridCol>
                <a:gridCol w="965985">
                  <a:extLst>
                    <a:ext uri="{9D8B030D-6E8A-4147-A177-3AD203B41FA5}">
                      <a16:colId xmlns:a16="http://schemas.microsoft.com/office/drawing/2014/main" val="2709468721"/>
                    </a:ext>
                  </a:extLst>
                </a:gridCol>
                <a:gridCol w="965985">
                  <a:extLst>
                    <a:ext uri="{9D8B030D-6E8A-4147-A177-3AD203B41FA5}">
                      <a16:colId xmlns:a16="http://schemas.microsoft.com/office/drawing/2014/main" val="1942775055"/>
                    </a:ext>
                  </a:extLst>
                </a:gridCol>
                <a:gridCol w="1207482">
                  <a:extLst>
                    <a:ext uri="{9D8B030D-6E8A-4147-A177-3AD203B41FA5}">
                      <a16:colId xmlns:a16="http://schemas.microsoft.com/office/drawing/2014/main" val="2179238557"/>
                    </a:ext>
                  </a:extLst>
                </a:gridCol>
                <a:gridCol w="1046484">
                  <a:extLst>
                    <a:ext uri="{9D8B030D-6E8A-4147-A177-3AD203B41FA5}">
                      <a16:colId xmlns:a16="http://schemas.microsoft.com/office/drawing/2014/main" val="3311726761"/>
                    </a:ext>
                  </a:extLst>
                </a:gridCol>
              </a:tblGrid>
              <a:tr h="174873">
                <a:tc rowSpan="2">
                  <a:txBody>
                    <a:bodyPr/>
                    <a:lstStyle/>
                    <a:p>
                      <a:pPr marL="0" marR="0" algn="ctr">
                        <a:lnSpc>
                          <a:spcPct val="107000"/>
                        </a:lnSpc>
                        <a:spcBef>
                          <a:spcPts val="0"/>
                        </a:spcBef>
                        <a:spcAft>
                          <a:spcPts val="0"/>
                        </a:spcAft>
                      </a:pPr>
                      <a:r>
                        <a:rPr lang="en-US" sz="1000">
                          <a:effectLst/>
                        </a:rPr>
                        <a:t>Year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ctr"/>
                </a:tc>
                <a:tc rowSpan="2">
                  <a:txBody>
                    <a:bodyPr/>
                    <a:lstStyle/>
                    <a:p>
                      <a:pPr marL="0" marR="0" algn="ctr">
                        <a:lnSpc>
                          <a:spcPct val="107000"/>
                        </a:lnSpc>
                        <a:spcBef>
                          <a:spcPts val="0"/>
                        </a:spcBef>
                        <a:spcAft>
                          <a:spcPts val="0"/>
                        </a:spcAft>
                      </a:pPr>
                      <a:r>
                        <a:rPr lang="en-US" sz="1000">
                          <a:effectLst/>
                        </a:rPr>
                        <a:t>Brand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ctr"/>
                </a:tc>
                <a:tc rowSpan="2">
                  <a:txBody>
                    <a:bodyPr/>
                    <a:lstStyle/>
                    <a:p>
                      <a:pPr marL="0" marR="0" algn="ctr">
                        <a:lnSpc>
                          <a:spcPct val="107000"/>
                        </a:lnSpc>
                        <a:spcBef>
                          <a:spcPts val="0"/>
                        </a:spcBef>
                        <a:spcAft>
                          <a:spcPts val="0"/>
                        </a:spcAft>
                      </a:pPr>
                      <a:r>
                        <a:rPr lang="en-US" sz="1000">
                          <a:effectLst/>
                        </a:rPr>
                        <a:t>Sales </a:t>
                      </a:r>
                      <a:br>
                        <a:rPr lang="en-US" sz="1000">
                          <a:effectLst/>
                        </a:rPr>
                      </a:br>
                      <a:r>
                        <a:rPr lang="en-US" sz="1000">
                          <a:effectLst/>
                        </a:rPr>
                        <a:t>(units; tsd)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ctr"/>
                </a:tc>
                <a:tc rowSpan="2">
                  <a:txBody>
                    <a:bodyPr/>
                    <a:lstStyle/>
                    <a:p>
                      <a:pPr marL="0" marR="0" algn="ctr">
                        <a:lnSpc>
                          <a:spcPct val="107000"/>
                        </a:lnSpc>
                        <a:spcBef>
                          <a:spcPts val="0"/>
                        </a:spcBef>
                        <a:spcAft>
                          <a:spcPts val="0"/>
                        </a:spcAft>
                      </a:pPr>
                      <a:r>
                        <a:rPr lang="en-US" sz="1000">
                          <a:effectLst/>
                        </a:rPr>
                        <a:t>Price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ctr"/>
                </a:tc>
                <a:tc gridSpan="3">
                  <a:txBody>
                    <a:bodyPr/>
                    <a:lstStyle/>
                    <a:p>
                      <a:pPr marL="0" marR="0" algn="ctr">
                        <a:lnSpc>
                          <a:spcPct val="107000"/>
                        </a:lnSpc>
                        <a:spcBef>
                          <a:spcPts val="0"/>
                        </a:spcBef>
                        <a:spcAft>
                          <a:spcPts val="0"/>
                        </a:spcAft>
                      </a:pPr>
                      <a:r>
                        <a:rPr lang="en-US" sz="1000">
                          <a:effectLst/>
                        </a:rPr>
                        <a:t>Advertising ($; tsd)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hMerge="1">
                  <a:txBody>
                    <a:bodyPr/>
                    <a:lstStyle/>
                    <a:p>
                      <a:endParaRPr lang="en-US"/>
                    </a:p>
                  </a:txBody>
                  <a:tcPr/>
                </a:tc>
                <a:tc hMerge="1">
                  <a:txBody>
                    <a:bodyPr/>
                    <a:lstStyle/>
                    <a:p>
                      <a:endParaRPr lang="en-US"/>
                    </a:p>
                  </a:txBody>
                  <a:tcPr/>
                </a:tc>
                <a:tc rowSpan="2">
                  <a:txBody>
                    <a:bodyPr/>
                    <a:lstStyle/>
                    <a:p>
                      <a:pPr marL="0" marR="0" algn="ctr">
                        <a:lnSpc>
                          <a:spcPct val="107000"/>
                        </a:lnSpc>
                        <a:spcBef>
                          <a:spcPts val="0"/>
                        </a:spcBef>
                        <a:spcAft>
                          <a:spcPts val="0"/>
                        </a:spcAft>
                      </a:pPr>
                      <a:r>
                        <a:rPr lang="en-US" sz="1000">
                          <a:effectLst/>
                        </a:rPr>
                        <a:t>Market </a:t>
                      </a:r>
                      <a:br>
                        <a:rPr lang="en-US" sz="1000">
                          <a:effectLst/>
                        </a:rPr>
                      </a:br>
                      <a:r>
                        <a:rPr lang="en-US" sz="1000">
                          <a:effectLst/>
                        </a:rPr>
                        <a:t>Share (t - 1)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rowSpan="2">
                  <a:txBody>
                    <a:bodyPr/>
                    <a:lstStyle/>
                    <a:p>
                      <a:pPr marL="0" marR="0" algn="ctr">
                        <a:lnSpc>
                          <a:spcPct val="107000"/>
                        </a:lnSpc>
                        <a:spcBef>
                          <a:spcPts val="0"/>
                        </a:spcBef>
                        <a:spcAft>
                          <a:spcPts val="0"/>
                        </a:spcAft>
                      </a:pPr>
                      <a:r>
                        <a:rPr lang="en-US" sz="1000">
                          <a:effectLst/>
                        </a:rPr>
                        <a:t>New </a:t>
                      </a:r>
                      <a:br>
                        <a:rPr lang="en-US" sz="1000">
                          <a:effectLst/>
                        </a:rPr>
                      </a:br>
                      <a:r>
                        <a:rPr lang="en-US" sz="1000">
                          <a:effectLst/>
                        </a:rPr>
                        <a:t>Products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extLst>
                  <a:ext uri="{0D108BD9-81ED-4DB2-BD59-A6C34878D82A}">
                    <a16:rowId xmlns:a16="http://schemas.microsoft.com/office/drawing/2014/main" val="1992096583"/>
                  </a:ext>
                </a:extLst>
              </a:tr>
              <a:tr h="18414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000">
                          <a:effectLst/>
                        </a:rPr>
                        <a:t>TV</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nSpc>
                          <a:spcPct val="107000"/>
                        </a:lnSpc>
                        <a:spcBef>
                          <a:spcPts val="0"/>
                        </a:spcBef>
                        <a:spcAft>
                          <a:spcPts val="0"/>
                        </a:spcAft>
                      </a:pPr>
                      <a:r>
                        <a:rPr lang="en-US" sz="1000">
                          <a:effectLst/>
                        </a:rPr>
                        <a:t>Online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nSpc>
                          <a:spcPct val="107000"/>
                        </a:lnSpc>
                        <a:spcBef>
                          <a:spcPts val="0"/>
                        </a:spcBef>
                        <a:spcAft>
                          <a:spcPts val="0"/>
                        </a:spcAft>
                      </a:pPr>
                      <a:r>
                        <a:rPr lang="en-US" sz="1000">
                          <a:effectLst/>
                        </a:rPr>
                        <a:t>Print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650672805"/>
                  </a:ext>
                </a:extLst>
              </a:tr>
              <a:tr h="174873">
                <a:tc>
                  <a:txBody>
                    <a:bodyPr/>
                    <a:lstStyle/>
                    <a:p>
                      <a:pPr marL="0" marR="0" algn="r">
                        <a:lnSpc>
                          <a:spcPct val="107000"/>
                        </a:lnSpc>
                        <a:spcBef>
                          <a:spcPts val="0"/>
                        </a:spcBef>
                        <a:spcAft>
                          <a:spcPts val="0"/>
                        </a:spcAft>
                      </a:pPr>
                      <a:r>
                        <a:rPr lang="en-US" sz="1000">
                          <a:effectLst/>
                        </a:rPr>
                        <a:t>2014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480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60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13.0%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903064954"/>
                  </a:ext>
                </a:extLst>
              </a:tr>
              <a:tr h="174873">
                <a:tc>
                  <a:txBody>
                    <a:bodyPr/>
                    <a:lstStyle/>
                    <a:p>
                      <a:pPr marL="0" marR="0" algn="r">
                        <a:lnSpc>
                          <a:spcPct val="107000"/>
                        </a:lnSpc>
                        <a:spcBef>
                          <a:spcPts val="0"/>
                        </a:spcBef>
                        <a:spcAft>
                          <a:spcPts val="0"/>
                        </a:spcAft>
                      </a:pPr>
                      <a:r>
                        <a:rPr lang="en-US" sz="1000">
                          <a:effectLst/>
                        </a:rPr>
                        <a:t>2015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155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589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147.25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73.625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11.3%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841584039"/>
                  </a:ext>
                </a:extLst>
              </a:tr>
              <a:tr h="174873">
                <a:tc>
                  <a:txBody>
                    <a:bodyPr/>
                    <a:lstStyle/>
                    <a:p>
                      <a:pPr marL="0" marR="0" algn="r">
                        <a:lnSpc>
                          <a:spcPct val="107000"/>
                        </a:lnSpc>
                        <a:spcBef>
                          <a:spcPts val="0"/>
                        </a:spcBef>
                        <a:spcAft>
                          <a:spcPts val="0"/>
                        </a:spcAft>
                      </a:pPr>
                      <a:r>
                        <a:rPr lang="en-US" sz="1000">
                          <a:effectLst/>
                        </a:rPr>
                        <a:t>2016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167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90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473.445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135.27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135.27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11.5%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889599485"/>
                  </a:ext>
                </a:extLst>
              </a:tr>
              <a:tr h="174873">
                <a:tc>
                  <a:txBody>
                    <a:bodyPr/>
                    <a:lstStyle/>
                    <a:p>
                      <a:pPr marL="0" marR="0" algn="r">
                        <a:lnSpc>
                          <a:spcPct val="107000"/>
                        </a:lnSpc>
                        <a:spcBef>
                          <a:spcPts val="0"/>
                        </a:spcBef>
                        <a:spcAft>
                          <a:spcPts val="0"/>
                        </a:spcAft>
                      </a:pPr>
                      <a:r>
                        <a:rPr lang="en-US" sz="1000">
                          <a:effectLst/>
                        </a:rPr>
                        <a:t>2017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168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89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523.32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149.52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112.14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3152753906"/>
                  </a:ext>
                </a:extLst>
              </a:tr>
              <a:tr h="174873">
                <a:tc>
                  <a:txBody>
                    <a:bodyPr/>
                    <a:lstStyle/>
                    <a:p>
                      <a:pPr marL="0" marR="0" algn="r">
                        <a:lnSpc>
                          <a:spcPct val="107000"/>
                        </a:lnSpc>
                        <a:spcBef>
                          <a:spcPts val="0"/>
                        </a:spcBef>
                        <a:spcAft>
                          <a:spcPts val="0"/>
                        </a:spcAft>
                      </a:pPr>
                      <a:r>
                        <a:rPr lang="en-US" sz="1000">
                          <a:effectLst/>
                        </a:rPr>
                        <a:t>2018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165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85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546.975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168.3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168.3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11.1%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2496375519"/>
                  </a:ext>
                </a:extLst>
              </a:tr>
              <a:tr h="174873">
                <a:tc>
                  <a:txBody>
                    <a:bodyPr/>
                    <a:lstStyle/>
                    <a:p>
                      <a:pPr marL="0" marR="0" algn="r">
                        <a:lnSpc>
                          <a:spcPct val="107000"/>
                        </a:lnSpc>
                        <a:spcBef>
                          <a:spcPts val="0"/>
                        </a:spcBef>
                        <a:spcAft>
                          <a:spcPts val="0"/>
                        </a:spcAft>
                      </a:pPr>
                      <a:r>
                        <a:rPr lang="en-US" sz="1000">
                          <a:effectLst/>
                        </a:rPr>
                        <a:t>2019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170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77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431.97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143.99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143.99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11.0%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1700199540"/>
                  </a:ext>
                </a:extLst>
              </a:tr>
              <a:tr h="174873">
                <a:tc>
                  <a:txBody>
                    <a:bodyPr/>
                    <a:lstStyle/>
                    <a:p>
                      <a:pPr marL="0" marR="0" algn="r">
                        <a:lnSpc>
                          <a:spcPct val="107000"/>
                        </a:lnSpc>
                        <a:spcBef>
                          <a:spcPts val="0"/>
                        </a:spcBef>
                        <a:spcAft>
                          <a:spcPts val="0"/>
                        </a:spcAft>
                      </a:pPr>
                      <a:r>
                        <a:rPr lang="en-US" sz="1000">
                          <a:effectLst/>
                        </a:rPr>
                        <a:t>2020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dirty="0">
                          <a:effectLst/>
                        </a:rPr>
                        <a:t>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180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75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371.25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148.5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185.625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10.6%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3843877251"/>
                  </a:ext>
                </a:extLst>
              </a:tr>
              <a:tr h="174873">
                <a:tc>
                  <a:txBody>
                    <a:bodyPr/>
                    <a:lstStyle/>
                    <a:p>
                      <a:pPr marL="0" marR="0" algn="r">
                        <a:lnSpc>
                          <a:spcPct val="107000"/>
                        </a:lnSpc>
                        <a:spcBef>
                          <a:spcPts val="0"/>
                        </a:spcBef>
                        <a:spcAft>
                          <a:spcPts val="0"/>
                        </a:spcAft>
                      </a:pPr>
                      <a:r>
                        <a:rPr lang="en-US" sz="1000" dirty="0">
                          <a:effectLst/>
                        </a:rPr>
                        <a:t>2014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dirty="0">
                          <a:effectLst/>
                        </a:rPr>
                        <a:t>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270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165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1336.5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445.5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445.5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33.5%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579505188"/>
                  </a:ext>
                </a:extLst>
              </a:tr>
              <a:tr h="174873">
                <a:tc>
                  <a:txBody>
                    <a:bodyPr/>
                    <a:lstStyle/>
                    <a:p>
                      <a:pPr marL="0" marR="0" algn="r">
                        <a:lnSpc>
                          <a:spcPct val="107000"/>
                        </a:lnSpc>
                        <a:spcBef>
                          <a:spcPts val="0"/>
                        </a:spcBef>
                        <a:spcAft>
                          <a:spcPts val="0"/>
                        </a:spcAft>
                      </a:pPr>
                      <a:r>
                        <a:rPr lang="en-US" sz="1000">
                          <a:effectLst/>
                        </a:rPr>
                        <a:t>2015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302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148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1474.968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536.352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536.352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37.3%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3665269752"/>
                  </a:ext>
                </a:extLst>
              </a:tr>
              <a:tr h="174873">
                <a:tc>
                  <a:txBody>
                    <a:bodyPr/>
                    <a:lstStyle/>
                    <a:p>
                      <a:pPr marL="0" marR="0" algn="r">
                        <a:lnSpc>
                          <a:spcPct val="107000"/>
                        </a:lnSpc>
                        <a:spcBef>
                          <a:spcPts val="0"/>
                        </a:spcBef>
                        <a:spcAft>
                          <a:spcPts val="0"/>
                        </a:spcAft>
                      </a:pPr>
                      <a:r>
                        <a:rPr lang="en-US" sz="1000">
                          <a:effectLst/>
                        </a:rPr>
                        <a:t>2016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320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150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1716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624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624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35.0%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484273351"/>
                  </a:ext>
                </a:extLst>
              </a:tr>
              <a:tr h="174873">
                <a:tc>
                  <a:txBody>
                    <a:bodyPr/>
                    <a:lstStyle/>
                    <a:p>
                      <a:pPr marL="0" marR="0" algn="r">
                        <a:lnSpc>
                          <a:spcPct val="107000"/>
                        </a:lnSpc>
                        <a:spcBef>
                          <a:spcPts val="0"/>
                        </a:spcBef>
                        <a:spcAft>
                          <a:spcPts val="0"/>
                        </a:spcAft>
                      </a:pPr>
                      <a:r>
                        <a:rPr lang="en-US" sz="1000">
                          <a:effectLst/>
                        </a:rPr>
                        <a:t>2017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350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145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1776.25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710.5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710.5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36.3%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4140532167"/>
                  </a:ext>
                </a:extLst>
              </a:tr>
              <a:tr h="174873">
                <a:tc>
                  <a:txBody>
                    <a:bodyPr/>
                    <a:lstStyle/>
                    <a:p>
                      <a:pPr marL="0" marR="0" algn="r">
                        <a:lnSpc>
                          <a:spcPct val="107000"/>
                        </a:lnSpc>
                        <a:spcBef>
                          <a:spcPts val="0"/>
                        </a:spcBef>
                        <a:spcAft>
                          <a:spcPts val="0"/>
                        </a:spcAft>
                      </a:pPr>
                      <a:r>
                        <a:rPr lang="en-US" sz="1000">
                          <a:effectLst/>
                        </a:rPr>
                        <a:t>2018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350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140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588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294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294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37.7%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4053695621"/>
                  </a:ext>
                </a:extLst>
              </a:tr>
              <a:tr h="174873">
                <a:tc>
                  <a:txBody>
                    <a:bodyPr/>
                    <a:lstStyle/>
                    <a:p>
                      <a:pPr marL="0" marR="0" algn="r">
                        <a:lnSpc>
                          <a:spcPct val="107000"/>
                        </a:lnSpc>
                        <a:spcBef>
                          <a:spcPts val="0"/>
                        </a:spcBef>
                        <a:spcAft>
                          <a:spcPts val="0"/>
                        </a:spcAft>
                      </a:pPr>
                      <a:r>
                        <a:rPr lang="en-US" sz="1000">
                          <a:effectLst/>
                        </a:rPr>
                        <a:t>2019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380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130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1185.6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592.8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444.6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38.6%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2256869690"/>
                  </a:ext>
                </a:extLst>
              </a:tr>
              <a:tr h="174873">
                <a:tc>
                  <a:txBody>
                    <a:bodyPr/>
                    <a:lstStyle/>
                    <a:p>
                      <a:pPr marL="0" marR="0" algn="r">
                        <a:lnSpc>
                          <a:spcPct val="107000"/>
                        </a:lnSpc>
                        <a:spcBef>
                          <a:spcPts val="0"/>
                        </a:spcBef>
                        <a:spcAft>
                          <a:spcPts val="0"/>
                        </a:spcAft>
                      </a:pPr>
                      <a:r>
                        <a:rPr lang="en-US" sz="1000">
                          <a:effectLst/>
                        </a:rPr>
                        <a:t>2020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405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708.75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405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303.75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40.0%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2891932817"/>
                  </a:ext>
                </a:extLst>
              </a:tr>
              <a:tr h="174873">
                <a:tc>
                  <a:txBody>
                    <a:bodyPr/>
                    <a:lstStyle/>
                    <a:p>
                      <a:pPr marL="0" marR="0" algn="r">
                        <a:lnSpc>
                          <a:spcPct val="107000"/>
                        </a:lnSpc>
                        <a:spcBef>
                          <a:spcPts val="0"/>
                        </a:spcBef>
                        <a:spcAft>
                          <a:spcPts val="0"/>
                        </a:spcAft>
                      </a:pPr>
                      <a:r>
                        <a:rPr lang="en-US" sz="1000">
                          <a:effectLst/>
                        </a:rPr>
                        <a:t>2014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dirty="0">
                          <a:effectLst/>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2520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840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1050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43.6%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3580815289"/>
                  </a:ext>
                </a:extLst>
              </a:tr>
              <a:tr h="174873">
                <a:tc>
                  <a:txBody>
                    <a:bodyPr/>
                    <a:lstStyle/>
                    <a:p>
                      <a:pPr marL="0" marR="0" algn="r">
                        <a:lnSpc>
                          <a:spcPct val="107000"/>
                        </a:lnSpc>
                        <a:spcBef>
                          <a:spcPts val="0"/>
                        </a:spcBef>
                        <a:spcAft>
                          <a:spcPts val="0"/>
                        </a:spcAft>
                      </a:pPr>
                      <a:r>
                        <a:rPr lang="en-US" sz="1000">
                          <a:effectLst/>
                        </a:rPr>
                        <a:t>2015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dirty="0">
                          <a:effectLst/>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2700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900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900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50.2%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2545555903"/>
                  </a:ext>
                </a:extLst>
              </a:tr>
              <a:tr h="174873">
                <a:tc>
                  <a:txBody>
                    <a:bodyPr/>
                    <a:lstStyle/>
                    <a:p>
                      <a:pPr marL="0" marR="0" algn="r">
                        <a:lnSpc>
                          <a:spcPct val="107000"/>
                        </a:lnSpc>
                        <a:spcBef>
                          <a:spcPts val="0"/>
                        </a:spcBef>
                        <a:spcAft>
                          <a:spcPts val="0"/>
                        </a:spcAft>
                      </a:pPr>
                      <a:r>
                        <a:rPr lang="en-US" sz="1000">
                          <a:effectLst/>
                        </a:rPr>
                        <a:t>2016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dirty="0">
                          <a:effectLst/>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455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2047.5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682.5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511.875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44.1%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42108487"/>
                  </a:ext>
                </a:extLst>
              </a:tr>
              <a:tr h="174873">
                <a:tc>
                  <a:txBody>
                    <a:bodyPr/>
                    <a:lstStyle/>
                    <a:p>
                      <a:pPr marL="0" marR="0" algn="r">
                        <a:lnSpc>
                          <a:spcPct val="107000"/>
                        </a:lnSpc>
                        <a:spcBef>
                          <a:spcPts val="0"/>
                        </a:spcBef>
                        <a:spcAft>
                          <a:spcPts val="0"/>
                        </a:spcAft>
                      </a:pPr>
                      <a:r>
                        <a:rPr lang="en-US" sz="1000">
                          <a:effectLst/>
                        </a:rPr>
                        <a:t>2017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dirty="0">
                          <a:effectLst/>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470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1240.8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451.2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338.4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43.0%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2092750259"/>
                  </a:ext>
                </a:extLst>
              </a:tr>
              <a:tr h="174873">
                <a:tc>
                  <a:txBody>
                    <a:bodyPr/>
                    <a:lstStyle/>
                    <a:p>
                      <a:pPr marL="0" marR="0" algn="r">
                        <a:lnSpc>
                          <a:spcPct val="107000"/>
                        </a:lnSpc>
                        <a:spcBef>
                          <a:spcPts val="0"/>
                        </a:spcBef>
                        <a:spcAft>
                          <a:spcPts val="0"/>
                        </a:spcAft>
                      </a:pPr>
                      <a:r>
                        <a:rPr lang="en-US" sz="1000">
                          <a:effectLst/>
                        </a:rPr>
                        <a:t>2018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dirty="0">
                          <a:effectLst/>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465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110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1406.625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511.5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255.75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41.9%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553393983"/>
                  </a:ext>
                </a:extLst>
              </a:tr>
              <a:tr h="174873">
                <a:tc>
                  <a:txBody>
                    <a:bodyPr/>
                    <a:lstStyle/>
                    <a:p>
                      <a:pPr marL="0" marR="0" algn="r">
                        <a:lnSpc>
                          <a:spcPct val="107000"/>
                        </a:lnSpc>
                        <a:spcBef>
                          <a:spcPts val="0"/>
                        </a:spcBef>
                        <a:spcAft>
                          <a:spcPts val="0"/>
                        </a:spcAft>
                      </a:pPr>
                      <a:r>
                        <a:rPr lang="en-US" sz="1000">
                          <a:effectLst/>
                        </a:rPr>
                        <a:t>2019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dirty="0">
                          <a:effectLst/>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480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1584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576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144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40.3%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179936112"/>
                  </a:ext>
                </a:extLst>
              </a:tr>
              <a:tr h="174873">
                <a:tc>
                  <a:txBody>
                    <a:bodyPr/>
                    <a:lstStyle/>
                    <a:p>
                      <a:pPr marL="0" marR="0" algn="r">
                        <a:lnSpc>
                          <a:spcPct val="107000"/>
                        </a:lnSpc>
                        <a:spcBef>
                          <a:spcPts val="0"/>
                        </a:spcBef>
                        <a:spcAft>
                          <a:spcPts val="0"/>
                        </a:spcAft>
                      </a:pPr>
                      <a:r>
                        <a:rPr lang="en-US" sz="1000">
                          <a:effectLst/>
                        </a:rPr>
                        <a:t>2020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dirty="0">
                          <a:effectLst/>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510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99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1943.865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706.86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176.715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38.8%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tc>
                  <a:txBody>
                    <a:bodyPr/>
                    <a:lstStyle/>
                    <a:p>
                      <a:pPr marL="0" marR="0" algn="r">
                        <a:lnSpc>
                          <a:spcPct val="107000"/>
                        </a:lnSpc>
                        <a:spcBef>
                          <a:spcPts val="0"/>
                        </a:spcBef>
                        <a:spcAft>
                          <a:spcPts val="0"/>
                        </a:spcAft>
                      </a:pPr>
                      <a:r>
                        <a:rPr lang="en-US" sz="1000" dirty="0">
                          <a:effectLst/>
                        </a:rPr>
                        <a:t>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3">
                        <a:lumMod val="20000"/>
                        <a:lumOff val="80000"/>
                      </a:schemeClr>
                    </a:solidFill>
                  </a:tcPr>
                </a:tc>
                <a:extLst>
                  <a:ext uri="{0D108BD9-81ED-4DB2-BD59-A6C34878D82A}">
                    <a16:rowId xmlns:a16="http://schemas.microsoft.com/office/drawing/2014/main" val="572698994"/>
                  </a:ext>
                </a:extLst>
              </a:tr>
              <a:tr h="174873">
                <a:tc>
                  <a:txBody>
                    <a:bodyPr/>
                    <a:lstStyle/>
                    <a:p>
                      <a:pPr marL="0" marR="0" algn="r">
                        <a:lnSpc>
                          <a:spcPct val="107000"/>
                        </a:lnSpc>
                        <a:spcBef>
                          <a:spcPts val="0"/>
                        </a:spcBef>
                        <a:spcAft>
                          <a:spcPts val="0"/>
                        </a:spcAft>
                      </a:pPr>
                      <a:r>
                        <a:rPr lang="en-US" sz="1000">
                          <a:effectLst/>
                        </a:rPr>
                        <a:t>2014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dirty="0">
                          <a:effectLst/>
                        </a:rPr>
                        <a:t>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130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260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104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208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9.9%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3833231389"/>
                  </a:ext>
                </a:extLst>
              </a:tr>
              <a:tr h="174873">
                <a:tc>
                  <a:txBody>
                    <a:bodyPr/>
                    <a:lstStyle/>
                    <a:p>
                      <a:pPr marL="0" marR="0" algn="r">
                        <a:lnSpc>
                          <a:spcPct val="107000"/>
                        </a:lnSpc>
                        <a:spcBef>
                          <a:spcPts val="0"/>
                        </a:spcBef>
                        <a:spcAft>
                          <a:spcPts val="0"/>
                        </a:spcAft>
                      </a:pPr>
                      <a:r>
                        <a:rPr lang="en-US" sz="1000">
                          <a:effectLst/>
                        </a:rPr>
                        <a:t>2015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dirty="0">
                          <a:effectLst/>
                        </a:rPr>
                        <a:t>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140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85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160.65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71.4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107.1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10.9%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1295316308"/>
                  </a:ext>
                </a:extLst>
              </a:tr>
              <a:tr h="174873">
                <a:tc>
                  <a:txBody>
                    <a:bodyPr/>
                    <a:lstStyle/>
                    <a:p>
                      <a:pPr marL="0" marR="0" algn="r">
                        <a:lnSpc>
                          <a:spcPct val="107000"/>
                        </a:lnSpc>
                        <a:spcBef>
                          <a:spcPts val="0"/>
                        </a:spcBef>
                        <a:spcAft>
                          <a:spcPts val="0"/>
                        </a:spcAft>
                      </a:pPr>
                      <a:r>
                        <a:rPr lang="en-US" sz="1000">
                          <a:effectLst/>
                        </a:rPr>
                        <a:t>2016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82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196.8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98.4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98.4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9.3%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1459179499"/>
                  </a:ext>
                </a:extLst>
              </a:tr>
              <a:tr h="174873">
                <a:tc>
                  <a:txBody>
                    <a:bodyPr/>
                    <a:lstStyle/>
                    <a:p>
                      <a:pPr marL="0" marR="0" algn="r">
                        <a:lnSpc>
                          <a:spcPct val="107000"/>
                        </a:lnSpc>
                        <a:spcBef>
                          <a:spcPts val="0"/>
                        </a:spcBef>
                        <a:spcAft>
                          <a:spcPts val="0"/>
                        </a:spcAft>
                      </a:pPr>
                      <a:r>
                        <a:rPr lang="en-US" sz="1000">
                          <a:effectLst/>
                        </a:rPr>
                        <a:t>2017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155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80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248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124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124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9.3%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979985439"/>
                  </a:ext>
                </a:extLst>
              </a:tr>
              <a:tr h="174873">
                <a:tc>
                  <a:txBody>
                    <a:bodyPr/>
                    <a:lstStyle/>
                    <a:p>
                      <a:pPr marL="0" marR="0" algn="r">
                        <a:lnSpc>
                          <a:spcPct val="107000"/>
                        </a:lnSpc>
                        <a:spcBef>
                          <a:spcPts val="0"/>
                        </a:spcBef>
                        <a:spcAft>
                          <a:spcPts val="0"/>
                        </a:spcAft>
                      </a:pPr>
                      <a:r>
                        <a:rPr lang="en-US" sz="1000">
                          <a:effectLst/>
                        </a:rPr>
                        <a:t>2018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170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245.4375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140.25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140.25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9.2%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2837799200"/>
                  </a:ext>
                </a:extLst>
              </a:tr>
              <a:tr h="174873">
                <a:tc>
                  <a:txBody>
                    <a:bodyPr/>
                    <a:lstStyle/>
                    <a:p>
                      <a:pPr marL="0" marR="0" algn="r">
                        <a:lnSpc>
                          <a:spcPct val="107000"/>
                        </a:lnSpc>
                        <a:spcBef>
                          <a:spcPts val="0"/>
                        </a:spcBef>
                        <a:spcAft>
                          <a:spcPts val="0"/>
                        </a:spcAft>
                      </a:pPr>
                      <a:r>
                        <a:rPr lang="en-US" sz="1000">
                          <a:effectLst/>
                        </a:rPr>
                        <a:t>2019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275.625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157.5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196.875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2754890364"/>
                  </a:ext>
                </a:extLst>
              </a:tr>
              <a:tr h="174873">
                <a:tc>
                  <a:txBody>
                    <a:bodyPr/>
                    <a:lstStyle/>
                    <a:p>
                      <a:pPr marL="0" marR="0" algn="r">
                        <a:lnSpc>
                          <a:spcPct val="107000"/>
                        </a:lnSpc>
                        <a:spcBef>
                          <a:spcPts val="0"/>
                        </a:spcBef>
                        <a:spcAft>
                          <a:spcPts val="0"/>
                        </a:spcAft>
                      </a:pPr>
                      <a:r>
                        <a:rPr lang="en-US" sz="1000">
                          <a:effectLst/>
                        </a:rPr>
                        <a:t>2020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tc>
                <a:tc>
                  <a:txBody>
                    <a:bodyPr/>
                    <a:lstStyle/>
                    <a:p>
                      <a:pPr marL="0" marR="0" algn="r">
                        <a:lnSpc>
                          <a:spcPct val="107000"/>
                        </a:lnSpc>
                        <a:spcBef>
                          <a:spcPts val="0"/>
                        </a:spcBef>
                        <a:spcAft>
                          <a:spcPts val="0"/>
                        </a:spcAft>
                      </a:pPr>
                      <a:r>
                        <a:rPr lang="en-US" sz="1000">
                          <a:effectLst/>
                        </a:rPr>
                        <a:t>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190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70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266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133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a:effectLst/>
                        </a:rPr>
                        <a:t>66.5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10.6%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tc>
                  <a:txBody>
                    <a:bodyPr/>
                    <a:lstStyle/>
                    <a:p>
                      <a:pPr marL="0" marR="0" algn="r">
                        <a:lnSpc>
                          <a:spcPct val="107000"/>
                        </a:lnSpc>
                        <a:spcBef>
                          <a:spcPts val="0"/>
                        </a:spcBef>
                        <a:spcAft>
                          <a:spcPts val="0"/>
                        </a:spcAft>
                      </a:pPr>
                      <a:r>
                        <a:rPr lang="en-US" sz="1000" dirty="0">
                          <a:effectLst/>
                        </a:rPr>
                        <a:t>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991" marR="34991" marT="0" marB="0" anchor="b">
                    <a:solidFill>
                      <a:schemeClr val="accent1">
                        <a:lumMod val="20000"/>
                        <a:lumOff val="80000"/>
                      </a:schemeClr>
                    </a:solidFill>
                  </a:tcPr>
                </a:tc>
                <a:extLst>
                  <a:ext uri="{0D108BD9-81ED-4DB2-BD59-A6C34878D82A}">
                    <a16:rowId xmlns:a16="http://schemas.microsoft.com/office/drawing/2014/main" val="1790666881"/>
                  </a:ext>
                </a:extLst>
              </a:tr>
            </a:tbl>
          </a:graphicData>
        </a:graphic>
      </p:graphicFrame>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798923762"/>
      </p:ext>
    </p:extLst>
  </p:cSld>
  <p:clrMapOvr>
    <a:masterClrMapping/>
  </p:clrMapOvr>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5094</Words>
  <Application>Microsoft Office PowerPoint</Application>
  <PresentationFormat>On-screen Show (4:3)</PresentationFormat>
  <Paragraphs>1006</Paragraphs>
  <Slides>40</Slides>
  <Notes>34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Avenir Light</vt:lpstr>
      <vt:lpstr>Calibri</vt:lpstr>
      <vt:lpstr>Cambria</vt:lpstr>
      <vt:lpstr>Times New Roman</vt:lpstr>
      <vt:lpstr>Wingdings</vt:lpstr>
      <vt:lpstr>Palmatier1</vt:lpstr>
      <vt:lpstr>PowerPoint Presentation</vt:lpstr>
      <vt:lpstr>Agenda</vt:lpstr>
      <vt:lpstr>Learning Objectives</vt:lpstr>
      <vt:lpstr>Agenda</vt:lpstr>
      <vt:lpstr>Overview</vt:lpstr>
      <vt:lpstr>Agenda</vt:lpstr>
      <vt:lpstr>Estimating a Marketing Mix Model</vt:lpstr>
      <vt:lpstr>Estimating a Marketing Mix Model</vt:lpstr>
      <vt:lpstr>Estimating a Marketing Mix Model</vt:lpstr>
      <vt:lpstr>Omitted Variable Bias</vt:lpstr>
      <vt:lpstr>Omitted Variable Bias</vt:lpstr>
      <vt:lpstr>Omitted Variable Bias</vt:lpstr>
      <vt:lpstr>Omitted Variable Bias</vt:lpstr>
      <vt:lpstr>Omitted Variable Bias</vt:lpstr>
      <vt:lpstr>Omitted Variable Bias</vt:lpstr>
      <vt:lpstr>Unit Root Problems </vt:lpstr>
      <vt:lpstr>Unit Root Problems </vt:lpstr>
      <vt:lpstr>Unit Root Problems </vt:lpstr>
      <vt:lpstr>Unit Root Problems </vt:lpstr>
      <vt:lpstr>Multicollinearity</vt:lpstr>
      <vt:lpstr>Multicollinearity</vt:lpstr>
      <vt:lpstr>Multicollinearity</vt:lpstr>
      <vt:lpstr>Multicollinearity</vt:lpstr>
      <vt:lpstr>Multicollinearity</vt:lpstr>
      <vt:lpstr>Multicollinearity</vt:lpstr>
      <vt:lpstr>Elasticities</vt:lpstr>
      <vt:lpstr>Elasticities</vt:lpstr>
      <vt:lpstr>Elasticities</vt:lpstr>
      <vt:lpstr>Elasticities</vt:lpstr>
      <vt:lpstr>Elasticities</vt:lpstr>
      <vt:lpstr>Price Cutting and Price Elasticities</vt:lpstr>
      <vt:lpstr>Estimating a Marketing Mix Model</vt:lpstr>
      <vt:lpstr>Estimating a Marketing Mix Model</vt:lpstr>
      <vt:lpstr>Estimating a Marketing Mix Model</vt:lpstr>
      <vt:lpstr>Agenda</vt:lpstr>
      <vt:lpstr>Summary</vt:lpstr>
      <vt:lpstr>Summary</vt:lpstr>
      <vt:lpstr>Agenda</vt:lpstr>
      <vt:lpstr>Takeaways</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2021-12-18T15:00:46Z</dcterms:created>
  <dcterms:modified xsi:type="dcterms:W3CDTF">2021-12-18T15:57:33Z</dcterms:modified>
</cp:coreProperties>
</file>