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1"/>
  </p:notesMasterIdLst>
  <p:handoutMasterIdLst>
    <p:handoutMasterId r:id="rId22"/>
  </p:handoutMasterIdLst>
  <p:sldIdLst>
    <p:sldId id="257" r:id="rId2"/>
    <p:sldId id="258" r:id="rId3"/>
    <p:sldId id="425" r:id="rId4"/>
    <p:sldId id="427" r:id="rId5"/>
    <p:sldId id="259" r:id="rId6"/>
    <p:sldId id="260" r:id="rId7"/>
    <p:sldId id="262" r:id="rId8"/>
    <p:sldId id="264" r:id="rId9"/>
    <p:sldId id="265" r:id="rId10"/>
    <p:sldId id="426" r:id="rId11"/>
    <p:sldId id="266" r:id="rId12"/>
    <p:sldId id="428" r:id="rId13"/>
    <p:sldId id="430" r:id="rId14"/>
    <p:sldId id="333" r:id="rId15"/>
    <p:sldId id="334" r:id="rId16"/>
    <p:sldId id="335" r:id="rId17"/>
    <p:sldId id="429" r:id="rId18"/>
    <p:sldId id="339" r:id="rId19"/>
    <p:sldId id="340" r:id="rId20"/>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9BA2"/>
    <a:srgbClr val="783F2F"/>
    <a:srgbClr val="FDD09E"/>
    <a:srgbClr val="BCA6C8"/>
    <a:srgbClr val="EAE7F2"/>
    <a:srgbClr val="FEF2E3"/>
    <a:srgbClr val="841944"/>
    <a:srgbClr val="C48B94"/>
    <a:srgbClr val="A489B9"/>
    <a:srgbClr val="D9DCE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5BF97-C891-4F87-9874-A3C6072139D3}" v="49" dt="2021-08-24T22:36:50.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3725" autoAdjust="0"/>
  </p:normalViewPr>
  <p:slideViewPr>
    <p:cSldViewPr snapToGrid="0" snapToObjects="1">
      <p:cViewPr varScale="1">
        <p:scale>
          <a:sx n="78" d="100"/>
          <a:sy n="78" d="100"/>
        </p:scale>
        <p:origin x="147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auto">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2051138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399549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444789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3820394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1047582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auto">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1867329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auto">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1123261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auto">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475943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fontAlgn="auto">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189458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762000"/>
          </a:xfrm>
          <a:prstGeom prst="rect">
            <a:avLst/>
          </a:prstGeom>
        </p:spPr>
        <p:txBody>
          <a:bodyPr lIns="91430" tIns="45715" rIns="91430" bIns="45715" anchor="ctr" anchorCtr="0"/>
          <a:lstStyle>
            <a:lvl1pPr algn="l">
              <a:defRPr sz="3600" b="1">
                <a:solidFill>
                  <a:schemeClr val="tx2"/>
                </a:solidFill>
                <a:latin typeface="+mj-lt"/>
              </a:defRPr>
            </a:lvl1pPr>
          </a:lstStyle>
          <a:p>
            <a:r>
              <a:rPr lang="en-US" dirty="0"/>
              <a:t>Click to edit Master title style</a:t>
            </a:r>
          </a:p>
        </p:txBody>
      </p:sp>
      <p:sp>
        <p:nvSpPr>
          <p:cNvPr id="4" name="Slide Number Placeholder 5"/>
          <p:cNvSpPr>
            <a:spLocks noGrp="1"/>
          </p:cNvSpPr>
          <p:nvPr>
            <p:ph type="sldNum" sz="quarter" idx="4"/>
          </p:nvPr>
        </p:nvSpPr>
        <p:spPr>
          <a:xfrm>
            <a:off x="8153400" y="6582771"/>
            <a:ext cx="643720" cy="274423"/>
          </a:xfrm>
          <a:prstGeom prst="rect">
            <a:avLst/>
          </a:prstGeom>
        </p:spPr>
        <p:txBody>
          <a:bodyPr/>
          <a:lstStyle>
            <a:lvl1pPr algn="ctr">
              <a:defRPr sz="1100">
                <a:solidFill>
                  <a:schemeClr val="tx2"/>
                </a:solidFill>
              </a:defRPr>
            </a:lvl1pPr>
          </a:lstStyle>
          <a:p>
            <a:fld id="{C2FFFFA8-C424-3D40-8C75-649CC0B3824F}" type="slidenum">
              <a:rPr lang="en-US" smtClean="0"/>
              <a:pPr/>
              <a:t>‹#›</a:t>
            </a:fld>
            <a:endParaRPr lang="en-US" dirty="0"/>
          </a:p>
        </p:txBody>
      </p:sp>
    </p:spTree>
    <p:extLst>
      <p:ext uri="{BB962C8B-B14F-4D97-AF65-F5344CB8AC3E}">
        <p14:creationId xmlns:p14="http://schemas.microsoft.com/office/powerpoint/2010/main" val="82171865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 id="2147483961" r:id="rId4"/>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1815882"/>
          </a:xfrm>
          <a:prstGeom prst="rect">
            <a:avLst/>
          </a:prstGeom>
          <a:noFill/>
        </p:spPr>
        <p:txBody>
          <a:bodyPr wrap="square" rtlCol="0">
            <a:spAutoFit/>
          </a:bodyPr>
          <a:lstStyle/>
          <a:p>
            <a:pPr algn="ctr"/>
            <a:r>
              <a:rPr lang="en-US" sz="2800" b="1" dirty="0">
                <a:solidFill>
                  <a:srgbClr val="EFE61E"/>
                </a:solidFill>
                <a:latin typeface="+mj-lt"/>
                <a:cs typeface="Avenir Light"/>
              </a:rPr>
              <a:t>Marketing Principle #4</a:t>
            </a:r>
          </a:p>
          <a:p>
            <a:pPr algn="ctr"/>
            <a:r>
              <a:rPr lang="en-US" sz="2800" b="1" dirty="0">
                <a:solidFill>
                  <a:srgbClr val="EFE61E"/>
                </a:solidFill>
                <a:latin typeface="+mj-lt"/>
                <a:cs typeface="Avenir Light"/>
              </a:rPr>
              <a:t>All Resources Are Limited </a:t>
            </a:r>
            <a:r>
              <a:rPr lang="en-US" sz="2800" b="1" dirty="0">
                <a:solidFill>
                  <a:srgbClr val="EFE61E"/>
                </a:solidFill>
                <a:latin typeface="+mj-lt"/>
                <a:cs typeface="Avenir Light"/>
                <a:sym typeface="Wingdings"/>
              </a:rPr>
              <a:t> Managing Resource Trade-Offs</a:t>
            </a:r>
            <a:endParaRPr lang="en-US" sz="2800" b="1" dirty="0">
              <a:solidFill>
                <a:srgbClr val="EFE61E"/>
              </a:solidFill>
              <a:latin typeface="+mj-lt"/>
              <a:cs typeface="Avenir Light"/>
            </a:endParaRPr>
          </a:p>
          <a:p>
            <a:pPr algn="ctr"/>
            <a:endParaRPr lang="en-US" sz="2800" dirty="0">
              <a:solidFill>
                <a:schemeClr val="bg1"/>
              </a:solidFill>
              <a:latin typeface="+mj-lt"/>
              <a:cs typeface="Avenir Light"/>
            </a:endParaRPr>
          </a:p>
        </p:txBody>
      </p:sp>
      <p:pic>
        <p:nvPicPr>
          <p:cNvPr id="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303" y="4155819"/>
            <a:ext cx="1593004" cy="1658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12EF3E82-BE1D-4B7B-A014-024442888F5F}"/>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Introduction to 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14</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63996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Resources Are Limited </a:t>
            </a:r>
          </a:p>
          <a:p>
            <a:pPr lvl="1"/>
            <a:r>
              <a:rPr lang="en-US" dirty="0"/>
              <a:t>Sources of Resource Trade-offs </a:t>
            </a:r>
          </a:p>
          <a:p>
            <a:r>
              <a:rPr lang="en-US" b="1" dirty="0">
                <a:solidFill>
                  <a:schemeClr val="tx2"/>
                </a:solidFill>
              </a:rPr>
              <a:t>All Resources Are Limited: A Fundamental Assumption of Marketing Strategy</a:t>
            </a:r>
          </a:p>
          <a:p>
            <a:r>
              <a:rPr lang="en-US" dirty="0"/>
              <a:t>Analyses for Managing Resource Trade-offs</a:t>
            </a:r>
          </a:p>
          <a:p>
            <a:pPr lvl="1"/>
            <a:r>
              <a:rPr lang="en-US" dirty="0"/>
              <a:t>Marketing Mix Models using Regression Analyses</a:t>
            </a:r>
          </a:p>
          <a:p>
            <a:pPr lvl="1"/>
            <a:r>
              <a:rPr lang="en-US" dirty="0"/>
              <a:t>Marketing Experiments</a:t>
            </a:r>
          </a:p>
          <a:p>
            <a:pPr lvl="1"/>
            <a:r>
              <a:rPr lang="en-US" dirty="0"/>
              <a:t>Unstructured Textual Analysis</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a:t>© Palmatier, Petersen, and Germann</a:t>
            </a:r>
            <a:endParaRPr lang="en-US" dirty="0"/>
          </a:p>
        </p:txBody>
      </p:sp>
    </p:spTree>
    <p:extLst>
      <p:ext uri="{BB962C8B-B14F-4D97-AF65-F5344CB8AC3E}">
        <p14:creationId xmlns:p14="http://schemas.microsoft.com/office/powerpoint/2010/main" val="1796889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All Resources Are Limited: A Fundamental Assumption of Marketing Strategy</a:t>
            </a:r>
          </a:p>
        </p:txBody>
      </p:sp>
      <p:sp>
        <p:nvSpPr>
          <p:cNvPr id="3" name="Content Placeholder 2"/>
          <p:cNvSpPr>
            <a:spLocks noGrp="1"/>
          </p:cNvSpPr>
          <p:nvPr>
            <p:ph idx="1"/>
          </p:nvPr>
        </p:nvSpPr>
        <p:spPr>
          <a:xfrm>
            <a:off x="498474" y="1331055"/>
            <a:ext cx="8354173" cy="5272945"/>
          </a:xfrm>
        </p:spPr>
        <p:txBody>
          <a:bodyPr>
            <a:normAutofit/>
          </a:bodyPr>
          <a:lstStyle/>
          <a:p>
            <a:r>
              <a:rPr lang="en-US" dirty="0"/>
              <a:t>The recognition that all resources are limited and that an effective marketing strategy must manage ever-present resource trade-offs is the fourth and final Marketing Principles (MP#4) </a:t>
            </a:r>
          </a:p>
          <a:p>
            <a:r>
              <a:rPr lang="en-US" dirty="0"/>
              <a:t>All resources are constrained; even if a firm’s existing resource allocation policies appear effective, rapid and often unexpected changes in the legal, economic, technological, or innovation landscape demand constant vigilance </a:t>
            </a:r>
          </a:p>
          <a:p>
            <a:r>
              <a:rPr lang="en-US" dirty="0"/>
              <a:t>Firms need ways to identify misallocations and adjust spending levels quickly, in response to each new situation </a:t>
            </a:r>
          </a:p>
          <a:p>
            <a:r>
              <a:rPr lang="en-US" dirty="0"/>
              <a:t>All resources are limited, and an effective marketing strategy must manage the ever-present resource trade-offs is Marketing Principle #4.</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27254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Resources Are Limited </a:t>
            </a:r>
          </a:p>
          <a:p>
            <a:pPr lvl="1"/>
            <a:r>
              <a:rPr lang="en-US" dirty="0"/>
              <a:t>Sources of Resource Trade-offs </a:t>
            </a:r>
          </a:p>
          <a:p>
            <a:r>
              <a:rPr lang="en-US" dirty="0"/>
              <a:t>All Resources Are Limited: A Fundamental Assumption of Marketing Strategy</a:t>
            </a:r>
          </a:p>
          <a:p>
            <a:r>
              <a:rPr lang="en-US" b="1" dirty="0">
                <a:solidFill>
                  <a:schemeClr val="tx2"/>
                </a:solidFill>
              </a:rPr>
              <a:t>Analyses for Managing Resource Trade-offs</a:t>
            </a:r>
          </a:p>
          <a:p>
            <a:pPr lvl="1"/>
            <a:r>
              <a:rPr lang="en-US" dirty="0">
                <a:solidFill>
                  <a:schemeClr val="tx2"/>
                </a:solidFill>
              </a:rPr>
              <a:t>Marketing Mix Models using Regression Analyses</a:t>
            </a:r>
          </a:p>
          <a:p>
            <a:pPr lvl="1"/>
            <a:r>
              <a:rPr lang="en-US" dirty="0">
                <a:solidFill>
                  <a:schemeClr val="tx2"/>
                </a:solidFill>
              </a:rPr>
              <a:t>Marketing Experiments</a:t>
            </a:r>
          </a:p>
          <a:p>
            <a:pPr lvl="1"/>
            <a:r>
              <a:rPr lang="en-US" dirty="0">
                <a:solidFill>
                  <a:schemeClr val="tx2"/>
                </a:solidFill>
              </a:rPr>
              <a:t>Unstructured Textual Analysis</a:t>
            </a:r>
          </a:p>
          <a:p>
            <a:r>
              <a:rPr lang="en-US" dirty="0"/>
              <a:t>Takeaways</a:t>
            </a:r>
          </a:p>
        </p:txBody>
      </p:sp>
      <p:sp>
        <p:nvSpPr>
          <p:cNvPr id="5" name="Slide Number Placeholder 4"/>
          <p:cNvSpPr>
            <a:spLocks noGrp="1"/>
          </p:cNvSpPr>
          <p:nvPr>
            <p:ph type="sldNum" sz="quarter" idx="12"/>
          </p:nvPr>
        </p:nvSpPr>
        <p:spPr>
          <a:xfrm>
            <a:off x="8298609" y="6434759"/>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755339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FB2BC-96FC-4029-81DB-C33E8CCA85B9}"/>
              </a:ext>
            </a:extLst>
          </p:cNvPr>
          <p:cNvSpPr>
            <a:spLocks noGrp="1"/>
          </p:cNvSpPr>
          <p:nvPr>
            <p:ph type="title"/>
          </p:nvPr>
        </p:nvSpPr>
        <p:spPr>
          <a:xfrm>
            <a:off x="365760" y="549274"/>
            <a:ext cx="7556313" cy="803691"/>
          </a:xfrm>
        </p:spPr>
        <p:txBody>
          <a:bodyPr/>
          <a:lstStyle/>
          <a:p>
            <a:r>
              <a:rPr lang="en-US" sz="2800" b="1" dirty="0">
                <a:solidFill>
                  <a:schemeClr val="tx1"/>
                </a:solidFill>
              </a:rPr>
              <a:t>Analyses for Managing Resource Trade-offs</a:t>
            </a:r>
            <a:endParaRPr lang="en-US" dirty="0"/>
          </a:p>
        </p:txBody>
      </p:sp>
      <p:graphicFrame>
        <p:nvGraphicFramePr>
          <p:cNvPr id="6" name="Content Placeholder 5">
            <a:extLst>
              <a:ext uri="{FF2B5EF4-FFF2-40B4-BE49-F238E27FC236}">
                <a16:creationId xmlns:a16="http://schemas.microsoft.com/office/drawing/2014/main" id="{A430A9AF-AAD4-4747-B8E8-E8A0ACF52150}"/>
              </a:ext>
            </a:extLst>
          </p:cNvPr>
          <p:cNvGraphicFramePr>
            <a:graphicFrameLocks noGrp="1"/>
          </p:cNvGraphicFramePr>
          <p:nvPr>
            <p:ph idx="1"/>
            <p:extLst>
              <p:ext uri="{D42A27DB-BD31-4B8C-83A1-F6EECF244321}">
                <p14:modId xmlns:p14="http://schemas.microsoft.com/office/powerpoint/2010/main" val="1876369584"/>
              </p:ext>
            </p:extLst>
          </p:nvPr>
        </p:nvGraphicFramePr>
        <p:xfrm>
          <a:off x="291353" y="1255764"/>
          <a:ext cx="8176260" cy="5259034"/>
        </p:xfrm>
        <a:graphic>
          <a:graphicData uri="http://schemas.openxmlformats.org/drawingml/2006/table">
            <a:tbl>
              <a:tblPr firstRow="1" firstCol="1" bandRow="1">
                <a:tableStyleId>{5C22544A-7EE6-4342-B048-85BDC9FD1C3A}</a:tableStyleId>
              </a:tblPr>
              <a:tblGrid>
                <a:gridCol w="1409700">
                  <a:extLst>
                    <a:ext uri="{9D8B030D-6E8A-4147-A177-3AD203B41FA5}">
                      <a16:colId xmlns:a16="http://schemas.microsoft.com/office/drawing/2014/main" val="2978782727"/>
                    </a:ext>
                  </a:extLst>
                </a:gridCol>
                <a:gridCol w="3282427">
                  <a:extLst>
                    <a:ext uri="{9D8B030D-6E8A-4147-A177-3AD203B41FA5}">
                      <a16:colId xmlns:a16="http://schemas.microsoft.com/office/drawing/2014/main" val="3131770568"/>
                    </a:ext>
                  </a:extLst>
                </a:gridCol>
                <a:gridCol w="3484133">
                  <a:extLst>
                    <a:ext uri="{9D8B030D-6E8A-4147-A177-3AD203B41FA5}">
                      <a16:colId xmlns:a16="http://schemas.microsoft.com/office/drawing/2014/main" val="1618958454"/>
                    </a:ext>
                  </a:extLst>
                </a:gridCol>
              </a:tblGrid>
              <a:tr h="290080">
                <a:tc>
                  <a:txBody>
                    <a:bodyPr/>
                    <a:lstStyle/>
                    <a:p>
                      <a:pPr marL="0" marR="0">
                        <a:lnSpc>
                          <a:spcPct val="120000"/>
                        </a:lnSpc>
                        <a:spcBef>
                          <a:spcPts val="0"/>
                        </a:spcBef>
                        <a:spcAft>
                          <a:spcPts val="0"/>
                        </a:spcAft>
                      </a:pPr>
                      <a:r>
                        <a:rPr lang="en-US" sz="1200">
                          <a:effectLst/>
                        </a:rPr>
                        <a:t>Technique</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nchor="ctr"/>
                </a:tc>
                <a:tc>
                  <a:txBody>
                    <a:bodyPr/>
                    <a:lstStyle/>
                    <a:p>
                      <a:pPr marL="0" marR="0">
                        <a:lnSpc>
                          <a:spcPct val="120000"/>
                        </a:lnSpc>
                        <a:spcBef>
                          <a:spcPts val="0"/>
                        </a:spcBef>
                        <a:spcAft>
                          <a:spcPts val="0"/>
                        </a:spcAft>
                      </a:pPr>
                      <a:r>
                        <a:rPr lang="en-US" sz="1200">
                          <a:effectLst/>
                        </a:rPr>
                        <a:t>Description</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nchor="ctr"/>
                </a:tc>
                <a:tc>
                  <a:txBody>
                    <a:bodyPr/>
                    <a:lstStyle/>
                    <a:p>
                      <a:pPr marL="0" marR="0">
                        <a:lnSpc>
                          <a:spcPct val="120000"/>
                        </a:lnSpc>
                        <a:spcBef>
                          <a:spcPts val="0"/>
                        </a:spcBef>
                        <a:spcAft>
                          <a:spcPts val="0"/>
                        </a:spcAft>
                      </a:pPr>
                      <a:r>
                        <a:rPr lang="en-US" sz="1200">
                          <a:effectLst/>
                        </a:rPr>
                        <a:t>Managerial Uses</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nchor="ctr"/>
                </a:tc>
                <a:extLst>
                  <a:ext uri="{0D108BD9-81ED-4DB2-BD59-A6C34878D82A}">
                    <a16:rowId xmlns:a16="http://schemas.microsoft.com/office/drawing/2014/main" val="221627844"/>
                  </a:ext>
                </a:extLst>
              </a:tr>
              <a:tr h="706435">
                <a:tc>
                  <a: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Using Marketing Mix Models to Optimize the Marketing Mix </a:t>
                      </a:r>
                    </a:p>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(Chapter 15)</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p>
                      <a:pPr marL="0" marR="0">
                        <a:lnSpc>
                          <a:spcPct val="120000"/>
                        </a:lnSpc>
                        <a:spcBef>
                          <a:spcPts val="0"/>
                        </a:spcBef>
                        <a:spcAft>
                          <a:spcPts val="0"/>
                        </a:spcAft>
                      </a:pPr>
                      <a:endParaRPr lang="en-US" sz="1200" b="1" kern="1200" dirty="0">
                        <a:solidFill>
                          <a:schemeClr val="lt1"/>
                        </a:solidFill>
                        <a:effectLst/>
                        <a:latin typeface="+mn-lt"/>
                        <a:ea typeface="+mn-ea"/>
                        <a:cs typeface="+mn-cs"/>
                      </a:endParaRPr>
                    </a:p>
                  </a:txBody>
                  <a:tcPr marL="53439" marR="53439" marT="60409" marB="66915"/>
                </a:tc>
                <a:tc>
                  <a:txBody>
                    <a:bodyPr/>
                    <a:lstStyle/>
                    <a:p>
                      <a:pPr marL="0" marR="0">
                        <a:lnSpc>
                          <a:spcPct val="120000"/>
                        </a:lnSpc>
                        <a:spcBef>
                          <a:spcPts val="0"/>
                        </a:spcBef>
                        <a:spcAft>
                          <a:spcPts val="0"/>
                        </a:spcAft>
                      </a:pPr>
                      <a:r>
                        <a:rPr lang="en-US" sz="1200" kern="1200" dirty="0">
                          <a:solidFill>
                            <a:schemeClr val="dk1"/>
                          </a:solidFill>
                          <a:effectLst/>
                          <a:latin typeface="+mn-lt"/>
                          <a:ea typeface="+mn-ea"/>
                          <a:cs typeface="+mn-cs"/>
                        </a:rPr>
                        <a:t>Using ordinary least squares (OLS) regression managers can estimate marketing mix models where the outcome variable is often sales and the independent variables can be a mix of product, price, place, and promotion (i.e., marketing mix variables).</a:t>
                      </a:r>
                    </a:p>
                  </a:txBody>
                  <a:tcPr marL="53439" marR="53439" marT="60409" marB="66915"/>
                </a:tc>
                <a:tc>
                  <a:txBody>
                    <a:bodyPr/>
                    <a:lstStyle/>
                    <a:p>
                      <a:pPr marL="0" marR="0">
                        <a:lnSpc>
                          <a:spcPct val="120000"/>
                        </a:lnSpc>
                        <a:spcBef>
                          <a:spcPts val="0"/>
                        </a:spcBef>
                        <a:spcAft>
                          <a:spcPts val="0"/>
                        </a:spcAft>
                      </a:pPr>
                      <a:r>
                        <a:rPr lang="en-US" sz="1200" kern="1200" dirty="0">
                          <a:solidFill>
                            <a:schemeClr val="dk1"/>
                          </a:solidFill>
                          <a:effectLst/>
                          <a:latin typeface="+mn-lt"/>
                          <a:ea typeface="+mn-ea"/>
                          <a:cs typeface="+mn-cs"/>
                        </a:rPr>
                        <a:t>Some common uses are to predict the levels of sales at different levels of marketing mix variables. By using elasticity analyses a manager  can calculate the elasticities which gives the % change in sales for a 1% change in an input (e.g., price, advertising). </a:t>
                      </a:r>
                    </a:p>
                  </a:txBody>
                  <a:tcPr marL="53439" marR="53439" marT="60409" marB="66915"/>
                </a:tc>
                <a:extLst>
                  <a:ext uri="{0D108BD9-81ED-4DB2-BD59-A6C34878D82A}">
                    <a16:rowId xmlns:a16="http://schemas.microsoft.com/office/drawing/2014/main" val="3826011913"/>
                  </a:ext>
                </a:extLst>
              </a:tr>
              <a:tr h="1630039">
                <a:tc>
                  <a:txBody>
                    <a:bodyPr/>
                    <a:lstStyle/>
                    <a:p>
                      <a:pPr marL="0" marR="0">
                        <a:lnSpc>
                          <a:spcPct val="120000"/>
                        </a:lnSpc>
                        <a:spcBef>
                          <a:spcPts val="0"/>
                        </a:spcBef>
                        <a:spcAft>
                          <a:spcPts val="0"/>
                        </a:spcAft>
                      </a:pPr>
                      <a:r>
                        <a:rPr lang="en-US" sz="1200" dirty="0">
                          <a:effectLst/>
                        </a:rPr>
                        <a:t>Using Marketing Experiments to Optimize the Marketing Mix (Chapter 16)</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tc>
                  <a:txBody>
                    <a:bodyPr/>
                    <a:lstStyle/>
                    <a:p>
                      <a:pPr marL="0" marR="0">
                        <a:lnSpc>
                          <a:spcPct val="120000"/>
                        </a:lnSpc>
                        <a:spcBef>
                          <a:spcPts val="0"/>
                        </a:spcBef>
                        <a:spcAft>
                          <a:spcPts val="0"/>
                        </a:spcAft>
                      </a:pPr>
                      <a:r>
                        <a:rPr lang="en-US" sz="1200">
                          <a:effectLst/>
                        </a:rPr>
                        <a:t>Experimental are the best way to determine actual cause and effect versus correlational analyses. A well designed experimental minimizes concern about unmeasured confounding variables where the change in an output (e.g., sales) can be directly attributable to a change in an input (e.g., promotional discount).</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tc>
                  <a:txBody>
                    <a:bodyPr/>
                    <a:lstStyle/>
                    <a:p>
                      <a:pPr marL="0" marR="0">
                        <a:lnSpc>
                          <a:spcPct val="120000"/>
                        </a:lnSpc>
                        <a:spcBef>
                          <a:spcPts val="0"/>
                        </a:spcBef>
                        <a:spcAft>
                          <a:spcPts val="0"/>
                        </a:spcAft>
                      </a:pPr>
                      <a:r>
                        <a:rPr lang="en-US" sz="1200" dirty="0">
                          <a:effectLst/>
                        </a:rPr>
                        <a:t>Experiments are often used to confirm the results from other multivariate analysis techniques (e.g., OLS regression) for only one of the independent variables. This can give managers the confidence to make large resource investments in advertising, salespeople, and promotional campaigns.</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extLst>
                  <a:ext uri="{0D108BD9-81ED-4DB2-BD59-A6C34878D82A}">
                    <a16:rowId xmlns:a16="http://schemas.microsoft.com/office/drawing/2014/main" val="1430546721"/>
                  </a:ext>
                </a:extLst>
              </a:tr>
              <a:tr h="1848282">
                <a:tc>
                  <a:txBody>
                    <a:bodyPr/>
                    <a:lstStyle/>
                    <a:p>
                      <a:pPr marL="0" marR="0" algn="ctr">
                        <a:lnSpc>
                          <a:spcPct val="115000"/>
                        </a:lnSpc>
                        <a:spcBef>
                          <a:spcPts val="0"/>
                        </a:spcBef>
                        <a:spcAft>
                          <a:spcPts val="0"/>
                        </a:spcAft>
                      </a:pPr>
                      <a:r>
                        <a:rPr lang="en-US" sz="1200">
                          <a:effectLst/>
                        </a:rPr>
                        <a:t>Using Topic Models to Glean Customer Insights</a:t>
                      </a:r>
                    </a:p>
                    <a:p>
                      <a:pPr marL="0" marR="0">
                        <a:lnSpc>
                          <a:spcPct val="115000"/>
                        </a:lnSpc>
                        <a:spcBef>
                          <a:spcPts val="0"/>
                        </a:spcBef>
                        <a:spcAft>
                          <a:spcPts val="0"/>
                        </a:spcAft>
                      </a:pPr>
                      <a:r>
                        <a:rPr lang="en-US" sz="1200">
                          <a:effectLst/>
                        </a:rPr>
                        <a:t>(Chapter 17)</a:t>
                      </a:r>
                      <a:endParaRPr lang="en-US" sz="120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tc>
                  <a:txBody>
                    <a:bodyPr/>
                    <a:lstStyle/>
                    <a:p>
                      <a:pPr marL="0" marR="0">
                        <a:lnSpc>
                          <a:spcPct val="120000"/>
                        </a:lnSpc>
                        <a:spcBef>
                          <a:spcPts val="0"/>
                        </a:spcBef>
                        <a:spcAft>
                          <a:spcPts val="0"/>
                        </a:spcAft>
                      </a:pPr>
                      <a:r>
                        <a:rPr lang="en-US" sz="1200" dirty="0">
                          <a:effectLst/>
                        </a:rPr>
                        <a:t>Unstructured textual analysis provides an approach to gain insights from the large amount of unstructured text that is available about customers changing desires, dissatisfactions, and emerging product needs. The insights that can be gleaned from these often-unused data can help firms improve their resource allocation decisions.</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tc>
                  <a:txBody>
                    <a:bodyPr/>
                    <a:lstStyle/>
                    <a:p>
                      <a:pPr marL="0" marR="0">
                        <a:lnSpc>
                          <a:spcPct val="120000"/>
                        </a:lnSpc>
                        <a:spcBef>
                          <a:spcPts val="0"/>
                        </a:spcBef>
                        <a:spcAft>
                          <a:spcPts val="0"/>
                        </a:spcAft>
                      </a:pPr>
                      <a:r>
                        <a:rPr lang="en-US" sz="1200" dirty="0">
                          <a:effectLst/>
                        </a:rPr>
                        <a:t>Unstructured textural analysis can be used for many purposes across all four Marketing Principles. It is especially well suited for uncovering new marketing, changing trends, customer evaluations of a firm’s brands, offering, and relationships as well as for making resource allocation decisions since the insights “emerge” from the data rather than needing to enter with a specific hypothesis.</a:t>
                      </a:r>
                      <a:endParaRPr lang="en-US" sz="1200" dirty="0">
                        <a:solidFill>
                          <a:srgbClr val="000000"/>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53439" marR="53439" marT="60409" marB="66915"/>
                </a:tc>
                <a:extLst>
                  <a:ext uri="{0D108BD9-81ED-4DB2-BD59-A6C34878D82A}">
                    <a16:rowId xmlns:a16="http://schemas.microsoft.com/office/drawing/2014/main" val="2503556672"/>
                  </a:ext>
                </a:extLst>
              </a:tr>
            </a:tbl>
          </a:graphicData>
        </a:graphic>
      </p:graphicFrame>
      <p:sp>
        <p:nvSpPr>
          <p:cNvPr id="4" name="Footer Placeholder 3">
            <a:extLst>
              <a:ext uri="{FF2B5EF4-FFF2-40B4-BE49-F238E27FC236}">
                <a16:creationId xmlns:a16="http://schemas.microsoft.com/office/drawing/2014/main" id="{C4ACAC64-CE75-481F-8BEE-35891526FDAA}"/>
              </a:ext>
            </a:extLst>
          </p:cNvPr>
          <p:cNvSpPr>
            <a:spLocks noGrp="1"/>
          </p:cNvSpPr>
          <p:nvPr>
            <p:ph type="ftr" sz="quarter" idx="11"/>
          </p:nvPr>
        </p:nvSpPr>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129C2E08-8D02-44BF-ADB0-6DE22C6DC0CC}"/>
              </a:ext>
            </a:extLst>
          </p:cNvPr>
          <p:cNvSpPr>
            <a:spLocks noGrp="1"/>
          </p:cNvSpPr>
          <p:nvPr>
            <p:ph type="sldNum" sz="quarter" idx="12"/>
          </p:nvPr>
        </p:nvSpPr>
        <p:spPr/>
        <p:txBody>
          <a:bodyPr/>
          <a:lstStyle/>
          <a:p>
            <a:fld id="{606C48AC-5425-9447-80A6-7CD23CC5D020}" type="slidenum">
              <a:rPr lang="en-US" sz="1200">
                <a:solidFill>
                  <a:schemeClr val="tx1">
                    <a:lumMod val="65000"/>
                    <a:lumOff val="35000"/>
                  </a:schemeClr>
                </a:solidFill>
              </a:rPr>
              <a:p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228411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Marketing Mix Models using Regression Analyses</a:t>
            </a:r>
          </a:p>
        </p:txBody>
      </p:sp>
      <p:sp>
        <p:nvSpPr>
          <p:cNvPr id="3" name="Content Placeholder 2"/>
          <p:cNvSpPr>
            <a:spLocks noGrp="1"/>
          </p:cNvSpPr>
          <p:nvPr>
            <p:ph idx="1"/>
          </p:nvPr>
        </p:nvSpPr>
        <p:spPr>
          <a:xfrm>
            <a:off x="498474" y="1331055"/>
            <a:ext cx="8354173" cy="5272945"/>
          </a:xfrm>
        </p:spPr>
        <p:txBody>
          <a:bodyPr>
            <a:normAutofit/>
          </a:bodyPr>
          <a:lstStyle/>
          <a:p>
            <a:r>
              <a:rPr lang="en-US" dirty="0"/>
              <a:t>Ordinary least squares (OLS) regression can estimate a continuous outcome variable.</a:t>
            </a:r>
          </a:p>
          <a:p>
            <a:r>
              <a:rPr lang="en-US" dirty="0"/>
              <a:t>Regression analysis is versatile at predicting outcomes due to many independent variables.</a:t>
            </a:r>
          </a:p>
          <a:p>
            <a:r>
              <a:rPr lang="en-US" dirty="0"/>
              <a:t>Elasticity analyses based on regression models allow to calculate elasticities of independent variables.</a:t>
            </a:r>
          </a:p>
          <a:p>
            <a:r>
              <a:rPr lang="en-US" dirty="0"/>
              <a:t>More sophisticated regression models can account for non-linearities in the relationship among input and output variables. </a:t>
            </a:r>
          </a:p>
          <a:p>
            <a:r>
              <a:rPr lang="en-US" dirty="0"/>
              <a:t>Regression allows to have many different input variables, whereas for experiments, you usually have only 1 or 2 input variables.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4263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57305"/>
            <a:ext cx="7556313" cy="803691"/>
          </a:xfrm>
        </p:spPr>
        <p:txBody>
          <a:bodyPr/>
          <a:lstStyle/>
          <a:p>
            <a:r>
              <a:rPr lang="en-US" b="1" dirty="0"/>
              <a:t>Marketing Experiments</a:t>
            </a:r>
          </a:p>
        </p:txBody>
      </p:sp>
      <p:sp>
        <p:nvSpPr>
          <p:cNvPr id="3" name="Content Placeholder 2"/>
          <p:cNvSpPr>
            <a:spLocks noGrp="1"/>
          </p:cNvSpPr>
          <p:nvPr>
            <p:ph idx="1"/>
          </p:nvPr>
        </p:nvSpPr>
        <p:spPr>
          <a:xfrm>
            <a:off x="498474" y="1331055"/>
            <a:ext cx="8354173" cy="5272945"/>
          </a:xfrm>
        </p:spPr>
        <p:txBody>
          <a:bodyPr>
            <a:normAutofit/>
          </a:bodyPr>
          <a:lstStyle/>
          <a:p>
            <a:r>
              <a:rPr lang="en-US" dirty="0"/>
              <a:t>How outcomes change as a specific input change.</a:t>
            </a:r>
          </a:p>
          <a:p>
            <a:r>
              <a:rPr lang="en-US" dirty="0"/>
              <a:t>Affords insights into cause-and-effect.</a:t>
            </a:r>
          </a:p>
          <a:p>
            <a:r>
              <a:rPr lang="en-US" dirty="0"/>
              <a:t>Only look at the impact of one input variable at a time while randomly allocating all other variables across conditions.</a:t>
            </a:r>
          </a:p>
          <a:p>
            <a:r>
              <a:rPr lang="en-US" dirty="0"/>
              <a:t>An experiment is designed to confirm (verify cause and effect) the effect and gain a clear understanding of the lift for a given change in the input.</a:t>
            </a:r>
          </a:p>
          <a:p>
            <a:r>
              <a:rPr lang="en-US" dirty="0"/>
              <a:t>Provide a good approximation of the sensitively and return on investment for the treatment (change in input variable) on the outcome.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731846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57305"/>
            <a:ext cx="7556313" cy="803691"/>
          </a:xfrm>
        </p:spPr>
        <p:txBody>
          <a:bodyPr/>
          <a:lstStyle/>
          <a:p>
            <a:r>
              <a:rPr lang="en-US" b="1" dirty="0"/>
              <a:t>Unstructured Textual Analysis</a:t>
            </a:r>
          </a:p>
        </p:txBody>
      </p:sp>
      <p:sp>
        <p:nvSpPr>
          <p:cNvPr id="3" name="Content Placeholder 2"/>
          <p:cNvSpPr>
            <a:spLocks noGrp="1"/>
          </p:cNvSpPr>
          <p:nvPr>
            <p:ph idx="1"/>
          </p:nvPr>
        </p:nvSpPr>
        <p:spPr>
          <a:xfrm>
            <a:off x="498474" y="1331055"/>
            <a:ext cx="8354173" cy="5272945"/>
          </a:xfrm>
        </p:spPr>
        <p:txBody>
          <a:bodyPr>
            <a:normAutofit/>
          </a:bodyPr>
          <a:lstStyle/>
          <a:p>
            <a:r>
              <a:rPr lang="en-US" dirty="0"/>
              <a:t>A versatile analysis tool to gain insights from the large amount of unstructured text.</a:t>
            </a:r>
          </a:p>
          <a:p>
            <a:r>
              <a:rPr lang="en-US" dirty="0"/>
              <a:t>One key benefit of this method is that managers can identify unexpected emerging trends or issues. </a:t>
            </a:r>
          </a:p>
          <a:p>
            <a:r>
              <a:rPr lang="en-US" dirty="0"/>
              <a:t>Other benefits are that consumers’ new unstructured textual data can be easily tracked and analyzed in real time, often with little data collection cost.</a:t>
            </a:r>
          </a:p>
          <a:p>
            <a:r>
              <a:rPr lang="en-US" dirty="0"/>
              <a:t>Unstructured textural analysis can be productively used across all four Marketing Principles.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31106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Resources Are Limited </a:t>
            </a:r>
          </a:p>
          <a:p>
            <a:pPr lvl="1"/>
            <a:r>
              <a:rPr lang="en-US" dirty="0"/>
              <a:t>Sources of Resource Trade-offs </a:t>
            </a:r>
          </a:p>
          <a:p>
            <a:r>
              <a:rPr lang="en-US" dirty="0"/>
              <a:t>All Resources Are Limited: A Fundamental Assumption of Marketing Strategy</a:t>
            </a:r>
          </a:p>
          <a:p>
            <a:r>
              <a:rPr lang="en-US" dirty="0"/>
              <a:t>Analyses for Managing Resource Trade-offs</a:t>
            </a:r>
          </a:p>
          <a:p>
            <a:pPr lvl="1"/>
            <a:r>
              <a:rPr lang="en-US" dirty="0"/>
              <a:t>Marketing Mix Models using Regression Analyses</a:t>
            </a:r>
          </a:p>
          <a:p>
            <a:pPr lvl="1"/>
            <a:r>
              <a:rPr lang="en-US" dirty="0"/>
              <a:t>Marketing Experiments</a:t>
            </a:r>
          </a:p>
          <a:p>
            <a:pPr lvl="1"/>
            <a:r>
              <a:rPr lang="en-US" dirty="0"/>
              <a:t>Unstructured Textual Analysis</a:t>
            </a:r>
          </a:p>
          <a:p>
            <a:r>
              <a:rPr lang="en-US" b="1" dirty="0">
                <a:solidFill>
                  <a:schemeClr val="tx2"/>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53664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57305"/>
            <a:ext cx="7556313" cy="803691"/>
          </a:xfrm>
        </p:spPr>
        <p:txBody>
          <a:bodyPr/>
          <a:lstStyle/>
          <a:p>
            <a:r>
              <a:rPr lang="en-US" b="1" dirty="0"/>
              <a:t>Takeaways </a:t>
            </a:r>
          </a:p>
        </p:txBody>
      </p:sp>
      <p:sp>
        <p:nvSpPr>
          <p:cNvPr id="3" name="Content Placeholder 2"/>
          <p:cNvSpPr>
            <a:spLocks noGrp="1"/>
          </p:cNvSpPr>
          <p:nvPr>
            <p:ph idx="1"/>
          </p:nvPr>
        </p:nvSpPr>
        <p:spPr>
          <a:xfrm>
            <a:off x="498474" y="1331055"/>
            <a:ext cx="8354173" cy="5272945"/>
          </a:xfrm>
        </p:spPr>
        <p:txBody>
          <a:bodyPr>
            <a:normAutofit/>
          </a:bodyPr>
          <a:lstStyle/>
          <a:p>
            <a:pPr lvl="0"/>
            <a:r>
              <a:rPr lang="en-US" dirty="0"/>
              <a:t>All resources are limited. Managers must make resource trade-offs that support an effective marketing strategy. </a:t>
            </a:r>
          </a:p>
          <a:p>
            <a:pPr lvl="0"/>
            <a:r>
              <a:rPr lang="en-US" dirty="0"/>
              <a:t>Optimal resource management is key to developing effective marketing strategies.</a:t>
            </a:r>
          </a:p>
          <a:p>
            <a:pPr lvl="0"/>
            <a:r>
              <a:rPr lang="en-US" dirty="0"/>
              <a:t>Five factors catalyze ongoing resource trade-offs: limited resources (resource slack), changes in consumer segments, changes in lifecycle stages in the product portfolio, changes in the market landscape, and changes in the effectiveness of marketing activities.</a:t>
            </a:r>
          </a:p>
          <a:p>
            <a:pPr lvl="0"/>
            <a:r>
              <a:rPr lang="en-US" dirty="0"/>
              <a:t>To manage resource trade-offs, managers once relied on heuristics, rules of thumb, intuition, and judgments; in the data-based current era, they turn to statistical models and detailed information.</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414115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57305"/>
            <a:ext cx="7556313" cy="803691"/>
          </a:xfrm>
        </p:spPr>
        <p:txBody>
          <a:bodyPr/>
          <a:lstStyle/>
          <a:p>
            <a:r>
              <a:rPr lang="en-US" b="1" dirty="0"/>
              <a:t>Takeaways </a:t>
            </a:r>
          </a:p>
        </p:txBody>
      </p:sp>
      <p:sp>
        <p:nvSpPr>
          <p:cNvPr id="3" name="Content Placeholder 2"/>
          <p:cNvSpPr>
            <a:spLocks noGrp="1"/>
          </p:cNvSpPr>
          <p:nvPr>
            <p:ph idx="1"/>
          </p:nvPr>
        </p:nvSpPr>
        <p:spPr>
          <a:xfrm>
            <a:off x="498474" y="1331055"/>
            <a:ext cx="8354173" cy="5272945"/>
          </a:xfrm>
        </p:spPr>
        <p:txBody>
          <a:bodyPr>
            <a:normAutofit/>
          </a:bodyPr>
          <a:lstStyle/>
          <a:p>
            <a:pPr lvl="0"/>
            <a:r>
              <a:rPr lang="en-US" dirty="0"/>
              <a:t>Both response and multiple regression models can capture the relationships of prior allocations of marketing resources with the outcomes.</a:t>
            </a:r>
          </a:p>
          <a:p>
            <a:pPr lvl="0"/>
            <a:r>
              <a:rPr lang="en-US" dirty="0"/>
              <a:t>By using elasticity analyses, a manager can calculate the elasticities, that is, the percentage change in sales that results from a 1% change in an input.</a:t>
            </a:r>
          </a:p>
          <a:p>
            <a:pPr lvl="0"/>
            <a:r>
              <a:rPr lang="en-US" dirty="0"/>
              <a:t>Experimental research designs offer the best way to determine actual cause-and-effect versus correlational outcomes (e.g., regression analyses). </a:t>
            </a:r>
          </a:p>
          <a:p>
            <a:pPr lvl="0"/>
            <a:r>
              <a:rPr lang="en-US" dirty="0"/>
              <a:t>Unstructured textural analysis is especially well suited for uncovering new, emerging trends from data, rather than needing to start with a specific hypothesis. </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72706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Objectives</a:t>
            </a:r>
          </a:p>
          <a:p>
            <a:r>
              <a:rPr lang="en-US" dirty="0"/>
              <a:t>Introduction</a:t>
            </a:r>
          </a:p>
          <a:p>
            <a:pPr lvl="1"/>
            <a:r>
              <a:rPr lang="en-US" dirty="0"/>
              <a:t>All Resources Are Limited </a:t>
            </a:r>
          </a:p>
          <a:p>
            <a:pPr lvl="1"/>
            <a:r>
              <a:rPr lang="en-US" dirty="0"/>
              <a:t>Sources of Resource Trade-offs </a:t>
            </a:r>
          </a:p>
          <a:p>
            <a:r>
              <a:rPr lang="en-US" dirty="0"/>
              <a:t>All Resources Are Limited: A Fundamental Assumption of Marketing Strategy</a:t>
            </a:r>
          </a:p>
          <a:p>
            <a:r>
              <a:rPr lang="en-US" dirty="0"/>
              <a:t>Analyses for Managing Resource Trade-offs</a:t>
            </a:r>
          </a:p>
          <a:p>
            <a:pPr lvl="1"/>
            <a:r>
              <a:rPr lang="en-US" dirty="0"/>
              <a:t>Marketing Mix Models using Regression Analyses</a:t>
            </a:r>
          </a:p>
          <a:p>
            <a:pPr lvl="1"/>
            <a:r>
              <a:rPr lang="en-US" dirty="0"/>
              <a:t>Marketing Experiments</a:t>
            </a:r>
          </a:p>
          <a:p>
            <a:pPr lvl="1"/>
            <a:r>
              <a:rPr lang="en-US" dirty="0"/>
              <a:t>Unstructured Textual Analysis</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1705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a:bodyPr>
          <a:lstStyle/>
          <a:p>
            <a:pPr lvl="0"/>
            <a:r>
              <a:rPr lang="en-US" sz="2400" dirty="0"/>
              <a:t>Explain Marketing Principle #4 and why all resources are limited.</a:t>
            </a:r>
          </a:p>
          <a:p>
            <a:pPr lvl="0"/>
            <a:r>
              <a:rPr lang="en-US" sz="2400" dirty="0"/>
              <a:t>Detail the importance of managing resource trade-offs.</a:t>
            </a:r>
          </a:p>
          <a:p>
            <a:pPr lvl="0"/>
            <a:r>
              <a:rPr lang="en-US" sz="2400" dirty="0"/>
              <a:t>Identify and discuss the five sources or factors that make ongoing resource trade-offs critical to an effective marketing strategy.</a:t>
            </a:r>
          </a:p>
          <a:p>
            <a:pPr lvl="0"/>
            <a:r>
              <a:rPr lang="en-US" sz="2400" dirty="0"/>
              <a:t>Explain how marketing mix models, experiments, and unstructured text can help firms manage resource trade-offs.</a:t>
            </a:r>
          </a:p>
          <a:p>
            <a:pPr lvl="0"/>
            <a:r>
              <a:rPr lang="en-US" sz="2400" dirty="0"/>
              <a:t>Describe the primary uses and benefits of marketing mix models, experiments, and unstructured textual analysis.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b="1" dirty="0">
                <a:solidFill>
                  <a:schemeClr val="tx2"/>
                </a:solidFill>
              </a:rPr>
              <a:t>Introduction</a:t>
            </a:r>
          </a:p>
          <a:p>
            <a:pPr lvl="1"/>
            <a:r>
              <a:rPr lang="en-US" dirty="0">
                <a:solidFill>
                  <a:schemeClr val="tx2"/>
                </a:solidFill>
              </a:rPr>
              <a:t>All Resources Are Limited </a:t>
            </a:r>
          </a:p>
          <a:p>
            <a:pPr lvl="1"/>
            <a:r>
              <a:rPr lang="en-US" dirty="0">
                <a:solidFill>
                  <a:schemeClr val="tx2"/>
                </a:solidFill>
              </a:rPr>
              <a:t>Sources of Resource Trade-offs </a:t>
            </a:r>
          </a:p>
          <a:p>
            <a:r>
              <a:rPr lang="en-US" dirty="0"/>
              <a:t>All Resources Are Limited: A Fundamental Assumption of Marketing Strategy</a:t>
            </a:r>
          </a:p>
          <a:p>
            <a:r>
              <a:rPr lang="en-US" dirty="0"/>
              <a:t>Analyses for Managing Resource Trade-offs</a:t>
            </a:r>
          </a:p>
          <a:p>
            <a:pPr lvl="1"/>
            <a:r>
              <a:rPr lang="en-US" dirty="0"/>
              <a:t>Marketing Mix Models using Regression Analyses</a:t>
            </a:r>
          </a:p>
          <a:p>
            <a:pPr lvl="1"/>
            <a:r>
              <a:rPr lang="en-US" dirty="0"/>
              <a:t>Marketing Experiments</a:t>
            </a:r>
          </a:p>
          <a:p>
            <a:pPr lvl="1"/>
            <a:r>
              <a:rPr lang="en-US" dirty="0"/>
              <a:t>Unstructured Textual Analysis</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25292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All Resources Are Limited</a:t>
            </a:r>
          </a:p>
        </p:txBody>
      </p:sp>
      <p:sp>
        <p:nvSpPr>
          <p:cNvPr id="3" name="Content Placeholder 2"/>
          <p:cNvSpPr>
            <a:spLocks noGrp="1"/>
          </p:cNvSpPr>
          <p:nvPr>
            <p:ph idx="1"/>
          </p:nvPr>
        </p:nvSpPr>
        <p:spPr>
          <a:xfrm>
            <a:off x="394914" y="1331056"/>
            <a:ext cx="7820399" cy="4948558"/>
          </a:xfrm>
        </p:spPr>
        <p:txBody>
          <a:bodyPr>
            <a:noAutofit/>
          </a:bodyPr>
          <a:lstStyle/>
          <a:p>
            <a:r>
              <a:rPr lang="en-US" dirty="0"/>
              <a:t>These cascading effects arise because marketing resources represent the primary tools firms use to implement the lessons of the previous three Marketing Principles:</a:t>
            </a:r>
          </a:p>
          <a:p>
            <a:pPr lvl="1"/>
            <a:r>
              <a:rPr lang="en-US" dirty="0"/>
              <a:t>To </a:t>
            </a:r>
            <a:r>
              <a:rPr lang="en-US" i="1" dirty="0"/>
              <a:t>manage customer heterogeneity</a:t>
            </a:r>
            <a:r>
              <a:rPr lang="en-US" dirty="0"/>
              <a:t>, managers undertake segmentation and targeting efforts, but then they must assign their fixed resources to appeal to and communicate with the identified target segments.</a:t>
            </a:r>
          </a:p>
          <a:p>
            <a:pPr lvl="1"/>
            <a:r>
              <a:rPr lang="en-US" dirty="0"/>
              <a:t>To </a:t>
            </a:r>
            <a:r>
              <a:rPr lang="en-US" i="1" dirty="0"/>
              <a:t>manage customer dynamics</a:t>
            </a:r>
            <a:r>
              <a:rPr lang="en-US" dirty="0"/>
              <a:t>, managers rely on AER strategies to serve customers effectively across lifecycle stages, which means they need adequate marketing resources for all three stages, without overspending on one or failing to invest enough in another. </a:t>
            </a:r>
          </a:p>
          <a:p>
            <a:pPr lvl="1"/>
            <a:r>
              <a:rPr lang="en-US" dirty="0"/>
              <a:t>To build</a:t>
            </a:r>
            <a:r>
              <a:rPr lang="en-US" i="1" dirty="0"/>
              <a:t> sustainable competitive advantages</a:t>
            </a:r>
            <a:r>
              <a:rPr lang="en-US" dirty="0"/>
              <a:t>, managers introduce new offerings, build strong brands, and develop relationships (BOR strategies), but defining which of these SCAs is most appropriate at any particular moment remains a constant challenge, especially as competitors keep challenging existing sources.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27923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7161"/>
            <a:ext cx="7556313" cy="803691"/>
          </a:xfrm>
        </p:spPr>
        <p:txBody>
          <a:bodyPr/>
          <a:lstStyle/>
          <a:p>
            <a:r>
              <a:rPr lang="en-US" b="1" dirty="0"/>
              <a:t>Exercise on Resource Tradeoffs</a:t>
            </a:r>
          </a:p>
        </p:txBody>
      </p:sp>
      <p:sp>
        <p:nvSpPr>
          <p:cNvPr id="3" name="Content Placeholder 2"/>
          <p:cNvSpPr>
            <a:spLocks noGrp="1"/>
          </p:cNvSpPr>
          <p:nvPr>
            <p:ph idx="1"/>
          </p:nvPr>
        </p:nvSpPr>
        <p:spPr>
          <a:xfrm>
            <a:off x="443754" y="1291661"/>
            <a:ext cx="8382000" cy="5074214"/>
          </a:xfrm>
        </p:spPr>
        <p:txBody>
          <a:bodyPr>
            <a:normAutofit/>
          </a:bodyPr>
          <a:lstStyle/>
          <a:p>
            <a:r>
              <a:rPr lang="en-US" dirty="0"/>
              <a:t>Everyone take a few minutes to describe how your firm allocates the sales and marketing/R&amp;D budget $ across the following areas:</a:t>
            </a:r>
          </a:p>
          <a:p>
            <a:pPr lvl="1"/>
            <a:r>
              <a:rPr lang="en-US" sz="2000" dirty="0"/>
              <a:t>Customers (individuals, segments, geographic)</a:t>
            </a:r>
          </a:p>
          <a:p>
            <a:pPr marL="457149" lvl="1" indent="0">
              <a:buNone/>
            </a:pPr>
            <a:r>
              <a:rPr lang="en-US" sz="2000" dirty="0"/>
              <a:t>_______________________________________</a:t>
            </a:r>
          </a:p>
          <a:p>
            <a:pPr lvl="1"/>
            <a:r>
              <a:rPr lang="en-US" sz="2000" dirty="0"/>
              <a:t>Stages (acquisition, expansion, and retention)</a:t>
            </a:r>
          </a:p>
          <a:p>
            <a:pPr marL="457149" lvl="1" indent="0">
              <a:buNone/>
            </a:pPr>
            <a:r>
              <a:rPr lang="en-US" sz="2000" dirty="0"/>
              <a:t>_______________________________________</a:t>
            </a:r>
          </a:p>
          <a:p>
            <a:pPr lvl="1"/>
            <a:r>
              <a:rPr lang="en-US" sz="2000" dirty="0"/>
              <a:t>Marketing mix (brand, offering, relationships, or 7Ps)</a:t>
            </a:r>
          </a:p>
          <a:p>
            <a:pPr marL="457149" lvl="1" indent="0">
              <a:buNone/>
            </a:pPr>
            <a:r>
              <a:rPr lang="en-US" sz="2000" dirty="0"/>
              <a:t>_______________________________________</a:t>
            </a:r>
          </a:p>
          <a:p>
            <a:pPr marL="0" indent="-400005"/>
            <a:r>
              <a:rPr lang="en-US" dirty="0"/>
              <a:t>Does this result in any misallocations, describe?        	_________________________________</a:t>
            </a:r>
          </a:p>
          <a:p>
            <a:pPr marL="0" indent="-400005"/>
            <a:r>
              <a:rPr lang="en-US" dirty="0"/>
              <a:t>Why do these misallocations occur?</a:t>
            </a:r>
          </a:p>
          <a:p>
            <a:pPr marL="0" lvl="1" indent="0">
              <a:buNone/>
            </a:pPr>
            <a:r>
              <a:rPr lang="en-US" sz="2000" dirty="0"/>
              <a:t>	__________________________________</a:t>
            </a:r>
          </a:p>
          <a:p>
            <a:pPr marL="0" indent="0">
              <a:buNone/>
            </a:pPr>
            <a:endParaRPr lang="en-US" dirty="0"/>
          </a:p>
          <a:p>
            <a:pPr marL="0" indent="0">
              <a:buNone/>
            </a:pPr>
            <a:endParaRPr lang="en-US" dirty="0"/>
          </a:p>
          <a:p>
            <a:pPr marL="457149" lvl="1" indent="0">
              <a:buNone/>
            </a:pPr>
            <a:endParaRPr lang="en-US" sz="2000" dirty="0"/>
          </a:p>
        </p:txBody>
      </p:sp>
      <p:sp>
        <p:nvSpPr>
          <p:cNvPr id="4" name="Slide Number Placeholder 3"/>
          <p:cNvSpPr>
            <a:spLocks noGrp="1"/>
          </p:cNvSpPr>
          <p:nvPr>
            <p:ph type="sldNum" sz="quarter" idx="4294967295"/>
          </p:nvPr>
        </p:nvSpPr>
        <p:spPr>
          <a:xfrm>
            <a:off x="8153400" y="6582771"/>
            <a:ext cx="643720" cy="274423"/>
          </a:xfrm>
          <a:prstGeom prst="rect">
            <a:avLst/>
          </a:prstGeom>
        </p:spPr>
        <p:txBody>
          <a:bodyPr/>
          <a:lstStyle/>
          <a:p>
            <a:fld id="{C2FFFFA8-C424-3D40-8C75-649CC0B3824F}" type="slidenum">
              <a:rPr lang="en-US" smtClean="0"/>
              <a:pPr/>
              <a:t>6</a:t>
            </a:fld>
            <a:endParaRPr lang="en-US" dirty="0"/>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201706" y="6423585"/>
            <a:ext cx="6122894" cy="365125"/>
          </a:xfrm>
        </p:spPr>
        <p:txBody>
          <a:bodyPr/>
          <a:lstStyle/>
          <a:p>
            <a:r>
              <a:rPr lang="en-US" dirty="0"/>
              <a:t>© Palmatier, Petersen, and Germann</a:t>
            </a:r>
          </a:p>
        </p:txBody>
      </p:sp>
    </p:spTree>
    <p:extLst>
      <p:ext uri="{BB962C8B-B14F-4D97-AF65-F5344CB8AC3E}">
        <p14:creationId xmlns:p14="http://schemas.microsoft.com/office/powerpoint/2010/main" val="296727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Sources of Resource Trade-offs</a:t>
            </a:r>
          </a:p>
        </p:txBody>
      </p:sp>
      <p:sp>
        <p:nvSpPr>
          <p:cNvPr id="3" name="Content Placeholder 2"/>
          <p:cNvSpPr>
            <a:spLocks noGrp="1"/>
          </p:cNvSpPr>
          <p:nvPr>
            <p:ph idx="1"/>
          </p:nvPr>
        </p:nvSpPr>
        <p:spPr/>
        <p:txBody>
          <a:bodyPr>
            <a:normAutofit fontScale="77500" lnSpcReduction="20000"/>
          </a:bodyPr>
          <a:lstStyle/>
          <a:p>
            <a:r>
              <a:rPr lang="en-US" sz="2400" dirty="0"/>
              <a:t>Limited resources or slack</a:t>
            </a:r>
          </a:p>
          <a:p>
            <a:pPr lvl="1"/>
            <a:r>
              <a:rPr lang="en-US" sz="2200" dirty="0"/>
              <a:t>Resource allocation processes aim to optimize returns on marketing investments.</a:t>
            </a:r>
          </a:p>
          <a:p>
            <a:r>
              <a:rPr lang="en-US" sz="2400" dirty="0"/>
              <a:t>Changes in customers’ needs</a:t>
            </a:r>
          </a:p>
          <a:p>
            <a:pPr lvl="1"/>
            <a:r>
              <a:rPr lang="en-US" sz="2200" dirty="0"/>
              <a:t>Market segmentation focuses a firm on specific segment(s) of interest may change over time.</a:t>
            </a:r>
          </a:p>
          <a:p>
            <a:r>
              <a:rPr lang="en-US" sz="2400" dirty="0"/>
              <a:t>Changes in the lifecycle stage of a firm’s products</a:t>
            </a:r>
          </a:p>
          <a:p>
            <a:pPr lvl="1"/>
            <a:r>
              <a:rPr lang="en-US" sz="2200" dirty="0"/>
              <a:t>Balanced portfolios contain products in all lifecycle stages</a:t>
            </a:r>
          </a:p>
          <a:p>
            <a:pPr lvl="1"/>
            <a:r>
              <a:rPr lang="en-US" sz="2200" dirty="0"/>
              <a:t>Introductory-stage products require more resources for launch, testing, and advertising.</a:t>
            </a:r>
          </a:p>
          <a:p>
            <a:r>
              <a:rPr lang="en-US" sz="2400" dirty="0"/>
              <a:t>Changes in the product market landscape, due to the entry and exit of competitors</a:t>
            </a:r>
          </a:p>
          <a:p>
            <a:r>
              <a:rPr lang="en-US" sz="2400" dirty="0"/>
              <a:t>Changes in the effectiveness of marketing activities, even with </a:t>
            </a:r>
          </a:p>
          <a:p>
            <a:pPr lvl="1"/>
            <a:r>
              <a:rPr lang="en-US" altLang="zh-CN" sz="2200" dirty="0"/>
              <a:t>Stable economy </a:t>
            </a:r>
          </a:p>
          <a:p>
            <a:pPr lvl="1"/>
            <a:r>
              <a:rPr lang="en-US" sz="2200" dirty="0"/>
              <a:t>Fixed customers demand </a:t>
            </a:r>
          </a:p>
          <a:p>
            <a:pPr lvl="1"/>
            <a:r>
              <a:rPr lang="en-US" sz="2200" dirty="0"/>
              <a:t>No major competitive entries</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6038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solidFill>
                  <a:schemeClr val="tx1"/>
                </a:solidFill>
              </a:rPr>
              <a:t>Sources of Resource Trade-Offs</a:t>
            </a:r>
          </a:p>
        </p:txBody>
      </p:sp>
      <p:sp>
        <p:nvSpPr>
          <p:cNvPr id="7" name="Slide Number Placeholder 4"/>
          <p:cNvSpPr>
            <a:spLocks noGrp="1"/>
          </p:cNvSpPr>
          <p:nvPr>
            <p:ph type="sldNum" sz="quarter" idx="4"/>
          </p:nvPr>
        </p:nvSpPr>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
        <p:nvSpPr>
          <p:cNvPr id="8" name="Footer Placeholder 5"/>
          <p:cNvSpPr>
            <a:spLocks noGrp="1"/>
          </p:cNvSpPr>
          <p:nvPr>
            <p:ph type="ftr" sz="quarter" idx="4294967295"/>
          </p:nvPr>
        </p:nvSpPr>
        <p:spPr>
          <a:xfrm>
            <a:off x="0" y="6423025"/>
            <a:ext cx="6122988" cy="365125"/>
          </a:xfrm>
        </p:spPr>
        <p:txBody>
          <a:bodyPr/>
          <a:lstStyle/>
          <a:p>
            <a:r>
              <a:rPr lang="en-US"/>
              <a:t>© Palmatier, Petersen, and Germann</a:t>
            </a:r>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3582542858"/>
              </p:ext>
            </p:extLst>
          </p:nvPr>
        </p:nvGraphicFramePr>
        <p:xfrm>
          <a:off x="113122" y="940094"/>
          <a:ext cx="8889477" cy="5807037"/>
        </p:xfrm>
        <a:graphic>
          <a:graphicData uri="http://schemas.openxmlformats.org/drawingml/2006/table">
            <a:tbl>
              <a:tblPr firstRow="1" bandRow="1">
                <a:tableStyleId>{5C22544A-7EE6-4342-B048-85BDC9FD1C3A}</a:tableStyleId>
              </a:tblPr>
              <a:tblGrid>
                <a:gridCol w="1461835">
                  <a:extLst>
                    <a:ext uri="{9D8B030D-6E8A-4147-A177-3AD203B41FA5}">
                      <a16:colId xmlns:a16="http://schemas.microsoft.com/office/drawing/2014/main" val="20000"/>
                    </a:ext>
                  </a:extLst>
                </a:gridCol>
                <a:gridCol w="3968004">
                  <a:extLst>
                    <a:ext uri="{9D8B030D-6E8A-4147-A177-3AD203B41FA5}">
                      <a16:colId xmlns:a16="http://schemas.microsoft.com/office/drawing/2014/main" val="20001"/>
                    </a:ext>
                  </a:extLst>
                </a:gridCol>
                <a:gridCol w="3459638">
                  <a:extLst>
                    <a:ext uri="{9D8B030D-6E8A-4147-A177-3AD203B41FA5}">
                      <a16:colId xmlns:a16="http://schemas.microsoft.com/office/drawing/2014/main" val="20002"/>
                    </a:ext>
                  </a:extLst>
                </a:gridCol>
              </a:tblGrid>
              <a:tr h="342895">
                <a:tc>
                  <a:txBody>
                    <a:bodyPr/>
                    <a:lstStyle/>
                    <a:p>
                      <a:r>
                        <a:rPr lang="en-US" sz="1400" dirty="0"/>
                        <a:t>Source</a:t>
                      </a:r>
                    </a:p>
                  </a:txBody>
                  <a:tcPr>
                    <a:solidFill>
                      <a:srgbClr val="841944"/>
                    </a:solidFill>
                  </a:tcPr>
                </a:tc>
                <a:tc>
                  <a:txBody>
                    <a:bodyPr/>
                    <a:lstStyle/>
                    <a:p>
                      <a:r>
                        <a:rPr lang="en-US" sz="1400" dirty="0"/>
                        <a:t>Idea</a:t>
                      </a:r>
                    </a:p>
                  </a:txBody>
                  <a:tcPr>
                    <a:solidFill>
                      <a:srgbClr val="841944"/>
                    </a:solidFill>
                  </a:tcPr>
                </a:tc>
                <a:tc>
                  <a:txBody>
                    <a:bodyPr/>
                    <a:lstStyle/>
                    <a:p>
                      <a:r>
                        <a:rPr lang="en-US" sz="1400" dirty="0"/>
                        <a:t>Examples</a:t>
                      </a:r>
                    </a:p>
                  </a:txBody>
                  <a:tcPr>
                    <a:solidFill>
                      <a:srgbClr val="841944"/>
                    </a:solidFill>
                  </a:tcPr>
                </a:tc>
                <a:extLst>
                  <a:ext uri="{0D108BD9-81ED-4DB2-BD59-A6C34878D82A}">
                    <a16:rowId xmlns:a16="http://schemas.microsoft.com/office/drawing/2014/main" val="10000"/>
                  </a:ext>
                </a:extLst>
              </a:tr>
              <a:tr h="1733262">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Limited resources or slack</a:t>
                      </a:r>
                    </a:p>
                  </a:txBody>
                  <a:tcPr marL="71755" marR="71755" marT="71755" marB="71755">
                    <a:solidFill>
                      <a:srgbClr val="FEF2E3"/>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Available, usable resources can be diverted or redeployed to achieve organizational goals, but they must be shared to address many different needs. Resource allocation processes aim to optimize returns on marketing investments.</a:t>
                      </a:r>
                    </a:p>
                  </a:txBody>
                  <a:tcPr marL="71755" marR="71755" marT="71755" marB="71755">
                    <a:solidFill>
                      <a:srgbClr val="FEF2E3"/>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Downturns significantly contract demand for goods and services, and thus sales and profits, and thus subsequent resource slack. Resource allocations must adapt to changing conditions and varying amounts of resource slack.</a:t>
                      </a:r>
                    </a:p>
                  </a:txBody>
                  <a:tcPr marL="71755" marR="71755" marT="71755" marB="71755">
                    <a:solidFill>
                      <a:srgbClr val="FEF2E3"/>
                    </a:solidFill>
                  </a:tcPr>
                </a:tc>
                <a:extLst>
                  <a:ext uri="{0D108BD9-81ED-4DB2-BD59-A6C34878D82A}">
                    <a16:rowId xmlns:a16="http://schemas.microsoft.com/office/drawing/2014/main" val="10001"/>
                  </a:ext>
                </a:extLst>
              </a:tr>
              <a:tr h="1529348">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Changes in customers’ needs</a:t>
                      </a:r>
                    </a:p>
                  </a:txBody>
                  <a:tcPr marL="71755" marR="71755" marT="71755" marB="71755">
                    <a:solidFill>
                      <a:srgbClr val="EAE7F2"/>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Industry-level market segmentation focuses a firm on specific segment(s) of interest; over time, the size and attractiveness of each industry segment changes, so the number of targeted segments may change, as will the firm’s commitment to each segment.</a:t>
                      </a:r>
                    </a:p>
                  </a:txBody>
                  <a:tcPr marL="71755" marR="71755" marT="71755" marB="71755">
                    <a:solidFill>
                      <a:srgbClr val="EAE7F2"/>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Hotels once aimed to lure business travelers; they have shifted focus to young couples, the fastest-growing demographic, who seek innovative, inexpensive hospitality solutions.</a:t>
                      </a:r>
                    </a:p>
                  </a:txBody>
                  <a:tcPr marL="71755" marR="71755" marT="71755" marB="71755">
                    <a:solidFill>
                      <a:srgbClr val="EAE7F2"/>
                    </a:solidFill>
                  </a:tcPr>
                </a:tc>
                <a:extLst>
                  <a:ext uri="{0D108BD9-81ED-4DB2-BD59-A6C34878D82A}">
                    <a16:rowId xmlns:a16="http://schemas.microsoft.com/office/drawing/2014/main" val="10002"/>
                  </a:ext>
                </a:extLst>
              </a:tr>
              <a:tr h="1733262">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Changes in the lifecycle stage of a firm’s products</a:t>
                      </a:r>
                    </a:p>
                  </a:txBody>
                  <a:tcPr marL="71755" marR="71755" marT="71755" marB="71755">
                    <a:solidFill>
                      <a:srgbClr val="EDDFE0"/>
                    </a:solidFill>
                  </a:tcPr>
                </a:tc>
                <a:tc>
                  <a:txBody>
                    <a:bodyPr/>
                    <a:lstStyle/>
                    <a:p>
                      <a:pPr marL="0" marR="0">
                        <a:lnSpc>
                          <a:spcPct val="150000"/>
                        </a:lnSpc>
                        <a:spcBef>
                          <a:spcPts val="0"/>
                        </a:spcBef>
                        <a:spcAft>
                          <a:spcPts val="0"/>
                        </a:spcAft>
                      </a:pPr>
                      <a:r>
                        <a:rPr lang="en-US" sz="1400">
                          <a:effectLst/>
                          <a:latin typeface="Times New Roman" panose="02020603050405020304" pitchFamily="18" charset="0"/>
                          <a:ea typeface="Malgun Gothic" panose="020B0503020000020004" pitchFamily="34" charset="-127"/>
                          <a:cs typeface="UniversLTStd-Cn"/>
                        </a:rPr>
                        <a:t>Balanced portfolios contain products in all lifecycle stages, which help offset resource demands. Introductory-stage products require more resources for launch, testing, and advertising; then they require revisions as they enter the growth, maturity, and decline stages. </a:t>
                      </a:r>
                    </a:p>
                  </a:txBody>
                  <a:tcPr marL="71755" marR="71755" marT="71755" marB="71755">
                    <a:solidFill>
                      <a:srgbClr val="EDDFE0"/>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Xero software is disrupting traditional bookkeeping and accounting firms, such that large banks have had to reshuffle and introduce products that promise to help them maintain a healthy product portfolio mix.</a:t>
                      </a:r>
                    </a:p>
                  </a:txBody>
                  <a:tcPr marL="71755" marR="71755" marT="71755" marB="71755">
                    <a:solidFill>
                      <a:srgbClr val="EDDFE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0931877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54540" y="111977"/>
            <a:ext cx="8229600" cy="762000"/>
          </a:xfrm>
        </p:spPr>
        <p:txBody>
          <a:bodyPr/>
          <a:lstStyle/>
          <a:p>
            <a:r>
              <a:rPr lang="en-US" b="1" dirty="0">
                <a:solidFill>
                  <a:schemeClr val="tx1"/>
                </a:solidFill>
              </a:rPr>
              <a:t>Sources of Resource Trade-Offs, </a:t>
            </a:r>
            <a:r>
              <a:rPr lang="en-US" b="1" dirty="0" err="1">
                <a:solidFill>
                  <a:schemeClr val="tx1"/>
                </a:solidFill>
              </a:rPr>
              <a:t>Con’t</a:t>
            </a:r>
            <a:r>
              <a:rPr lang="en-US" b="1" dirty="0">
                <a:solidFill>
                  <a:schemeClr val="tx1"/>
                </a:solidFill>
              </a:rPr>
              <a:t>.</a:t>
            </a:r>
          </a:p>
        </p:txBody>
      </p:sp>
      <p:sp>
        <p:nvSpPr>
          <p:cNvPr id="7" name="Slide Number Placeholder 4"/>
          <p:cNvSpPr>
            <a:spLocks noGrp="1"/>
          </p:cNvSpPr>
          <p:nvPr>
            <p:ph type="sldNum" sz="quarter" idx="4"/>
          </p:nvPr>
        </p:nvSpPr>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
        <p:nvSpPr>
          <p:cNvPr id="8" name="Footer Placeholder 5"/>
          <p:cNvSpPr>
            <a:spLocks noGrp="1"/>
          </p:cNvSpPr>
          <p:nvPr>
            <p:ph type="ftr" sz="quarter" idx="4294967295"/>
          </p:nvPr>
        </p:nvSpPr>
        <p:spPr>
          <a:xfrm>
            <a:off x="0" y="6423025"/>
            <a:ext cx="6122988" cy="365125"/>
          </a:xfrm>
        </p:spPr>
        <p:txBody>
          <a:bodyPr/>
          <a:lstStyle/>
          <a:p>
            <a:r>
              <a:rPr lang="en-US" dirty="0"/>
              <a:t>© Palmatier, Petersen, and Germann</a:t>
            </a:r>
          </a:p>
        </p:txBody>
      </p:sp>
      <p:graphicFrame>
        <p:nvGraphicFramePr>
          <p:cNvPr id="10" name="Table 9"/>
          <p:cNvGraphicFramePr>
            <a:graphicFrameLocks noGrp="1"/>
          </p:cNvGraphicFramePr>
          <p:nvPr>
            <p:extLst>
              <p:ext uri="{D42A27DB-BD31-4B8C-83A1-F6EECF244321}">
                <p14:modId xmlns:p14="http://schemas.microsoft.com/office/powerpoint/2010/main" val="3571534600"/>
              </p:ext>
            </p:extLst>
          </p:nvPr>
        </p:nvGraphicFramePr>
        <p:xfrm>
          <a:off x="169682" y="1210980"/>
          <a:ext cx="8823490" cy="5241094"/>
        </p:xfrm>
        <a:graphic>
          <a:graphicData uri="http://schemas.openxmlformats.org/drawingml/2006/table">
            <a:tbl>
              <a:tblPr firstRow="1" bandRow="1">
                <a:tableStyleId>{5C22544A-7EE6-4342-B048-85BDC9FD1C3A}</a:tableStyleId>
              </a:tblPr>
              <a:tblGrid>
                <a:gridCol w="1450983">
                  <a:extLst>
                    <a:ext uri="{9D8B030D-6E8A-4147-A177-3AD203B41FA5}">
                      <a16:colId xmlns:a16="http://schemas.microsoft.com/office/drawing/2014/main" val="20000"/>
                    </a:ext>
                  </a:extLst>
                </a:gridCol>
                <a:gridCol w="4431344">
                  <a:extLst>
                    <a:ext uri="{9D8B030D-6E8A-4147-A177-3AD203B41FA5}">
                      <a16:colId xmlns:a16="http://schemas.microsoft.com/office/drawing/2014/main" val="20001"/>
                    </a:ext>
                  </a:extLst>
                </a:gridCol>
                <a:gridCol w="2941163">
                  <a:extLst>
                    <a:ext uri="{9D8B030D-6E8A-4147-A177-3AD203B41FA5}">
                      <a16:colId xmlns:a16="http://schemas.microsoft.com/office/drawing/2014/main" val="20002"/>
                    </a:ext>
                  </a:extLst>
                </a:gridCol>
              </a:tblGrid>
              <a:tr h="387332">
                <a:tc>
                  <a:txBody>
                    <a:bodyPr/>
                    <a:lstStyle/>
                    <a:p>
                      <a:r>
                        <a:rPr lang="en-US" sz="1400" dirty="0"/>
                        <a:t>Source</a:t>
                      </a:r>
                    </a:p>
                  </a:txBody>
                  <a:tcPr>
                    <a:solidFill>
                      <a:srgbClr val="841944"/>
                    </a:solidFill>
                  </a:tcPr>
                </a:tc>
                <a:tc>
                  <a:txBody>
                    <a:bodyPr/>
                    <a:lstStyle/>
                    <a:p>
                      <a:r>
                        <a:rPr lang="en-US" sz="1400" dirty="0"/>
                        <a:t>Idea</a:t>
                      </a:r>
                    </a:p>
                  </a:txBody>
                  <a:tcPr>
                    <a:solidFill>
                      <a:srgbClr val="841944"/>
                    </a:solidFill>
                  </a:tcPr>
                </a:tc>
                <a:tc>
                  <a:txBody>
                    <a:bodyPr/>
                    <a:lstStyle/>
                    <a:p>
                      <a:r>
                        <a:rPr lang="en-US" sz="1400" dirty="0"/>
                        <a:t>Examples</a:t>
                      </a:r>
                    </a:p>
                  </a:txBody>
                  <a:tcPr>
                    <a:solidFill>
                      <a:srgbClr val="841944"/>
                    </a:solidFill>
                  </a:tcPr>
                </a:tc>
                <a:extLst>
                  <a:ext uri="{0D108BD9-81ED-4DB2-BD59-A6C34878D82A}">
                    <a16:rowId xmlns:a16="http://schemas.microsoft.com/office/drawing/2014/main" val="10000"/>
                  </a:ext>
                </a:extLst>
              </a:tr>
              <a:tr h="2188222">
                <a:tc>
                  <a:txBody>
                    <a:bodyPr/>
                    <a:lstStyle/>
                    <a:p>
                      <a:pPr marL="0" marR="0">
                        <a:lnSpc>
                          <a:spcPct val="150000"/>
                        </a:lnSpc>
                        <a:spcBef>
                          <a:spcPts val="0"/>
                        </a:spcBef>
                        <a:spcAft>
                          <a:spcPts val="0"/>
                        </a:spcAft>
                      </a:pPr>
                      <a:r>
                        <a:rPr lang="en-US" sz="1400">
                          <a:effectLst/>
                          <a:latin typeface="Times New Roman" panose="02020603050405020304" pitchFamily="18" charset="0"/>
                          <a:ea typeface="Malgun Gothic" panose="020B0503020000020004" pitchFamily="34" charset="-127"/>
                          <a:cs typeface="UniversLTStd-Cn"/>
                        </a:rPr>
                        <a:t>Changes in the product market landscape, due to the entry and exit of competitors</a:t>
                      </a:r>
                    </a:p>
                  </a:txBody>
                  <a:tcPr marL="71755" marR="71755" marT="71755" marB="71755">
                    <a:solidFill>
                      <a:srgbClr val="D9DCE1"/>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Firms in advantageous market positions are open to competitive attack, which may negate their advantages. In jostling for secondary demand, firms try to steal market share from one another rather than create more demand. Some resource trade-offs also might anticipate new entrants.</a:t>
                      </a:r>
                    </a:p>
                  </a:txBody>
                  <a:tcPr marL="71755" marR="71755" marT="71755" marB="71755">
                    <a:solidFill>
                      <a:srgbClr val="D9DCE1"/>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Tylenol cut prices and increased its advertising and sales budgets to attack a competitor drug </a:t>
                      </a:r>
                      <a:r>
                        <a:rPr lang="en-US" sz="1400" dirty="0" err="1">
                          <a:effectLst/>
                          <a:latin typeface="Times New Roman" panose="02020603050405020304" pitchFamily="18" charset="0"/>
                          <a:ea typeface="Malgun Gothic" panose="020B0503020000020004" pitchFamily="34" charset="-127"/>
                          <a:cs typeface="UniversLTStd-Cn"/>
                        </a:rPr>
                        <a:t>Datril</a:t>
                      </a:r>
                      <a:r>
                        <a:rPr lang="en-US" sz="1400" dirty="0">
                          <a:effectLst/>
                          <a:latin typeface="Times New Roman" panose="02020603050405020304" pitchFamily="18" charset="0"/>
                          <a:ea typeface="Malgun Gothic" panose="020B0503020000020004" pitchFamily="34" charset="-127"/>
                          <a:cs typeface="UniversLTStd-Cn"/>
                        </a:rPr>
                        <a:t>, damaging </a:t>
                      </a:r>
                      <a:r>
                        <a:rPr lang="en-US" sz="1400" dirty="0" err="1">
                          <a:effectLst/>
                          <a:latin typeface="Times New Roman" panose="02020603050405020304" pitchFamily="18" charset="0"/>
                          <a:ea typeface="Malgun Gothic" panose="020B0503020000020004" pitchFamily="34" charset="-127"/>
                          <a:cs typeface="UniversLTStd-Cn"/>
                        </a:rPr>
                        <a:t>Datril’s</a:t>
                      </a:r>
                      <a:r>
                        <a:rPr lang="en-US" sz="1400" dirty="0">
                          <a:effectLst/>
                          <a:latin typeface="Times New Roman" panose="02020603050405020304" pitchFamily="18" charset="0"/>
                          <a:ea typeface="Malgun Gothic" panose="020B0503020000020004" pitchFamily="34" charset="-127"/>
                          <a:cs typeface="UniversLTStd-Cn"/>
                        </a:rPr>
                        <a:t> entry strategy and helping Tylenol’s long-term performance.</a:t>
                      </a:r>
                    </a:p>
                  </a:txBody>
                  <a:tcPr marL="71755" marR="71755" marT="71755" marB="71755">
                    <a:solidFill>
                      <a:srgbClr val="D9DCE1"/>
                    </a:solidFill>
                  </a:tcPr>
                </a:tc>
                <a:extLst>
                  <a:ext uri="{0D108BD9-81ED-4DB2-BD59-A6C34878D82A}">
                    <a16:rowId xmlns:a16="http://schemas.microsoft.com/office/drawing/2014/main" val="10001"/>
                  </a:ext>
                </a:extLst>
              </a:tr>
              <a:tr h="2188222">
                <a:tc>
                  <a:txBody>
                    <a:bodyPr/>
                    <a:lstStyle/>
                    <a:p>
                      <a:pPr marL="0" marR="0">
                        <a:lnSpc>
                          <a:spcPct val="150000"/>
                        </a:lnSpc>
                        <a:spcBef>
                          <a:spcPts val="0"/>
                        </a:spcBef>
                        <a:spcAft>
                          <a:spcPts val="0"/>
                        </a:spcAft>
                      </a:pPr>
                      <a:r>
                        <a:rPr lang="en-US" sz="1400">
                          <a:effectLst/>
                          <a:latin typeface="Times New Roman" panose="02020603050405020304" pitchFamily="18" charset="0"/>
                          <a:ea typeface="Malgun Gothic" panose="020B0503020000020004" pitchFamily="34" charset="-127"/>
                          <a:cs typeface="UniversLTStd-Cn"/>
                        </a:rPr>
                        <a:t>Changes in the effectiveness of marketing activities</a:t>
                      </a:r>
                    </a:p>
                  </a:txBody>
                  <a:tcPr marL="71755" marR="71755" marT="71755" marB="71755">
                    <a:solidFill>
                      <a:srgbClr val="E2F3F5"/>
                    </a:solidFill>
                  </a:tcPr>
                </a:tc>
                <a:tc>
                  <a:txBody>
                    <a:bodyPr/>
                    <a:lstStyle/>
                    <a:p>
                      <a:pPr marL="0" marR="0">
                        <a:lnSpc>
                          <a:spcPct val="150000"/>
                        </a:lnSpc>
                        <a:spcBef>
                          <a:spcPts val="0"/>
                        </a:spcBef>
                        <a:spcAft>
                          <a:spcPts val="0"/>
                        </a:spcAft>
                      </a:pPr>
                      <a:r>
                        <a:rPr lang="en-US" sz="1400">
                          <a:effectLst/>
                          <a:latin typeface="Times New Roman" panose="02020603050405020304" pitchFamily="18" charset="0"/>
                          <a:ea typeface="Malgun Gothic" panose="020B0503020000020004" pitchFamily="34" charset="-127"/>
                          <a:cs typeface="UniversLTStd-Cn"/>
                        </a:rPr>
                        <a:t>Even if a firm is operating in a stable economy, with fixed consumer segments, homogeneous preferences across different lifecycle stages, and no major competitive entries, the effectiveness of marketing activities change, and the market becomes less or more responsive to marketing efforts. For example, sales cycles lengthen due to relationship selling, product complexity, and informed and demanding customers.</a:t>
                      </a:r>
                    </a:p>
                  </a:txBody>
                  <a:tcPr marL="71755" marR="71755" marT="71755" marB="71755">
                    <a:solidFill>
                      <a:srgbClr val="E2F3F5"/>
                    </a:solidFill>
                  </a:tcPr>
                </a:tc>
                <a:tc>
                  <a:txBody>
                    <a:bodyPr/>
                    <a:lstStyle/>
                    <a:p>
                      <a:pPr marL="0" marR="0">
                        <a:lnSpc>
                          <a:spcPct val="150000"/>
                        </a:lnSpc>
                        <a:spcBef>
                          <a:spcPts val="0"/>
                        </a:spcBef>
                        <a:spcAft>
                          <a:spcPts val="0"/>
                        </a:spcAft>
                      </a:pPr>
                      <a:r>
                        <a:rPr lang="en-US" sz="1400" dirty="0">
                          <a:effectLst/>
                          <a:latin typeface="Times New Roman" panose="02020603050405020304" pitchFamily="18" charset="0"/>
                          <a:ea typeface="Malgun Gothic" panose="020B0503020000020004" pitchFamily="34" charset="-127"/>
                          <a:cs typeface="UniversLTStd-Cn"/>
                        </a:rPr>
                        <a:t>Mass media advertising effectiveness has declined since the 1990s in the US, Europe, and Asia.</a:t>
                      </a:r>
                    </a:p>
                  </a:txBody>
                  <a:tcPr marL="71755" marR="71755" marT="71755" marB="71755">
                    <a:solidFill>
                      <a:srgbClr val="E2F3F5"/>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113660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2181</Words>
  <Application>Microsoft Office PowerPoint</Application>
  <PresentationFormat>On-screen Show (4:3)</PresentationFormat>
  <Paragraphs>216</Paragraphs>
  <Slides>19</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Malgun Gothic</vt:lpstr>
      <vt:lpstr>黑体</vt:lpstr>
      <vt:lpstr>Avenir Light</vt:lpstr>
      <vt:lpstr>Calibri</vt:lpstr>
      <vt:lpstr>Cambria</vt:lpstr>
      <vt:lpstr>Times New Roman</vt:lpstr>
      <vt:lpstr>UniversLTStd-Cn</vt:lpstr>
      <vt:lpstr>Wingdings</vt:lpstr>
      <vt:lpstr>Palmatier1</vt:lpstr>
      <vt:lpstr>PowerPoint Presentation</vt:lpstr>
      <vt:lpstr>Agenda</vt:lpstr>
      <vt:lpstr>Learning Objectives</vt:lpstr>
      <vt:lpstr>Agenda</vt:lpstr>
      <vt:lpstr>All Resources Are Limited</vt:lpstr>
      <vt:lpstr>Exercise on Resource Tradeoffs</vt:lpstr>
      <vt:lpstr>Sources of Resource Trade-offs</vt:lpstr>
      <vt:lpstr>Sources of Resource Trade-Offs</vt:lpstr>
      <vt:lpstr>Sources of Resource Trade-Offs, Con’t.</vt:lpstr>
      <vt:lpstr>Agenda</vt:lpstr>
      <vt:lpstr>All Resources Are Limited: A Fundamental Assumption of Marketing Strategy</vt:lpstr>
      <vt:lpstr>Agenda</vt:lpstr>
      <vt:lpstr>Analyses for Managing Resource Trade-offs</vt:lpstr>
      <vt:lpstr>Marketing Mix Models using Regression Analyses</vt:lpstr>
      <vt:lpstr>Marketing Experiments</vt:lpstr>
      <vt:lpstr>Unstructured Textual Analysis</vt:lpstr>
      <vt:lpstr>Agenda</vt:lpstr>
      <vt:lpstr>Takeaways </vt:lpstr>
      <vt:lpstr>Takeaways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2021-12-18T15:00:46Z</dcterms:created>
  <dcterms:modified xsi:type="dcterms:W3CDTF">2021-12-18T15:00:50Z</dcterms:modified>
</cp:coreProperties>
</file>