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emovePersonalInfoOnSave="1" saveSubsetFonts="1" autoCompressPictures="0">
  <p:sldMasterIdLst>
    <p:sldMasterId id="2147483949" r:id="rId1"/>
  </p:sldMasterIdLst>
  <p:notesMasterIdLst>
    <p:notesMasterId r:id="rId33"/>
  </p:notesMasterIdLst>
  <p:handoutMasterIdLst>
    <p:handoutMasterId r:id="rId34"/>
  </p:handoutMasterIdLst>
  <p:sldIdLst>
    <p:sldId id="257" r:id="rId2"/>
    <p:sldId id="326" r:id="rId3"/>
    <p:sldId id="425" r:id="rId4"/>
    <p:sldId id="489" r:id="rId5"/>
    <p:sldId id="259" r:id="rId6"/>
    <p:sldId id="466" r:id="rId7"/>
    <p:sldId id="495" r:id="rId8"/>
    <p:sldId id="490" r:id="rId9"/>
    <p:sldId id="442" r:id="rId10"/>
    <p:sldId id="496" r:id="rId11"/>
    <p:sldId id="497" r:id="rId12"/>
    <p:sldId id="467" r:id="rId13"/>
    <p:sldId id="498" r:id="rId14"/>
    <p:sldId id="499" r:id="rId15"/>
    <p:sldId id="500" r:id="rId16"/>
    <p:sldId id="443" r:id="rId17"/>
    <p:sldId id="470" r:id="rId18"/>
    <p:sldId id="471" r:id="rId19"/>
    <p:sldId id="501" r:id="rId20"/>
    <p:sldId id="502" r:id="rId21"/>
    <p:sldId id="503" r:id="rId22"/>
    <p:sldId id="491" r:id="rId23"/>
    <p:sldId id="268" r:id="rId24"/>
    <p:sldId id="492" r:id="rId25"/>
    <p:sldId id="480" r:id="rId26"/>
    <p:sldId id="493" r:id="rId27"/>
    <p:sldId id="457" r:id="rId28"/>
    <p:sldId id="504" r:id="rId29"/>
    <p:sldId id="494" r:id="rId30"/>
    <p:sldId id="299" r:id="rId31"/>
    <p:sldId id="505" r:id="rId32"/>
  </p:sldIdLst>
  <p:sldSz cx="9144000" cy="6858000" type="screen4x3"/>
  <p:notesSz cx="6858000" cy="9144000"/>
  <p:defaultTextStyle>
    <a:defPPr>
      <a:defRPr lang="en-US"/>
    </a:defPPr>
    <a:lvl1pPr marL="0" algn="l" defTabSz="456827" rtl="0" eaLnBrk="1" latinLnBrk="0" hangingPunct="1">
      <a:defRPr sz="1800" kern="1200">
        <a:solidFill>
          <a:schemeClr val="tx1"/>
        </a:solidFill>
        <a:latin typeface="+mn-lt"/>
        <a:ea typeface="+mn-ea"/>
        <a:cs typeface="+mn-cs"/>
      </a:defRPr>
    </a:lvl1pPr>
    <a:lvl2pPr marL="456827" algn="l" defTabSz="456827" rtl="0" eaLnBrk="1" latinLnBrk="0" hangingPunct="1">
      <a:defRPr sz="1800" kern="1200">
        <a:solidFill>
          <a:schemeClr val="tx1"/>
        </a:solidFill>
        <a:latin typeface="+mn-lt"/>
        <a:ea typeface="+mn-ea"/>
        <a:cs typeface="+mn-cs"/>
      </a:defRPr>
    </a:lvl2pPr>
    <a:lvl3pPr marL="913651" algn="l" defTabSz="456827" rtl="0" eaLnBrk="1" latinLnBrk="0" hangingPunct="1">
      <a:defRPr sz="1800" kern="1200">
        <a:solidFill>
          <a:schemeClr val="tx1"/>
        </a:solidFill>
        <a:latin typeface="+mn-lt"/>
        <a:ea typeface="+mn-ea"/>
        <a:cs typeface="+mn-cs"/>
      </a:defRPr>
    </a:lvl3pPr>
    <a:lvl4pPr marL="1370479" algn="l" defTabSz="456827" rtl="0" eaLnBrk="1" latinLnBrk="0" hangingPunct="1">
      <a:defRPr sz="1800" kern="1200">
        <a:solidFill>
          <a:schemeClr val="tx1"/>
        </a:solidFill>
        <a:latin typeface="+mn-lt"/>
        <a:ea typeface="+mn-ea"/>
        <a:cs typeface="+mn-cs"/>
      </a:defRPr>
    </a:lvl4pPr>
    <a:lvl5pPr marL="1827303" algn="l" defTabSz="456827" rtl="0" eaLnBrk="1" latinLnBrk="0" hangingPunct="1">
      <a:defRPr sz="1800" kern="1200">
        <a:solidFill>
          <a:schemeClr val="tx1"/>
        </a:solidFill>
        <a:latin typeface="+mn-lt"/>
        <a:ea typeface="+mn-ea"/>
        <a:cs typeface="+mn-cs"/>
      </a:defRPr>
    </a:lvl5pPr>
    <a:lvl6pPr marL="2284131" algn="l" defTabSz="456827" rtl="0" eaLnBrk="1" latinLnBrk="0" hangingPunct="1">
      <a:defRPr sz="1800" kern="1200">
        <a:solidFill>
          <a:schemeClr val="tx1"/>
        </a:solidFill>
        <a:latin typeface="+mn-lt"/>
        <a:ea typeface="+mn-ea"/>
        <a:cs typeface="+mn-cs"/>
      </a:defRPr>
    </a:lvl6pPr>
    <a:lvl7pPr marL="2740955" algn="l" defTabSz="456827" rtl="0" eaLnBrk="1" latinLnBrk="0" hangingPunct="1">
      <a:defRPr sz="1800" kern="1200">
        <a:solidFill>
          <a:schemeClr val="tx1"/>
        </a:solidFill>
        <a:latin typeface="+mn-lt"/>
        <a:ea typeface="+mn-ea"/>
        <a:cs typeface="+mn-cs"/>
      </a:defRPr>
    </a:lvl7pPr>
    <a:lvl8pPr marL="3197782" algn="l" defTabSz="456827" rtl="0" eaLnBrk="1" latinLnBrk="0" hangingPunct="1">
      <a:defRPr sz="1800" kern="1200">
        <a:solidFill>
          <a:schemeClr val="tx1"/>
        </a:solidFill>
        <a:latin typeface="+mn-lt"/>
        <a:ea typeface="+mn-ea"/>
        <a:cs typeface="+mn-cs"/>
      </a:defRPr>
    </a:lvl8pPr>
    <a:lvl9pPr marL="3654606" algn="l" defTabSz="456827"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uthor" initials="A" lastIdx="0"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4668"/>
    <a:srgbClr val="70C5CA"/>
    <a:srgbClr val="009CA3"/>
    <a:srgbClr val="F7941D"/>
    <a:srgbClr val="004264"/>
    <a:srgbClr val="EFE61E"/>
    <a:srgbClr val="C86413"/>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A4240BC-182C-49CE-AB65-9DA0F9BFAF35}" v="245" dt="2021-08-24T22:02:31.851"/>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485" autoAdjust="0"/>
    <p:restoredTop sz="90162" autoAdjust="0"/>
  </p:normalViewPr>
  <p:slideViewPr>
    <p:cSldViewPr snapToGrid="0" snapToObjects="1">
      <p:cViewPr varScale="1">
        <p:scale>
          <a:sx n="75" d="100"/>
          <a:sy n="75" d="100"/>
        </p:scale>
        <p:origin x="1550" y="43"/>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21" Type="http://schemas.openxmlformats.org/officeDocument/2006/relationships/slide" Target="slides/slide20.xml"/><Relationship Id="rId34"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notesMaster" Target="notesMasters/notesMaster1.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40" Type="http://schemas.microsoft.com/office/2015/10/relationships/revisionInfo" Target="revisionInfo.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commentAuthors" Target="commentAuthors.xml"/><Relationship Id="rId8" Type="http://schemas.openxmlformats.org/officeDocument/2006/relationships/slide" Target="slides/slide7.xml"/><Relationship Id="rId3" Type="http://schemas.openxmlformats.org/officeDocument/2006/relationships/slide" Target="slides/slide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594C9470-5748-164B-81D8-F42249190E1F}" type="datetimeFigureOut">
              <a:rPr lang="en-US" smtClean="0"/>
              <a:t>12/18/2021</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431A4610-95BC-284F-BE00-2B599A48ABC9}" type="slidenum">
              <a:rPr lang="en-US" smtClean="0"/>
              <a:t>‹#›</a:t>
            </a:fld>
            <a:endParaRPr lang="en-US"/>
          </a:p>
        </p:txBody>
      </p:sp>
    </p:spTree>
    <p:extLst>
      <p:ext uri="{BB962C8B-B14F-4D97-AF65-F5344CB8AC3E}">
        <p14:creationId xmlns:p14="http://schemas.microsoft.com/office/powerpoint/2010/main" val="244449694"/>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5010346-E64B-B94E-B4E5-AFC6A520BB4A}" type="datetimeFigureOut">
              <a:rPr lang="en-US" smtClean="0"/>
              <a:t>12/18/2021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9481517-11CD-1043-936A-823C17956EDF}" type="slidenum">
              <a:rPr lang="en-US" smtClean="0"/>
              <a:t>‹#›</a:t>
            </a:fld>
            <a:endParaRPr lang="en-US"/>
          </a:p>
        </p:txBody>
      </p:sp>
    </p:spTree>
    <p:extLst>
      <p:ext uri="{BB962C8B-B14F-4D97-AF65-F5344CB8AC3E}">
        <p14:creationId xmlns:p14="http://schemas.microsoft.com/office/powerpoint/2010/main" val="3497754386"/>
      </p:ext>
    </p:extLst>
  </p:cSld>
  <p:clrMap bg1="lt1" tx1="dk1" bg2="lt2" tx2="dk2" accent1="accent1" accent2="accent2" accent3="accent3" accent4="accent4" accent5="accent5" accent6="accent6" hlink="hlink" folHlink="folHlink"/>
  <p:hf hdr="0" ftr="0" dt="0"/>
  <p:notesStyle>
    <a:lvl1pPr marL="0" algn="l" defTabSz="456827" rtl="0" eaLnBrk="1" latinLnBrk="0" hangingPunct="1">
      <a:defRPr sz="1200" kern="1200">
        <a:solidFill>
          <a:schemeClr val="tx1"/>
        </a:solidFill>
        <a:latin typeface="+mn-lt"/>
        <a:ea typeface="+mn-ea"/>
        <a:cs typeface="+mn-cs"/>
      </a:defRPr>
    </a:lvl1pPr>
    <a:lvl2pPr marL="456827" algn="l" defTabSz="456827" rtl="0" eaLnBrk="1" latinLnBrk="0" hangingPunct="1">
      <a:defRPr sz="1200" kern="1200">
        <a:solidFill>
          <a:schemeClr val="tx1"/>
        </a:solidFill>
        <a:latin typeface="+mn-lt"/>
        <a:ea typeface="+mn-ea"/>
        <a:cs typeface="+mn-cs"/>
      </a:defRPr>
    </a:lvl2pPr>
    <a:lvl3pPr marL="913651" algn="l" defTabSz="456827" rtl="0" eaLnBrk="1" latinLnBrk="0" hangingPunct="1">
      <a:defRPr sz="1200" kern="1200">
        <a:solidFill>
          <a:schemeClr val="tx1"/>
        </a:solidFill>
        <a:latin typeface="+mn-lt"/>
        <a:ea typeface="+mn-ea"/>
        <a:cs typeface="+mn-cs"/>
      </a:defRPr>
    </a:lvl3pPr>
    <a:lvl4pPr marL="1370479" algn="l" defTabSz="456827" rtl="0" eaLnBrk="1" latinLnBrk="0" hangingPunct="1">
      <a:defRPr sz="1200" kern="1200">
        <a:solidFill>
          <a:schemeClr val="tx1"/>
        </a:solidFill>
        <a:latin typeface="+mn-lt"/>
        <a:ea typeface="+mn-ea"/>
        <a:cs typeface="+mn-cs"/>
      </a:defRPr>
    </a:lvl4pPr>
    <a:lvl5pPr marL="1827303" algn="l" defTabSz="456827" rtl="0" eaLnBrk="1" latinLnBrk="0" hangingPunct="1">
      <a:defRPr sz="1200" kern="1200">
        <a:solidFill>
          <a:schemeClr val="tx1"/>
        </a:solidFill>
        <a:latin typeface="+mn-lt"/>
        <a:ea typeface="+mn-ea"/>
        <a:cs typeface="+mn-cs"/>
      </a:defRPr>
    </a:lvl5pPr>
    <a:lvl6pPr marL="2284131" algn="l" defTabSz="456827" rtl="0" eaLnBrk="1" latinLnBrk="0" hangingPunct="1">
      <a:defRPr sz="1200" kern="1200">
        <a:solidFill>
          <a:schemeClr val="tx1"/>
        </a:solidFill>
        <a:latin typeface="+mn-lt"/>
        <a:ea typeface="+mn-ea"/>
        <a:cs typeface="+mn-cs"/>
      </a:defRPr>
    </a:lvl6pPr>
    <a:lvl7pPr marL="2740955" algn="l" defTabSz="456827" rtl="0" eaLnBrk="1" latinLnBrk="0" hangingPunct="1">
      <a:defRPr sz="1200" kern="1200">
        <a:solidFill>
          <a:schemeClr val="tx1"/>
        </a:solidFill>
        <a:latin typeface="+mn-lt"/>
        <a:ea typeface="+mn-ea"/>
        <a:cs typeface="+mn-cs"/>
      </a:defRPr>
    </a:lvl7pPr>
    <a:lvl8pPr marL="3197782" algn="l" defTabSz="456827" rtl="0" eaLnBrk="1" latinLnBrk="0" hangingPunct="1">
      <a:defRPr sz="1200" kern="1200">
        <a:solidFill>
          <a:schemeClr val="tx1"/>
        </a:solidFill>
        <a:latin typeface="+mn-lt"/>
        <a:ea typeface="+mn-ea"/>
        <a:cs typeface="+mn-cs"/>
      </a:defRPr>
    </a:lvl8pPr>
    <a:lvl9pPr marL="3654606" algn="l" defTabSz="456827"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9481517-11CD-1043-936A-823C17956EDF}" type="slidenum">
              <a:rPr lang="en-US" smtClean="0"/>
              <a:t>1</a:t>
            </a:fld>
            <a:endParaRPr lang="en-US"/>
          </a:p>
        </p:txBody>
      </p:sp>
    </p:spTree>
    <p:extLst>
      <p:ext uri="{BB962C8B-B14F-4D97-AF65-F5344CB8AC3E}">
        <p14:creationId xmlns:p14="http://schemas.microsoft.com/office/powerpoint/2010/main" val="229331401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99481517-11CD-1043-936A-823C17956EDF}" type="slidenum">
              <a:rPr lang="en-US" smtClean="0"/>
              <a:t>13</a:t>
            </a:fld>
            <a:endParaRPr lang="en-US"/>
          </a:p>
        </p:txBody>
      </p:sp>
    </p:spTree>
    <p:extLst>
      <p:ext uri="{BB962C8B-B14F-4D97-AF65-F5344CB8AC3E}">
        <p14:creationId xmlns:p14="http://schemas.microsoft.com/office/powerpoint/2010/main" val="370213796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99481517-11CD-1043-936A-823C17956EDF}" type="slidenum">
              <a:rPr lang="en-US" smtClean="0"/>
              <a:t>14</a:t>
            </a:fld>
            <a:endParaRPr lang="en-US"/>
          </a:p>
        </p:txBody>
      </p:sp>
    </p:spTree>
    <p:extLst>
      <p:ext uri="{BB962C8B-B14F-4D97-AF65-F5344CB8AC3E}">
        <p14:creationId xmlns:p14="http://schemas.microsoft.com/office/powerpoint/2010/main" val="381277876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99481517-11CD-1043-936A-823C17956EDF}" type="slidenum">
              <a:rPr lang="en-US" smtClean="0"/>
              <a:t>15</a:t>
            </a:fld>
            <a:endParaRPr lang="en-US"/>
          </a:p>
        </p:txBody>
      </p:sp>
    </p:spTree>
    <p:extLst>
      <p:ext uri="{BB962C8B-B14F-4D97-AF65-F5344CB8AC3E}">
        <p14:creationId xmlns:p14="http://schemas.microsoft.com/office/powerpoint/2010/main" val="91572839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99481517-11CD-1043-936A-823C17956EDF}" type="slidenum">
              <a:rPr lang="en-US" smtClean="0"/>
              <a:t>16</a:t>
            </a:fld>
            <a:endParaRPr lang="en-US"/>
          </a:p>
        </p:txBody>
      </p:sp>
    </p:spTree>
    <p:extLst>
      <p:ext uri="{BB962C8B-B14F-4D97-AF65-F5344CB8AC3E}">
        <p14:creationId xmlns:p14="http://schemas.microsoft.com/office/powerpoint/2010/main" val="197775207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99481517-11CD-1043-936A-823C17956EDF}" type="slidenum">
              <a:rPr lang="en-US" smtClean="0"/>
              <a:t>17</a:t>
            </a:fld>
            <a:endParaRPr lang="en-US"/>
          </a:p>
        </p:txBody>
      </p:sp>
    </p:spTree>
    <p:extLst>
      <p:ext uri="{BB962C8B-B14F-4D97-AF65-F5344CB8AC3E}">
        <p14:creationId xmlns:p14="http://schemas.microsoft.com/office/powerpoint/2010/main" val="297264326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99481517-11CD-1043-936A-823C17956EDF}" type="slidenum">
              <a:rPr lang="en-US" smtClean="0"/>
              <a:t>18</a:t>
            </a:fld>
            <a:endParaRPr lang="en-US"/>
          </a:p>
        </p:txBody>
      </p:sp>
    </p:spTree>
    <p:extLst>
      <p:ext uri="{BB962C8B-B14F-4D97-AF65-F5344CB8AC3E}">
        <p14:creationId xmlns:p14="http://schemas.microsoft.com/office/powerpoint/2010/main" val="23958897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99481517-11CD-1043-936A-823C17956EDF}" type="slidenum">
              <a:rPr lang="en-US" smtClean="0"/>
              <a:t>19</a:t>
            </a:fld>
            <a:endParaRPr lang="en-US"/>
          </a:p>
        </p:txBody>
      </p:sp>
    </p:spTree>
    <p:extLst>
      <p:ext uri="{BB962C8B-B14F-4D97-AF65-F5344CB8AC3E}">
        <p14:creationId xmlns:p14="http://schemas.microsoft.com/office/powerpoint/2010/main" val="250554854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99481517-11CD-1043-936A-823C17956EDF}" type="slidenum">
              <a:rPr lang="en-US" smtClean="0"/>
              <a:t>20</a:t>
            </a:fld>
            <a:endParaRPr lang="en-US"/>
          </a:p>
        </p:txBody>
      </p:sp>
    </p:spTree>
    <p:extLst>
      <p:ext uri="{BB962C8B-B14F-4D97-AF65-F5344CB8AC3E}">
        <p14:creationId xmlns:p14="http://schemas.microsoft.com/office/powerpoint/2010/main" val="52738417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99481517-11CD-1043-936A-823C17956EDF}" type="slidenum">
              <a:rPr lang="en-US" smtClean="0"/>
              <a:t>21</a:t>
            </a:fld>
            <a:endParaRPr lang="en-US"/>
          </a:p>
        </p:txBody>
      </p:sp>
    </p:spTree>
    <p:extLst>
      <p:ext uri="{BB962C8B-B14F-4D97-AF65-F5344CB8AC3E}">
        <p14:creationId xmlns:p14="http://schemas.microsoft.com/office/powerpoint/2010/main" val="1990136712"/>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99481517-11CD-1043-936A-823C17956EDF}" type="slidenum">
              <a:rPr lang="en-US" smtClean="0"/>
              <a:t>23</a:t>
            </a:fld>
            <a:endParaRPr lang="en-US"/>
          </a:p>
        </p:txBody>
      </p:sp>
    </p:spTree>
    <p:extLst>
      <p:ext uri="{BB962C8B-B14F-4D97-AF65-F5344CB8AC3E}">
        <p14:creationId xmlns:p14="http://schemas.microsoft.com/office/powerpoint/2010/main" val="85702228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gn="just">
              <a:lnSpc>
                <a:spcPct val="150000"/>
              </a:lnSpc>
              <a:spcBef>
                <a:spcPts val="0"/>
              </a:spcBef>
              <a:spcAft>
                <a:spcPts val="0"/>
              </a:spcAft>
            </a:pPr>
            <a:endParaRPr lang="en-US" sz="1200" b="0" i="0" u="none" strike="noStrike" kern="1200" baseline="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99481517-11CD-1043-936A-823C17956EDF}" type="slidenum">
              <a:rPr lang="en-US" smtClean="0"/>
              <a:t>3</a:t>
            </a:fld>
            <a:endParaRPr lang="en-US"/>
          </a:p>
        </p:txBody>
      </p:sp>
    </p:spTree>
    <p:extLst>
      <p:ext uri="{BB962C8B-B14F-4D97-AF65-F5344CB8AC3E}">
        <p14:creationId xmlns:p14="http://schemas.microsoft.com/office/powerpoint/2010/main" val="71526550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99481517-11CD-1043-936A-823C17956EDF}" type="slidenum">
              <a:rPr lang="en-US" smtClean="0"/>
              <a:t>25</a:t>
            </a:fld>
            <a:endParaRPr lang="en-US"/>
          </a:p>
        </p:txBody>
      </p:sp>
    </p:spTree>
    <p:extLst>
      <p:ext uri="{BB962C8B-B14F-4D97-AF65-F5344CB8AC3E}">
        <p14:creationId xmlns:p14="http://schemas.microsoft.com/office/powerpoint/2010/main" val="65190868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9481517-11CD-1043-936A-823C17956EDF}" type="slidenum">
              <a:rPr lang="en-US" smtClean="0"/>
              <a:t>27</a:t>
            </a:fld>
            <a:endParaRPr lang="en-US"/>
          </a:p>
        </p:txBody>
      </p:sp>
    </p:spTree>
    <p:extLst>
      <p:ext uri="{BB962C8B-B14F-4D97-AF65-F5344CB8AC3E}">
        <p14:creationId xmlns:p14="http://schemas.microsoft.com/office/powerpoint/2010/main" val="4045389074"/>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9481517-11CD-1043-936A-823C17956EDF}" type="slidenum">
              <a:rPr lang="en-US" smtClean="0"/>
              <a:t>28</a:t>
            </a:fld>
            <a:endParaRPr lang="en-US"/>
          </a:p>
        </p:txBody>
      </p:sp>
    </p:spTree>
    <p:extLst>
      <p:ext uri="{BB962C8B-B14F-4D97-AF65-F5344CB8AC3E}">
        <p14:creationId xmlns:p14="http://schemas.microsoft.com/office/powerpoint/2010/main" val="3037422505"/>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9481517-11CD-1043-936A-823C17956EDF}" type="slidenum">
              <a:rPr lang="en-US" smtClean="0"/>
              <a:t>30</a:t>
            </a:fld>
            <a:endParaRPr lang="en-US"/>
          </a:p>
        </p:txBody>
      </p:sp>
    </p:spTree>
    <p:extLst>
      <p:ext uri="{BB962C8B-B14F-4D97-AF65-F5344CB8AC3E}">
        <p14:creationId xmlns:p14="http://schemas.microsoft.com/office/powerpoint/2010/main" val="2160830030"/>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9481517-11CD-1043-936A-823C17956EDF}" type="slidenum">
              <a:rPr lang="en-US" smtClean="0"/>
              <a:t>31</a:t>
            </a:fld>
            <a:endParaRPr lang="en-US"/>
          </a:p>
        </p:txBody>
      </p:sp>
    </p:spTree>
    <p:extLst>
      <p:ext uri="{BB962C8B-B14F-4D97-AF65-F5344CB8AC3E}">
        <p14:creationId xmlns:p14="http://schemas.microsoft.com/office/powerpoint/2010/main" val="177572316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99481517-11CD-1043-936A-823C17956EDF}" type="slidenum">
              <a:rPr lang="en-US" smtClean="0"/>
              <a:t>5</a:t>
            </a:fld>
            <a:endParaRPr lang="en-US"/>
          </a:p>
        </p:txBody>
      </p:sp>
    </p:spTree>
    <p:extLst>
      <p:ext uri="{BB962C8B-B14F-4D97-AF65-F5344CB8AC3E}">
        <p14:creationId xmlns:p14="http://schemas.microsoft.com/office/powerpoint/2010/main" val="128057796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99481517-11CD-1043-936A-823C17956EDF}" type="slidenum">
              <a:rPr lang="en-US" smtClean="0"/>
              <a:t>6</a:t>
            </a:fld>
            <a:endParaRPr lang="en-US"/>
          </a:p>
        </p:txBody>
      </p:sp>
    </p:spTree>
    <p:extLst>
      <p:ext uri="{BB962C8B-B14F-4D97-AF65-F5344CB8AC3E}">
        <p14:creationId xmlns:p14="http://schemas.microsoft.com/office/powerpoint/2010/main" val="200101973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99481517-11CD-1043-936A-823C17956EDF}" type="slidenum">
              <a:rPr lang="en-US" smtClean="0"/>
              <a:t>7</a:t>
            </a:fld>
            <a:endParaRPr lang="en-US"/>
          </a:p>
        </p:txBody>
      </p:sp>
    </p:spTree>
    <p:extLst>
      <p:ext uri="{BB962C8B-B14F-4D97-AF65-F5344CB8AC3E}">
        <p14:creationId xmlns:p14="http://schemas.microsoft.com/office/powerpoint/2010/main" val="347088587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99481517-11CD-1043-936A-823C17956EDF}" type="slidenum">
              <a:rPr lang="en-US" smtClean="0"/>
              <a:t>9</a:t>
            </a:fld>
            <a:endParaRPr lang="en-US"/>
          </a:p>
        </p:txBody>
      </p:sp>
    </p:spTree>
    <p:extLst>
      <p:ext uri="{BB962C8B-B14F-4D97-AF65-F5344CB8AC3E}">
        <p14:creationId xmlns:p14="http://schemas.microsoft.com/office/powerpoint/2010/main" val="263813984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99481517-11CD-1043-936A-823C17956EDF}" type="slidenum">
              <a:rPr lang="en-US" smtClean="0"/>
              <a:t>10</a:t>
            </a:fld>
            <a:endParaRPr lang="en-US"/>
          </a:p>
        </p:txBody>
      </p:sp>
    </p:spTree>
    <p:extLst>
      <p:ext uri="{BB962C8B-B14F-4D97-AF65-F5344CB8AC3E}">
        <p14:creationId xmlns:p14="http://schemas.microsoft.com/office/powerpoint/2010/main" val="163222889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99481517-11CD-1043-936A-823C17956EDF}" type="slidenum">
              <a:rPr lang="en-US" smtClean="0"/>
              <a:t>11</a:t>
            </a:fld>
            <a:endParaRPr lang="en-US"/>
          </a:p>
        </p:txBody>
      </p:sp>
    </p:spTree>
    <p:extLst>
      <p:ext uri="{BB962C8B-B14F-4D97-AF65-F5344CB8AC3E}">
        <p14:creationId xmlns:p14="http://schemas.microsoft.com/office/powerpoint/2010/main" val="383884403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99481517-11CD-1043-936A-823C17956EDF}" type="slidenum">
              <a:rPr lang="en-US" smtClean="0"/>
              <a:t>12</a:t>
            </a:fld>
            <a:endParaRPr lang="en-US"/>
          </a:p>
        </p:txBody>
      </p:sp>
    </p:spTree>
    <p:extLst>
      <p:ext uri="{BB962C8B-B14F-4D97-AF65-F5344CB8AC3E}">
        <p14:creationId xmlns:p14="http://schemas.microsoft.com/office/powerpoint/2010/main" val="257200265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5" Type="http://schemas.openxmlformats.org/officeDocument/2006/relationships/image" Target="../media/image4.png"/><Relationship Id="rId4" Type="http://schemas.openxmlformats.org/officeDocument/2006/relationships/image" Target="../media/image3.png"/></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35036" y="3827536"/>
            <a:ext cx="7893511" cy="933450"/>
          </a:xfrm>
        </p:spPr>
        <p:txBody>
          <a:bodyPr>
            <a:normAutofit/>
          </a:bodyPr>
          <a:lstStyle>
            <a:lvl1pPr>
              <a:defRPr sz="2800">
                <a:solidFill>
                  <a:schemeClr val="tx1"/>
                </a:solidFill>
              </a:defRPr>
            </a:lvl1pPr>
          </a:lstStyle>
          <a:p>
            <a:r>
              <a:rPr lang="en-US"/>
              <a:t>Click to edit Master title style</a:t>
            </a:r>
            <a:endParaRPr dirty="0"/>
          </a:p>
        </p:txBody>
      </p:sp>
      <p:sp>
        <p:nvSpPr>
          <p:cNvPr id="3" name="Subtitle 2"/>
          <p:cNvSpPr>
            <a:spLocks noGrp="1"/>
          </p:cNvSpPr>
          <p:nvPr>
            <p:ph type="subTitle" idx="1"/>
          </p:nvPr>
        </p:nvSpPr>
        <p:spPr>
          <a:xfrm>
            <a:off x="635036" y="4927581"/>
            <a:ext cx="7893511" cy="748553"/>
          </a:xfrm>
        </p:spPr>
        <p:txBody>
          <a:bodyPr>
            <a:normAutofit/>
          </a:bodyPr>
          <a:lstStyle>
            <a:lvl1pPr marL="0" indent="0" algn="l">
              <a:spcBef>
                <a:spcPts val="300"/>
              </a:spcBef>
              <a:buNone/>
              <a:defRPr sz="14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dirty="0"/>
          </a:p>
        </p:txBody>
      </p:sp>
      <p:sp>
        <p:nvSpPr>
          <p:cNvPr id="4" name="Date Placeholder 3"/>
          <p:cNvSpPr>
            <a:spLocks noGrp="1"/>
          </p:cNvSpPr>
          <p:nvPr>
            <p:ph type="dt" sz="half" idx="10"/>
          </p:nvPr>
        </p:nvSpPr>
        <p:spPr>
          <a:xfrm>
            <a:off x="635036" y="5765295"/>
            <a:ext cx="1232647" cy="365125"/>
          </a:xfrm>
        </p:spPr>
        <p:txBody>
          <a:bodyPr/>
          <a:lstStyle>
            <a:lvl1pPr algn="l">
              <a:defRPr/>
            </a:lvl1pPr>
          </a:lstStyle>
          <a:p>
            <a:endParaRPr lang="en-US" dirty="0"/>
          </a:p>
        </p:txBody>
      </p:sp>
      <p:sp>
        <p:nvSpPr>
          <p:cNvPr id="5" name="Footer Placeholder 4"/>
          <p:cNvSpPr>
            <a:spLocks noGrp="1"/>
          </p:cNvSpPr>
          <p:nvPr>
            <p:ph type="ftr" sz="quarter" idx="11"/>
          </p:nvPr>
        </p:nvSpPr>
        <p:spPr>
          <a:xfrm>
            <a:off x="2039184" y="5761061"/>
            <a:ext cx="2617694" cy="365125"/>
          </a:xfrm>
        </p:spPr>
        <p:txBody>
          <a:bodyPr/>
          <a:lstStyle>
            <a:lvl1pPr algn="r">
              <a:defRPr/>
            </a:lvl1pPr>
          </a:lstStyle>
          <a:p>
            <a:r>
              <a:rPr lang="en-US" dirty="0"/>
              <a:t>© Palmatier</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98474" y="282574"/>
            <a:ext cx="7556313" cy="803691"/>
          </a:xfrm>
        </p:spPr>
        <p:txBody>
          <a:bodyPr/>
          <a:lstStyle>
            <a:lvl1pPr>
              <a:defRPr sz="2800">
                <a:solidFill>
                  <a:schemeClr val="tx1"/>
                </a:solidFill>
              </a:defRPr>
            </a:lvl1pPr>
          </a:lstStyle>
          <a:p>
            <a:r>
              <a:rPr lang="en-US"/>
              <a:t>Click to edit Master title style</a:t>
            </a:r>
            <a:endParaRPr dirty="0"/>
          </a:p>
        </p:txBody>
      </p:sp>
      <p:sp>
        <p:nvSpPr>
          <p:cNvPr id="3" name="Content Placeholder 2"/>
          <p:cNvSpPr>
            <a:spLocks noGrp="1"/>
          </p:cNvSpPr>
          <p:nvPr>
            <p:ph idx="1"/>
          </p:nvPr>
        </p:nvSpPr>
        <p:spPr>
          <a:xfrm>
            <a:off x="498474" y="1331056"/>
            <a:ext cx="8354173" cy="4948558"/>
          </a:xfrm>
        </p:spPr>
        <p:txBody>
          <a:bodyPr/>
          <a:lstStyle>
            <a:lvl1pPr>
              <a:buClr>
                <a:schemeClr val="tx2"/>
              </a:buClr>
              <a:defRPr/>
            </a:lvl1pPr>
            <a:lvl5pPr>
              <a:defRPr/>
            </a:lvl5pPr>
          </a:lstStyle>
          <a:p>
            <a:pPr lvl="0"/>
            <a:r>
              <a:rPr lang="en-US"/>
              <a:t>Click to edit Master text styles</a:t>
            </a:r>
          </a:p>
          <a:p>
            <a:pPr lvl="1"/>
            <a:r>
              <a:rPr lang="en-US"/>
              <a:t>Second level</a:t>
            </a:r>
          </a:p>
        </p:txBody>
      </p:sp>
      <p:sp>
        <p:nvSpPr>
          <p:cNvPr id="5" name="Footer Placeholder 4"/>
          <p:cNvSpPr>
            <a:spLocks noGrp="1"/>
          </p:cNvSpPr>
          <p:nvPr>
            <p:ph type="ftr" sz="quarter" idx="11"/>
          </p:nvPr>
        </p:nvSpPr>
        <p:spPr/>
        <p:txBody>
          <a:bodyPr/>
          <a:lstStyle/>
          <a:p>
            <a:r>
              <a:rPr lang="en-US" dirty="0"/>
              <a:t>© Palmatier</a:t>
            </a:r>
          </a:p>
        </p:txBody>
      </p:sp>
      <p:sp>
        <p:nvSpPr>
          <p:cNvPr id="6" name="Slide Number Placeholder 5"/>
          <p:cNvSpPr>
            <a:spLocks noGrp="1"/>
          </p:cNvSpPr>
          <p:nvPr>
            <p:ph type="sldNum" sz="quarter" idx="12"/>
          </p:nvPr>
        </p:nvSpPr>
        <p:spPr>
          <a:xfrm>
            <a:off x="8298609" y="6423585"/>
            <a:ext cx="554038" cy="365125"/>
          </a:xfrm>
        </p:spPr>
        <p:txBody>
          <a:bodyPr/>
          <a:lstStyle>
            <a:lvl1pPr>
              <a:defRPr>
                <a:solidFill>
                  <a:schemeClr val="tx1"/>
                </a:solidFill>
              </a:defRPr>
            </a:lvl1pPr>
          </a:lstStyle>
          <a:p>
            <a:fld id="{606C48AC-5425-9447-80A6-7CD23CC5D020}" type="slidenum">
              <a:rPr lang="en-US" smtClean="0"/>
              <a:pPr/>
              <a:t>‹#›</a:t>
            </a:fld>
            <a:endParaRPr lang="en-US" dirty="0"/>
          </a:p>
        </p:txBody>
      </p:sp>
      <p:cxnSp>
        <p:nvCxnSpPr>
          <p:cNvPr id="9" name="Straight Connector 8"/>
          <p:cNvCxnSpPr/>
          <p:nvPr userDrawn="1"/>
        </p:nvCxnSpPr>
        <p:spPr>
          <a:xfrm>
            <a:off x="498474" y="1201093"/>
            <a:ext cx="7569761" cy="0"/>
          </a:xfrm>
          <a:prstGeom prst="line">
            <a:avLst/>
          </a:prstGeom>
          <a:ln>
            <a:solidFill>
              <a:srgbClr val="004264"/>
            </a:solidFill>
          </a:ln>
        </p:spPr>
        <p:style>
          <a:lnRef idx="2">
            <a:schemeClr val="accent1"/>
          </a:lnRef>
          <a:fillRef idx="0">
            <a:schemeClr val="accent1"/>
          </a:fillRef>
          <a:effectRef idx="1">
            <a:schemeClr val="accent1"/>
          </a:effectRef>
          <a:fontRef idx="minor">
            <a:schemeClr val="tx1"/>
          </a:fontRef>
        </p:style>
      </p:cxnSp>
      <p:sp>
        <p:nvSpPr>
          <p:cNvPr id="11" name="Rectangle 10"/>
          <p:cNvSpPr/>
          <p:nvPr userDrawn="1"/>
        </p:nvSpPr>
        <p:spPr>
          <a:xfrm>
            <a:off x="8162915" y="279953"/>
            <a:ext cx="91440" cy="918519"/>
          </a:xfrm>
          <a:prstGeom prst="rect">
            <a:avLst/>
          </a:prstGeom>
          <a:solidFill>
            <a:srgbClr val="00426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2" name="Rectangle 11"/>
          <p:cNvSpPr/>
          <p:nvPr userDrawn="1"/>
        </p:nvSpPr>
        <p:spPr>
          <a:xfrm>
            <a:off x="8075379" y="277332"/>
            <a:ext cx="91440" cy="914400"/>
          </a:xfrm>
          <a:prstGeom prst="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pic>
        <p:nvPicPr>
          <p:cNvPr id="3074" name="Picture 2"/>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8274294" y="314455"/>
            <a:ext cx="422055" cy="39763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3075" name="Picture 3"/>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8663653" y="279953"/>
            <a:ext cx="450817" cy="43964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3076" name="Picture 4"/>
          <p:cNvPicPr>
            <a:picLocks noChangeAspect="1" noChangeArrowheads="1"/>
          </p:cNvPicPr>
          <p:nvPr userDrawn="1"/>
        </p:nvPicPr>
        <p:blipFill>
          <a:blip r:embed="rId4">
            <a:extLst>
              <a:ext uri="{28A0092B-C50C-407E-A947-70E740481C1C}">
                <a14:useLocalDpi xmlns:a14="http://schemas.microsoft.com/office/drawing/2010/main" val="0"/>
              </a:ext>
            </a:extLst>
          </a:blip>
          <a:srcRect/>
          <a:stretch>
            <a:fillRect/>
          </a:stretch>
        </p:blipFill>
        <p:spPr bwMode="auto">
          <a:xfrm>
            <a:off x="8274294" y="761223"/>
            <a:ext cx="422055" cy="42205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3077" name="Picture 5"/>
          <p:cNvPicPr>
            <a:picLocks noChangeAspect="1" noChangeArrowheads="1"/>
          </p:cNvPicPr>
          <p:nvPr userDrawn="1"/>
        </p:nvPicPr>
        <p:blipFill>
          <a:blip r:embed="rId5">
            <a:extLst>
              <a:ext uri="{28A0092B-C50C-407E-A947-70E740481C1C}">
                <a14:useLocalDpi xmlns:a14="http://schemas.microsoft.com/office/drawing/2010/main" val="0"/>
              </a:ext>
            </a:extLst>
          </a:blip>
          <a:srcRect/>
          <a:stretch>
            <a:fillRect/>
          </a:stretch>
        </p:blipFill>
        <p:spPr bwMode="auto">
          <a:xfrm>
            <a:off x="8663653" y="754576"/>
            <a:ext cx="462253" cy="42870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Blank">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p:txBody>
          <a:bodyPr/>
          <a:lstStyle/>
          <a:p>
            <a:r>
              <a:rPr lang="en-US" dirty="0"/>
              <a:t>© Palmatier</a:t>
            </a:r>
          </a:p>
        </p:txBody>
      </p:sp>
      <p:sp>
        <p:nvSpPr>
          <p:cNvPr id="4" name="Slide Number Placeholder 3"/>
          <p:cNvSpPr>
            <a:spLocks noGrp="1"/>
          </p:cNvSpPr>
          <p:nvPr>
            <p:ph type="sldNum" sz="quarter" idx="12"/>
          </p:nvPr>
        </p:nvSpPr>
        <p:spPr>
          <a:xfrm>
            <a:off x="8298609" y="6423585"/>
            <a:ext cx="554038" cy="365125"/>
          </a:xfrm>
        </p:spPr>
        <p:txBody>
          <a:bodyPr/>
          <a:lstStyle/>
          <a:p>
            <a:fld id="{606C48AC-5425-9447-80A6-7CD23CC5D020}" type="slidenum">
              <a:rPr lang="en-US" smtClean="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98474" y="484094"/>
            <a:ext cx="7556313" cy="1116106"/>
          </a:xfrm>
          <a:prstGeom prst="rect">
            <a:avLst/>
          </a:prstGeom>
        </p:spPr>
        <p:txBody>
          <a:bodyPr vert="horz" lIns="91440" tIns="45720" rIns="91440" bIns="45720" rtlCol="0" anchor="t" anchorCtr="0">
            <a:noAutofit/>
          </a:bodyPr>
          <a:lstStyle/>
          <a:p>
            <a:r>
              <a:rPr lang="en-US"/>
              <a:t>Click to edit Master title style</a:t>
            </a:r>
            <a:endParaRPr dirty="0"/>
          </a:p>
        </p:txBody>
      </p:sp>
      <p:sp>
        <p:nvSpPr>
          <p:cNvPr id="3" name="Text Placeholder 2"/>
          <p:cNvSpPr>
            <a:spLocks noGrp="1"/>
          </p:cNvSpPr>
          <p:nvPr>
            <p:ph type="body" idx="1"/>
          </p:nvPr>
        </p:nvSpPr>
        <p:spPr>
          <a:xfrm>
            <a:off x="498474" y="1981200"/>
            <a:ext cx="7556313" cy="414496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p:txBody>
      </p:sp>
      <p:sp>
        <p:nvSpPr>
          <p:cNvPr id="4" name="Date Placeholder 3"/>
          <p:cNvSpPr>
            <a:spLocks noGrp="1"/>
          </p:cNvSpPr>
          <p:nvPr>
            <p:ph type="dt" sz="half" idx="2"/>
          </p:nvPr>
        </p:nvSpPr>
        <p:spPr>
          <a:xfrm>
            <a:off x="6795247" y="6423585"/>
            <a:ext cx="2133600" cy="365125"/>
          </a:xfrm>
          <a:prstGeom prst="rect">
            <a:avLst/>
          </a:prstGeom>
        </p:spPr>
        <p:txBody>
          <a:bodyPr vert="horz" lIns="91440" tIns="45720" rIns="91440" bIns="45720" rtlCol="0" anchor="ctr"/>
          <a:lstStyle>
            <a:lvl1pPr algn="r">
              <a:defRPr sz="1200">
                <a:solidFill>
                  <a:schemeClr val="tx1"/>
                </a:solidFill>
              </a:defRPr>
            </a:lvl1pPr>
          </a:lstStyle>
          <a:p>
            <a:endParaRPr lang="en-US" dirty="0"/>
          </a:p>
        </p:txBody>
      </p:sp>
      <p:sp>
        <p:nvSpPr>
          <p:cNvPr id="5" name="Footer Placeholder 4"/>
          <p:cNvSpPr>
            <a:spLocks noGrp="1"/>
          </p:cNvSpPr>
          <p:nvPr>
            <p:ph type="ftr" sz="quarter" idx="3"/>
          </p:nvPr>
        </p:nvSpPr>
        <p:spPr>
          <a:xfrm>
            <a:off x="201706" y="6423585"/>
            <a:ext cx="6122894" cy="365125"/>
          </a:xfrm>
          <a:prstGeom prst="rect">
            <a:avLst/>
          </a:prstGeom>
        </p:spPr>
        <p:txBody>
          <a:bodyPr vert="horz" lIns="91440" tIns="45720" rIns="91440" bIns="45720" rtlCol="0" anchor="ctr"/>
          <a:lstStyle>
            <a:lvl1pPr algn="l">
              <a:defRPr sz="1100">
                <a:solidFill>
                  <a:schemeClr val="tx1">
                    <a:lumMod val="65000"/>
                    <a:lumOff val="35000"/>
                  </a:schemeClr>
                </a:solidFill>
              </a:defRPr>
            </a:lvl1pPr>
          </a:lstStyle>
          <a:p>
            <a:r>
              <a:rPr lang="en-US" dirty="0"/>
              <a:t>© Palmatier</a:t>
            </a:r>
          </a:p>
        </p:txBody>
      </p:sp>
      <p:sp>
        <p:nvSpPr>
          <p:cNvPr id="6" name="Slide Number Placeholder 5"/>
          <p:cNvSpPr>
            <a:spLocks noGrp="1"/>
          </p:cNvSpPr>
          <p:nvPr>
            <p:ph type="sldNum" sz="quarter" idx="4"/>
          </p:nvPr>
        </p:nvSpPr>
        <p:spPr>
          <a:xfrm>
            <a:off x="8305800" y="242234"/>
            <a:ext cx="554038" cy="365125"/>
          </a:xfrm>
          <a:prstGeom prst="rect">
            <a:avLst/>
          </a:prstGeom>
        </p:spPr>
        <p:txBody>
          <a:bodyPr vert="horz" lIns="91440" tIns="45720" rIns="91440" bIns="45720" rtlCol="0" anchor="ctr"/>
          <a:lstStyle>
            <a:lvl1pPr algn="r">
              <a:defRPr sz="1400">
                <a:solidFill>
                  <a:schemeClr val="bg1"/>
                </a:solidFill>
              </a:defRPr>
            </a:lvl1pPr>
          </a:lstStyle>
          <a:p>
            <a:fld id="{606C48AC-5425-9447-80A6-7CD23CC5D020}" type="slidenum">
              <a:rPr lang="en-US" smtClean="0"/>
              <a:t>‹#›</a:t>
            </a:fld>
            <a:endParaRPr lang="en-US" dirty="0"/>
          </a:p>
        </p:txBody>
      </p:sp>
    </p:spTree>
  </p:cSld>
  <p:clrMap bg1="lt1" tx1="dk1" bg2="lt2" tx2="dk2" accent1="accent1" accent2="accent2" accent3="accent3" accent4="accent4" accent5="accent5" accent6="accent6" hlink="hlink" folHlink="folHlink"/>
  <p:sldLayoutIdLst>
    <p:sldLayoutId id="2147483950" r:id="rId1"/>
    <p:sldLayoutId id="2147483951" r:id="rId2"/>
    <p:sldLayoutId id="2147483960" r:id="rId3"/>
  </p:sldLayoutIdLst>
  <p:hf hdr="0" dt="0"/>
  <p:txStyles>
    <p:titleStyle>
      <a:lvl1pPr algn="l" defTabSz="914400" rtl="0" eaLnBrk="1" latinLnBrk="0" hangingPunct="1">
        <a:spcBef>
          <a:spcPct val="0"/>
        </a:spcBef>
        <a:buNone/>
        <a:defRPr sz="3600" b="0" kern="1200">
          <a:solidFill>
            <a:schemeClr val="accent1"/>
          </a:solidFill>
          <a:latin typeface="+mj-lt"/>
          <a:ea typeface="+mj-ea"/>
          <a:cs typeface="+mj-cs"/>
        </a:defRPr>
      </a:lvl1pPr>
    </p:titleStyle>
    <p:bodyStyle>
      <a:lvl1pPr marL="228600" indent="-228600" algn="l" defTabSz="914400" rtl="0" eaLnBrk="1" latinLnBrk="0" hangingPunct="1">
        <a:spcBef>
          <a:spcPts val="2000"/>
        </a:spcBef>
        <a:buClr>
          <a:schemeClr val="tx2"/>
        </a:buClr>
        <a:buSzPct val="75000"/>
        <a:buFont typeface="Wingdings" pitchFamily="2" charset="2"/>
        <a:buChar char="n"/>
        <a:defRPr sz="2000" kern="1200">
          <a:solidFill>
            <a:schemeClr val="tx1">
              <a:lumMod val="65000"/>
              <a:lumOff val="35000"/>
            </a:schemeClr>
          </a:solidFill>
          <a:latin typeface="+mn-lt"/>
          <a:ea typeface="+mn-ea"/>
          <a:cs typeface="+mn-cs"/>
        </a:defRPr>
      </a:lvl1pPr>
      <a:lvl2pPr marL="457200" indent="-228600" algn="l" defTabSz="914400" rtl="0" eaLnBrk="1" latinLnBrk="0" hangingPunct="1">
        <a:spcBef>
          <a:spcPts val="600"/>
        </a:spcBef>
        <a:buClr>
          <a:schemeClr val="tx2"/>
        </a:buClr>
        <a:buSzPct val="75000"/>
        <a:buFont typeface="Wingdings" charset="2"/>
        <a:buChar char=""/>
        <a:defRPr sz="1800" kern="1200">
          <a:solidFill>
            <a:schemeClr val="tx1">
              <a:lumMod val="65000"/>
              <a:lumOff val="35000"/>
            </a:schemeClr>
          </a:solidFill>
          <a:latin typeface="+mn-lt"/>
          <a:ea typeface="+mn-ea"/>
          <a:cs typeface="+mn-cs"/>
        </a:defRPr>
      </a:lvl2pPr>
      <a:lvl3pPr marL="685800" indent="-228600" algn="l" defTabSz="914400" rtl="0" eaLnBrk="1" latinLnBrk="0" hangingPunct="1">
        <a:spcBef>
          <a:spcPts val="600"/>
        </a:spcBef>
        <a:buClr>
          <a:schemeClr val="accent1"/>
        </a:buClr>
        <a:buSzPct val="75000"/>
        <a:buFont typeface="Wingdings" pitchFamily="2" charset="2"/>
        <a:buChar char="n"/>
        <a:defRPr sz="1800" kern="1200">
          <a:solidFill>
            <a:schemeClr val="tx1">
              <a:lumMod val="65000"/>
              <a:lumOff val="35000"/>
            </a:schemeClr>
          </a:solidFill>
          <a:latin typeface="+mn-lt"/>
          <a:ea typeface="+mn-ea"/>
          <a:cs typeface="+mn-cs"/>
        </a:defRPr>
      </a:lvl3pPr>
      <a:lvl4pPr marL="914400" indent="-228600" algn="l" defTabSz="914400" rtl="0" eaLnBrk="1" latinLnBrk="0" hangingPunct="1">
        <a:spcBef>
          <a:spcPts val="600"/>
        </a:spcBef>
        <a:buClr>
          <a:schemeClr val="accent1">
            <a:lumMod val="60000"/>
            <a:lumOff val="40000"/>
          </a:schemeClr>
        </a:buClr>
        <a:buSzPct val="75000"/>
        <a:buFont typeface="Wingdings" pitchFamily="2" charset="2"/>
        <a:buChar char="n"/>
        <a:defRPr sz="1800" kern="1200">
          <a:solidFill>
            <a:schemeClr val="tx1">
              <a:lumMod val="65000"/>
              <a:lumOff val="35000"/>
            </a:schemeClr>
          </a:solidFill>
          <a:latin typeface="+mn-lt"/>
          <a:ea typeface="+mn-ea"/>
          <a:cs typeface="+mn-cs"/>
        </a:defRPr>
      </a:lvl4pPr>
      <a:lvl5pPr marL="1143000" indent="-228600" algn="l" defTabSz="914400" rtl="0" eaLnBrk="1" latinLnBrk="0" hangingPunct="1">
        <a:spcBef>
          <a:spcPts val="600"/>
        </a:spcBef>
        <a:buClr>
          <a:schemeClr val="accent1"/>
        </a:buClr>
        <a:buSzPct val="75000"/>
        <a:buFont typeface="Wingdings" pitchFamily="2" charset="2"/>
        <a:buChar char="n"/>
        <a:defRPr sz="1800" kern="1200">
          <a:solidFill>
            <a:schemeClr val="tx1">
              <a:lumMod val="65000"/>
              <a:lumOff val="35000"/>
            </a:schemeClr>
          </a:solidFill>
          <a:latin typeface="+mn-lt"/>
          <a:ea typeface="+mn-ea"/>
          <a:cs typeface="+mn-cs"/>
        </a:defRPr>
      </a:lvl5pPr>
      <a:lvl6pPr marL="1377950" indent="-228600" algn="l" defTabSz="914400" rtl="0" eaLnBrk="1" latinLnBrk="0" hangingPunct="1">
        <a:spcBef>
          <a:spcPct val="20000"/>
        </a:spcBef>
        <a:buClr>
          <a:schemeClr val="accent1">
            <a:lumMod val="60000"/>
            <a:lumOff val="40000"/>
          </a:schemeClr>
        </a:buClr>
        <a:buSzPct val="75000"/>
        <a:buFont typeface="Wingdings" pitchFamily="2" charset="2"/>
        <a:buChar char=""/>
        <a:defRPr lang="en-US" sz="1800" kern="1200" dirty="0" smtClean="0">
          <a:solidFill>
            <a:schemeClr val="tx1">
              <a:lumMod val="65000"/>
              <a:lumOff val="35000"/>
            </a:schemeClr>
          </a:solidFill>
          <a:latin typeface="+mn-lt"/>
          <a:ea typeface="+mn-ea"/>
          <a:cs typeface="+mn-cs"/>
        </a:defRPr>
      </a:lvl6pPr>
      <a:lvl7pPr marL="1603375" indent="-228600" algn="l" defTabSz="914400" rtl="0" eaLnBrk="1" latinLnBrk="0" hangingPunct="1">
        <a:spcBef>
          <a:spcPct val="20000"/>
        </a:spcBef>
        <a:buClr>
          <a:schemeClr val="accent1"/>
        </a:buClr>
        <a:buSzPct val="75000"/>
        <a:buFont typeface="Wingdings" pitchFamily="2" charset="2"/>
        <a:buChar char=""/>
        <a:defRPr lang="en-US" sz="1800" kern="1200" baseline="0" dirty="0" smtClean="0">
          <a:solidFill>
            <a:schemeClr val="tx1">
              <a:lumMod val="65000"/>
              <a:lumOff val="35000"/>
            </a:schemeClr>
          </a:solidFill>
          <a:latin typeface="+mn-lt"/>
          <a:ea typeface="+mn-ea"/>
          <a:cs typeface="+mn-cs"/>
        </a:defRPr>
      </a:lvl7pPr>
      <a:lvl8pPr marL="1830388" indent="-228600" algn="l" defTabSz="914400" rtl="0" eaLnBrk="1" latinLnBrk="0" hangingPunct="1">
        <a:spcBef>
          <a:spcPct val="20000"/>
        </a:spcBef>
        <a:buClr>
          <a:schemeClr val="accent1">
            <a:lumMod val="60000"/>
            <a:lumOff val="40000"/>
          </a:schemeClr>
        </a:buClr>
        <a:buSzPct val="75000"/>
        <a:buFont typeface="Wingdings" pitchFamily="2" charset="2"/>
        <a:buChar char=""/>
        <a:defRPr lang="en-US" sz="1800" kern="1200" baseline="0" dirty="0" smtClean="0">
          <a:solidFill>
            <a:schemeClr val="tx1">
              <a:lumMod val="65000"/>
              <a:lumOff val="35000"/>
            </a:schemeClr>
          </a:solidFill>
          <a:latin typeface="+mn-lt"/>
          <a:ea typeface="+mn-ea"/>
          <a:cs typeface="+mn-cs"/>
        </a:defRPr>
      </a:lvl8pPr>
      <a:lvl9pPr marL="2057400" indent="-228600" algn="l" defTabSz="914400" rtl="0" eaLnBrk="1" latinLnBrk="0" hangingPunct="1">
        <a:spcBef>
          <a:spcPct val="20000"/>
        </a:spcBef>
        <a:buClr>
          <a:schemeClr val="accent1"/>
        </a:buClr>
        <a:buSzPct val="75000"/>
        <a:buFont typeface="Wingdings" pitchFamily="2" charset="2"/>
        <a:buChar char=""/>
        <a:defRPr lang="en-US" sz="1800" kern="1200" baseline="0" dirty="0">
          <a:solidFill>
            <a:schemeClr val="tx1">
              <a:lumMod val="65000"/>
              <a:lumOff val="35000"/>
            </a:schemeClr>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7.emf"/></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image" Target="../media/image8.emf"/></Relationships>
</file>

<file path=ppt/slides/_rels/slide13.xml.rels><?xml version="1.0" encoding="UTF-8" standalone="yes"?>
<Relationships xmlns="http://schemas.openxmlformats.org/package/2006/relationships"><Relationship Id="rId3" Type="http://schemas.openxmlformats.org/officeDocument/2006/relationships/image" Target="../media/image9.emf"/><Relationship Id="rId2" Type="http://schemas.openxmlformats.org/officeDocument/2006/relationships/notesSlide" Target="../notesSlides/notesSlide10.xml"/><Relationship Id="rId1" Type="http://schemas.openxmlformats.org/officeDocument/2006/relationships/slideLayout" Target="../slideLayouts/slideLayout2.xml"/><Relationship Id="rId5" Type="http://schemas.openxmlformats.org/officeDocument/2006/relationships/image" Target="../media/image11.emf"/><Relationship Id="rId4" Type="http://schemas.openxmlformats.org/officeDocument/2006/relationships/image" Target="../media/image10.emf"/></Relationships>
</file>

<file path=ppt/slides/_rels/slide14.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12.emf"/><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04668"/>
        </a:solidFill>
        <a:effectLst/>
      </p:bgPr>
    </p:bg>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dirty="0"/>
              <a:t>© Palmatier, Petersen, and Germann</a:t>
            </a:r>
          </a:p>
        </p:txBody>
      </p:sp>
      <p:sp>
        <p:nvSpPr>
          <p:cNvPr id="3" name="Slide Number Placeholder 2"/>
          <p:cNvSpPr>
            <a:spLocks noGrp="1"/>
          </p:cNvSpPr>
          <p:nvPr>
            <p:ph type="sldNum" sz="quarter" idx="12"/>
          </p:nvPr>
        </p:nvSpPr>
        <p:spPr>
          <a:xfrm>
            <a:off x="8298609" y="6423585"/>
            <a:ext cx="554038" cy="365125"/>
          </a:xfrm>
        </p:spPr>
        <p:txBody>
          <a:bodyPr/>
          <a:lstStyle/>
          <a:p>
            <a:fld id="{606C48AC-5425-9447-80A6-7CD23CC5D020}" type="slidenum">
              <a:rPr lang="en-US" smtClean="0"/>
              <a:t>1</a:t>
            </a:fld>
            <a:endParaRPr lang="en-US" dirty="0"/>
          </a:p>
        </p:txBody>
      </p:sp>
      <p:sp>
        <p:nvSpPr>
          <p:cNvPr id="12" name="TextBox 11"/>
          <p:cNvSpPr txBox="1"/>
          <p:nvPr/>
        </p:nvSpPr>
        <p:spPr>
          <a:xfrm>
            <a:off x="2371647" y="4291048"/>
            <a:ext cx="6759315" cy="954107"/>
          </a:xfrm>
          <a:prstGeom prst="rect">
            <a:avLst/>
          </a:prstGeom>
          <a:noFill/>
        </p:spPr>
        <p:txBody>
          <a:bodyPr wrap="square" rtlCol="0">
            <a:spAutoFit/>
          </a:bodyPr>
          <a:lstStyle/>
          <a:p>
            <a:pPr algn="ctr"/>
            <a:r>
              <a:rPr lang="en-US" sz="2800" b="1" dirty="0">
                <a:solidFill>
                  <a:srgbClr val="EFE61E"/>
                </a:solidFill>
                <a:latin typeface="+mj-lt"/>
                <a:cs typeface="Avenir Light"/>
              </a:rPr>
              <a:t>Forecasting Sales for </a:t>
            </a:r>
            <a:br>
              <a:rPr lang="en-US" sz="2800" b="1" dirty="0">
                <a:solidFill>
                  <a:srgbClr val="EFE61E"/>
                </a:solidFill>
                <a:latin typeface="+mj-lt"/>
                <a:cs typeface="Avenir Light"/>
              </a:rPr>
            </a:br>
            <a:r>
              <a:rPr lang="en-US" sz="2800" b="1" dirty="0">
                <a:solidFill>
                  <a:srgbClr val="EFE61E"/>
                </a:solidFill>
                <a:latin typeface="+mj-lt"/>
                <a:cs typeface="Avenir Light"/>
              </a:rPr>
              <a:t>New Products</a:t>
            </a:r>
            <a:endParaRPr lang="en-US" sz="2800" dirty="0">
              <a:solidFill>
                <a:schemeClr val="tx2"/>
              </a:solidFill>
              <a:latin typeface="Avenir Light"/>
              <a:cs typeface="Avenir Light"/>
            </a:endParaRPr>
          </a:p>
        </p:txBody>
      </p:sp>
      <p:pic>
        <p:nvPicPr>
          <p:cNvPr id="9" name="Picture 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41198" y="4164574"/>
            <a:ext cx="1716803" cy="159590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7" name="TextBox 6">
            <a:extLst>
              <a:ext uri="{FF2B5EF4-FFF2-40B4-BE49-F238E27FC236}">
                <a16:creationId xmlns:a16="http://schemas.microsoft.com/office/drawing/2014/main" id="{663314AF-1F62-4D9D-A749-349BFD98B0B9}"/>
              </a:ext>
            </a:extLst>
          </p:cNvPr>
          <p:cNvSpPr txBox="1"/>
          <p:nvPr/>
        </p:nvSpPr>
        <p:spPr>
          <a:xfrm>
            <a:off x="722333" y="517551"/>
            <a:ext cx="7494229" cy="2308324"/>
          </a:xfrm>
          <a:prstGeom prst="rect">
            <a:avLst/>
          </a:prstGeom>
          <a:noFill/>
        </p:spPr>
        <p:txBody>
          <a:bodyPr wrap="square" rtlCol="0">
            <a:spAutoFit/>
          </a:bodyPr>
          <a:lstStyle/>
          <a:p>
            <a:pPr algn="ctr"/>
            <a:r>
              <a:rPr lang="en-US" sz="3600" dirty="0">
                <a:solidFill>
                  <a:schemeClr val="bg1"/>
                </a:solidFill>
                <a:cs typeface="Avenir Light"/>
              </a:rPr>
              <a:t>Marketing Analytics </a:t>
            </a:r>
          </a:p>
          <a:p>
            <a:pPr algn="ctr"/>
            <a:r>
              <a:rPr lang="en-US" sz="3600" dirty="0">
                <a:solidFill>
                  <a:schemeClr val="bg1"/>
                </a:solidFill>
                <a:cs typeface="Avenir Light"/>
              </a:rPr>
              <a:t>Based on First Principles </a:t>
            </a:r>
            <a:r>
              <a:rPr lang="en-US" sz="3600" dirty="0">
                <a:solidFill>
                  <a:schemeClr val="bg1"/>
                </a:solidFill>
                <a:latin typeface="+mj-lt"/>
                <a:cs typeface="Avenir Light"/>
              </a:rPr>
              <a:t>:</a:t>
            </a:r>
          </a:p>
          <a:p>
            <a:pPr algn="ctr"/>
            <a:endParaRPr lang="en-US" sz="2400" b="1" dirty="0">
              <a:solidFill>
                <a:schemeClr val="bg1"/>
              </a:solidFill>
              <a:latin typeface="+mj-lt"/>
              <a:cs typeface="Avenir Light"/>
            </a:endParaRPr>
          </a:p>
          <a:p>
            <a:pPr algn="ctr"/>
            <a:r>
              <a:rPr lang="en-US" sz="4400" b="1" dirty="0">
                <a:solidFill>
                  <a:schemeClr val="bg1"/>
                </a:solidFill>
                <a:latin typeface="+mj-lt"/>
                <a:cs typeface="Avenir Light"/>
              </a:rPr>
              <a:t>Chapter 13</a:t>
            </a:r>
            <a:endParaRPr lang="en-US" sz="4400" b="1" dirty="0">
              <a:solidFill>
                <a:schemeClr val="bg1"/>
              </a:solidFill>
              <a:latin typeface="Avenir Light"/>
              <a:cs typeface="Avenir Light"/>
            </a:endParaRPr>
          </a:p>
        </p:txBody>
      </p:sp>
    </p:spTree>
    <p:extLst>
      <p:ext uri="{BB962C8B-B14F-4D97-AF65-F5344CB8AC3E}">
        <p14:creationId xmlns:p14="http://schemas.microsoft.com/office/powerpoint/2010/main" val="257647095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8474" y="375667"/>
            <a:ext cx="7556313" cy="1116106"/>
          </a:xfrm>
        </p:spPr>
        <p:txBody>
          <a:bodyPr>
            <a:normAutofit/>
          </a:bodyPr>
          <a:lstStyle/>
          <a:p>
            <a:r>
              <a:rPr lang="en-US" b="1" dirty="0"/>
              <a:t>Background</a:t>
            </a:r>
          </a:p>
        </p:txBody>
      </p:sp>
      <p:sp>
        <p:nvSpPr>
          <p:cNvPr id="3" name="Content Placeholder 2"/>
          <p:cNvSpPr>
            <a:spLocks noGrp="1"/>
          </p:cNvSpPr>
          <p:nvPr>
            <p:ph idx="1"/>
          </p:nvPr>
        </p:nvSpPr>
        <p:spPr/>
        <p:txBody>
          <a:bodyPr>
            <a:normAutofit/>
          </a:bodyPr>
          <a:lstStyle/>
          <a:p>
            <a:r>
              <a:rPr lang="en-US" dirty="0"/>
              <a:t>(PANEL A) illustrates how these two types of people adopt a new product over time. If we overlay the two curves shown in PANEL A, we get a curve similar to the one shown in PANEL B. </a:t>
            </a:r>
          </a:p>
        </p:txBody>
      </p:sp>
      <p:sp>
        <p:nvSpPr>
          <p:cNvPr id="6" name="Footer Placeholder 5"/>
          <p:cNvSpPr>
            <a:spLocks noGrp="1"/>
          </p:cNvSpPr>
          <p:nvPr>
            <p:ph type="ftr" sz="quarter" idx="11"/>
          </p:nvPr>
        </p:nvSpPr>
        <p:spPr/>
        <p:txBody>
          <a:bodyPr/>
          <a:lstStyle/>
          <a:p>
            <a:r>
              <a:rPr lang="en-US" dirty="0"/>
              <a:t>© Palmatier, Petersen, and Germann</a:t>
            </a:r>
          </a:p>
        </p:txBody>
      </p:sp>
      <p:sp>
        <p:nvSpPr>
          <p:cNvPr id="8" name="Slide Number Placeholder 4"/>
          <p:cNvSpPr>
            <a:spLocks noGrp="1"/>
          </p:cNvSpPr>
          <p:nvPr>
            <p:ph type="sldNum" sz="quarter" idx="12"/>
          </p:nvPr>
        </p:nvSpPr>
        <p:spPr>
          <a:xfrm>
            <a:off x="8298609" y="6423585"/>
            <a:ext cx="554038" cy="365125"/>
          </a:xfrm>
        </p:spPr>
        <p:txBody>
          <a:bodyPr/>
          <a:lstStyle/>
          <a:p>
            <a:fld id="{606C48AC-5425-9447-80A6-7CD23CC5D020}" type="slidenum">
              <a:rPr lang="en-US" sz="1200" smtClean="0">
                <a:solidFill>
                  <a:srgbClr val="595959"/>
                </a:solidFill>
              </a:rPr>
              <a:pPr/>
              <a:t>10</a:t>
            </a:fld>
            <a:endParaRPr lang="en-US" sz="1200" dirty="0">
              <a:solidFill>
                <a:srgbClr val="595959"/>
              </a:solidFill>
            </a:endParaRPr>
          </a:p>
        </p:txBody>
      </p:sp>
      <p:pic>
        <p:nvPicPr>
          <p:cNvPr id="2050" name="Picture 23">
            <a:extLst>
              <a:ext uri="{FF2B5EF4-FFF2-40B4-BE49-F238E27FC236}">
                <a16:creationId xmlns:a16="http://schemas.microsoft.com/office/drawing/2014/main" id="{4EC50CD8-10C1-41B1-BF85-24924DDF256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45391" y="3184401"/>
            <a:ext cx="4121272" cy="2722102"/>
          </a:xfrm>
          <a:prstGeom prst="rect">
            <a:avLst/>
          </a:prstGeom>
          <a:noFill/>
          <a:extLst>
            <a:ext uri="{909E8E84-426E-40DD-AFC4-6F175D3DCCD1}">
              <a14:hiddenFill xmlns:a14="http://schemas.microsoft.com/office/drawing/2010/main">
                <a:solidFill>
                  <a:srgbClr val="FFFFFF"/>
                </a:solidFill>
              </a14:hiddenFill>
            </a:ext>
          </a:extLst>
        </p:spPr>
      </p:pic>
      <p:pic>
        <p:nvPicPr>
          <p:cNvPr id="2049" name="Picture 27">
            <a:extLst>
              <a:ext uri="{FF2B5EF4-FFF2-40B4-BE49-F238E27FC236}">
                <a16:creationId xmlns:a16="http://schemas.microsoft.com/office/drawing/2014/main" id="{9FBA7A08-DE2B-4031-9D3E-CB4FA67E83FB}"/>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998587" y="3231390"/>
            <a:ext cx="3056200" cy="2755737"/>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5" name="Table 4">
            <a:extLst>
              <a:ext uri="{FF2B5EF4-FFF2-40B4-BE49-F238E27FC236}">
                <a16:creationId xmlns:a16="http://schemas.microsoft.com/office/drawing/2014/main" id="{3CC58889-2FAD-4B6A-89B4-F32247E3CCE6}"/>
              </a:ext>
            </a:extLst>
          </p:cNvPr>
          <p:cNvGraphicFramePr>
            <a:graphicFrameLocks noGrp="1"/>
          </p:cNvGraphicFramePr>
          <p:nvPr>
            <p:extLst>
              <p:ext uri="{D42A27DB-BD31-4B8C-83A1-F6EECF244321}">
                <p14:modId xmlns:p14="http://schemas.microsoft.com/office/powerpoint/2010/main" val="1931624863"/>
              </p:ext>
            </p:extLst>
          </p:nvPr>
        </p:nvGraphicFramePr>
        <p:xfrm>
          <a:off x="975359" y="2568064"/>
          <a:ext cx="7323250" cy="370840"/>
        </p:xfrm>
        <a:graphic>
          <a:graphicData uri="http://schemas.openxmlformats.org/drawingml/2006/table">
            <a:tbl>
              <a:tblPr firstRow="1" bandRow="1">
                <a:tableStyleId>{5C22544A-7EE6-4342-B048-85BDC9FD1C3A}</a:tableStyleId>
              </a:tblPr>
              <a:tblGrid>
                <a:gridCol w="3661625">
                  <a:extLst>
                    <a:ext uri="{9D8B030D-6E8A-4147-A177-3AD203B41FA5}">
                      <a16:colId xmlns:a16="http://schemas.microsoft.com/office/drawing/2014/main" val="39012516"/>
                    </a:ext>
                  </a:extLst>
                </a:gridCol>
                <a:gridCol w="3661625">
                  <a:extLst>
                    <a:ext uri="{9D8B030D-6E8A-4147-A177-3AD203B41FA5}">
                      <a16:colId xmlns:a16="http://schemas.microsoft.com/office/drawing/2014/main" val="610398175"/>
                    </a:ext>
                  </a:extLst>
                </a:gridCol>
              </a:tblGrid>
              <a:tr h="370840">
                <a:tc>
                  <a:txBody>
                    <a:bodyPr/>
                    <a:lstStyle/>
                    <a:p>
                      <a:pPr algn="ctr"/>
                      <a:r>
                        <a:rPr lang="en-US" dirty="0"/>
                        <a:t>PANEL A</a:t>
                      </a:r>
                    </a:p>
                  </a:txBody>
                  <a:tcPr/>
                </a:tc>
                <a:tc>
                  <a:txBody>
                    <a:bodyPr/>
                    <a:lstStyle/>
                    <a:p>
                      <a:pPr algn="ctr"/>
                      <a:r>
                        <a:rPr lang="en-US" dirty="0"/>
                        <a:t>PANEL B</a:t>
                      </a:r>
                    </a:p>
                  </a:txBody>
                  <a:tcPr/>
                </a:tc>
                <a:extLst>
                  <a:ext uri="{0D108BD9-81ED-4DB2-BD59-A6C34878D82A}">
                    <a16:rowId xmlns:a16="http://schemas.microsoft.com/office/drawing/2014/main" val="1303293466"/>
                  </a:ext>
                </a:extLst>
              </a:tr>
            </a:tbl>
          </a:graphicData>
        </a:graphic>
      </p:graphicFrame>
    </p:spTree>
    <p:extLst>
      <p:ext uri="{BB962C8B-B14F-4D97-AF65-F5344CB8AC3E}">
        <p14:creationId xmlns:p14="http://schemas.microsoft.com/office/powerpoint/2010/main" val="8403078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8474" y="375667"/>
            <a:ext cx="7556313" cy="1116106"/>
          </a:xfrm>
        </p:spPr>
        <p:txBody>
          <a:bodyPr>
            <a:normAutofit/>
          </a:bodyPr>
          <a:lstStyle/>
          <a:p>
            <a:r>
              <a:rPr lang="en-US" b="1" dirty="0"/>
              <a:t>Background</a:t>
            </a:r>
          </a:p>
        </p:txBody>
      </p:sp>
      <p:sp>
        <p:nvSpPr>
          <p:cNvPr id="3" name="Content Placeholder 2"/>
          <p:cNvSpPr>
            <a:spLocks noGrp="1"/>
          </p:cNvSpPr>
          <p:nvPr>
            <p:ph idx="1"/>
          </p:nvPr>
        </p:nvSpPr>
        <p:spPr/>
        <p:txBody>
          <a:bodyPr>
            <a:normAutofit/>
          </a:bodyPr>
          <a:lstStyle/>
          <a:p>
            <a:r>
              <a:rPr lang="en-US" dirty="0"/>
              <a:t>The initial adoptions can all be attributed to the innovators, whereas subsequent adoptions are mostly from imitators. Importantly, the Bass diffusion model decomposes adopters into the innovators and imitators. </a:t>
            </a:r>
          </a:p>
          <a:p>
            <a:r>
              <a:rPr lang="en-US" dirty="0"/>
              <a:t>Correspondingly, the Bass diffusion model includes an innovator coefficient (</a:t>
            </a:r>
            <a:r>
              <a:rPr lang="en-US" i="1" dirty="0"/>
              <a:t>p</a:t>
            </a:r>
            <a:r>
              <a:rPr lang="en-US" dirty="0"/>
              <a:t>) that captures how fast people adopt without any influence from others and an imitator coefficient (</a:t>
            </a:r>
            <a:r>
              <a:rPr lang="en-US" i="1" dirty="0"/>
              <a:t>q</a:t>
            </a:r>
            <a:r>
              <a:rPr lang="en-US" dirty="0"/>
              <a:t>) that captures how fast people adopt due to imitation.</a:t>
            </a:r>
          </a:p>
        </p:txBody>
      </p:sp>
      <p:sp>
        <p:nvSpPr>
          <p:cNvPr id="6" name="Footer Placeholder 5"/>
          <p:cNvSpPr>
            <a:spLocks noGrp="1"/>
          </p:cNvSpPr>
          <p:nvPr>
            <p:ph type="ftr" sz="quarter" idx="11"/>
          </p:nvPr>
        </p:nvSpPr>
        <p:spPr/>
        <p:txBody>
          <a:bodyPr/>
          <a:lstStyle/>
          <a:p>
            <a:r>
              <a:rPr lang="en-US" dirty="0"/>
              <a:t>© Palmatier, Petersen, and Germann</a:t>
            </a:r>
          </a:p>
        </p:txBody>
      </p:sp>
      <p:sp>
        <p:nvSpPr>
          <p:cNvPr id="8" name="Slide Number Placeholder 4"/>
          <p:cNvSpPr>
            <a:spLocks noGrp="1"/>
          </p:cNvSpPr>
          <p:nvPr>
            <p:ph type="sldNum" sz="quarter" idx="12"/>
          </p:nvPr>
        </p:nvSpPr>
        <p:spPr>
          <a:xfrm>
            <a:off x="8298609" y="6423585"/>
            <a:ext cx="554038" cy="365125"/>
          </a:xfrm>
        </p:spPr>
        <p:txBody>
          <a:bodyPr/>
          <a:lstStyle/>
          <a:p>
            <a:fld id="{606C48AC-5425-9447-80A6-7CD23CC5D020}" type="slidenum">
              <a:rPr lang="en-US" sz="1200" smtClean="0">
                <a:solidFill>
                  <a:srgbClr val="595959"/>
                </a:solidFill>
              </a:rPr>
              <a:pPr/>
              <a:t>11</a:t>
            </a:fld>
            <a:endParaRPr lang="en-US" sz="1200" dirty="0">
              <a:solidFill>
                <a:srgbClr val="595959"/>
              </a:solidFill>
            </a:endParaRPr>
          </a:p>
        </p:txBody>
      </p:sp>
    </p:spTree>
    <p:extLst>
      <p:ext uri="{BB962C8B-B14F-4D97-AF65-F5344CB8AC3E}">
        <p14:creationId xmlns:p14="http://schemas.microsoft.com/office/powerpoint/2010/main" val="14602334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8474" y="375667"/>
            <a:ext cx="7556313" cy="1116106"/>
          </a:xfrm>
        </p:spPr>
        <p:txBody>
          <a:bodyPr>
            <a:normAutofit/>
          </a:bodyPr>
          <a:lstStyle/>
          <a:p>
            <a:r>
              <a:rPr lang="en-US" b="1" dirty="0"/>
              <a:t>Model Details</a:t>
            </a:r>
          </a:p>
        </p:txBody>
      </p:sp>
      <mc:AlternateContent xmlns:mc="http://schemas.openxmlformats.org/markup-compatibility/2006" xmlns:a14="http://schemas.microsoft.com/office/drawing/2010/main">
        <mc:Choice Requires="a14">
          <p:sp>
            <p:nvSpPr>
              <p:cNvPr id="3" name="Content Placeholder 2"/>
              <p:cNvSpPr>
                <a:spLocks noGrp="1"/>
              </p:cNvSpPr>
              <p:nvPr>
                <p:ph idx="1"/>
              </p:nvPr>
            </p:nvSpPr>
            <p:spPr/>
            <p:txBody>
              <a:bodyPr>
                <a:normAutofit fontScale="92500" lnSpcReduction="20000"/>
              </a:bodyPr>
              <a:lstStyle/>
              <a:p>
                <a:r>
                  <a:rPr lang="en-US" dirty="0"/>
                  <a:t>So how does the Bass diffusion model work? The Bass diffusion model can be represented as follows:  </a:t>
                </a:r>
              </a:p>
              <a:p>
                <a:endParaRPr lang="en-US" dirty="0"/>
              </a:p>
              <a:p>
                <a:endParaRPr lang="en-US" dirty="0"/>
              </a:p>
              <a:p>
                <a:endParaRPr lang="en-US" dirty="0"/>
              </a:p>
              <a:p>
                <a:pPr marL="0" indent="0">
                  <a:buNone/>
                </a:pPr>
                <a:r>
                  <a:rPr lang="en-US" dirty="0"/>
                  <a:t>Where</a:t>
                </a:r>
              </a:p>
              <a:p>
                <a:pPr lvl="1"/>
                <a:r>
                  <a:rPr lang="en-US" i="1" dirty="0" err="1"/>
                  <a:t>n</a:t>
                </a:r>
                <a:r>
                  <a:rPr lang="en-US" i="1" baseline="-25000" dirty="0" err="1"/>
                  <a:t>t</a:t>
                </a:r>
                <a:r>
                  <a:rPr lang="en-US" dirty="0"/>
                  <a:t> = number of adopters at time </a:t>
                </a:r>
                <a:r>
                  <a:rPr lang="en-US" i="1" dirty="0"/>
                  <a:t>t </a:t>
                </a:r>
              </a:p>
              <a:p>
                <a:pPr lvl="1"/>
                <a:r>
                  <a:rPr lang="en-US" i="1" dirty="0"/>
                  <a:t>p</a:t>
                </a:r>
                <a:r>
                  <a:rPr lang="en-US" dirty="0"/>
                  <a:t> = “coefficient of innovation” </a:t>
                </a:r>
              </a:p>
              <a:p>
                <a:pPr lvl="1"/>
                <a:r>
                  <a:rPr lang="en-US" i="1" dirty="0"/>
                  <a:t>q</a:t>
                </a:r>
                <a:r>
                  <a:rPr lang="en-US" dirty="0"/>
                  <a:t> = “coefficient of imitation” </a:t>
                </a:r>
              </a:p>
              <a:p>
                <a:pPr lvl="1"/>
                <a:r>
                  <a:rPr lang="en-US" dirty="0"/>
                  <a:t>Remaining Potential = Total Potential – Adopters</a:t>
                </a:r>
              </a:p>
              <a:p>
                <a:pPr lvl="1"/>
                <a:r>
                  <a:rPr lang="en-US" dirty="0"/>
                  <a:t>Adopters = </a:t>
                </a:r>
                <a:r>
                  <a:rPr lang="en-US" i="1" dirty="0"/>
                  <a:t>N(t)</a:t>
                </a:r>
                <a:r>
                  <a:rPr lang="en-US" dirty="0"/>
                  <a:t>, that is, total number of adopters (i.e., cumulative sales) up to time (</a:t>
                </a:r>
                <a:r>
                  <a:rPr lang="en-US" i="1" dirty="0"/>
                  <a:t>t</a:t>
                </a:r>
                <a:r>
                  <a:rPr lang="en-US" dirty="0"/>
                  <a:t>), such that </a:t>
                </a:r>
                <a:r>
                  <a:rPr lang="en-US" i="1" dirty="0"/>
                  <a:t>N(t)</a:t>
                </a:r>
                <a:r>
                  <a:rPr lang="en-US" dirty="0"/>
                  <a:t> = </a:t>
                </a:r>
                <a:r>
                  <a:rPr lang="en-US" i="1" dirty="0"/>
                  <a:t>n</a:t>
                </a:r>
                <a:r>
                  <a:rPr lang="en-US" i="1" baseline="-25000" dirty="0"/>
                  <a:t>0</a:t>
                </a:r>
                <a:r>
                  <a:rPr lang="en-US" dirty="0"/>
                  <a:t> + </a:t>
                </a:r>
                <a:r>
                  <a:rPr lang="en-US" i="1" dirty="0"/>
                  <a:t>n</a:t>
                </a:r>
                <a:r>
                  <a:rPr lang="en-US" i="1" baseline="-25000" dirty="0"/>
                  <a:t>1</a:t>
                </a:r>
                <a:r>
                  <a:rPr lang="en-US" dirty="0"/>
                  <a:t> + … + </a:t>
                </a:r>
                <a:r>
                  <a:rPr lang="en-US" i="1" dirty="0" err="1"/>
                  <a:t>n</a:t>
                </a:r>
                <a:r>
                  <a:rPr lang="en-US" i="1" baseline="-25000" dirty="0" err="1"/>
                  <a:t>t</a:t>
                </a:r>
                <a:r>
                  <a:rPr lang="en-US" dirty="0"/>
                  <a:t>  </a:t>
                </a:r>
              </a:p>
              <a:p>
                <a:pPr lvl="1"/>
                <a:r>
                  <a:rPr lang="en-US" dirty="0"/>
                  <a:t>Total Potential =</a:t>
                </a:r>
                <a14:m>
                  <m:oMath xmlns:m="http://schemas.openxmlformats.org/officeDocument/2006/math">
                    <m:r>
                      <a:rPr lang="en-US" i="1">
                        <a:latin typeface="Cambria Math" panose="02040503050406030204" pitchFamily="18" charset="0"/>
                      </a:rPr>
                      <m:t> </m:t>
                    </m:r>
                    <m:acc>
                      <m:accPr>
                        <m:chr m:val="̅"/>
                        <m:ctrlPr>
                          <a:rPr lang="en-US" i="1">
                            <a:latin typeface="Cambria Math" panose="02040503050406030204" pitchFamily="18" charset="0"/>
                          </a:rPr>
                        </m:ctrlPr>
                      </m:accPr>
                      <m:e>
                        <m:r>
                          <a:rPr lang="en-US" i="1">
                            <a:latin typeface="Cambria Math" panose="02040503050406030204" pitchFamily="18" charset="0"/>
                          </a:rPr>
                          <m:t>𝑁</m:t>
                        </m:r>
                      </m:e>
                    </m:acc>
                  </m:oMath>
                </a14:m>
                <a:r>
                  <a:rPr lang="en-US" dirty="0"/>
                  <a:t>, that is, eventual number of customers who will adopt the new product</a:t>
                </a:r>
              </a:p>
              <a:p>
                <a:endParaRPr lang="en-US" dirty="0"/>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blipFill>
                <a:blip r:embed="rId3"/>
                <a:stretch>
                  <a:fillRect l="-730" t="-1847" r="-730"/>
                </a:stretch>
              </a:blipFill>
            </p:spPr>
            <p:txBody>
              <a:bodyPr/>
              <a:lstStyle/>
              <a:p>
                <a:r>
                  <a:rPr lang="en-US">
                    <a:noFill/>
                  </a:rPr>
                  <a:t> </a:t>
                </a:r>
              </a:p>
            </p:txBody>
          </p:sp>
        </mc:Fallback>
      </mc:AlternateContent>
      <p:sp>
        <p:nvSpPr>
          <p:cNvPr id="6" name="Footer Placeholder 5"/>
          <p:cNvSpPr>
            <a:spLocks noGrp="1"/>
          </p:cNvSpPr>
          <p:nvPr>
            <p:ph type="ftr" sz="quarter" idx="11"/>
          </p:nvPr>
        </p:nvSpPr>
        <p:spPr/>
        <p:txBody>
          <a:bodyPr/>
          <a:lstStyle/>
          <a:p>
            <a:r>
              <a:rPr lang="en-US" dirty="0"/>
              <a:t>© Palmatier, Petersen, and Germann</a:t>
            </a:r>
          </a:p>
        </p:txBody>
      </p:sp>
      <p:sp>
        <p:nvSpPr>
          <p:cNvPr id="8" name="Slide Number Placeholder 4"/>
          <p:cNvSpPr>
            <a:spLocks noGrp="1"/>
          </p:cNvSpPr>
          <p:nvPr>
            <p:ph type="sldNum" sz="quarter" idx="12"/>
          </p:nvPr>
        </p:nvSpPr>
        <p:spPr>
          <a:xfrm>
            <a:off x="8298609" y="6423585"/>
            <a:ext cx="554038" cy="365125"/>
          </a:xfrm>
        </p:spPr>
        <p:txBody>
          <a:bodyPr/>
          <a:lstStyle/>
          <a:p>
            <a:fld id="{606C48AC-5425-9447-80A6-7CD23CC5D020}" type="slidenum">
              <a:rPr lang="en-US" sz="1200" smtClean="0">
                <a:solidFill>
                  <a:srgbClr val="595959"/>
                </a:solidFill>
              </a:rPr>
              <a:pPr/>
              <a:t>12</a:t>
            </a:fld>
            <a:endParaRPr lang="en-US" sz="1200" dirty="0">
              <a:solidFill>
                <a:srgbClr val="595959"/>
              </a:solidFill>
            </a:endParaRPr>
          </a:p>
        </p:txBody>
      </p:sp>
      <p:pic>
        <p:nvPicPr>
          <p:cNvPr id="9" name="Picture 8">
            <a:extLst>
              <a:ext uri="{FF2B5EF4-FFF2-40B4-BE49-F238E27FC236}">
                <a16:creationId xmlns:a16="http://schemas.microsoft.com/office/drawing/2014/main" id="{696B47B4-8452-4FA0-B4C0-55367CFC647A}"/>
              </a:ext>
            </a:extLst>
          </p:cNvPr>
          <p:cNvPicPr/>
          <p:nvPr/>
        </p:nvPicPr>
        <p:blipFill rotWithShape="1">
          <a:blip r:embed="rId4" cstate="print">
            <a:extLst>
              <a:ext uri="{28A0092B-C50C-407E-A947-70E740481C1C}">
                <a14:useLocalDpi xmlns:a14="http://schemas.microsoft.com/office/drawing/2010/main" val="0"/>
              </a:ext>
            </a:extLst>
          </a:blip>
          <a:srcRect l="8614" r="30100"/>
          <a:stretch/>
        </p:blipFill>
        <p:spPr bwMode="auto">
          <a:xfrm>
            <a:off x="1224280" y="2039047"/>
            <a:ext cx="6492240" cy="1766288"/>
          </a:xfrm>
          <a:prstGeom prst="rect">
            <a:avLst/>
          </a:prstGeom>
          <a:noFill/>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30657718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5" end="5"/>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
                                            <p:txEl>
                                              <p:pRg st="6" end="6"/>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txEl>
                                              <p:pRg st="7" end="7"/>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
                                            <p:txEl>
                                              <p:pRg st="8" end="8"/>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
                                            <p:txEl>
                                              <p:pRg st="9" end="9"/>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8474" y="375667"/>
            <a:ext cx="7556313" cy="1116106"/>
          </a:xfrm>
        </p:spPr>
        <p:txBody>
          <a:bodyPr>
            <a:normAutofit/>
          </a:bodyPr>
          <a:lstStyle/>
          <a:p>
            <a:r>
              <a:rPr lang="en-US" b="1" dirty="0"/>
              <a:t>Model Details</a:t>
            </a:r>
          </a:p>
        </p:txBody>
      </p:sp>
      <p:sp>
        <p:nvSpPr>
          <p:cNvPr id="3" name="Content Placeholder 2"/>
          <p:cNvSpPr>
            <a:spLocks noGrp="1"/>
          </p:cNvSpPr>
          <p:nvPr>
            <p:ph idx="1"/>
          </p:nvPr>
        </p:nvSpPr>
        <p:spPr/>
        <p:txBody>
          <a:bodyPr>
            <a:normAutofit/>
          </a:bodyPr>
          <a:lstStyle/>
          <a:p>
            <a:r>
              <a:rPr lang="en-US" dirty="0"/>
              <a:t>Thus, we can express the equation as follows:</a:t>
            </a:r>
          </a:p>
          <a:p>
            <a:endParaRPr lang="en-US" dirty="0"/>
          </a:p>
          <a:p>
            <a:endParaRPr lang="en-US" dirty="0"/>
          </a:p>
          <a:p>
            <a:r>
              <a:rPr lang="en-US" dirty="0"/>
              <a:t>Or, alternatively: </a:t>
            </a:r>
          </a:p>
          <a:p>
            <a:endParaRPr lang="en-US" dirty="0"/>
          </a:p>
          <a:p>
            <a:endParaRPr lang="en-US" dirty="0"/>
          </a:p>
          <a:p>
            <a:r>
              <a:rPr lang="en-US" dirty="0"/>
              <a:t>We can further re-write the equation as follows: </a:t>
            </a:r>
          </a:p>
          <a:p>
            <a:endParaRPr lang="en-US" dirty="0"/>
          </a:p>
        </p:txBody>
      </p:sp>
      <p:sp>
        <p:nvSpPr>
          <p:cNvPr id="6" name="Footer Placeholder 5"/>
          <p:cNvSpPr>
            <a:spLocks noGrp="1"/>
          </p:cNvSpPr>
          <p:nvPr>
            <p:ph type="ftr" sz="quarter" idx="11"/>
          </p:nvPr>
        </p:nvSpPr>
        <p:spPr/>
        <p:txBody>
          <a:bodyPr/>
          <a:lstStyle/>
          <a:p>
            <a:r>
              <a:rPr lang="en-US" dirty="0"/>
              <a:t>© Palmatier, Petersen, and Germann</a:t>
            </a:r>
          </a:p>
        </p:txBody>
      </p:sp>
      <p:sp>
        <p:nvSpPr>
          <p:cNvPr id="8" name="Slide Number Placeholder 4"/>
          <p:cNvSpPr>
            <a:spLocks noGrp="1"/>
          </p:cNvSpPr>
          <p:nvPr>
            <p:ph type="sldNum" sz="quarter" idx="12"/>
          </p:nvPr>
        </p:nvSpPr>
        <p:spPr>
          <a:xfrm>
            <a:off x="8298609" y="6423585"/>
            <a:ext cx="554038" cy="365125"/>
          </a:xfrm>
        </p:spPr>
        <p:txBody>
          <a:bodyPr/>
          <a:lstStyle/>
          <a:p>
            <a:fld id="{606C48AC-5425-9447-80A6-7CD23CC5D020}" type="slidenum">
              <a:rPr lang="en-US" sz="1200" smtClean="0">
                <a:solidFill>
                  <a:srgbClr val="595959"/>
                </a:solidFill>
              </a:rPr>
              <a:pPr/>
              <a:t>13</a:t>
            </a:fld>
            <a:endParaRPr lang="en-US" sz="1200" dirty="0">
              <a:solidFill>
                <a:srgbClr val="595959"/>
              </a:solidFill>
            </a:endParaRPr>
          </a:p>
        </p:txBody>
      </p:sp>
      <p:pic>
        <p:nvPicPr>
          <p:cNvPr id="7" name="Picture 6">
            <a:extLst>
              <a:ext uri="{FF2B5EF4-FFF2-40B4-BE49-F238E27FC236}">
                <a16:creationId xmlns:a16="http://schemas.microsoft.com/office/drawing/2014/main" id="{582A5E60-37F2-4E55-826F-26123663031C}"/>
              </a:ext>
            </a:extLst>
          </p:cNvPr>
          <p:cNvPicPr/>
          <p:nvPr/>
        </p:nvPicPr>
        <p:blipFill rotWithShape="1">
          <a:blip r:embed="rId3" cstate="print">
            <a:extLst>
              <a:ext uri="{28A0092B-C50C-407E-A947-70E740481C1C}">
                <a14:useLocalDpi xmlns:a14="http://schemas.microsoft.com/office/drawing/2010/main" val="0"/>
              </a:ext>
            </a:extLst>
          </a:blip>
          <a:srcRect l="17475" b="-2057"/>
          <a:stretch/>
        </p:blipFill>
        <p:spPr bwMode="auto">
          <a:xfrm>
            <a:off x="2816906" y="2043714"/>
            <a:ext cx="3507694" cy="806896"/>
          </a:xfrm>
          <a:prstGeom prst="rect">
            <a:avLst/>
          </a:prstGeom>
          <a:noFill/>
          <a:ln>
            <a:noFill/>
          </a:ln>
        </p:spPr>
      </p:pic>
      <p:pic>
        <p:nvPicPr>
          <p:cNvPr id="10" name="Picture 9">
            <a:extLst>
              <a:ext uri="{FF2B5EF4-FFF2-40B4-BE49-F238E27FC236}">
                <a16:creationId xmlns:a16="http://schemas.microsoft.com/office/drawing/2014/main" id="{6829DE21-8228-4B73-AE81-4069D9A6FFB4}"/>
              </a:ext>
            </a:extLst>
          </p:cNvPr>
          <p:cNvPicPr/>
          <p:nvPr/>
        </p:nvPicPr>
        <p:blipFill rotWithShape="1">
          <a:blip r:embed="rId4" cstate="print">
            <a:extLst>
              <a:ext uri="{28A0092B-C50C-407E-A947-70E740481C1C}">
                <a14:useLocalDpi xmlns:a14="http://schemas.microsoft.com/office/drawing/2010/main" val="0"/>
              </a:ext>
            </a:extLst>
          </a:blip>
          <a:srcRect l="9076"/>
          <a:stretch/>
        </p:blipFill>
        <p:spPr bwMode="auto">
          <a:xfrm>
            <a:off x="1872398" y="3643837"/>
            <a:ext cx="5399203" cy="717526"/>
          </a:xfrm>
          <a:prstGeom prst="rect">
            <a:avLst/>
          </a:prstGeom>
          <a:noFill/>
          <a:ln>
            <a:noFill/>
          </a:ln>
        </p:spPr>
      </p:pic>
      <p:pic>
        <p:nvPicPr>
          <p:cNvPr id="11" name="Picture 10">
            <a:extLst>
              <a:ext uri="{FF2B5EF4-FFF2-40B4-BE49-F238E27FC236}">
                <a16:creationId xmlns:a16="http://schemas.microsoft.com/office/drawing/2014/main" id="{CE661AED-1EA9-4BE3-B967-DA215C4E5DE9}"/>
              </a:ext>
            </a:extLst>
          </p:cNvPr>
          <p:cNvPicPr/>
          <p:nvPr/>
        </p:nvPicPr>
        <p:blipFill rotWithShape="1">
          <a:blip r:embed="rId5" cstate="print">
            <a:extLst>
              <a:ext uri="{28A0092B-C50C-407E-A947-70E740481C1C}">
                <a14:useLocalDpi xmlns:a14="http://schemas.microsoft.com/office/drawing/2010/main" val="0"/>
              </a:ext>
            </a:extLst>
          </a:blip>
          <a:srcRect l="10971"/>
          <a:stretch/>
        </p:blipFill>
        <p:spPr bwMode="auto">
          <a:xfrm>
            <a:off x="2404625" y="5316753"/>
            <a:ext cx="4334750" cy="722296"/>
          </a:xfrm>
          <a:prstGeom prst="rect">
            <a:avLst/>
          </a:prstGeom>
          <a:noFill/>
          <a:ln>
            <a:noFill/>
          </a:ln>
        </p:spPr>
      </p:pic>
    </p:spTree>
    <p:extLst>
      <p:ext uri="{BB962C8B-B14F-4D97-AF65-F5344CB8AC3E}">
        <p14:creationId xmlns:p14="http://schemas.microsoft.com/office/powerpoint/2010/main" val="18015572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8474" y="375667"/>
            <a:ext cx="7556313" cy="1116106"/>
          </a:xfrm>
        </p:spPr>
        <p:txBody>
          <a:bodyPr>
            <a:normAutofit/>
          </a:bodyPr>
          <a:lstStyle/>
          <a:p>
            <a:r>
              <a:rPr lang="en-US" b="1" dirty="0"/>
              <a:t>Model Details</a:t>
            </a:r>
          </a:p>
        </p:txBody>
      </p:sp>
      <mc:AlternateContent xmlns:mc="http://schemas.openxmlformats.org/markup-compatibility/2006" xmlns:a14="http://schemas.microsoft.com/office/drawing/2010/main">
        <mc:Choice Requires="a14">
          <p:sp>
            <p:nvSpPr>
              <p:cNvPr id="3" name="Content Placeholder 2"/>
              <p:cNvSpPr>
                <a:spLocks noGrp="1"/>
              </p:cNvSpPr>
              <p:nvPr>
                <p:ph idx="1"/>
              </p:nvPr>
            </p:nvSpPr>
            <p:spPr/>
            <p:txBody>
              <a:bodyPr>
                <a:normAutofit lnSpcReduction="10000"/>
              </a:bodyPr>
              <a:lstStyle/>
              <a:p>
                <a:r>
                  <a:rPr lang="en-US" dirty="0"/>
                  <a:t>There are 3 unknowns in the equation: </a:t>
                </a:r>
                <a:r>
                  <a:rPr lang="en-US" i="1" dirty="0"/>
                  <a:t>p</a:t>
                </a:r>
                <a:r>
                  <a:rPr lang="en-US" dirty="0"/>
                  <a:t>, </a:t>
                </a:r>
                <a:r>
                  <a:rPr lang="en-US" i="1" dirty="0"/>
                  <a:t>q</a:t>
                </a:r>
                <a:r>
                  <a:rPr lang="en-US" dirty="0"/>
                  <a:t>, and </a:t>
                </a:r>
                <a14:m>
                  <m:oMath xmlns:m="http://schemas.openxmlformats.org/officeDocument/2006/math">
                    <m:acc>
                      <m:accPr>
                        <m:chr m:val="̅"/>
                        <m:ctrlPr>
                          <a:rPr lang="en-US" i="1">
                            <a:latin typeface="Cambria Math" panose="02040503050406030204" pitchFamily="18" charset="0"/>
                          </a:rPr>
                        </m:ctrlPr>
                      </m:accPr>
                      <m:e>
                        <m:r>
                          <a:rPr lang="en-US" i="1">
                            <a:latin typeface="Cambria Math" panose="02040503050406030204" pitchFamily="18" charset="0"/>
                          </a:rPr>
                          <m:t>𝑁</m:t>
                        </m:r>
                      </m:e>
                    </m:acc>
                  </m:oMath>
                </a14:m>
                <a:r>
                  <a:rPr lang="en-US" dirty="0"/>
                  <a:t>. The question is, how can we estimate the equation? We can use a regression model. To illustrate, the equation is equivalent to:</a:t>
                </a:r>
              </a:p>
              <a:p>
                <a:pPr marL="0" indent="0" algn="ctr">
                  <a:buNone/>
                </a:pPr>
                <a:r>
                  <a:rPr lang="en-US" i="1" dirty="0"/>
                  <a:t>n(t)</a:t>
                </a:r>
                <a:r>
                  <a:rPr lang="en-US" dirty="0"/>
                  <a:t> = </a:t>
                </a:r>
                <a:r>
                  <a:rPr lang="en-US" i="1" dirty="0"/>
                  <a:t>a</a:t>
                </a:r>
                <a:r>
                  <a:rPr lang="en-US" dirty="0"/>
                  <a:t> + </a:t>
                </a:r>
                <a:r>
                  <a:rPr lang="en-US" i="1" dirty="0"/>
                  <a:t>b</a:t>
                </a:r>
                <a:r>
                  <a:rPr lang="en-US" dirty="0"/>
                  <a:t>*</a:t>
                </a:r>
                <a:r>
                  <a:rPr lang="en-US" i="1" dirty="0"/>
                  <a:t>N(t-1)</a:t>
                </a:r>
                <a:r>
                  <a:rPr lang="en-US" dirty="0"/>
                  <a:t> + </a:t>
                </a:r>
                <a:r>
                  <a:rPr lang="en-US" i="1" dirty="0"/>
                  <a:t>c</a:t>
                </a:r>
                <a:r>
                  <a:rPr lang="en-US" dirty="0"/>
                  <a:t>*</a:t>
                </a:r>
                <a:r>
                  <a:rPr lang="en-US" i="1" dirty="0"/>
                  <a:t>N(t-1)</a:t>
                </a:r>
                <a:r>
                  <a:rPr lang="en-US" i="1" baseline="30000" dirty="0"/>
                  <a:t>2</a:t>
                </a:r>
                <a:endParaRPr lang="en-US" dirty="0"/>
              </a:p>
              <a:p>
                <a:pPr marL="0" indent="0">
                  <a:buNone/>
                </a:pPr>
                <a:r>
                  <a:rPr lang="en-US" dirty="0"/>
                  <a:t>Where</a:t>
                </a:r>
              </a:p>
              <a:p>
                <a:pPr lvl="1"/>
                <a:r>
                  <a:rPr lang="en-US" dirty="0"/>
                  <a:t>a = </a:t>
                </a:r>
                <a:r>
                  <a:rPr lang="en-US" i="1" dirty="0"/>
                  <a:t>p</a:t>
                </a:r>
                <a14:m>
                  <m:oMath xmlns:m="http://schemas.openxmlformats.org/officeDocument/2006/math">
                    <m:bar>
                      <m:barPr>
                        <m:pos m:val="top"/>
                        <m:ctrlPr>
                          <a:rPr lang="en-US" i="1">
                            <a:latin typeface="Cambria Math" panose="02040503050406030204" pitchFamily="18" charset="0"/>
                          </a:rPr>
                        </m:ctrlPr>
                      </m:barPr>
                      <m:e>
                        <m:r>
                          <a:rPr lang="en-US" i="1">
                            <a:latin typeface="Cambria Math" panose="02040503050406030204" pitchFamily="18" charset="0"/>
                          </a:rPr>
                          <m:t>𝑁</m:t>
                        </m:r>
                      </m:e>
                    </m:bar>
                  </m:oMath>
                </a14:m>
                <a:endParaRPr lang="en-US" i="1" dirty="0"/>
              </a:p>
              <a:p>
                <a:pPr lvl="1"/>
                <a:r>
                  <a:rPr lang="en-US" dirty="0"/>
                  <a:t>b = (</a:t>
                </a:r>
                <a:r>
                  <a:rPr lang="en-US" i="1" dirty="0"/>
                  <a:t>q - p</a:t>
                </a:r>
                <a:r>
                  <a:rPr lang="en-US" dirty="0"/>
                  <a:t>)</a:t>
                </a:r>
              </a:p>
              <a:p>
                <a:pPr lvl="1"/>
                <a:r>
                  <a:rPr lang="en-US" dirty="0"/>
                  <a:t>c = - (</a:t>
                </a:r>
                <a:r>
                  <a:rPr lang="en-US" i="1" dirty="0"/>
                  <a:t>q</a:t>
                </a:r>
                <a:r>
                  <a:rPr lang="en-US" dirty="0"/>
                  <a:t>/</a:t>
                </a:r>
                <a14:m>
                  <m:oMath xmlns:m="http://schemas.openxmlformats.org/officeDocument/2006/math">
                    <m:bar>
                      <m:barPr>
                        <m:pos m:val="top"/>
                        <m:ctrlPr>
                          <a:rPr lang="en-US" i="1">
                            <a:latin typeface="Cambria Math" panose="02040503050406030204" pitchFamily="18" charset="0"/>
                          </a:rPr>
                        </m:ctrlPr>
                      </m:barPr>
                      <m:e>
                        <m:r>
                          <a:rPr lang="en-US" i="1">
                            <a:latin typeface="Cambria Math" panose="02040503050406030204" pitchFamily="18" charset="0"/>
                          </a:rPr>
                          <m:t>𝑁</m:t>
                        </m:r>
                      </m:e>
                    </m:bar>
                  </m:oMath>
                </a14:m>
                <a:r>
                  <a:rPr lang="en-US" dirty="0"/>
                  <a:t>)</a:t>
                </a:r>
              </a:p>
              <a:p>
                <a:r>
                  <a:rPr lang="en-US" dirty="0"/>
                  <a:t>The two independent variables, </a:t>
                </a:r>
                <a:r>
                  <a:rPr lang="en-US" i="1" dirty="0"/>
                  <a:t>N(t - 1) </a:t>
                </a:r>
                <a:r>
                  <a:rPr lang="en-US" dirty="0"/>
                  <a:t>and</a:t>
                </a:r>
                <a:r>
                  <a:rPr lang="en-US" i="1" dirty="0"/>
                  <a:t> N(t - 1)</a:t>
                </a:r>
                <a:r>
                  <a:rPr lang="en-US" i="1" baseline="30000" dirty="0"/>
                  <a:t>2</a:t>
                </a:r>
                <a:r>
                  <a:rPr lang="en-US" i="1" dirty="0"/>
                  <a:t>, </a:t>
                </a:r>
                <a:r>
                  <a:rPr lang="en-US" dirty="0"/>
                  <a:t>are the lag of adopters (i.e., cumulative sales up to (</a:t>
                </a:r>
                <a:r>
                  <a:rPr lang="en-US" i="1" dirty="0"/>
                  <a:t>t</a:t>
                </a:r>
                <a:r>
                  <a:rPr lang="en-US" dirty="0"/>
                  <a:t> – 1)) and the square of the lag of adopters. </a:t>
                </a:r>
              </a:p>
              <a:p>
                <a:r>
                  <a:rPr lang="en-US" dirty="0"/>
                  <a:t>Importantly, Equation 5 can be estimated using OLS regression. “a” is the intercept, and “b” and “c” are the 2 slopes</a:t>
                </a:r>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blipFill>
                <a:blip r:embed="rId3"/>
                <a:stretch>
                  <a:fillRect l="-803" t="-1232" b="-616"/>
                </a:stretch>
              </a:blipFill>
            </p:spPr>
            <p:txBody>
              <a:bodyPr/>
              <a:lstStyle/>
              <a:p>
                <a:r>
                  <a:rPr lang="en-US">
                    <a:noFill/>
                  </a:rPr>
                  <a:t> </a:t>
                </a:r>
              </a:p>
            </p:txBody>
          </p:sp>
        </mc:Fallback>
      </mc:AlternateContent>
      <p:sp>
        <p:nvSpPr>
          <p:cNvPr id="6" name="Footer Placeholder 5"/>
          <p:cNvSpPr>
            <a:spLocks noGrp="1"/>
          </p:cNvSpPr>
          <p:nvPr>
            <p:ph type="ftr" sz="quarter" idx="11"/>
          </p:nvPr>
        </p:nvSpPr>
        <p:spPr/>
        <p:txBody>
          <a:bodyPr/>
          <a:lstStyle/>
          <a:p>
            <a:r>
              <a:rPr lang="en-US" dirty="0"/>
              <a:t>© Palmatier, Petersen, and Germann</a:t>
            </a:r>
          </a:p>
        </p:txBody>
      </p:sp>
      <p:sp>
        <p:nvSpPr>
          <p:cNvPr id="8" name="Slide Number Placeholder 4"/>
          <p:cNvSpPr>
            <a:spLocks noGrp="1"/>
          </p:cNvSpPr>
          <p:nvPr>
            <p:ph type="sldNum" sz="quarter" idx="12"/>
          </p:nvPr>
        </p:nvSpPr>
        <p:spPr>
          <a:xfrm>
            <a:off x="8298609" y="6423585"/>
            <a:ext cx="554038" cy="365125"/>
          </a:xfrm>
        </p:spPr>
        <p:txBody>
          <a:bodyPr/>
          <a:lstStyle/>
          <a:p>
            <a:fld id="{606C48AC-5425-9447-80A6-7CD23CC5D020}" type="slidenum">
              <a:rPr lang="en-US" sz="1200" smtClean="0">
                <a:solidFill>
                  <a:srgbClr val="595959"/>
                </a:solidFill>
              </a:rPr>
              <a:pPr/>
              <a:t>14</a:t>
            </a:fld>
            <a:endParaRPr lang="en-US" sz="1200" dirty="0">
              <a:solidFill>
                <a:srgbClr val="595959"/>
              </a:solidFill>
            </a:endParaRPr>
          </a:p>
        </p:txBody>
      </p:sp>
    </p:spTree>
    <p:extLst>
      <p:ext uri="{BB962C8B-B14F-4D97-AF65-F5344CB8AC3E}">
        <p14:creationId xmlns:p14="http://schemas.microsoft.com/office/powerpoint/2010/main" val="36971518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8474" y="375667"/>
            <a:ext cx="7556313" cy="1116106"/>
          </a:xfrm>
        </p:spPr>
        <p:txBody>
          <a:bodyPr>
            <a:normAutofit/>
          </a:bodyPr>
          <a:lstStyle/>
          <a:p>
            <a:r>
              <a:rPr lang="en-US" b="1" dirty="0"/>
              <a:t>Model Details</a:t>
            </a:r>
          </a:p>
        </p:txBody>
      </p:sp>
      <mc:AlternateContent xmlns:mc="http://schemas.openxmlformats.org/markup-compatibility/2006" xmlns:a14="http://schemas.microsoft.com/office/drawing/2010/main">
        <mc:Choice Requires="a14">
          <p:sp>
            <p:nvSpPr>
              <p:cNvPr id="3" name="Content Placeholder 2"/>
              <p:cNvSpPr>
                <a:spLocks noGrp="1"/>
              </p:cNvSpPr>
              <p:nvPr>
                <p:ph idx="1"/>
              </p:nvPr>
            </p:nvSpPr>
            <p:spPr/>
            <p:txBody>
              <a:bodyPr>
                <a:normAutofit/>
              </a:bodyPr>
              <a:lstStyle/>
              <a:p>
                <a:r>
                  <a:rPr lang="en-US" dirty="0"/>
                  <a:t>Once the coefficients (i.e., a, b, and c) from the regression have been estimated using OLS, they can be converted into the measures of </a:t>
                </a:r>
                <a:r>
                  <a:rPr lang="en-US" i="1" dirty="0"/>
                  <a:t>p</a:t>
                </a:r>
                <a:r>
                  <a:rPr lang="en-US" dirty="0"/>
                  <a:t> (coefficient of innovation), </a:t>
                </a:r>
                <a:r>
                  <a:rPr lang="en-US" i="1" dirty="0"/>
                  <a:t>q</a:t>
                </a:r>
                <a:r>
                  <a:rPr lang="en-US" dirty="0"/>
                  <a:t> (coefficient of imitation), and </a:t>
                </a:r>
                <a14:m>
                  <m:oMath xmlns:m="http://schemas.openxmlformats.org/officeDocument/2006/math">
                    <m:acc>
                      <m:accPr>
                        <m:chr m:val="̅"/>
                        <m:ctrlPr>
                          <a:rPr lang="en-US" i="1">
                            <a:latin typeface="Cambria Math" panose="02040503050406030204" pitchFamily="18" charset="0"/>
                          </a:rPr>
                        </m:ctrlPr>
                      </m:accPr>
                      <m:e>
                        <m:r>
                          <a:rPr lang="en-US" i="1">
                            <a:latin typeface="Cambria Math" panose="02040503050406030204" pitchFamily="18" charset="0"/>
                          </a:rPr>
                          <m:t>𝑁</m:t>
                        </m:r>
                      </m:e>
                    </m:acc>
                  </m:oMath>
                </a14:m>
                <a:r>
                  <a:rPr lang="en-US" dirty="0"/>
                  <a:t> (total market potential) using the following equations: </a:t>
                </a:r>
                <a:br>
                  <a:rPr lang="en-US" dirty="0"/>
                </a:br>
                <a:endParaRPr lang="en-US" dirty="0"/>
              </a:p>
              <a:p>
                <a:pPr marL="0" lvl="0" indent="0">
                  <a:buNone/>
                </a:pPr>
                <a14:m>
                  <m:oMathPara xmlns:m="http://schemas.openxmlformats.org/officeDocument/2006/math">
                    <m:oMathParaPr>
                      <m:jc m:val="centerGroup"/>
                    </m:oMathParaPr>
                    <m:oMath xmlns:m="http://schemas.openxmlformats.org/officeDocument/2006/math">
                      <m:acc>
                        <m:accPr>
                          <m:chr m:val="̅"/>
                          <m:ctrlPr>
                            <a:rPr lang="en-US" i="1">
                              <a:latin typeface="Cambria Math" panose="02040503050406030204" pitchFamily="18" charset="0"/>
                            </a:rPr>
                          </m:ctrlPr>
                        </m:accPr>
                        <m:e>
                          <m:r>
                            <a:rPr lang="en-US" i="1">
                              <a:latin typeface="Cambria Math" panose="02040503050406030204" pitchFamily="18" charset="0"/>
                            </a:rPr>
                            <m:t>𝑁</m:t>
                          </m:r>
                        </m:e>
                      </m:acc>
                      <m:r>
                        <a:rPr lang="en-US" i="1">
                          <a:latin typeface="Cambria Math" panose="02040503050406030204" pitchFamily="18" charset="0"/>
                        </a:rPr>
                        <m:t>=</m:t>
                      </m:r>
                      <m:r>
                        <a:rPr lang="en-US" i="1">
                          <a:latin typeface="Cambria Math" panose="02040503050406030204" pitchFamily="18" charset="0"/>
                        </a:rPr>
                        <m:t>𝑚𝑎𝑥</m:t>
                      </m:r>
                      <m:d>
                        <m:dPr>
                          <m:ctrlPr>
                            <a:rPr lang="en-US" i="1">
                              <a:latin typeface="Cambria Math" panose="02040503050406030204" pitchFamily="18" charset="0"/>
                            </a:rPr>
                          </m:ctrlPr>
                        </m:dPr>
                        <m:e>
                          <m:f>
                            <m:fPr>
                              <m:ctrlPr>
                                <a:rPr lang="en-US" i="1">
                                  <a:latin typeface="Cambria Math" panose="02040503050406030204" pitchFamily="18" charset="0"/>
                                </a:rPr>
                              </m:ctrlPr>
                            </m:fPr>
                            <m:num>
                              <m:r>
                                <a:rPr lang="en-US" i="1">
                                  <a:latin typeface="Cambria Math" panose="02040503050406030204" pitchFamily="18" charset="0"/>
                                </a:rPr>
                                <m:t>−</m:t>
                              </m:r>
                              <m:r>
                                <a:rPr lang="en-US" i="1">
                                  <a:latin typeface="Cambria Math" panose="02040503050406030204" pitchFamily="18" charset="0"/>
                                </a:rPr>
                                <m:t>𝑏</m:t>
                              </m:r>
                              <m:r>
                                <a:rPr lang="en-US" i="1">
                                  <a:latin typeface="Cambria Math" panose="02040503050406030204" pitchFamily="18" charset="0"/>
                                </a:rPr>
                                <m:t> +/− </m:t>
                              </m:r>
                              <m:rad>
                                <m:radPr>
                                  <m:degHide m:val="on"/>
                                  <m:ctrlPr>
                                    <a:rPr lang="en-US" i="1">
                                      <a:latin typeface="Cambria Math" panose="02040503050406030204" pitchFamily="18" charset="0"/>
                                    </a:rPr>
                                  </m:ctrlPr>
                                </m:radPr>
                                <m:deg/>
                                <m:e>
                                  <m:sSup>
                                    <m:sSupPr>
                                      <m:ctrlPr>
                                        <a:rPr lang="en-US" i="1">
                                          <a:latin typeface="Cambria Math" panose="02040503050406030204" pitchFamily="18" charset="0"/>
                                        </a:rPr>
                                      </m:ctrlPr>
                                    </m:sSupPr>
                                    <m:e>
                                      <m:r>
                                        <a:rPr lang="en-US" i="1">
                                          <a:latin typeface="Cambria Math" panose="02040503050406030204" pitchFamily="18" charset="0"/>
                                        </a:rPr>
                                        <m:t>𝑏</m:t>
                                      </m:r>
                                    </m:e>
                                    <m:sup>
                                      <m:r>
                                        <a:rPr lang="en-US" i="1">
                                          <a:latin typeface="Cambria Math" panose="02040503050406030204" pitchFamily="18" charset="0"/>
                                        </a:rPr>
                                        <m:t>2</m:t>
                                      </m:r>
                                    </m:sup>
                                  </m:sSup>
                                  <m:r>
                                    <a:rPr lang="en-US" i="1">
                                      <a:latin typeface="Cambria Math" panose="02040503050406030204" pitchFamily="18" charset="0"/>
                                    </a:rPr>
                                    <m:t>−4</m:t>
                                  </m:r>
                                  <m:r>
                                    <a:rPr lang="en-US" i="1">
                                      <a:latin typeface="Cambria Math" panose="02040503050406030204" pitchFamily="18" charset="0"/>
                                    </a:rPr>
                                    <m:t>𝑎𝑐</m:t>
                                  </m:r>
                                </m:e>
                              </m:rad>
                            </m:num>
                            <m:den>
                              <m:r>
                                <a:rPr lang="en-US" i="1">
                                  <a:latin typeface="Cambria Math" panose="02040503050406030204" pitchFamily="18" charset="0"/>
                                </a:rPr>
                                <m:t>2</m:t>
                              </m:r>
                              <m:r>
                                <a:rPr lang="en-US" i="1">
                                  <a:latin typeface="Cambria Math" panose="02040503050406030204" pitchFamily="18" charset="0"/>
                                </a:rPr>
                                <m:t>𝑐</m:t>
                              </m:r>
                            </m:den>
                          </m:f>
                        </m:e>
                      </m:d>
                    </m:oMath>
                  </m:oMathPara>
                </a14:m>
                <a:endParaRPr lang="en-US" dirty="0"/>
              </a:p>
              <a:p>
                <a:pPr marL="0" indent="0">
                  <a:buNone/>
                </a:pPr>
                <a:br>
                  <a:rPr lang="en-US" i="1" dirty="0"/>
                </a:br>
                <a14:m>
                  <m:oMathPara xmlns:m="http://schemas.openxmlformats.org/officeDocument/2006/math">
                    <m:oMathParaPr>
                      <m:jc m:val="centerGroup"/>
                    </m:oMathParaPr>
                    <m:oMath xmlns:m="http://schemas.openxmlformats.org/officeDocument/2006/math">
                      <m:r>
                        <a:rPr lang="en-US" i="1">
                          <a:latin typeface="Cambria Math" panose="02040503050406030204" pitchFamily="18" charset="0"/>
                        </a:rPr>
                        <m:t>𝑝</m:t>
                      </m:r>
                      <m:r>
                        <a:rPr lang="en-US" i="1">
                          <a:latin typeface="Cambria Math" panose="02040503050406030204" pitchFamily="18" charset="0"/>
                        </a:rPr>
                        <m:t>=</m:t>
                      </m:r>
                      <m:f>
                        <m:fPr>
                          <m:ctrlPr>
                            <a:rPr lang="en-US" i="1">
                              <a:latin typeface="Cambria Math" panose="02040503050406030204" pitchFamily="18" charset="0"/>
                            </a:rPr>
                          </m:ctrlPr>
                        </m:fPr>
                        <m:num>
                          <m:r>
                            <a:rPr lang="en-US" i="1">
                              <a:latin typeface="Cambria Math" panose="02040503050406030204" pitchFamily="18" charset="0"/>
                            </a:rPr>
                            <m:t>𝑎</m:t>
                          </m:r>
                        </m:num>
                        <m:den>
                          <m:acc>
                            <m:accPr>
                              <m:chr m:val="̅"/>
                              <m:ctrlPr>
                                <a:rPr lang="en-US" i="1">
                                  <a:latin typeface="Cambria Math" panose="02040503050406030204" pitchFamily="18" charset="0"/>
                                </a:rPr>
                              </m:ctrlPr>
                            </m:accPr>
                            <m:e>
                              <m:r>
                                <a:rPr lang="en-US" i="1">
                                  <a:latin typeface="Cambria Math" panose="02040503050406030204" pitchFamily="18" charset="0"/>
                                </a:rPr>
                                <m:t>𝑁</m:t>
                              </m:r>
                            </m:e>
                          </m:acc>
                        </m:den>
                      </m:f>
                    </m:oMath>
                  </m:oMathPara>
                </a14:m>
                <a:endParaRPr lang="en-US" dirty="0"/>
              </a:p>
              <a:p>
                <a:pPr marL="0" indent="0">
                  <a:buNone/>
                </a:pPr>
                <a:endParaRPr lang="en-US" dirty="0"/>
              </a:p>
              <a:p>
                <a:pPr marL="0" indent="0">
                  <a:buNone/>
                </a:pPr>
                <a14:m>
                  <m:oMathPara xmlns:m="http://schemas.openxmlformats.org/officeDocument/2006/math">
                    <m:oMathParaPr>
                      <m:jc m:val="centerGroup"/>
                    </m:oMathParaPr>
                    <m:oMath xmlns:m="http://schemas.openxmlformats.org/officeDocument/2006/math">
                      <m:r>
                        <a:rPr lang="en-US" i="1">
                          <a:latin typeface="Cambria Math" panose="02040503050406030204" pitchFamily="18" charset="0"/>
                        </a:rPr>
                        <m:t>𝑞</m:t>
                      </m:r>
                      <m:r>
                        <a:rPr lang="en-US" i="1">
                          <a:latin typeface="Cambria Math" panose="02040503050406030204" pitchFamily="18" charset="0"/>
                        </a:rPr>
                        <m:t>=</m:t>
                      </m:r>
                      <m:r>
                        <a:rPr lang="en-US" i="1">
                          <a:latin typeface="Cambria Math" panose="02040503050406030204" pitchFamily="18" charset="0"/>
                        </a:rPr>
                        <m:t>𝑏</m:t>
                      </m:r>
                      <m:r>
                        <a:rPr lang="en-US" i="1">
                          <a:latin typeface="Cambria Math" panose="02040503050406030204" pitchFamily="18" charset="0"/>
                        </a:rPr>
                        <m:t>+</m:t>
                      </m:r>
                      <m:r>
                        <a:rPr lang="en-US" i="1">
                          <a:latin typeface="Cambria Math" panose="02040503050406030204" pitchFamily="18" charset="0"/>
                        </a:rPr>
                        <m:t>𝑝</m:t>
                      </m:r>
                    </m:oMath>
                  </m:oMathPara>
                </a14:m>
                <a:endParaRPr lang="en-US" dirty="0"/>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blipFill>
                <a:blip r:embed="rId3"/>
                <a:stretch>
                  <a:fillRect l="-219" t="-616"/>
                </a:stretch>
              </a:blipFill>
            </p:spPr>
            <p:txBody>
              <a:bodyPr/>
              <a:lstStyle/>
              <a:p>
                <a:r>
                  <a:rPr lang="en-US">
                    <a:noFill/>
                  </a:rPr>
                  <a:t> </a:t>
                </a:r>
              </a:p>
            </p:txBody>
          </p:sp>
        </mc:Fallback>
      </mc:AlternateContent>
      <p:sp>
        <p:nvSpPr>
          <p:cNvPr id="6" name="Footer Placeholder 5"/>
          <p:cNvSpPr>
            <a:spLocks noGrp="1"/>
          </p:cNvSpPr>
          <p:nvPr>
            <p:ph type="ftr" sz="quarter" idx="11"/>
          </p:nvPr>
        </p:nvSpPr>
        <p:spPr/>
        <p:txBody>
          <a:bodyPr/>
          <a:lstStyle/>
          <a:p>
            <a:r>
              <a:rPr lang="en-US" dirty="0"/>
              <a:t>© Palmatier, Petersen, and Germann</a:t>
            </a:r>
          </a:p>
        </p:txBody>
      </p:sp>
      <p:sp>
        <p:nvSpPr>
          <p:cNvPr id="8" name="Slide Number Placeholder 4"/>
          <p:cNvSpPr>
            <a:spLocks noGrp="1"/>
          </p:cNvSpPr>
          <p:nvPr>
            <p:ph type="sldNum" sz="quarter" idx="12"/>
          </p:nvPr>
        </p:nvSpPr>
        <p:spPr>
          <a:xfrm>
            <a:off x="8298609" y="6423585"/>
            <a:ext cx="554038" cy="365125"/>
          </a:xfrm>
        </p:spPr>
        <p:txBody>
          <a:bodyPr/>
          <a:lstStyle/>
          <a:p>
            <a:fld id="{606C48AC-5425-9447-80A6-7CD23CC5D020}" type="slidenum">
              <a:rPr lang="en-US" sz="1200" smtClean="0">
                <a:solidFill>
                  <a:srgbClr val="595959"/>
                </a:solidFill>
              </a:rPr>
              <a:pPr/>
              <a:t>15</a:t>
            </a:fld>
            <a:endParaRPr lang="en-US" sz="1200" dirty="0">
              <a:solidFill>
                <a:srgbClr val="595959"/>
              </a:solidFill>
            </a:endParaRPr>
          </a:p>
        </p:txBody>
      </p:sp>
    </p:spTree>
    <p:extLst>
      <p:ext uri="{BB962C8B-B14F-4D97-AF65-F5344CB8AC3E}">
        <p14:creationId xmlns:p14="http://schemas.microsoft.com/office/powerpoint/2010/main" val="29538606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8474" y="375667"/>
            <a:ext cx="7556313" cy="1116106"/>
          </a:xfrm>
        </p:spPr>
        <p:txBody>
          <a:bodyPr>
            <a:normAutofit/>
          </a:bodyPr>
          <a:lstStyle/>
          <a:p>
            <a:r>
              <a:rPr lang="en-US" b="1" dirty="0"/>
              <a:t>Model Assumptions</a:t>
            </a:r>
          </a:p>
        </p:txBody>
      </p:sp>
      <p:sp>
        <p:nvSpPr>
          <p:cNvPr id="3" name="Content Placeholder 2"/>
          <p:cNvSpPr>
            <a:spLocks noGrp="1"/>
          </p:cNvSpPr>
          <p:nvPr>
            <p:ph idx="1"/>
          </p:nvPr>
        </p:nvSpPr>
        <p:spPr/>
        <p:txBody>
          <a:bodyPr>
            <a:normAutofit/>
          </a:bodyPr>
          <a:lstStyle/>
          <a:p>
            <a:r>
              <a:rPr lang="en-US" dirty="0"/>
              <a:t>The traditional Bass diffusion model makes several assumptions, including:</a:t>
            </a:r>
          </a:p>
          <a:p>
            <a:pPr lvl="1"/>
            <a:r>
              <a:rPr lang="en-US" dirty="0"/>
              <a:t>All expected customers will eventually adopt</a:t>
            </a:r>
          </a:p>
          <a:p>
            <a:pPr lvl="1"/>
            <a:r>
              <a:rPr lang="en-US" dirty="0"/>
              <a:t>The market potential stays the same over time</a:t>
            </a:r>
          </a:p>
          <a:p>
            <a:pPr lvl="1"/>
            <a:r>
              <a:rPr lang="en-US" dirty="0"/>
              <a:t>No repeat purchases occur</a:t>
            </a:r>
          </a:p>
          <a:p>
            <a:pPr lvl="1"/>
            <a:r>
              <a:rPr lang="en-US" dirty="0"/>
              <a:t>Marketing tactics (e.g., the impact of advertising or pricing decisions) are not included in the model</a:t>
            </a:r>
          </a:p>
          <a:p>
            <a:r>
              <a:rPr lang="en-US" dirty="0"/>
              <a:t>It is important to note, though, that all of these assumptions can be relaxed using different extensions of the Bass diffusion model. </a:t>
            </a:r>
          </a:p>
        </p:txBody>
      </p:sp>
      <p:sp>
        <p:nvSpPr>
          <p:cNvPr id="6" name="Footer Placeholder 5"/>
          <p:cNvSpPr>
            <a:spLocks noGrp="1"/>
          </p:cNvSpPr>
          <p:nvPr>
            <p:ph type="ftr" sz="quarter" idx="11"/>
          </p:nvPr>
        </p:nvSpPr>
        <p:spPr/>
        <p:txBody>
          <a:bodyPr/>
          <a:lstStyle/>
          <a:p>
            <a:r>
              <a:rPr lang="en-US" dirty="0"/>
              <a:t>© Palmatier, Petersen, and Germann</a:t>
            </a:r>
          </a:p>
        </p:txBody>
      </p:sp>
      <p:sp>
        <p:nvSpPr>
          <p:cNvPr id="8" name="Slide Number Placeholder 4"/>
          <p:cNvSpPr>
            <a:spLocks noGrp="1"/>
          </p:cNvSpPr>
          <p:nvPr>
            <p:ph type="sldNum" sz="quarter" idx="12"/>
          </p:nvPr>
        </p:nvSpPr>
        <p:spPr>
          <a:xfrm>
            <a:off x="8298609" y="6423585"/>
            <a:ext cx="554038" cy="365125"/>
          </a:xfrm>
        </p:spPr>
        <p:txBody>
          <a:bodyPr/>
          <a:lstStyle/>
          <a:p>
            <a:fld id="{606C48AC-5425-9447-80A6-7CD23CC5D020}" type="slidenum">
              <a:rPr lang="en-US" sz="1200" smtClean="0">
                <a:solidFill>
                  <a:srgbClr val="595959"/>
                </a:solidFill>
              </a:rPr>
              <a:pPr/>
              <a:t>16</a:t>
            </a:fld>
            <a:endParaRPr lang="en-US" sz="1200" dirty="0">
              <a:solidFill>
                <a:srgbClr val="595959"/>
              </a:solidFill>
            </a:endParaRPr>
          </a:p>
        </p:txBody>
      </p:sp>
    </p:spTree>
    <p:extLst>
      <p:ext uri="{BB962C8B-B14F-4D97-AF65-F5344CB8AC3E}">
        <p14:creationId xmlns:p14="http://schemas.microsoft.com/office/powerpoint/2010/main" val="20562319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8474" y="375667"/>
            <a:ext cx="7556313" cy="1116106"/>
          </a:xfrm>
        </p:spPr>
        <p:txBody>
          <a:bodyPr>
            <a:normAutofit/>
          </a:bodyPr>
          <a:lstStyle/>
          <a:p>
            <a:r>
              <a:rPr lang="en-US" b="1" dirty="0"/>
              <a:t>Examples of p and q</a:t>
            </a:r>
          </a:p>
        </p:txBody>
      </p:sp>
      <p:sp>
        <p:nvSpPr>
          <p:cNvPr id="3" name="Content Placeholder 2"/>
          <p:cNvSpPr>
            <a:spLocks noGrp="1"/>
          </p:cNvSpPr>
          <p:nvPr>
            <p:ph idx="1"/>
          </p:nvPr>
        </p:nvSpPr>
        <p:spPr/>
        <p:txBody>
          <a:bodyPr>
            <a:normAutofit/>
          </a:bodyPr>
          <a:lstStyle/>
          <a:p>
            <a:r>
              <a:rPr lang="en-US" i="1" dirty="0"/>
              <a:t>p</a:t>
            </a:r>
            <a:r>
              <a:rPr lang="en-US" dirty="0"/>
              <a:t>, the coefficient of innovation, and </a:t>
            </a:r>
            <a:r>
              <a:rPr lang="en-US" i="1" dirty="0"/>
              <a:t>q</a:t>
            </a:r>
            <a:r>
              <a:rPr lang="en-US" dirty="0"/>
              <a:t>, the coefficient of imitation, differ across products. </a:t>
            </a:r>
          </a:p>
          <a:p>
            <a:r>
              <a:rPr lang="en-US" dirty="0"/>
              <a:t>Larger </a:t>
            </a:r>
            <a:r>
              <a:rPr lang="en-US" i="1" dirty="0"/>
              <a:t>p</a:t>
            </a:r>
            <a:r>
              <a:rPr lang="en-US" dirty="0"/>
              <a:t>’s indicate that the product has sufficient features and benefits such that more and more consumers do not want to or need to wait for others to adopt the product, that is, they do not require the internal influence to adopt.</a:t>
            </a:r>
          </a:p>
          <a:p>
            <a:r>
              <a:rPr lang="en-US" dirty="0"/>
              <a:t>For example, here are some </a:t>
            </a:r>
            <a:r>
              <a:rPr lang="en-US" i="1" dirty="0"/>
              <a:t>p </a:t>
            </a:r>
            <a:r>
              <a:rPr lang="en-US" dirty="0"/>
              <a:t>and </a:t>
            </a:r>
            <a:r>
              <a:rPr lang="en-US" i="1" dirty="0"/>
              <a:t>q </a:t>
            </a:r>
            <a:r>
              <a:rPr lang="en-US" dirty="0"/>
              <a:t>values for different product categories:</a:t>
            </a:r>
          </a:p>
        </p:txBody>
      </p:sp>
      <p:sp>
        <p:nvSpPr>
          <p:cNvPr id="6" name="Footer Placeholder 5"/>
          <p:cNvSpPr>
            <a:spLocks noGrp="1"/>
          </p:cNvSpPr>
          <p:nvPr>
            <p:ph type="ftr" sz="quarter" idx="11"/>
          </p:nvPr>
        </p:nvSpPr>
        <p:spPr/>
        <p:txBody>
          <a:bodyPr/>
          <a:lstStyle/>
          <a:p>
            <a:r>
              <a:rPr lang="en-US" dirty="0"/>
              <a:t>© Palmatier, Petersen, and Germann</a:t>
            </a:r>
          </a:p>
        </p:txBody>
      </p:sp>
      <p:sp>
        <p:nvSpPr>
          <p:cNvPr id="8" name="Slide Number Placeholder 4"/>
          <p:cNvSpPr>
            <a:spLocks noGrp="1"/>
          </p:cNvSpPr>
          <p:nvPr>
            <p:ph type="sldNum" sz="quarter" idx="12"/>
          </p:nvPr>
        </p:nvSpPr>
        <p:spPr>
          <a:xfrm>
            <a:off x="8298609" y="6423585"/>
            <a:ext cx="554038" cy="365125"/>
          </a:xfrm>
        </p:spPr>
        <p:txBody>
          <a:bodyPr/>
          <a:lstStyle/>
          <a:p>
            <a:fld id="{606C48AC-5425-9447-80A6-7CD23CC5D020}" type="slidenum">
              <a:rPr lang="en-US" sz="1200" smtClean="0">
                <a:solidFill>
                  <a:srgbClr val="595959"/>
                </a:solidFill>
              </a:rPr>
              <a:pPr/>
              <a:t>17</a:t>
            </a:fld>
            <a:endParaRPr lang="en-US" sz="1200" dirty="0">
              <a:solidFill>
                <a:srgbClr val="595959"/>
              </a:solidFill>
            </a:endParaRPr>
          </a:p>
        </p:txBody>
      </p:sp>
      <p:graphicFrame>
        <p:nvGraphicFramePr>
          <p:cNvPr id="4" name="Table 3">
            <a:extLst>
              <a:ext uri="{FF2B5EF4-FFF2-40B4-BE49-F238E27FC236}">
                <a16:creationId xmlns:a16="http://schemas.microsoft.com/office/drawing/2014/main" id="{DF3D47F2-44C6-4AC2-8287-042D82CB207F}"/>
              </a:ext>
            </a:extLst>
          </p:cNvPr>
          <p:cNvGraphicFramePr>
            <a:graphicFrameLocks noGrp="1"/>
          </p:cNvGraphicFramePr>
          <p:nvPr>
            <p:extLst>
              <p:ext uri="{D42A27DB-BD31-4B8C-83A1-F6EECF244321}">
                <p14:modId xmlns:p14="http://schemas.microsoft.com/office/powerpoint/2010/main" val="2270506391"/>
              </p:ext>
            </p:extLst>
          </p:nvPr>
        </p:nvGraphicFramePr>
        <p:xfrm>
          <a:off x="567264" y="4612640"/>
          <a:ext cx="8009471" cy="1504416"/>
        </p:xfrm>
        <a:graphic>
          <a:graphicData uri="http://schemas.openxmlformats.org/drawingml/2006/table">
            <a:tbl>
              <a:tblPr firstRow="1" firstCol="1" bandRow="1">
                <a:tableStyleId>{5C22544A-7EE6-4342-B048-85BDC9FD1C3A}</a:tableStyleId>
              </a:tblPr>
              <a:tblGrid>
                <a:gridCol w="2669253">
                  <a:extLst>
                    <a:ext uri="{9D8B030D-6E8A-4147-A177-3AD203B41FA5}">
                      <a16:colId xmlns:a16="http://schemas.microsoft.com/office/drawing/2014/main" val="2699153971"/>
                    </a:ext>
                  </a:extLst>
                </a:gridCol>
                <a:gridCol w="2670109">
                  <a:extLst>
                    <a:ext uri="{9D8B030D-6E8A-4147-A177-3AD203B41FA5}">
                      <a16:colId xmlns:a16="http://schemas.microsoft.com/office/drawing/2014/main" val="1059716226"/>
                    </a:ext>
                  </a:extLst>
                </a:gridCol>
                <a:gridCol w="2670109">
                  <a:extLst>
                    <a:ext uri="{9D8B030D-6E8A-4147-A177-3AD203B41FA5}">
                      <a16:colId xmlns:a16="http://schemas.microsoft.com/office/drawing/2014/main" val="3434583343"/>
                    </a:ext>
                  </a:extLst>
                </a:gridCol>
              </a:tblGrid>
              <a:tr h="250736">
                <a:tc>
                  <a:txBody>
                    <a:bodyPr/>
                    <a:lstStyle/>
                    <a:p>
                      <a:pPr marL="0" marR="0">
                        <a:lnSpc>
                          <a:spcPct val="107000"/>
                        </a:lnSpc>
                        <a:spcBef>
                          <a:spcPts val="0"/>
                        </a:spcBef>
                        <a:spcAft>
                          <a:spcPts val="0"/>
                        </a:spcAft>
                      </a:pPr>
                      <a:r>
                        <a:rPr lang="en-US" sz="1600">
                          <a:effectLst/>
                        </a:rPr>
                        <a:t>Product / Technology</a:t>
                      </a:r>
                      <a:endParaRPr lang="en-US" sz="1500">
                        <a:effectLst/>
                        <a:latin typeface="Calibri" panose="020F0502020204030204" pitchFamily="34" charset="0"/>
                        <a:ea typeface="Calibri" panose="020F0502020204030204" pitchFamily="34" charset="0"/>
                        <a:cs typeface="Times New Roman" panose="02020603050405020304" pitchFamily="18" charset="0"/>
                      </a:endParaRPr>
                    </a:p>
                  </a:txBody>
                  <a:tcPr marL="92516" marR="92516" marT="0" marB="0"/>
                </a:tc>
                <a:tc>
                  <a:txBody>
                    <a:bodyPr/>
                    <a:lstStyle/>
                    <a:p>
                      <a:pPr marL="0" marR="0" algn="ctr">
                        <a:lnSpc>
                          <a:spcPct val="107000"/>
                        </a:lnSpc>
                        <a:spcBef>
                          <a:spcPts val="0"/>
                        </a:spcBef>
                        <a:spcAft>
                          <a:spcPts val="0"/>
                        </a:spcAft>
                      </a:pPr>
                      <a:r>
                        <a:rPr lang="en-US" sz="1600">
                          <a:effectLst/>
                        </a:rPr>
                        <a:t>Coefficient of Innovation </a:t>
                      </a:r>
                      <a:endParaRPr lang="en-US" sz="1500">
                        <a:effectLst/>
                        <a:latin typeface="Calibri" panose="020F0502020204030204" pitchFamily="34" charset="0"/>
                        <a:ea typeface="Calibri" panose="020F0502020204030204" pitchFamily="34" charset="0"/>
                        <a:cs typeface="Times New Roman" panose="02020603050405020304" pitchFamily="18" charset="0"/>
                      </a:endParaRPr>
                    </a:p>
                  </a:txBody>
                  <a:tcPr marL="92516" marR="92516" marT="0" marB="0"/>
                </a:tc>
                <a:tc>
                  <a:txBody>
                    <a:bodyPr/>
                    <a:lstStyle/>
                    <a:p>
                      <a:pPr marL="0" marR="0" algn="ctr">
                        <a:lnSpc>
                          <a:spcPct val="107000"/>
                        </a:lnSpc>
                        <a:spcBef>
                          <a:spcPts val="0"/>
                        </a:spcBef>
                        <a:spcAft>
                          <a:spcPts val="0"/>
                        </a:spcAft>
                      </a:pPr>
                      <a:r>
                        <a:rPr lang="en-US" sz="1600">
                          <a:effectLst/>
                        </a:rPr>
                        <a:t>Coefficient of Imitation</a:t>
                      </a:r>
                      <a:endParaRPr lang="en-US" sz="1500">
                        <a:effectLst/>
                        <a:latin typeface="Calibri" panose="020F0502020204030204" pitchFamily="34" charset="0"/>
                        <a:ea typeface="Calibri" panose="020F0502020204030204" pitchFamily="34" charset="0"/>
                        <a:cs typeface="Times New Roman" panose="02020603050405020304" pitchFamily="18" charset="0"/>
                      </a:endParaRPr>
                    </a:p>
                  </a:txBody>
                  <a:tcPr marL="92516" marR="92516" marT="0" marB="0"/>
                </a:tc>
                <a:extLst>
                  <a:ext uri="{0D108BD9-81ED-4DB2-BD59-A6C34878D82A}">
                    <a16:rowId xmlns:a16="http://schemas.microsoft.com/office/drawing/2014/main" val="2800557154"/>
                  </a:ext>
                </a:extLst>
              </a:tr>
              <a:tr h="250736">
                <a:tc>
                  <a:txBody>
                    <a:bodyPr/>
                    <a:lstStyle/>
                    <a:p>
                      <a:pPr marL="0" marR="0">
                        <a:lnSpc>
                          <a:spcPct val="107000"/>
                        </a:lnSpc>
                        <a:spcBef>
                          <a:spcPts val="0"/>
                        </a:spcBef>
                        <a:spcAft>
                          <a:spcPts val="0"/>
                        </a:spcAft>
                      </a:pPr>
                      <a:r>
                        <a:rPr lang="en-US" sz="1600">
                          <a:effectLst/>
                        </a:rPr>
                        <a:t>Black &amp; White TV</a:t>
                      </a:r>
                      <a:endParaRPr lang="en-US" sz="1500">
                        <a:effectLst/>
                        <a:latin typeface="Calibri" panose="020F0502020204030204" pitchFamily="34" charset="0"/>
                        <a:ea typeface="Calibri" panose="020F0502020204030204" pitchFamily="34" charset="0"/>
                        <a:cs typeface="Times New Roman" panose="02020603050405020304" pitchFamily="18" charset="0"/>
                      </a:endParaRPr>
                    </a:p>
                  </a:txBody>
                  <a:tcPr marL="92516" marR="92516" marT="0" marB="0"/>
                </a:tc>
                <a:tc>
                  <a:txBody>
                    <a:bodyPr/>
                    <a:lstStyle/>
                    <a:p>
                      <a:pPr marL="0" marR="0" algn="ctr">
                        <a:lnSpc>
                          <a:spcPct val="107000"/>
                        </a:lnSpc>
                        <a:spcBef>
                          <a:spcPts val="0"/>
                        </a:spcBef>
                        <a:spcAft>
                          <a:spcPts val="0"/>
                        </a:spcAft>
                      </a:pPr>
                      <a:r>
                        <a:rPr lang="en-US" sz="1600">
                          <a:effectLst/>
                        </a:rPr>
                        <a:t>0.108</a:t>
                      </a:r>
                      <a:endParaRPr lang="en-US" sz="1500">
                        <a:effectLst/>
                        <a:latin typeface="Calibri" panose="020F0502020204030204" pitchFamily="34" charset="0"/>
                        <a:ea typeface="Calibri" panose="020F0502020204030204" pitchFamily="34" charset="0"/>
                        <a:cs typeface="Times New Roman" panose="02020603050405020304" pitchFamily="18" charset="0"/>
                      </a:endParaRPr>
                    </a:p>
                  </a:txBody>
                  <a:tcPr marL="92516" marR="92516" marT="0" marB="0"/>
                </a:tc>
                <a:tc>
                  <a:txBody>
                    <a:bodyPr/>
                    <a:lstStyle/>
                    <a:p>
                      <a:pPr marL="0" marR="0" algn="ctr">
                        <a:lnSpc>
                          <a:spcPct val="107000"/>
                        </a:lnSpc>
                        <a:spcBef>
                          <a:spcPts val="0"/>
                        </a:spcBef>
                        <a:spcAft>
                          <a:spcPts val="0"/>
                        </a:spcAft>
                      </a:pPr>
                      <a:r>
                        <a:rPr lang="en-US" sz="1600">
                          <a:effectLst/>
                        </a:rPr>
                        <a:t>0.231</a:t>
                      </a:r>
                      <a:endParaRPr lang="en-US" sz="1500">
                        <a:effectLst/>
                        <a:latin typeface="Calibri" panose="020F0502020204030204" pitchFamily="34" charset="0"/>
                        <a:ea typeface="Calibri" panose="020F0502020204030204" pitchFamily="34" charset="0"/>
                        <a:cs typeface="Times New Roman" panose="02020603050405020304" pitchFamily="18" charset="0"/>
                      </a:endParaRPr>
                    </a:p>
                  </a:txBody>
                  <a:tcPr marL="92516" marR="92516" marT="0" marB="0"/>
                </a:tc>
                <a:extLst>
                  <a:ext uri="{0D108BD9-81ED-4DB2-BD59-A6C34878D82A}">
                    <a16:rowId xmlns:a16="http://schemas.microsoft.com/office/drawing/2014/main" val="2997320908"/>
                  </a:ext>
                </a:extLst>
              </a:tr>
              <a:tr h="250736">
                <a:tc>
                  <a:txBody>
                    <a:bodyPr/>
                    <a:lstStyle/>
                    <a:p>
                      <a:pPr marL="0" marR="0">
                        <a:lnSpc>
                          <a:spcPct val="107000"/>
                        </a:lnSpc>
                        <a:spcBef>
                          <a:spcPts val="0"/>
                        </a:spcBef>
                        <a:spcAft>
                          <a:spcPts val="0"/>
                        </a:spcAft>
                      </a:pPr>
                      <a:r>
                        <a:rPr lang="en-US" sz="1600">
                          <a:effectLst/>
                        </a:rPr>
                        <a:t>Color TV</a:t>
                      </a:r>
                      <a:endParaRPr lang="en-US" sz="1500">
                        <a:effectLst/>
                        <a:latin typeface="Calibri" panose="020F0502020204030204" pitchFamily="34" charset="0"/>
                        <a:ea typeface="Calibri" panose="020F0502020204030204" pitchFamily="34" charset="0"/>
                        <a:cs typeface="Times New Roman" panose="02020603050405020304" pitchFamily="18" charset="0"/>
                      </a:endParaRPr>
                    </a:p>
                  </a:txBody>
                  <a:tcPr marL="92516" marR="92516" marT="0" marB="0"/>
                </a:tc>
                <a:tc>
                  <a:txBody>
                    <a:bodyPr/>
                    <a:lstStyle/>
                    <a:p>
                      <a:pPr marL="0" marR="0" algn="ctr">
                        <a:lnSpc>
                          <a:spcPct val="107000"/>
                        </a:lnSpc>
                        <a:spcBef>
                          <a:spcPts val="0"/>
                        </a:spcBef>
                        <a:spcAft>
                          <a:spcPts val="0"/>
                        </a:spcAft>
                      </a:pPr>
                      <a:r>
                        <a:rPr lang="en-US" sz="1600">
                          <a:effectLst/>
                        </a:rPr>
                        <a:t>0.059</a:t>
                      </a:r>
                      <a:endParaRPr lang="en-US" sz="1500">
                        <a:effectLst/>
                        <a:latin typeface="Calibri" panose="020F0502020204030204" pitchFamily="34" charset="0"/>
                        <a:ea typeface="Calibri" panose="020F0502020204030204" pitchFamily="34" charset="0"/>
                        <a:cs typeface="Times New Roman" panose="02020603050405020304" pitchFamily="18" charset="0"/>
                      </a:endParaRPr>
                    </a:p>
                  </a:txBody>
                  <a:tcPr marL="92516" marR="92516" marT="0" marB="0"/>
                </a:tc>
                <a:tc>
                  <a:txBody>
                    <a:bodyPr/>
                    <a:lstStyle/>
                    <a:p>
                      <a:pPr marL="0" marR="0" algn="ctr">
                        <a:lnSpc>
                          <a:spcPct val="107000"/>
                        </a:lnSpc>
                        <a:spcBef>
                          <a:spcPts val="0"/>
                        </a:spcBef>
                        <a:spcAft>
                          <a:spcPts val="0"/>
                        </a:spcAft>
                      </a:pPr>
                      <a:r>
                        <a:rPr lang="en-US" sz="1600">
                          <a:effectLst/>
                        </a:rPr>
                        <a:t>0.146</a:t>
                      </a:r>
                      <a:endParaRPr lang="en-US" sz="1500">
                        <a:effectLst/>
                        <a:latin typeface="Calibri" panose="020F0502020204030204" pitchFamily="34" charset="0"/>
                        <a:ea typeface="Calibri" panose="020F0502020204030204" pitchFamily="34" charset="0"/>
                        <a:cs typeface="Times New Roman" panose="02020603050405020304" pitchFamily="18" charset="0"/>
                      </a:endParaRPr>
                    </a:p>
                  </a:txBody>
                  <a:tcPr marL="92516" marR="92516" marT="0" marB="0"/>
                </a:tc>
                <a:extLst>
                  <a:ext uri="{0D108BD9-81ED-4DB2-BD59-A6C34878D82A}">
                    <a16:rowId xmlns:a16="http://schemas.microsoft.com/office/drawing/2014/main" val="2802582251"/>
                  </a:ext>
                </a:extLst>
              </a:tr>
              <a:tr h="250736">
                <a:tc>
                  <a:txBody>
                    <a:bodyPr/>
                    <a:lstStyle/>
                    <a:p>
                      <a:pPr marL="0" marR="0">
                        <a:lnSpc>
                          <a:spcPct val="107000"/>
                        </a:lnSpc>
                        <a:spcBef>
                          <a:spcPts val="0"/>
                        </a:spcBef>
                        <a:spcAft>
                          <a:spcPts val="0"/>
                        </a:spcAft>
                      </a:pPr>
                      <a:r>
                        <a:rPr lang="en-US" sz="1600">
                          <a:effectLst/>
                        </a:rPr>
                        <a:t>Cellular telephones</a:t>
                      </a:r>
                      <a:endParaRPr lang="en-US" sz="1500">
                        <a:effectLst/>
                        <a:latin typeface="Calibri" panose="020F0502020204030204" pitchFamily="34" charset="0"/>
                        <a:ea typeface="Calibri" panose="020F0502020204030204" pitchFamily="34" charset="0"/>
                        <a:cs typeface="Times New Roman" panose="02020603050405020304" pitchFamily="18" charset="0"/>
                      </a:endParaRPr>
                    </a:p>
                  </a:txBody>
                  <a:tcPr marL="92516" marR="92516" marT="0" marB="0"/>
                </a:tc>
                <a:tc>
                  <a:txBody>
                    <a:bodyPr/>
                    <a:lstStyle/>
                    <a:p>
                      <a:pPr marL="0" marR="0" algn="ctr">
                        <a:lnSpc>
                          <a:spcPct val="107000"/>
                        </a:lnSpc>
                        <a:spcBef>
                          <a:spcPts val="0"/>
                        </a:spcBef>
                        <a:spcAft>
                          <a:spcPts val="0"/>
                        </a:spcAft>
                      </a:pPr>
                      <a:r>
                        <a:rPr lang="en-US" sz="1600">
                          <a:effectLst/>
                        </a:rPr>
                        <a:t>0.008</a:t>
                      </a:r>
                      <a:endParaRPr lang="en-US" sz="1500">
                        <a:effectLst/>
                        <a:latin typeface="Calibri" panose="020F0502020204030204" pitchFamily="34" charset="0"/>
                        <a:ea typeface="Calibri" panose="020F0502020204030204" pitchFamily="34" charset="0"/>
                        <a:cs typeface="Times New Roman" panose="02020603050405020304" pitchFamily="18" charset="0"/>
                      </a:endParaRPr>
                    </a:p>
                  </a:txBody>
                  <a:tcPr marL="92516" marR="92516" marT="0" marB="0"/>
                </a:tc>
                <a:tc>
                  <a:txBody>
                    <a:bodyPr/>
                    <a:lstStyle/>
                    <a:p>
                      <a:pPr marL="0" marR="0" algn="ctr">
                        <a:lnSpc>
                          <a:spcPct val="107000"/>
                        </a:lnSpc>
                        <a:spcBef>
                          <a:spcPts val="0"/>
                        </a:spcBef>
                        <a:spcAft>
                          <a:spcPts val="0"/>
                        </a:spcAft>
                      </a:pPr>
                      <a:r>
                        <a:rPr lang="en-US" sz="1600">
                          <a:effectLst/>
                        </a:rPr>
                        <a:t>0.421</a:t>
                      </a:r>
                      <a:endParaRPr lang="en-US" sz="1500">
                        <a:effectLst/>
                        <a:latin typeface="Calibri" panose="020F0502020204030204" pitchFamily="34" charset="0"/>
                        <a:ea typeface="Calibri" panose="020F0502020204030204" pitchFamily="34" charset="0"/>
                        <a:cs typeface="Times New Roman" panose="02020603050405020304" pitchFamily="18" charset="0"/>
                      </a:endParaRPr>
                    </a:p>
                  </a:txBody>
                  <a:tcPr marL="92516" marR="92516" marT="0" marB="0"/>
                </a:tc>
                <a:extLst>
                  <a:ext uri="{0D108BD9-81ED-4DB2-BD59-A6C34878D82A}">
                    <a16:rowId xmlns:a16="http://schemas.microsoft.com/office/drawing/2014/main" val="1511458604"/>
                  </a:ext>
                </a:extLst>
              </a:tr>
              <a:tr h="250736">
                <a:tc>
                  <a:txBody>
                    <a:bodyPr/>
                    <a:lstStyle/>
                    <a:p>
                      <a:pPr marL="0" marR="0">
                        <a:lnSpc>
                          <a:spcPct val="107000"/>
                        </a:lnSpc>
                        <a:spcBef>
                          <a:spcPts val="0"/>
                        </a:spcBef>
                        <a:spcAft>
                          <a:spcPts val="0"/>
                        </a:spcAft>
                      </a:pPr>
                      <a:r>
                        <a:rPr lang="en-US" sz="1600">
                          <a:effectLst/>
                        </a:rPr>
                        <a:t>Hybrid corn</a:t>
                      </a:r>
                      <a:endParaRPr lang="en-US" sz="1500">
                        <a:effectLst/>
                        <a:latin typeface="Calibri" panose="020F0502020204030204" pitchFamily="34" charset="0"/>
                        <a:ea typeface="Calibri" panose="020F0502020204030204" pitchFamily="34" charset="0"/>
                        <a:cs typeface="Times New Roman" panose="02020603050405020304" pitchFamily="18" charset="0"/>
                      </a:endParaRPr>
                    </a:p>
                  </a:txBody>
                  <a:tcPr marL="92516" marR="92516" marT="0" marB="0"/>
                </a:tc>
                <a:tc>
                  <a:txBody>
                    <a:bodyPr/>
                    <a:lstStyle/>
                    <a:p>
                      <a:pPr marL="0" marR="0" algn="ctr">
                        <a:lnSpc>
                          <a:spcPct val="107000"/>
                        </a:lnSpc>
                        <a:spcBef>
                          <a:spcPts val="0"/>
                        </a:spcBef>
                        <a:spcAft>
                          <a:spcPts val="0"/>
                        </a:spcAft>
                      </a:pPr>
                      <a:r>
                        <a:rPr lang="en-US" sz="1600">
                          <a:effectLst/>
                        </a:rPr>
                        <a:t>0.000</a:t>
                      </a:r>
                      <a:endParaRPr lang="en-US" sz="1500">
                        <a:effectLst/>
                        <a:latin typeface="Calibri" panose="020F0502020204030204" pitchFamily="34" charset="0"/>
                        <a:ea typeface="Calibri" panose="020F0502020204030204" pitchFamily="34" charset="0"/>
                        <a:cs typeface="Times New Roman" panose="02020603050405020304" pitchFamily="18" charset="0"/>
                      </a:endParaRPr>
                    </a:p>
                  </a:txBody>
                  <a:tcPr marL="92516" marR="92516" marT="0" marB="0"/>
                </a:tc>
                <a:tc>
                  <a:txBody>
                    <a:bodyPr/>
                    <a:lstStyle/>
                    <a:p>
                      <a:pPr marL="0" marR="0" algn="ctr">
                        <a:lnSpc>
                          <a:spcPct val="107000"/>
                        </a:lnSpc>
                        <a:spcBef>
                          <a:spcPts val="0"/>
                        </a:spcBef>
                        <a:spcAft>
                          <a:spcPts val="0"/>
                        </a:spcAft>
                      </a:pPr>
                      <a:r>
                        <a:rPr lang="en-US" sz="1600">
                          <a:effectLst/>
                        </a:rPr>
                        <a:t>0.797</a:t>
                      </a:r>
                      <a:endParaRPr lang="en-US" sz="1500">
                        <a:effectLst/>
                        <a:latin typeface="Calibri" panose="020F0502020204030204" pitchFamily="34" charset="0"/>
                        <a:ea typeface="Calibri" panose="020F0502020204030204" pitchFamily="34" charset="0"/>
                        <a:cs typeface="Times New Roman" panose="02020603050405020304" pitchFamily="18" charset="0"/>
                      </a:endParaRPr>
                    </a:p>
                  </a:txBody>
                  <a:tcPr marL="92516" marR="92516" marT="0" marB="0"/>
                </a:tc>
                <a:extLst>
                  <a:ext uri="{0D108BD9-81ED-4DB2-BD59-A6C34878D82A}">
                    <a16:rowId xmlns:a16="http://schemas.microsoft.com/office/drawing/2014/main" val="143828844"/>
                  </a:ext>
                </a:extLst>
              </a:tr>
              <a:tr h="250736">
                <a:tc>
                  <a:txBody>
                    <a:bodyPr/>
                    <a:lstStyle/>
                    <a:p>
                      <a:pPr marL="0" marR="0">
                        <a:lnSpc>
                          <a:spcPct val="107000"/>
                        </a:lnSpc>
                        <a:spcBef>
                          <a:spcPts val="0"/>
                        </a:spcBef>
                        <a:spcAft>
                          <a:spcPts val="0"/>
                        </a:spcAft>
                      </a:pPr>
                      <a:r>
                        <a:rPr lang="en-US" sz="1600">
                          <a:effectLst/>
                        </a:rPr>
                        <a:t>Home PC</a:t>
                      </a:r>
                      <a:endParaRPr lang="en-US" sz="1500">
                        <a:effectLst/>
                        <a:latin typeface="Calibri" panose="020F0502020204030204" pitchFamily="34" charset="0"/>
                        <a:ea typeface="Calibri" panose="020F0502020204030204" pitchFamily="34" charset="0"/>
                        <a:cs typeface="Times New Roman" panose="02020603050405020304" pitchFamily="18" charset="0"/>
                      </a:endParaRPr>
                    </a:p>
                  </a:txBody>
                  <a:tcPr marL="92516" marR="92516" marT="0" marB="0"/>
                </a:tc>
                <a:tc>
                  <a:txBody>
                    <a:bodyPr/>
                    <a:lstStyle/>
                    <a:p>
                      <a:pPr marL="0" marR="0" algn="ctr">
                        <a:lnSpc>
                          <a:spcPct val="107000"/>
                        </a:lnSpc>
                        <a:spcBef>
                          <a:spcPts val="0"/>
                        </a:spcBef>
                        <a:spcAft>
                          <a:spcPts val="0"/>
                        </a:spcAft>
                      </a:pPr>
                      <a:r>
                        <a:rPr lang="en-US" sz="1600">
                          <a:effectLst/>
                        </a:rPr>
                        <a:t>0.121</a:t>
                      </a:r>
                      <a:endParaRPr lang="en-US" sz="1500">
                        <a:effectLst/>
                        <a:latin typeface="Calibri" panose="020F0502020204030204" pitchFamily="34" charset="0"/>
                        <a:ea typeface="Calibri" panose="020F0502020204030204" pitchFamily="34" charset="0"/>
                        <a:cs typeface="Times New Roman" panose="02020603050405020304" pitchFamily="18" charset="0"/>
                      </a:endParaRPr>
                    </a:p>
                  </a:txBody>
                  <a:tcPr marL="92516" marR="92516" marT="0" marB="0"/>
                </a:tc>
                <a:tc>
                  <a:txBody>
                    <a:bodyPr/>
                    <a:lstStyle/>
                    <a:p>
                      <a:pPr marL="0" marR="0" algn="ctr">
                        <a:lnSpc>
                          <a:spcPct val="107000"/>
                        </a:lnSpc>
                        <a:spcBef>
                          <a:spcPts val="0"/>
                        </a:spcBef>
                        <a:spcAft>
                          <a:spcPts val="0"/>
                        </a:spcAft>
                      </a:pPr>
                      <a:r>
                        <a:rPr lang="en-US" sz="1600" dirty="0">
                          <a:effectLst/>
                        </a:rPr>
                        <a:t>0.281</a:t>
                      </a:r>
                      <a:endParaRPr lang="en-US" sz="1500" dirty="0">
                        <a:effectLst/>
                        <a:latin typeface="Calibri" panose="020F0502020204030204" pitchFamily="34" charset="0"/>
                        <a:ea typeface="Calibri" panose="020F0502020204030204" pitchFamily="34" charset="0"/>
                        <a:cs typeface="Times New Roman" panose="02020603050405020304" pitchFamily="18" charset="0"/>
                      </a:endParaRPr>
                    </a:p>
                  </a:txBody>
                  <a:tcPr marL="92516" marR="92516" marT="0" marB="0"/>
                </a:tc>
                <a:extLst>
                  <a:ext uri="{0D108BD9-81ED-4DB2-BD59-A6C34878D82A}">
                    <a16:rowId xmlns:a16="http://schemas.microsoft.com/office/drawing/2014/main" val="2286508687"/>
                  </a:ext>
                </a:extLst>
              </a:tr>
            </a:tbl>
          </a:graphicData>
        </a:graphic>
      </p:graphicFrame>
    </p:spTree>
    <p:extLst>
      <p:ext uri="{BB962C8B-B14F-4D97-AF65-F5344CB8AC3E}">
        <p14:creationId xmlns:p14="http://schemas.microsoft.com/office/powerpoint/2010/main" val="27569902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8474" y="375667"/>
            <a:ext cx="7556313" cy="1116106"/>
          </a:xfrm>
        </p:spPr>
        <p:txBody>
          <a:bodyPr>
            <a:normAutofit/>
          </a:bodyPr>
          <a:lstStyle/>
          <a:p>
            <a:r>
              <a:rPr lang="en-US" b="1" dirty="0"/>
              <a:t>Electric Skateboards: An Example</a:t>
            </a:r>
          </a:p>
        </p:txBody>
      </p:sp>
      <p:sp>
        <p:nvSpPr>
          <p:cNvPr id="3" name="Content Placeholder 2"/>
          <p:cNvSpPr>
            <a:spLocks noGrp="1"/>
          </p:cNvSpPr>
          <p:nvPr>
            <p:ph idx="1"/>
          </p:nvPr>
        </p:nvSpPr>
        <p:spPr/>
        <p:txBody>
          <a:bodyPr>
            <a:normAutofit/>
          </a:bodyPr>
          <a:lstStyle/>
          <a:p>
            <a:r>
              <a:rPr lang="en-US" dirty="0"/>
              <a:t>You are a product manager at a leading skateboard manufacturer. You and your team are considering introducing an electric skateboard, an offering you currently do not have. You have noticed that more and more College students (one of your target customer segments) are purchasing electric skateboards. </a:t>
            </a:r>
          </a:p>
          <a:p>
            <a:r>
              <a:rPr lang="en-US" dirty="0"/>
              <a:t>Before moving ahead though, you want to get a better understanding of the electric skateboard market size and potential. Your market research specialist provided you with the sales data. </a:t>
            </a:r>
          </a:p>
        </p:txBody>
      </p:sp>
      <p:sp>
        <p:nvSpPr>
          <p:cNvPr id="6" name="Footer Placeholder 5"/>
          <p:cNvSpPr>
            <a:spLocks noGrp="1"/>
          </p:cNvSpPr>
          <p:nvPr>
            <p:ph type="ftr" sz="quarter" idx="11"/>
          </p:nvPr>
        </p:nvSpPr>
        <p:spPr/>
        <p:txBody>
          <a:bodyPr/>
          <a:lstStyle/>
          <a:p>
            <a:r>
              <a:rPr lang="en-US" dirty="0"/>
              <a:t>© Palmatier, Petersen, and Germann</a:t>
            </a:r>
          </a:p>
        </p:txBody>
      </p:sp>
      <p:sp>
        <p:nvSpPr>
          <p:cNvPr id="8" name="Slide Number Placeholder 4"/>
          <p:cNvSpPr>
            <a:spLocks noGrp="1"/>
          </p:cNvSpPr>
          <p:nvPr>
            <p:ph type="sldNum" sz="quarter" idx="12"/>
          </p:nvPr>
        </p:nvSpPr>
        <p:spPr>
          <a:xfrm>
            <a:off x="8298609" y="6423585"/>
            <a:ext cx="554038" cy="365125"/>
          </a:xfrm>
        </p:spPr>
        <p:txBody>
          <a:bodyPr/>
          <a:lstStyle/>
          <a:p>
            <a:fld id="{606C48AC-5425-9447-80A6-7CD23CC5D020}" type="slidenum">
              <a:rPr lang="en-US" sz="1200" smtClean="0">
                <a:solidFill>
                  <a:srgbClr val="595959"/>
                </a:solidFill>
              </a:rPr>
              <a:pPr/>
              <a:t>18</a:t>
            </a:fld>
            <a:endParaRPr lang="en-US" sz="1200" dirty="0">
              <a:solidFill>
                <a:srgbClr val="595959"/>
              </a:solidFill>
            </a:endParaRPr>
          </a:p>
        </p:txBody>
      </p:sp>
    </p:spTree>
    <p:extLst>
      <p:ext uri="{BB962C8B-B14F-4D97-AF65-F5344CB8AC3E}">
        <p14:creationId xmlns:p14="http://schemas.microsoft.com/office/powerpoint/2010/main" val="2845171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8474" y="375667"/>
            <a:ext cx="7556313" cy="1116106"/>
          </a:xfrm>
        </p:spPr>
        <p:txBody>
          <a:bodyPr>
            <a:normAutofit/>
          </a:bodyPr>
          <a:lstStyle/>
          <a:p>
            <a:r>
              <a:rPr lang="en-US" b="1" dirty="0"/>
              <a:t>Electric Skateboards: An Example</a:t>
            </a:r>
          </a:p>
        </p:txBody>
      </p:sp>
      <p:sp>
        <p:nvSpPr>
          <p:cNvPr id="3" name="Content Placeholder 2"/>
          <p:cNvSpPr>
            <a:spLocks noGrp="1"/>
          </p:cNvSpPr>
          <p:nvPr>
            <p:ph idx="1"/>
          </p:nvPr>
        </p:nvSpPr>
        <p:spPr/>
        <p:txBody>
          <a:bodyPr>
            <a:normAutofit/>
          </a:bodyPr>
          <a:lstStyle/>
          <a:p>
            <a:r>
              <a:rPr lang="en-US" dirty="0"/>
              <a:t>Sales data:</a:t>
            </a:r>
          </a:p>
        </p:txBody>
      </p:sp>
      <p:sp>
        <p:nvSpPr>
          <p:cNvPr id="6" name="Footer Placeholder 5"/>
          <p:cNvSpPr>
            <a:spLocks noGrp="1"/>
          </p:cNvSpPr>
          <p:nvPr>
            <p:ph type="ftr" sz="quarter" idx="11"/>
          </p:nvPr>
        </p:nvSpPr>
        <p:spPr/>
        <p:txBody>
          <a:bodyPr/>
          <a:lstStyle/>
          <a:p>
            <a:r>
              <a:rPr lang="en-US" dirty="0"/>
              <a:t>© Palmatier, Petersen, and Germann</a:t>
            </a:r>
          </a:p>
        </p:txBody>
      </p:sp>
      <p:sp>
        <p:nvSpPr>
          <p:cNvPr id="8" name="Slide Number Placeholder 4"/>
          <p:cNvSpPr>
            <a:spLocks noGrp="1"/>
          </p:cNvSpPr>
          <p:nvPr>
            <p:ph type="sldNum" sz="quarter" idx="12"/>
          </p:nvPr>
        </p:nvSpPr>
        <p:spPr>
          <a:xfrm>
            <a:off x="8298609" y="6423585"/>
            <a:ext cx="554038" cy="365125"/>
          </a:xfrm>
        </p:spPr>
        <p:txBody>
          <a:bodyPr/>
          <a:lstStyle/>
          <a:p>
            <a:fld id="{606C48AC-5425-9447-80A6-7CD23CC5D020}" type="slidenum">
              <a:rPr lang="en-US" sz="1200" smtClean="0">
                <a:solidFill>
                  <a:srgbClr val="595959"/>
                </a:solidFill>
              </a:rPr>
              <a:pPr/>
              <a:t>19</a:t>
            </a:fld>
            <a:endParaRPr lang="en-US" sz="1200" dirty="0">
              <a:solidFill>
                <a:srgbClr val="595959"/>
              </a:solidFill>
            </a:endParaRPr>
          </a:p>
        </p:txBody>
      </p:sp>
      <p:graphicFrame>
        <p:nvGraphicFramePr>
          <p:cNvPr id="4" name="Table 3">
            <a:extLst>
              <a:ext uri="{FF2B5EF4-FFF2-40B4-BE49-F238E27FC236}">
                <a16:creationId xmlns:a16="http://schemas.microsoft.com/office/drawing/2014/main" id="{CB42C1D8-6628-4BE9-8A3C-0254F3E5FC66}"/>
              </a:ext>
            </a:extLst>
          </p:cNvPr>
          <p:cNvGraphicFramePr>
            <a:graphicFrameLocks noGrp="1"/>
          </p:cNvGraphicFramePr>
          <p:nvPr>
            <p:extLst>
              <p:ext uri="{D42A27DB-BD31-4B8C-83A1-F6EECF244321}">
                <p14:modId xmlns:p14="http://schemas.microsoft.com/office/powerpoint/2010/main" val="1962238415"/>
              </p:ext>
            </p:extLst>
          </p:nvPr>
        </p:nvGraphicFramePr>
        <p:xfrm>
          <a:off x="454580" y="2019326"/>
          <a:ext cx="8183267" cy="3507618"/>
        </p:xfrm>
        <a:graphic>
          <a:graphicData uri="http://schemas.openxmlformats.org/drawingml/2006/table">
            <a:tbl>
              <a:tblPr firstRow="1" firstCol="1" bandRow="1">
                <a:tableStyleId>{5C22544A-7EE6-4342-B048-85BDC9FD1C3A}</a:tableStyleId>
              </a:tblPr>
              <a:tblGrid>
                <a:gridCol w="1363740">
                  <a:extLst>
                    <a:ext uri="{9D8B030D-6E8A-4147-A177-3AD203B41FA5}">
                      <a16:colId xmlns:a16="http://schemas.microsoft.com/office/drawing/2014/main" val="2545414853"/>
                    </a:ext>
                  </a:extLst>
                </a:gridCol>
                <a:gridCol w="1363740">
                  <a:extLst>
                    <a:ext uri="{9D8B030D-6E8A-4147-A177-3AD203B41FA5}">
                      <a16:colId xmlns:a16="http://schemas.microsoft.com/office/drawing/2014/main" val="3943759725"/>
                    </a:ext>
                  </a:extLst>
                </a:gridCol>
                <a:gridCol w="1363740">
                  <a:extLst>
                    <a:ext uri="{9D8B030D-6E8A-4147-A177-3AD203B41FA5}">
                      <a16:colId xmlns:a16="http://schemas.microsoft.com/office/drawing/2014/main" val="1334666502"/>
                    </a:ext>
                  </a:extLst>
                </a:gridCol>
                <a:gridCol w="1363740">
                  <a:extLst>
                    <a:ext uri="{9D8B030D-6E8A-4147-A177-3AD203B41FA5}">
                      <a16:colId xmlns:a16="http://schemas.microsoft.com/office/drawing/2014/main" val="2800976380"/>
                    </a:ext>
                  </a:extLst>
                </a:gridCol>
                <a:gridCol w="1363740">
                  <a:extLst>
                    <a:ext uri="{9D8B030D-6E8A-4147-A177-3AD203B41FA5}">
                      <a16:colId xmlns:a16="http://schemas.microsoft.com/office/drawing/2014/main" val="2064063459"/>
                    </a:ext>
                  </a:extLst>
                </a:gridCol>
                <a:gridCol w="1364567">
                  <a:extLst>
                    <a:ext uri="{9D8B030D-6E8A-4147-A177-3AD203B41FA5}">
                      <a16:colId xmlns:a16="http://schemas.microsoft.com/office/drawing/2014/main" val="1215506398"/>
                    </a:ext>
                  </a:extLst>
                </a:gridCol>
              </a:tblGrid>
              <a:tr h="1007871">
                <a:tc>
                  <a:txBody>
                    <a:bodyPr/>
                    <a:lstStyle/>
                    <a:p>
                      <a:pPr marL="0" marR="0" algn="ctr">
                        <a:lnSpc>
                          <a:spcPct val="107000"/>
                        </a:lnSpc>
                        <a:spcBef>
                          <a:spcPts val="0"/>
                        </a:spcBef>
                        <a:spcAft>
                          <a:spcPts val="0"/>
                        </a:spcAft>
                      </a:pPr>
                      <a:r>
                        <a:rPr lang="en-US" sz="1600">
                          <a:effectLst/>
                        </a:rPr>
                        <a:t>Time </a:t>
                      </a:r>
                      <a:endParaRPr lang="en-US" sz="1500">
                        <a:effectLst/>
                      </a:endParaRPr>
                    </a:p>
                    <a:p>
                      <a:pPr marL="0" marR="0" algn="ctr">
                        <a:lnSpc>
                          <a:spcPct val="107000"/>
                        </a:lnSpc>
                        <a:spcBef>
                          <a:spcPts val="0"/>
                        </a:spcBef>
                        <a:spcAft>
                          <a:spcPts val="0"/>
                        </a:spcAft>
                      </a:pPr>
                      <a:r>
                        <a:rPr lang="en-US" sz="1600">
                          <a:effectLst/>
                        </a:rPr>
                        <a:t>period</a:t>
                      </a:r>
                      <a:endParaRPr lang="en-US" sz="1500">
                        <a:effectLst/>
                        <a:latin typeface="Calibri" panose="020F0502020204030204" pitchFamily="34" charset="0"/>
                        <a:ea typeface="Calibri" panose="020F0502020204030204" pitchFamily="34" charset="0"/>
                        <a:cs typeface="Times New Roman" panose="02020603050405020304" pitchFamily="18" charset="0"/>
                      </a:endParaRPr>
                    </a:p>
                  </a:txBody>
                  <a:tcPr marL="89317" marR="89317" marT="0" marB="0" anchor="ctr"/>
                </a:tc>
                <a:tc>
                  <a:txBody>
                    <a:bodyPr/>
                    <a:lstStyle/>
                    <a:p>
                      <a:pPr marL="0" marR="0" algn="ctr">
                        <a:lnSpc>
                          <a:spcPct val="107000"/>
                        </a:lnSpc>
                        <a:spcBef>
                          <a:spcPts val="0"/>
                        </a:spcBef>
                        <a:spcAft>
                          <a:spcPts val="0"/>
                        </a:spcAft>
                      </a:pPr>
                      <a:r>
                        <a:rPr lang="en-US" sz="1600">
                          <a:effectLst/>
                        </a:rPr>
                        <a:t>Sales </a:t>
                      </a:r>
                      <a:endParaRPr lang="en-US" sz="1500">
                        <a:effectLst/>
                      </a:endParaRPr>
                    </a:p>
                    <a:p>
                      <a:pPr marL="0" marR="0" algn="ctr">
                        <a:lnSpc>
                          <a:spcPct val="107000"/>
                        </a:lnSpc>
                        <a:spcBef>
                          <a:spcPts val="0"/>
                        </a:spcBef>
                        <a:spcAft>
                          <a:spcPts val="0"/>
                        </a:spcAft>
                      </a:pPr>
                      <a:r>
                        <a:rPr lang="en-US" sz="1600">
                          <a:effectLst/>
                        </a:rPr>
                        <a:t>n(t)</a:t>
                      </a:r>
                      <a:endParaRPr lang="en-US" sz="1500">
                        <a:effectLst/>
                        <a:latin typeface="Calibri" panose="020F0502020204030204" pitchFamily="34" charset="0"/>
                        <a:ea typeface="Calibri" panose="020F0502020204030204" pitchFamily="34" charset="0"/>
                        <a:cs typeface="Times New Roman" panose="02020603050405020304" pitchFamily="18" charset="0"/>
                      </a:endParaRPr>
                    </a:p>
                  </a:txBody>
                  <a:tcPr marL="89317" marR="89317" marT="0" marB="0" anchor="ctr"/>
                </a:tc>
                <a:tc>
                  <a:txBody>
                    <a:bodyPr/>
                    <a:lstStyle/>
                    <a:p>
                      <a:pPr marL="0" marR="0" algn="ctr">
                        <a:lnSpc>
                          <a:spcPct val="107000"/>
                        </a:lnSpc>
                        <a:spcBef>
                          <a:spcPts val="0"/>
                        </a:spcBef>
                        <a:spcAft>
                          <a:spcPts val="0"/>
                        </a:spcAft>
                      </a:pPr>
                      <a:r>
                        <a:rPr lang="en-US" sz="1600">
                          <a:effectLst/>
                        </a:rPr>
                        <a:t>Cumulative Sales </a:t>
                      </a:r>
                      <a:endParaRPr lang="en-US" sz="1500">
                        <a:effectLst/>
                      </a:endParaRPr>
                    </a:p>
                    <a:p>
                      <a:pPr marL="0" marR="0" algn="ctr">
                        <a:lnSpc>
                          <a:spcPct val="107000"/>
                        </a:lnSpc>
                        <a:spcBef>
                          <a:spcPts val="0"/>
                        </a:spcBef>
                        <a:spcAft>
                          <a:spcPts val="0"/>
                        </a:spcAft>
                      </a:pPr>
                      <a:r>
                        <a:rPr lang="en-US" sz="1600">
                          <a:effectLst/>
                        </a:rPr>
                        <a:t>N(t)</a:t>
                      </a:r>
                      <a:endParaRPr lang="en-US" sz="1500">
                        <a:effectLst/>
                        <a:latin typeface="Calibri" panose="020F0502020204030204" pitchFamily="34" charset="0"/>
                        <a:ea typeface="Calibri" panose="020F0502020204030204" pitchFamily="34" charset="0"/>
                        <a:cs typeface="Times New Roman" panose="02020603050405020304" pitchFamily="18" charset="0"/>
                      </a:endParaRPr>
                    </a:p>
                  </a:txBody>
                  <a:tcPr marL="89317" marR="89317" marT="0" marB="0" anchor="ctr"/>
                </a:tc>
                <a:tc>
                  <a:txBody>
                    <a:bodyPr/>
                    <a:lstStyle/>
                    <a:p>
                      <a:pPr marL="0" marR="0" algn="ctr">
                        <a:lnSpc>
                          <a:spcPct val="107000"/>
                        </a:lnSpc>
                        <a:spcBef>
                          <a:spcPts val="0"/>
                        </a:spcBef>
                        <a:spcAft>
                          <a:spcPts val="0"/>
                        </a:spcAft>
                      </a:pPr>
                      <a:r>
                        <a:rPr lang="en-US" sz="1600">
                          <a:effectLst/>
                        </a:rPr>
                        <a:t>Lag of cumulative sales </a:t>
                      </a:r>
                      <a:endParaRPr lang="en-US" sz="1500">
                        <a:effectLst/>
                      </a:endParaRPr>
                    </a:p>
                    <a:p>
                      <a:pPr marL="0" marR="0" algn="ctr">
                        <a:lnSpc>
                          <a:spcPct val="107000"/>
                        </a:lnSpc>
                        <a:spcBef>
                          <a:spcPts val="0"/>
                        </a:spcBef>
                        <a:spcAft>
                          <a:spcPts val="0"/>
                        </a:spcAft>
                      </a:pPr>
                      <a:r>
                        <a:rPr lang="en-US" sz="1600">
                          <a:effectLst/>
                        </a:rPr>
                        <a:t>N(t - 1)</a:t>
                      </a:r>
                      <a:endParaRPr lang="en-US" sz="1500">
                        <a:effectLst/>
                        <a:latin typeface="Calibri" panose="020F0502020204030204" pitchFamily="34" charset="0"/>
                        <a:ea typeface="Calibri" panose="020F0502020204030204" pitchFamily="34" charset="0"/>
                        <a:cs typeface="Times New Roman" panose="02020603050405020304" pitchFamily="18" charset="0"/>
                      </a:endParaRPr>
                    </a:p>
                  </a:txBody>
                  <a:tcPr marL="89317" marR="89317" marT="0" marB="0" anchor="ctr"/>
                </a:tc>
                <a:tc>
                  <a:txBody>
                    <a:bodyPr/>
                    <a:lstStyle/>
                    <a:p>
                      <a:pPr marL="0" marR="0" algn="ctr">
                        <a:lnSpc>
                          <a:spcPct val="107000"/>
                        </a:lnSpc>
                        <a:spcBef>
                          <a:spcPts val="0"/>
                        </a:spcBef>
                        <a:spcAft>
                          <a:spcPts val="0"/>
                        </a:spcAft>
                      </a:pPr>
                      <a:r>
                        <a:rPr lang="en-US" sz="1600">
                          <a:effectLst/>
                        </a:rPr>
                        <a:t>Cumulative Sales</a:t>
                      </a:r>
                      <a:r>
                        <a:rPr lang="en-US" sz="1600" baseline="30000">
                          <a:effectLst/>
                        </a:rPr>
                        <a:t>2 </a:t>
                      </a:r>
                      <a:endParaRPr lang="en-US" sz="1500">
                        <a:effectLst/>
                      </a:endParaRPr>
                    </a:p>
                    <a:p>
                      <a:pPr marL="0" marR="0" algn="ctr">
                        <a:lnSpc>
                          <a:spcPct val="107000"/>
                        </a:lnSpc>
                        <a:spcBef>
                          <a:spcPts val="0"/>
                        </a:spcBef>
                        <a:spcAft>
                          <a:spcPts val="0"/>
                        </a:spcAft>
                      </a:pPr>
                      <a:r>
                        <a:rPr lang="en-US" sz="1600">
                          <a:effectLst/>
                        </a:rPr>
                        <a:t>N(t)</a:t>
                      </a:r>
                      <a:r>
                        <a:rPr lang="en-US" sz="1600" baseline="30000">
                          <a:effectLst/>
                        </a:rPr>
                        <a:t>2</a:t>
                      </a:r>
                      <a:endParaRPr lang="en-US" sz="1500">
                        <a:effectLst/>
                        <a:latin typeface="Calibri" panose="020F0502020204030204" pitchFamily="34" charset="0"/>
                        <a:ea typeface="Calibri" panose="020F0502020204030204" pitchFamily="34" charset="0"/>
                        <a:cs typeface="Times New Roman" panose="02020603050405020304" pitchFamily="18" charset="0"/>
                      </a:endParaRPr>
                    </a:p>
                  </a:txBody>
                  <a:tcPr marL="89317" marR="89317" marT="0" marB="0" anchor="ctr"/>
                </a:tc>
                <a:tc>
                  <a:txBody>
                    <a:bodyPr/>
                    <a:lstStyle/>
                    <a:p>
                      <a:pPr marL="0" marR="0" algn="ctr">
                        <a:lnSpc>
                          <a:spcPct val="107000"/>
                        </a:lnSpc>
                        <a:spcBef>
                          <a:spcPts val="0"/>
                        </a:spcBef>
                        <a:spcAft>
                          <a:spcPts val="0"/>
                        </a:spcAft>
                      </a:pPr>
                      <a:r>
                        <a:rPr lang="en-US" sz="1600">
                          <a:effectLst/>
                        </a:rPr>
                        <a:t>Lag of Cumulative Sales</a:t>
                      </a:r>
                      <a:r>
                        <a:rPr lang="en-US" sz="1600" baseline="30000">
                          <a:effectLst/>
                        </a:rPr>
                        <a:t>2 </a:t>
                      </a:r>
                      <a:endParaRPr lang="en-US" sz="1500">
                        <a:effectLst/>
                      </a:endParaRPr>
                    </a:p>
                    <a:p>
                      <a:pPr marL="0" marR="0" algn="ctr">
                        <a:lnSpc>
                          <a:spcPct val="107000"/>
                        </a:lnSpc>
                        <a:spcBef>
                          <a:spcPts val="0"/>
                        </a:spcBef>
                        <a:spcAft>
                          <a:spcPts val="0"/>
                        </a:spcAft>
                      </a:pPr>
                      <a:r>
                        <a:rPr lang="en-US" sz="1600">
                          <a:effectLst/>
                        </a:rPr>
                        <a:t>N(t - 1)</a:t>
                      </a:r>
                      <a:r>
                        <a:rPr lang="en-US" sz="1600" baseline="30000">
                          <a:effectLst/>
                        </a:rPr>
                        <a:t>2</a:t>
                      </a:r>
                      <a:endParaRPr lang="en-US" sz="1500">
                        <a:effectLst/>
                        <a:latin typeface="Calibri" panose="020F0502020204030204" pitchFamily="34" charset="0"/>
                        <a:ea typeface="Calibri" panose="020F0502020204030204" pitchFamily="34" charset="0"/>
                        <a:cs typeface="Times New Roman" panose="02020603050405020304" pitchFamily="18" charset="0"/>
                      </a:endParaRPr>
                    </a:p>
                  </a:txBody>
                  <a:tcPr marL="89317" marR="89317" marT="0" marB="0" anchor="ctr"/>
                </a:tc>
                <a:extLst>
                  <a:ext uri="{0D108BD9-81ED-4DB2-BD59-A6C34878D82A}">
                    <a16:rowId xmlns:a16="http://schemas.microsoft.com/office/drawing/2014/main" val="508974545"/>
                  </a:ext>
                </a:extLst>
              </a:tr>
              <a:tr h="242329">
                <a:tc>
                  <a:txBody>
                    <a:bodyPr/>
                    <a:lstStyle/>
                    <a:p>
                      <a:pPr marL="0" marR="0">
                        <a:lnSpc>
                          <a:spcPct val="107000"/>
                        </a:lnSpc>
                        <a:spcBef>
                          <a:spcPts val="0"/>
                        </a:spcBef>
                        <a:spcAft>
                          <a:spcPts val="0"/>
                        </a:spcAft>
                      </a:pPr>
                      <a:r>
                        <a:rPr lang="en-US" sz="1600">
                          <a:effectLst/>
                        </a:rPr>
                        <a:t>1</a:t>
                      </a:r>
                      <a:endParaRPr lang="en-US" sz="1500">
                        <a:effectLst/>
                        <a:latin typeface="Calibri" panose="020F0502020204030204" pitchFamily="34" charset="0"/>
                        <a:ea typeface="Calibri" panose="020F0502020204030204" pitchFamily="34" charset="0"/>
                        <a:cs typeface="Times New Roman" panose="02020603050405020304" pitchFamily="18" charset="0"/>
                      </a:endParaRPr>
                    </a:p>
                  </a:txBody>
                  <a:tcPr marL="89317" marR="89317" marT="0" marB="0"/>
                </a:tc>
                <a:tc>
                  <a:txBody>
                    <a:bodyPr/>
                    <a:lstStyle/>
                    <a:p>
                      <a:pPr marL="0" marR="0" algn="ctr">
                        <a:lnSpc>
                          <a:spcPct val="107000"/>
                        </a:lnSpc>
                        <a:spcBef>
                          <a:spcPts val="0"/>
                        </a:spcBef>
                        <a:spcAft>
                          <a:spcPts val="0"/>
                        </a:spcAft>
                      </a:pPr>
                      <a:r>
                        <a:rPr lang="en-US" sz="1600">
                          <a:effectLst/>
                        </a:rPr>
                        <a:t>0.8</a:t>
                      </a:r>
                      <a:endParaRPr lang="en-US" sz="1500">
                        <a:effectLst/>
                        <a:latin typeface="Calibri" panose="020F0502020204030204" pitchFamily="34" charset="0"/>
                        <a:ea typeface="Calibri" panose="020F0502020204030204" pitchFamily="34" charset="0"/>
                        <a:cs typeface="Times New Roman" panose="02020603050405020304" pitchFamily="18" charset="0"/>
                      </a:endParaRPr>
                    </a:p>
                  </a:txBody>
                  <a:tcPr marL="89317" marR="89317" marT="0" marB="0"/>
                </a:tc>
                <a:tc>
                  <a:txBody>
                    <a:bodyPr/>
                    <a:lstStyle/>
                    <a:p>
                      <a:pPr marL="0" marR="0" algn="ctr">
                        <a:lnSpc>
                          <a:spcPct val="107000"/>
                        </a:lnSpc>
                        <a:spcBef>
                          <a:spcPts val="0"/>
                        </a:spcBef>
                        <a:spcAft>
                          <a:spcPts val="0"/>
                        </a:spcAft>
                      </a:pPr>
                      <a:r>
                        <a:rPr lang="en-US" sz="1600">
                          <a:effectLst/>
                        </a:rPr>
                        <a:t>0.8</a:t>
                      </a:r>
                      <a:endParaRPr lang="en-US" sz="1500">
                        <a:effectLst/>
                        <a:latin typeface="Calibri" panose="020F0502020204030204" pitchFamily="34" charset="0"/>
                        <a:ea typeface="Calibri" panose="020F0502020204030204" pitchFamily="34" charset="0"/>
                        <a:cs typeface="Times New Roman" panose="02020603050405020304" pitchFamily="18" charset="0"/>
                      </a:endParaRPr>
                    </a:p>
                  </a:txBody>
                  <a:tcPr marL="89317" marR="89317" marT="0" marB="0"/>
                </a:tc>
                <a:tc>
                  <a:txBody>
                    <a:bodyPr/>
                    <a:lstStyle/>
                    <a:p>
                      <a:pPr marL="0" marR="0" algn="ctr">
                        <a:lnSpc>
                          <a:spcPct val="107000"/>
                        </a:lnSpc>
                        <a:spcBef>
                          <a:spcPts val="0"/>
                        </a:spcBef>
                        <a:spcAft>
                          <a:spcPts val="0"/>
                        </a:spcAft>
                      </a:pPr>
                      <a:r>
                        <a:rPr lang="en-US" sz="1600">
                          <a:effectLst/>
                        </a:rPr>
                        <a:t>0</a:t>
                      </a:r>
                      <a:endParaRPr lang="en-US" sz="1500">
                        <a:effectLst/>
                        <a:latin typeface="Calibri" panose="020F0502020204030204" pitchFamily="34" charset="0"/>
                        <a:ea typeface="Calibri" panose="020F0502020204030204" pitchFamily="34" charset="0"/>
                        <a:cs typeface="Times New Roman" panose="02020603050405020304" pitchFamily="18" charset="0"/>
                      </a:endParaRPr>
                    </a:p>
                  </a:txBody>
                  <a:tcPr marL="89317" marR="89317" marT="0" marB="0"/>
                </a:tc>
                <a:tc>
                  <a:txBody>
                    <a:bodyPr/>
                    <a:lstStyle/>
                    <a:p>
                      <a:pPr marL="0" marR="0" algn="ctr">
                        <a:lnSpc>
                          <a:spcPct val="107000"/>
                        </a:lnSpc>
                        <a:spcBef>
                          <a:spcPts val="0"/>
                        </a:spcBef>
                        <a:spcAft>
                          <a:spcPts val="0"/>
                        </a:spcAft>
                      </a:pPr>
                      <a:r>
                        <a:rPr lang="en-US" sz="1600">
                          <a:effectLst/>
                        </a:rPr>
                        <a:t>0.64</a:t>
                      </a:r>
                      <a:endParaRPr lang="en-US" sz="1500">
                        <a:effectLst/>
                        <a:latin typeface="Calibri" panose="020F0502020204030204" pitchFamily="34" charset="0"/>
                        <a:ea typeface="Calibri" panose="020F0502020204030204" pitchFamily="34" charset="0"/>
                        <a:cs typeface="Times New Roman" panose="02020603050405020304" pitchFamily="18" charset="0"/>
                      </a:endParaRPr>
                    </a:p>
                  </a:txBody>
                  <a:tcPr marL="89317" marR="89317" marT="0" marB="0"/>
                </a:tc>
                <a:tc>
                  <a:txBody>
                    <a:bodyPr/>
                    <a:lstStyle/>
                    <a:p>
                      <a:pPr marL="0" marR="0" algn="ctr">
                        <a:lnSpc>
                          <a:spcPct val="107000"/>
                        </a:lnSpc>
                        <a:spcBef>
                          <a:spcPts val="0"/>
                        </a:spcBef>
                        <a:spcAft>
                          <a:spcPts val="0"/>
                        </a:spcAft>
                      </a:pPr>
                      <a:r>
                        <a:rPr lang="en-US" sz="1600">
                          <a:effectLst/>
                        </a:rPr>
                        <a:t>0</a:t>
                      </a:r>
                      <a:endParaRPr lang="en-US" sz="1500">
                        <a:effectLst/>
                        <a:latin typeface="Calibri" panose="020F0502020204030204" pitchFamily="34" charset="0"/>
                        <a:ea typeface="Calibri" panose="020F0502020204030204" pitchFamily="34" charset="0"/>
                        <a:cs typeface="Times New Roman" panose="02020603050405020304" pitchFamily="18" charset="0"/>
                      </a:endParaRPr>
                    </a:p>
                  </a:txBody>
                  <a:tcPr marL="89317" marR="89317" marT="0" marB="0"/>
                </a:tc>
                <a:extLst>
                  <a:ext uri="{0D108BD9-81ED-4DB2-BD59-A6C34878D82A}">
                    <a16:rowId xmlns:a16="http://schemas.microsoft.com/office/drawing/2014/main" val="657115321"/>
                  </a:ext>
                </a:extLst>
              </a:tr>
              <a:tr h="242329">
                <a:tc>
                  <a:txBody>
                    <a:bodyPr/>
                    <a:lstStyle/>
                    <a:p>
                      <a:pPr marL="0" marR="0">
                        <a:lnSpc>
                          <a:spcPct val="107000"/>
                        </a:lnSpc>
                        <a:spcBef>
                          <a:spcPts val="0"/>
                        </a:spcBef>
                        <a:spcAft>
                          <a:spcPts val="0"/>
                        </a:spcAft>
                      </a:pPr>
                      <a:r>
                        <a:rPr lang="en-US" sz="1600">
                          <a:effectLst/>
                        </a:rPr>
                        <a:t>2</a:t>
                      </a:r>
                      <a:endParaRPr lang="en-US" sz="1500">
                        <a:effectLst/>
                        <a:latin typeface="Calibri" panose="020F0502020204030204" pitchFamily="34" charset="0"/>
                        <a:ea typeface="Calibri" panose="020F0502020204030204" pitchFamily="34" charset="0"/>
                        <a:cs typeface="Times New Roman" panose="02020603050405020304" pitchFamily="18" charset="0"/>
                      </a:endParaRPr>
                    </a:p>
                  </a:txBody>
                  <a:tcPr marL="89317" marR="89317" marT="0" marB="0"/>
                </a:tc>
                <a:tc>
                  <a:txBody>
                    <a:bodyPr/>
                    <a:lstStyle/>
                    <a:p>
                      <a:pPr marL="0" marR="0" algn="ctr">
                        <a:lnSpc>
                          <a:spcPct val="107000"/>
                        </a:lnSpc>
                        <a:spcBef>
                          <a:spcPts val="0"/>
                        </a:spcBef>
                        <a:spcAft>
                          <a:spcPts val="0"/>
                        </a:spcAft>
                      </a:pPr>
                      <a:r>
                        <a:rPr lang="en-US" sz="1600">
                          <a:effectLst/>
                        </a:rPr>
                        <a:t>1.5</a:t>
                      </a:r>
                      <a:endParaRPr lang="en-US" sz="1500">
                        <a:effectLst/>
                        <a:latin typeface="Calibri" panose="020F0502020204030204" pitchFamily="34" charset="0"/>
                        <a:ea typeface="Calibri" panose="020F0502020204030204" pitchFamily="34" charset="0"/>
                        <a:cs typeface="Times New Roman" panose="02020603050405020304" pitchFamily="18" charset="0"/>
                      </a:endParaRPr>
                    </a:p>
                  </a:txBody>
                  <a:tcPr marL="89317" marR="89317" marT="0" marB="0"/>
                </a:tc>
                <a:tc>
                  <a:txBody>
                    <a:bodyPr/>
                    <a:lstStyle/>
                    <a:p>
                      <a:pPr marL="0" marR="0" algn="ctr">
                        <a:lnSpc>
                          <a:spcPct val="107000"/>
                        </a:lnSpc>
                        <a:spcBef>
                          <a:spcPts val="0"/>
                        </a:spcBef>
                        <a:spcAft>
                          <a:spcPts val="0"/>
                        </a:spcAft>
                      </a:pPr>
                      <a:r>
                        <a:rPr lang="en-US" sz="1600">
                          <a:effectLst/>
                        </a:rPr>
                        <a:t>2.3</a:t>
                      </a:r>
                      <a:endParaRPr lang="en-US" sz="1500">
                        <a:effectLst/>
                        <a:latin typeface="Calibri" panose="020F0502020204030204" pitchFamily="34" charset="0"/>
                        <a:ea typeface="Calibri" panose="020F0502020204030204" pitchFamily="34" charset="0"/>
                        <a:cs typeface="Times New Roman" panose="02020603050405020304" pitchFamily="18" charset="0"/>
                      </a:endParaRPr>
                    </a:p>
                  </a:txBody>
                  <a:tcPr marL="89317" marR="89317" marT="0" marB="0"/>
                </a:tc>
                <a:tc>
                  <a:txBody>
                    <a:bodyPr/>
                    <a:lstStyle/>
                    <a:p>
                      <a:pPr marL="0" marR="0" algn="ctr">
                        <a:lnSpc>
                          <a:spcPct val="107000"/>
                        </a:lnSpc>
                        <a:spcBef>
                          <a:spcPts val="0"/>
                        </a:spcBef>
                        <a:spcAft>
                          <a:spcPts val="0"/>
                        </a:spcAft>
                      </a:pPr>
                      <a:r>
                        <a:rPr lang="en-US" sz="1600">
                          <a:effectLst/>
                        </a:rPr>
                        <a:t>0.8</a:t>
                      </a:r>
                      <a:endParaRPr lang="en-US" sz="1500">
                        <a:effectLst/>
                        <a:latin typeface="Calibri" panose="020F0502020204030204" pitchFamily="34" charset="0"/>
                        <a:ea typeface="Calibri" panose="020F0502020204030204" pitchFamily="34" charset="0"/>
                        <a:cs typeface="Times New Roman" panose="02020603050405020304" pitchFamily="18" charset="0"/>
                      </a:endParaRPr>
                    </a:p>
                  </a:txBody>
                  <a:tcPr marL="89317" marR="89317" marT="0" marB="0"/>
                </a:tc>
                <a:tc>
                  <a:txBody>
                    <a:bodyPr/>
                    <a:lstStyle/>
                    <a:p>
                      <a:pPr marL="0" marR="0" algn="ctr">
                        <a:lnSpc>
                          <a:spcPct val="107000"/>
                        </a:lnSpc>
                        <a:spcBef>
                          <a:spcPts val="0"/>
                        </a:spcBef>
                        <a:spcAft>
                          <a:spcPts val="0"/>
                        </a:spcAft>
                      </a:pPr>
                      <a:r>
                        <a:rPr lang="en-US" sz="1600">
                          <a:effectLst/>
                        </a:rPr>
                        <a:t>5.29</a:t>
                      </a:r>
                      <a:endParaRPr lang="en-US" sz="1500">
                        <a:effectLst/>
                        <a:latin typeface="Calibri" panose="020F0502020204030204" pitchFamily="34" charset="0"/>
                        <a:ea typeface="Calibri" panose="020F0502020204030204" pitchFamily="34" charset="0"/>
                        <a:cs typeface="Times New Roman" panose="02020603050405020304" pitchFamily="18" charset="0"/>
                      </a:endParaRPr>
                    </a:p>
                  </a:txBody>
                  <a:tcPr marL="89317" marR="89317" marT="0" marB="0"/>
                </a:tc>
                <a:tc>
                  <a:txBody>
                    <a:bodyPr/>
                    <a:lstStyle/>
                    <a:p>
                      <a:pPr marL="0" marR="0" algn="ctr">
                        <a:lnSpc>
                          <a:spcPct val="107000"/>
                        </a:lnSpc>
                        <a:spcBef>
                          <a:spcPts val="0"/>
                        </a:spcBef>
                        <a:spcAft>
                          <a:spcPts val="0"/>
                        </a:spcAft>
                      </a:pPr>
                      <a:r>
                        <a:rPr lang="en-US" sz="1600">
                          <a:effectLst/>
                        </a:rPr>
                        <a:t>0.64</a:t>
                      </a:r>
                      <a:endParaRPr lang="en-US" sz="1500">
                        <a:effectLst/>
                        <a:latin typeface="Calibri" panose="020F0502020204030204" pitchFamily="34" charset="0"/>
                        <a:ea typeface="Calibri" panose="020F0502020204030204" pitchFamily="34" charset="0"/>
                        <a:cs typeface="Times New Roman" panose="02020603050405020304" pitchFamily="18" charset="0"/>
                      </a:endParaRPr>
                    </a:p>
                  </a:txBody>
                  <a:tcPr marL="89317" marR="89317" marT="0" marB="0"/>
                </a:tc>
                <a:extLst>
                  <a:ext uri="{0D108BD9-81ED-4DB2-BD59-A6C34878D82A}">
                    <a16:rowId xmlns:a16="http://schemas.microsoft.com/office/drawing/2014/main" val="1178719457"/>
                  </a:ext>
                </a:extLst>
              </a:tr>
              <a:tr h="242329">
                <a:tc>
                  <a:txBody>
                    <a:bodyPr/>
                    <a:lstStyle/>
                    <a:p>
                      <a:pPr marL="0" marR="0">
                        <a:lnSpc>
                          <a:spcPct val="107000"/>
                        </a:lnSpc>
                        <a:spcBef>
                          <a:spcPts val="0"/>
                        </a:spcBef>
                        <a:spcAft>
                          <a:spcPts val="0"/>
                        </a:spcAft>
                      </a:pPr>
                      <a:r>
                        <a:rPr lang="en-US" sz="1600">
                          <a:effectLst/>
                        </a:rPr>
                        <a:t>3</a:t>
                      </a:r>
                      <a:endParaRPr lang="en-US" sz="1500">
                        <a:effectLst/>
                        <a:latin typeface="Calibri" panose="020F0502020204030204" pitchFamily="34" charset="0"/>
                        <a:ea typeface="Calibri" panose="020F0502020204030204" pitchFamily="34" charset="0"/>
                        <a:cs typeface="Times New Roman" panose="02020603050405020304" pitchFamily="18" charset="0"/>
                      </a:endParaRPr>
                    </a:p>
                  </a:txBody>
                  <a:tcPr marL="89317" marR="89317" marT="0" marB="0"/>
                </a:tc>
                <a:tc>
                  <a:txBody>
                    <a:bodyPr/>
                    <a:lstStyle/>
                    <a:p>
                      <a:pPr marL="0" marR="0" algn="ctr">
                        <a:lnSpc>
                          <a:spcPct val="107000"/>
                        </a:lnSpc>
                        <a:spcBef>
                          <a:spcPts val="0"/>
                        </a:spcBef>
                        <a:spcAft>
                          <a:spcPts val="0"/>
                        </a:spcAft>
                      </a:pPr>
                      <a:r>
                        <a:rPr lang="en-US" sz="1600">
                          <a:effectLst/>
                        </a:rPr>
                        <a:t>2.9</a:t>
                      </a:r>
                      <a:endParaRPr lang="en-US" sz="1500">
                        <a:effectLst/>
                        <a:latin typeface="Calibri" panose="020F0502020204030204" pitchFamily="34" charset="0"/>
                        <a:ea typeface="Calibri" panose="020F0502020204030204" pitchFamily="34" charset="0"/>
                        <a:cs typeface="Times New Roman" panose="02020603050405020304" pitchFamily="18" charset="0"/>
                      </a:endParaRPr>
                    </a:p>
                  </a:txBody>
                  <a:tcPr marL="89317" marR="89317" marT="0" marB="0"/>
                </a:tc>
                <a:tc>
                  <a:txBody>
                    <a:bodyPr/>
                    <a:lstStyle/>
                    <a:p>
                      <a:pPr marL="0" marR="0" algn="ctr">
                        <a:lnSpc>
                          <a:spcPct val="107000"/>
                        </a:lnSpc>
                        <a:spcBef>
                          <a:spcPts val="0"/>
                        </a:spcBef>
                        <a:spcAft>
                          <a:spcPts val="0"/>
                        </a:spcAft>
                      </a:pPr>
                      <a:r>
                        <a:rPr lang="en-US" sz="1600">
                          <a:effectLst/>
                        </a:rPr>
                        <a:t>5.2</a:t>
                      </a:r>
                      <a:endParaRPr lang="en-US" sz="1500">
                        <a:effectLst/>
                        <a:latin typeface="Calibri" panose="020F0502020204030204" pitchFamily="34" charset="0"/>
                        <a:ea typeface="Calibri" panose="020F0502020204030204" pitchFamily="34" charset="0"/>
                        <a:cs typeface="Times New Roman" panose="02020603050405020304" pitchFamily="18" charset="0"/>
                      </a:endParaRPr>
                    </a:p>
                  </a:txBody>
                  <a:tcPr marL="89317" marR="89317" marT="0" marB="0"/>
                </a:tc>
                <a:tc>
                  <a:txBody>
                    <a:bodyPr/>
                    <a:lstStyle/>
                    <a:p>
                      <a:pPr marL="0" marR="0" algn="ctr">
                        <a:lnSpc>
                          <a:spcPct val="107000"/>
                        </a:lnSpc>
                        <a:spcBef>
                          <a:spcPts val="0"/>
                        </a:spcBef>
                        <a:spcAft>
                          <a:spcPts val="0"/>
                        </a:spcAft>
                      </a:pPr>
                      <a:r>
                        <a:rPr lang="en-US" sz="1600">
                          <a:effectLst/>
                        </a:rPr>
                        <a:t>2.3</a:t>
                      </a:r>
                      <a:endParaRPr lang="en-US" sz="1500">
                        <a:effectLst/>
                        <a:latin typeface="Calibri" panose="020F0502020204030204" pitchFamily="34" charset="0"/>
                        <a:ea typeface="Calibri" panose="020F0502020204030204" pitchFamily="34" charset="0"/>
                        <a:cs typeface="Times New Roman" panose="02020603050405020304" pitchFamily="18" charset="0"/>
                      </a:endParaRPr>
                    </a:p>
                  </a:txBody>
                  <a:tcPr marL="89317" marR="89317" marT="0" marB="0"/>
                </a:tc>
                <a:tc>
                  <a:txBody>
                    <a:bodyPr/>
                    <a:lstStyle/>
                    <a:p>
                      <a:pPr marL="0" marR="0" algn="ctr">
                        <a:lnSpc>
                          <a:spcPct val="107000"/>
                        </a:lnSpc>
                        <a:spcBef>
                          <a:spcPts val="0"/>
                        </a:spcBef>
                        <a:spcAft>
                          <a:spcPts val="0"/>
                        </a:spcAft>
                      </a:pPr>
                      <a:r>
                        <a:rPr lang="en-US" sz="1600">
                          <a:effectLst/>
                        </a:rPr>
                        <a:t>27.04</a:t>
                      </a:r>
                      <a:endParaRPr lang="en-US" sz="1500">
                        <a:effectLst/>
                        <a:latin typeface="Calibri" panose="020F0502020204030204" pitchFamily="34" charset="0"/>
                        <a:ea typeface="Calibri" panose="020F0502020204030204" pitchFamily="34" charset="0"/>
                        <a:cs typeface="Times New Roman" panose="02020603050405020304" pitchFamily="18" charset="0"/>
                      </a:endParaRPr>
                    </a:p>
                  </a:txBody>
                  <a:tcPr marL="89317" marR="89317" marT="0" marB="0"/>
                </a:tc>
                <a:tc>
                  <a:txBody>
                    <a:bodyPr/>
                    <a:lstStyle/>
                    <a:p>
                      <a:pPr marL="0" marR="0" algn="ctr">
                        <a:lnSpc>
                          <a:spcPct val="107000"/>
                        </a:lnSpc>
                        <a:spcBef>
                          <a:spcPts val="0"/>
                        </a:spcBef>
                        <a:spcAft>
                          <a:spcPts val="0"/>
                        </a:spcAft>
                      </a:pPr>
                      <a:r>
                        <a:rPr lang="en-US" sz="1600">
                          <a:effectLst/>
                        </a:rPr>
                        <a:t>5.29</a:t>
                      </a:r>
                      <a:endParaRPr lang="en-US" sz="1500">
                        <a:effectLst/>
                        <a:latin typeface="Calibri" panose="020F0502020204030204" pitchFamily="34" charset="0"/>
                        <a:ea typeface="Calibri" panose="020F0502020204030204" pitchFamily="34" charset="0"/>
                        <a:cs typeface="Times New Roman" panose="02020603050405020304" pitchFamily="18" charset="0"/>
                      </a:endParaRPr>
                    </a:p>
                  </a:txBody>
                  <a:tcPr marL="89317" marR="89317" marT="0" marB="0"/>
                </a:tc>
                <a:extLst>
                  <a:ext uri="{0D108BD9-81ED-4DB2-BD59-A6C34878D82A}">
                    <a16:rowId xmlns:a16="http://schemas.microsoft.com/office/drawing/2014/main" val="648393939"/>
                  </a:ext>
                </a:extLst>
              </a:tr>
              <a:tr h="242329">
                <a:tc>
                  <a:txBody>
                    <a:bodyPr/>
                    <a:lstStyle/>
                    <a:p>
                      <a:pPr marL="0" marR="0">
                        <a:lnSpc>
                          <a:spcPct val="107000"/>
                        </a:lnSpc>
                        <a:spcBef>
                          <a:spcPts val="0"/>
                        </a:spcBef>
                        <a:spcAft>
                          <a:spcPts val="0"/>
                        </a:spcAft>
                      </a:pPr>
                      <a:r>
                        <a:rPr lang="en-US" sz="1600">
                          <a:effectLst/>
                        </a:rPr>
                        <a:t>4</a:t>
                      </a:r>
                      <a:endParaRPr lang="en-US" sz="1500">
                        <a:effectLst/>
                        <a:latin typeface="Calibri" panose="020F0502020204030204" pitchFamily="34" charset="0"/>
                        <a:ea typeface="Calibri" panose="020F0502020204030204" pitchFamily="34" charset="0"/>
                        <a:cs typeface="Times New Roman" panose="02020603050405020304" pitchFamily="18" charset="0"/>
                      </a:endParaRPr>
                    </a:p>
                  </a:txBody>
                  <a:tcPr marL="89317" marR="89317" marT="0" marB="0"/>
                </a:tc>
                <a:tc>
                  <a:txBody>
                    <a:bodyPr/>
                    <a:lstStyle/>
                    <a:p>
                      <a:pPr marL="0" marR="0" algn="ctr">
                        <a:lnSpc>
                          <a:spcPct val="107000"/>
                        </a:lnSpc>
                        <a:spcBef>
                          <a:spcPts val="0"/>
                        </a:spcBef>
                        <a:spcAft>
                          <a:spcPts val="0"/>
                        </a:spcAft>
                      </a:pPr>
                      <a:r>
                        <a:rPr lang="en-US" sz="1600">
                          <a:effectLst/>
                        </a:rPr>
                        <a:t>4.9</a:t>
                      </a:r>
                      <a:endParaRPr lang="en-US" sz="1500">
                        <a:effectLst/>
                        <a:latin typeface="Calibri" panose="020F0502020204030204" pitchFamily="34" charset="0"/>
                        <a:ea typeface="Calibri" panose="020F0502020204030204" pitchFamily="34" charset="0"/>
                        <a:cs typeface="Times New Roman" panose="02020603050405020304" pitchFamily="18" charset="0"/>
                      </a:endParaRPr>
                    </a:p>
                  </a:txBody>
                  <a:tcPr marL="89317" marR="89317" marT="0" marB="0"/>
                </a:tc>
                <a:tc>
                  <a:txBody>
                    <a:bodyPr/>
                    <a:lstStyle/>
                    <a:p>
                      <a:pPr marL="0" marR="0" algn="ctr">
                        <a:lnSpc>
                          <a:spcPct val="107000"/>
                        </a:lnSpc>
                        <a:spcBef>
                          <a:spcPts val="0"/>
                        </a:spcBef>
                        <a:spcAft>
                          <a:spcPts val="0"/>
                        </a:spcAft>
                      </a:pPr>
                      <a:r>
                        <a:rPr lang="en-US" sz="1600">
                          <a:effectLst/>
                        </a:rPr>
                        <a:t>10.1</a:t>
                      </a:r>
                      <a:endParaRPr lang="en-US" sz="1500">
                        <a:effectLst/>
                        <a:latin typeface="Calibri" panose="020F0502020204030204" pitchFamily="34" charset="0"/>
                        <a:ea typeface="Calibri" panose="020F0502020204030204" pitchFamily="34" charset="0"/>
                        <a:cs typeface="Times New Roman" panose="02020603050405020304" pitchFamily="18" charset="0"/>
                      </a:endParaRPr>
                    </a:p>
                  </a:txBody>
                  <a:tcPr marL="89317" marR="89317" marT="0" marB="0"/>
                </a:tc>
                <a:tc>
                  <a:txBody>
                    <a:bodyPr/>
                    <a:lstStyle/>
                    <a:p>
                      <a:pPr marL="0" marR="0" algn="ctr">
                        <a:lnSpc>
                          <a:spcPct val="107000"/>
                        </a:lnSpc>
                        <a:spcBef>
                          <a:spcPts val="0"/>
                        </a:spcBef>
                        <a:spcAft>
                          <a:spcPts val="0"/>
                        </a:spcAft>
                      </a:pPr>
                      <a:r>
                        <a:rPr lang="en-US" sz="1600">
                          <a:effectLst/>
                        </a:rPr>
                        <a:t>5.2</a:t>
                      </a:r>
                      <a:endParaRPr lang="en-US" sz="1500">
                        <a:effectLst/>
                        <a:latin typeface="Calibri" panose="020F0502020204030204" pitchFamily="34" charset="0"/>
                        <a:ea typeface="Calibri" panose="020F0502020204030204" pitchFamily="34" charset="0"/>
                        <a:cs typeface="Times New Roman" panose="02020603050405020304" pitchFamily="18" charset="0"/>
                      </a:endParaRPr>
                    </a:p>
                  </a:txBody>
                  <a:tcPr marL="89317" marR="89317" marT="0" marB="0"/>
                </a:tc>
                <a:tc>
                  <a:txBody>
                    <a:bodyPr/>
                    <a:lstStyle/>
                    <a:p>
                      <a:pPr marL="0" marR="0" algn="ctr">
                        <a:lnSpc>
                          <a:spcPct val="107000"/>
                        </a:lnSpc>
                        <a:spcBef>
                          <a:spcPts val="0"/>
                        </a:spcBef>
                        <a:spcAft>
                          <a:spcPts val="0"/>
                        </a:spcAft>
                      </a:pPr>
                      <a:r>
                        <a:rPr lang="en-US" sz="1600">
                          <a:effectLst/>
                        </a:rPr>
                        <a:t>102.01</a:t>
                      </a:r>
                      <a:endParaRPr lang="en-US" sz="1500">
                        <a:effectLst/>
                        <a:latin typeface="Calibri" panose="020F0502020204030204" pitchFamily="34" charset="0"/>
                        <a:ea typeface="Calibri" panose="020F0502020204030204" pitchFamily="34" charset="0"/>
                        <a:cs typeface="Times New Roman" panose="02020603050405020304" pitchFamily="18" charset="0"/>
                      </a:endParaRPr>
                    </a:p>
                  </a:txBody>
                  <a:tcPr marL="89317" marR="89317" marT="0" marB="0"/>
                </a:tc>
                <a:tc>
                  <a:txBody>
                    <a:bodyPr/>
                    <a:lstStyle/>
                    <a:p>
                      <a:pPr marL="0" marR="0" algn="ctr">
                        <a:lnSpc>
                          <a:spcPct val="107000"/>
                        </a:lnSpc>
                        <a:spcBef>
                          <a:spcPts val="0"/>
                        </a:spcBef>
                        <a:spcAft>
                          <a:spcPts val="0"/>
                        </a:spcAft>
                      </a:pPr>
                      <a:r>
                        <a:rPr lang="en-US" sz="1600">
                          <a:effectLst/>
                        </a:rPr>
                        <a:t>27.04</a:t>
                      </a:r>
                      <a:endParaRPr lang="en-US" sz="1500">
                        <a:effectLst/>
                        <a:latin typeface="Calibri" panose="020F0502020204030204" pitchFamily="34" charset="0"/>
                        <a:ea typeface="Calibri" panose="020F0502020204030204" pitchFamily="34" charset="0"/>
                        <a:cs typeface="Times New Roman" panose="02020603050405020304" pitchFamily="18" charset="0"/>
                      </a:endParaRPr>
                    </a:p>
                  </a:txBody>
                  <a:tcPr marL="89317" marR="89317" marT="0" marB="0"/>
                </a:tc>
                <a:extLst>
                  <a:ext uri="{0D108BD9-81ED-4DB2-BD59-A6C34878D82A}">
                    <a16:rowId xmlns:a16="http://schemas.microsoft.com/office/drawing/2014/main" val="972301171"/>
                  </a:ext>
                </a:extLst>
              </a:tr>
              <a:tr h="242329">
                <a:tc>
                  <a:txBody>
                    <a:bodyPr/>
                    <a:lstStyle/>
                    <a:p>
                      <a:pPr marL="0" marR="0">
                        <a:lnSpc>
                          <a:spcPct val="107000"/>
                        </a:lnSpc>
                        <a:spcBef>
                          <a:spcPts val="0"/>
                        </a:spcBef>
                        <a:spcAft>
                          <a:spcPts val="0"/>
                        </a:spcAft>
                      </a:pPr>
                      <a:r>
                        <a:rPr lang="en-US" sz="1600">
                          <a:effectLst/>
                        </a:rPr>
                        <a:t>5</a:t>
                      </a:r>
                      <a:endParaRPr lang="en-US" sz="1500">
                        <a:effectLst/>
                        <a:latin typeface="Calibri" panose="020F0502020204030204" pitchFamily="34" charset="0"/>
                        <a:ea typeface="Calibri" panose="020F0502020204030204" pitchFamily="34" charset="0"/>
                        <a:cs typeface="Times New Roman" panose="02020603050405020304" pitchFamily="18" charset="0"/>
                      </a:endParaRPr>
                    </a:p>
                  </a:txBody>
                  <a:tcPr marL="89317" marR="89317" marT="0" marB="0"/>
                </a:tc>
                <a:tc>
                  <a:txBody>
                    <a:bodyPr/>
                    <a:lstStyle/>
                    <a:p>
                      <a:pPr marL="0" marR="0" algn="ctr">
                        <a:lnSpc>
                          <a:spcPct val="107000"/>
                        </a:lnSpc>
                        <a:spcBef>
                          <a:spcPts val="0"/>
                        </a:spcBef>
                        <a:spcAft>
                          <a:spcPts val="0"/>
                        </a:spcAft>
                      </a:pPr>
                      <a:r>
                        <a:rPr lang="en-US" sz="1600">
                          <a:effectLst/>
                        </a:rPr>
                        <a:t>6.2</a:t>
                      </a:r>
                      <a:endParaRPr lang="en-US" sz="1500">
                        <a:effectLst/>
                        <a:latin typeface="Calibri" panose="020F0502020204030204" pitchFamily="34" charset="0"/>
                        <a:ea typeface="Calibri" panose="020F0502020204030204" pitchFamily="34" charset="0"/>
                        <a:cs typeface="Times New Roman" panose="02020603050405020304" pitchFamily="18" charset="0"/>
                      </a:endParaRPr>
                    </a:p>
                  </a:txBody>
                  <a:tcPr marL="89317" marR="89317" marT="0" marB="0"/>
                </a:tc>
                <a:tc>
                  <a:txBody>
                    <a:bodyPr/>
                    <a:lstStyle/>
                    <a:p>
                      <a:pPr marL="0" marR="0" algn="ctr">
                        <a:lnSpc>
                          <a:spcPct val="107000"/>
                        </a:lnSpc>
                        <a:spcBef>
                          <a:spcPts val="0"/>
                        </a:spcBef>
                        <a:spcAft>
                          <a:spcPts val="0"/>
                        </a:spcAft>
                      </a:pPr>
                      <a:r>
                        <a:rPr lang="en-US" sz="1600">
                          <a:effectLst/>
                        </a:rPr>
                        <a:t>16.3</a:t>
                      </a:r>
                      <a:endParaRPr lang="en-US" sz="1500">
                        <a:effectLst/>
                        <a:latin typeface="Calibri" panose="020F0502020204030204" pitchFamily="34" charset="0"/>
                        <a:ea typeface="Calibri" panose="020F0502020204030204" pitchFamily="34" charset="0"/>
                        <a:cs typeface="Times New Roman" panose="02020603050405020304" pitchFamily="18" charset="0"/>
                      </a:endParaRPr>
                    </a:p>
                  </a:txBody>
                  <a:tcPr marL="89317" marR="89317" marT="0" marB="0"/>
                </a:tc>
                <a:tc>
                  <a:txBody>
                    <a:bodyPr/>
                    <a:lstStyle/>
                    <a:p>
                      <a:pPr marL="0" marR="0" algn="ctr">
                        <a:lnSpc>
                          <a:spcPct val="107000"/>
                        </a:lnSpc>
                        <a:spcBef>
                          <a:spcPts val="0"/>
                        </a:spcBef>
                        <a:spcAft>
                          <a:spcPts val="0"/>
                        </a:spcAft>
                      </a:pPr>
                      <a:r>
                        <a:rPr lang="en-US" sz="1600">
                          <a:effectLst/>
                        </a:rPr>
                        <a:t>10.1</a:t>
                      </a:r>
                      <a:endParaRPr lang="en-US" sz="1500">
                        <a:effectLst/>
                        <a:latin typeface="Calibri" panose="020F0502020204030204" pitchFamily="34" charset="0"/>
                        <a:ea typeface="Calibri" panose="020F0502020204030204" pitchFamily="34" charset="0"/>
                        <a:cs typeface="Times New Roman" panose="02020603050405020304" pitchFamily="18" charset="0"/>
                      </a:endParaRPr>
                    </a:p>
                  </a:txBody>
                  <a:tcPr marL="89317" marR="89317" marT="0" marB="0"/>
                </a:tc>
                <a:tc>
                  <a:txBody>
                    <a:bodyPr/>
                    <a:lstStyle/>
                    <a:p>
                      <a:pPr marL="0" marR="0" algn="ctr">
                        <a:lnSpc>
                          <a:spcPct val="107000"/>
                        </a:lnSpc>
                        <a:spcBef>
                          <a:spcPts val="0"/>
                        </a:spcBef>
                        <a:spcAft>
                          <a:spcPts val="0"/>
                        </a:spcAft>
                      </a:pPr>
                      <a:r>
                        <a:rPr lang="en-US" sz="1600">
                          <a:effectLst/>
                        </a:rPr>
                        <a:t>265.69</a:t>
                      </a:r>
                      <a:endParaRPr lang="en-US" sz="1500">
                        <a:effectLst/>
                        <a:latin typeface="Calibri" panose="020F0502020204030204" pitchFamily="34" charset="0"/>
                        <a:ea typeface="Calibri" panose="020F0502020204030204" pitchFamily="34" charset="0"/>
                        <a:cs typeface="Times New Roman" panose="02020603050405020304" pitchFamily="18" charset="0"/>
                      </a:endParaRPr>
                    </a:p>
                  </a:txBody>
                  <a:tcPr marL="89317" marR="89317" marT="0" marB="0"/>
                </a:tc>
                <a:tc>
                  <a:txBody>
                    <a:bodyPr/>
                    <a:lstStyle/>
                    <a:p>
                      <a:pPr marL="0" marR="0" algn="ctr">
                        <a:lnSpc>
                          <a:spcPct val="107000"/>
                        </a:lnSpc>
                        <a:spcBef>
                          <a:spcPts val="0"/>
                        </a:spcBef>
                        <a:spcAft>
                          <a:spcPts val="0"/>
                        </a:spcAft>
                      </a:pPr>
                      <a:r>
                        <a:rPr lang="en-US" sz="1600">
                          <a:effectLst/>
                        </a:rPr>
                        <a:t>102.01</a:t>
                      </a:r>
                      <a:endParaRPr lang="en-US" sz="1500">
                        <a:effectLst/>
                        <a:latin typeface="Calibri" panose="020F0502020204030204" pitchFamily="34" charset="0"/>
                        <a:ea typeface="Calibri" panose="020F0502020204030204" pitchFamily="34" charset="0"/>
                        <a:cs typeface="Times New Roman" panose="02020603050405020304" pitchFamily="18" charset="0"/>
                      </a:endParaRPr>
                    </a:p>
                  </a:txBody>
                  <a:tcPr marL="89317" marR="89317" marT="0" marB="0"/>
                </a:tc>
                <a:extLst>
                  <a:ext uri="{0D108BD9-81ED-4DB2-BD59-A6C34878D82A}">
                    <a16:rowId xmlns:a16="http://schemas.microsoft.com/office/drawing/2014/main" val="767533863"/>
                  </a:ext>
                </a:extLst>
              </a:tr>
              <a:tr h="242329">
                <a:tc>
                  <a:txBody>
                    <a:bodyPr/>
                    <a:lstStyle/>
                    <a:p>
                      <a:pPr marL="0" marR="0">
                        <a:lnSpc>
                          <a:spcPct val="107000"/>
                        </a:lnSpc>
                        <a:spcBef>
                          <a:spcPts val="0"/>
                        </a:spcBef>
                        <a:spcAft>
                          <a:spcPts val="0"/>
                        </a:spcAft>
                      </a:pPr>
                      <a:r>
                        <a:rPr lang="en-US" sz="1600">
                          <a:effectLst/>
                        </a:rPr>
                        <a:t>6</a:t>
                      </a:r>
                      <a:endParaRPr lang="en-US" sz="1500">
                        <a:effectLst/>
                        <a:latin typeface="Calibri" panose="020F0502020204030204" pitchFamily="34" charset="0"/>
                        <a:ea typeface="Calibri" panose="020F0502020204030204" pitchFamily="34" charset="0"/>
                        <a:cs typeface="Times New Roman" panose="02020603050405020304" pitchFamily="18" charset="0"/>
                      </a:endParaRPr>
                    </a:p>
                  </a:txBody>
                  <a:tcPr marL="89317" marR="89317" marT="0" marB="0"/>
                </a:tc>
                <a:tc>
                  <a:txBody>
                    <a:bodyPr/>
                    <a:lstStyle/>
                    <a:p>
                      <a:pPr marL="0" marR="0" algn="ctr">
                        <a:lnSpc>
                          <a:spcPct val="107000"/>
                        </a:lnSpc>
                        <a:spcBef>
                          <a:spcPts val="0"/>
                        </a:spcBef>
                        <a:spcAft>
                          <a:spcPts val="0"/>
                        </a:spcAft>
                      </a:pPr>
                      <a:r>
                        <a:rPr lang="en-US" sz="1600">
                          <a:effectLst/>
                        </a:rPr>
                        <a:t>7.8</a:t>
                      </a:r>
                      <a:endParaRPr lang="en-US" sz="1500">
                        <a:effectLst/>
                        <a:latin typeface="Calibri" panose="020F0502020204030204" pitchFamily="34" charset="0"/>
                        <a:ea typeface="Calibri" panose="020F0502020204030204" pitchFamily="34" charset="0"/>
                        <a:cs typeface="Times New Roman" panose="02020603050405020304" pitchFamily="18" charset="0"/>
                      </a:endParaRPr>
                    </a:p>
                  </a:txBody>
                  <a:tcPr marL="89317" marR="89317" marT="0" marB="0"/>
                </a:tc>
                <a:tc>
                  <a:txBody>
                    <a:bodyPr/>
                    <a:lstStyle/>
                    <a:p>
                      <a:pPr marL="0" marR="0" algn="ctr">
                        <a:lnSpc>
                          <a:spcPct val="107000"/>
                        </a:lnSpc>
                        <a:spcBef>
                          <a:spcPts val="0"/>
                        </a:spcBef>
                        <a:spcAft>
                          <a:spcPts val="0"/>
                        </a:spcAft>
                      </a:pPr>
                      <a:r>
                        <a:rPr lang="en-US" sz="1600">
                          <a:effectLst/>
                        </a:rPr>
                        <a:t>24.1</a:t>
                      </a:r>
                      <a:endParaRPr lang="en-US" sz="1500">
                        <a:effectLst/>
                        <a:latin typeface="Calibri" panose="020F0502020204030204" pitchFamily="34" charset="0"/>
                        <a:ea typeface="Calibri" panose="020F0502020204030204" pitchFamily="34" charset="0"/>
                        <a:cs typeface="Times New Roman" panose="02020603050405020304" pitchFamily="18" charset="0"/>
                      </a:endParaRPr>
                    </a:p>
                  </a:txBody>
                  <a:tcPr marL="89317" marR="89317" marT="0" marB="0"/>
                </a:tc>
                <a:tc>
                  <a:txBody>
                    <a:bodyPr/>
                    <a:lstStyle/>
                    <a:p>
                      <a:pPr marL="0" marR="0" algn="ctr">
                        <a:lnSpc>
                          <a:spcPct val="107000"/>
                        </a:lnSpc>
                        <a:spcBef>
                          <a:spcPts val="0"/>
                        </a:spcBef>
                        <a:spcAft>
                          <a:spcPts val="0"/>
                        </a:spcAft>
                      </a:pPr>
                      <a:r>
                        <a:rPr lang="en-US" sz="1600">
                          <a:effectLst/>
                        </a:rPr>
                        <a:t>16.3</a:t>
                      </a:r>
                      <a:endParaRPr lang="en-US" sz="1500">
                        <a:effectLst/>
                        <a:latin typeface="Calibri" panose="020F0502020204030204" pitchFamily="34" charset="0"/>
                        <a:ea typeface="Calibri" panose="020F0502020204030204" pitchFamily="34" charset="0"/>
                        <a:cs typeface="Times New Roman" panose="02020603050405020304" pitchFamily="18" charset="0"/>
                      </a:endParaRPr>
                    </a:p>
                  </a:txBody>
                  <a:tcPr marL="89317" marR="89317" marT="0" marB="0"/>
                </a:tc>
                <a:tc>
                  <a:txBody>
                    <a:bodyPr/>
                    <a:lstStyle/>
                    <a:p>
                      <a:pPr marL="0" marR="0" algn="ctr">
                        <a:lnSpc>
                          <a:spcPct val="107000"/>
                        </a:lnSpc>
                        <a:spcBef>
                          <a:spcPts val="0"/>
                        </a:spcBef>
                        <a:spcAft>
                          <a:spcPts val="0"/>
                        </a:spcAft>
                      </a:pPr>
                      <a:r>
                        <a:rPr lang="en-US" sz="1600">
                          <a:effectLst/>
                        </a:rPr>
                        <a:t>580.81</a:t>
                      </a:r>
                      <a:endParaRPr lang="en-US" sz="1500">
                        <a:effectLst/>
                        <a:latin typeface="Calibri" panose="020F0502020204030204" pitchFamily="34" charset="0"/>
                        <a:ea typeface="Calibri" panose="020F0502020204030204" pitchFamily="34" charset="0"/>
                        <a:cs typeface="Times New Roman" panose="02020603050405020304" pitchFamily="18" charset="0"/>
                      </a:endParaRPr>
                    </a:p>
                  </a:txBody>
                  <a:tcPr marL="89317" marR="89317" marT="0" marB="0"/>
                </a:tc>
                <a:tc>
                  <a:txBody>
                    <a:bodyPr/>
                    <a:lstStyle/>
                    <a:p>
                      <a:pPr marL="0" marR="0" algn="ctr">
                        <a:lnSpc>
                          <a:spcPct val="107000"/>
                        </a:lnSpc>
                        <a:spcBef>
                          <a:spcPts val="0"/>
                        </a:spcBef>
                        <a:spcAft>
                          <a:spcPts val="0"/>
                        </a:spcAft>
                      </a:pPr>
                      <a:r>
                        <a:rPr lang="en-US" sz="1600">
                          <a:effectLst/>
                        </a:rPr>
                        <a:t>265.69</a:t>
                      </a:r>
                      <a:endParaRPr lang="en-US" sz="1500">
                        <a:effectLst/>
                        <a:latin typeface="Calibri" panose="020F0502020204030204" pitchFamily="34" charset="0"/>
                        <a:ea typeface="Calibri" panose="020F0502020204030204" pitchFamily="34" charset="0"/>
                        <a:cs typeface="Times New Roman" panose="02020603050405020304" pitchFamily="18" charset="0"/>
                      </a:endParaRPr>
                    </a:p>
                  </a:txBody>
                  <a:tcPr marL="89317" marR="89317" marT="0" marB="0"/>
                </a:tc>
                <a:extLst>
                  <a:ext uri="{0D108BD9-81ED-4DB2-BD59-A6C34878D82A}">
                    <a16:rowId xmlns:a16="http://schemas.microsoft.com/office/drawing/2014/main" val="2123013319"/>
                  </a:ext>
                </a:extLst>
              </a:tr>
              <a:tr h="242329">
                <a:tc>
                  <a:txBody>
                    <a:bodyPr/>
                    <a:lstStyle/>
                    <a:p>
                      <a:pPr marL="0" marR="0">
                        <a:lnSpc>
                          <a:spcPct val="107000"/>
                        </a:lnSpc>
                        <a:spcBef>
                          <a:spcPts val="0"/>
                        </a:spcBef>
                        <a:spcAft>
                          <a:spcPts val="0"/>
                        </a:spcAft>
                      </a:pPr>
                      <a:r>
                        <a:rPr lang="en-US" sz="1600">
                          <a:effectLst/>
                        </a:rPr>
                        <a:t>7</a:t>
                      </a:r>
                      <a:endParaRPr lang="en-US" sz="1500">
                        <a:effectLst/>
                        <a:latin typeface="Calibri" panose="020F0502020204030204" pitchFamily="34" charset="0"/>
                        <a:ea typeface="Calibri" panose="020F0502020204030204" pitchFamily="34" charset="0"/>
                        <a:cs typeface="Times New Roman" panose="02020603050405020304" pitchFamily="18" charset="0"/>
                      </a:endParaRPr>
                    </a:p>
                  </a:txBody>
                  <a:tcPr marL="89317" marR="89317" marT="0" marB="0"/>
                </a:tc>
                <a:tc>
                  <a:txBody>
                    <a:bodyPr/>
                    <a:lstStyle/>
                    <a:p>
                      <a:pPr marL="0" marR="0" algn="ctr">
                        <a:lnSpc>
                          <a:spcPct val="107000"/>
                        </a:lnSpc>
                        <a:spcBef>
                          <a:spcPts val="0"/>
                        </a:spcBef>
                        <a:spcAft>
                          <a:spcPts val="0"/>
                        </a:spcAft>
                      </a:pPr>
                      <a:r>
                        <a:rPr lang="en-US" sz="1600">
                          <a:effectLst/>
                        </a:rPr>
                        <a:t>3.8</a:t>
                      </a:r>
                      <a:endParaRPr lang="en-US" sz="1500">
                        <a:effectLst/>
                        <a:latin typeface="Calibri" panose="020F0502020204030204" pitchFamily="34" charset="0"/>
                        <a:ea typeface="Calibri" panose="020F0502020204030204" pitchFamily="34" charset="0"/>
                        <a:cs typeface="Times New Roman" panose="02020603050405020304" pitchFamily="18" charset="0"/>
                      </a:endParaRPr>
                    </a:p>
                  </a:txBody>
                  <a:tcPr marL="89317" marR="89317" marT="0" marB="0"/>
                </a:tc>
                <a:tc>
                  <a:txBody>
                    <a:bodyPr/>
                    <a:lstStyle/>
                    <a:p>
                      <a:pPr marL="0" marR="0" algn="ctr">
                        <a:lnSpc>
                          <a:spcPct val="107000"/>
                        </a:lnSpc>
                        <a:spcBef>
                          <a:spcPts val="0"/>
                        </a:spcBef>
                        <a:spcAft>
                          <a:spcPts val="0"/>
                        </a:spcAft>
                      </a:pPr>
                      <a:r>
                        <a:rPr lang="en-US" sz="1600">
                          <a:effectLst/>
                        </a:rPr>
                        <a:t>27.9</a:t>
                      </a:r>
                      <a:endParaRPr lang="en-US" sz="1500">
                        <a:effectLst/>
                        <a:latin typeface="Calibri" panose="020F0502020204030204" pitchFamily="34" charset="0"/>
                        <a:ea typeface="Calibri" panose="020F0502020204030204" pitchFamily="34" charset="0"/>
                        <a:cs typeface="Times New Roman" panose="02020603050405020304" pitchFamily="18" charset="0"/>
                      </a:endParaRPr>
                    </a:p>
                  </a:txBody>
                  <a:tcPr marL="89317" marR="89317" marT="0" marB="0"/>
                </a:tc>
                <a:tc>
                  <a:txBody>
                    <a:bodyPr/>
                    <a:lstStyle/>
                    <a:p>
                      <a:pPr marL="0" marR="0" algn="ctr">
                        <a:lnSpc>
                          <a:spcPct val="107000"/>
                        </a:lnSpc>
                        <a:spcBef>
                          <a:spcPts val="0"/>
                        </a:spcBef>
                        <a:spcAft>
                          <a:spcPts val="0"/>
                        </a:spcAft>
                      </a:pPr>
                      <a:r>
                        <a:rPr lang="en-US" sz="1600">
                          <a:effectLst/>
                        </a:rPr>
                        <a:t>24.1</a:t>
                      </a:r>
                      <a:endParaRPr lang="en-US" sz="1500">
                        <a:effectLst/>
                        <a:latin typeface="Calibri" panose="020F0502020204030204" pitchFamily="34" charset="0"/>
                        <a:ea typeface="Calibri" panose="020F0502020204030204" pitchFamily="34" charset="0"/>
                        <a:cs typeface="Times New Roman" panose="02020603050405020304" pitchFamily="18" charset="0"/>
                      </a:endParaRPr>
                    </a:p>
                  </a:txBody>
                  <a:tcPr marL="89317" marR="89317" marT="0" marB="0"/>
                </a:tc>
                <a:tc>
                  <a:txBody>
                    <a:bodyPr/>
                    <a:lstStyle/>
                    <a:p>
                      <a:pPr marL="0" marR="0" algn="ctr">
                        <a:lnSpc>
                          <a:spcPct val="107000"/>
                        </a:lnSpc>
                        <a:spcBef>
                          <a:spcPts val="0"/>
                        </a:spcBef>
                        <a:spcAft>
                          <a:spcPts val="0"/>
                        </a:spcAft>
                      </a:pPr>
                      <a:r>
                        <a:rPr lang="en-US" sz="1600">
                          <a:effectLst/>
                        </a:rPr>
                        <a:t>778.41</a:t>
                      </a:r>
                      <a:endParaRPr lang="en-US" sz="1500">
                        <a:effectLst/>
                        <a:latin typeface="Calibri" panose="020F0502020204030204" pitchFamily="34" charset="0"/>
                        <a:ea typeface="Calibri" panose="020F0502020204030204" pitchFamily="34" charset="0"/>
                        <a:cs typeface="Times New Roman" panose="02020603050405020304" pitchFamily="18" charset="0"/>
                      </a:endParaRPr>
                    </a:p>
                  </a:txBody>
                  <a:tcPr marL="89317" marR="89317" marT="0" marB="0"/>
                </a:tc>
                <a:tc>
                  <a:txBody>
                    <a:bodyPr/>
                    <a:lstStyle/>
                    <a:p>
                      <a:pPr marL="0" marR="0" algn="ctr">
                        <a:lnSpc>
                          <a:spcPct val="107000"/>
                        </a:lnSpc>
                        <a:spcBef>
                          <a:spcPts val="0"/>
                        </a:spcBef>
                        <a:spcAft>
                          <a:spcPts val="0"/>
                        </a:spcAft>
                      </a:pPr>
                      <a:r>
                        <a:rPr lang="en-US" sz="1600">
                          <a:effectLst/>
                        </a:rPr>
                        <a:t>580.81</a:t>
                      </a:r>
                      <a:endParaRPr lang="en-US" sz="1500">
                        <a:effectLst/>
                        <a:latin typeface="Calibri" panose="020F0502020204030204" pitchFamily="34" charset="0"/>
                        <a:ea typeface="Calibri" panose="020F0502020204030204" pitchFamily="34" charset="0"/>
                        <a:cs typeface="Times New Roman" panose="02020603050405020304" pitchFamily="18" charset="0"/>
                      </a:endParaRPr>
                    </a:p>
                  </a:txBody>
                  <a:tcPr marL="89317" marR="89317" marT="0" marB="0"/>
                </a:tc>
                <a:extLst>
                  <a:ext uri="{0D108BD9-81ED-4DB2-BD59-A6C34878D82A}">
                    <a16:rowId xmlns:a16="http://schemas.microsoft.com/office/drawing/2014/main" val="3847886758"/>
                  </a:ext>
                </a:extLst>
              </a:tr>
              <a:tr h="242329">
                <a:tc>
                  <a:txBody>
                    <a:bodyPr/>
                    <a:lstStyle/>
                    <a:p>
                      <a:pPr marL="0" marR="0">
                        <a:lnSpc>
                          <a:spcPct val="107000"/>
                        </a:lnSpc>
                        <a:spcBef>
                          <a:spcPts val="0"/>
                        </a:spcBef>
                        <a:spcAft>
                          <a:spcPts val="0"/>
                        </a:spcAft>
                      </a:pPr>
                      <a:r>
                        <a:rPr lang="en-US" sz="1600">
                          <a:effectLst/>
                        </a:rPr>
                        <a:t>8</a:t>
                      </a:r>
                      <a:endParaRPr lang="en-US" sz="1500">
                        <a:effectLst/>
                        <a:latin typeface="Calibri" panose="020F0502020204030204" pitchFamily="34" charset="0"/>
                        <a:ea typeface="Calibri" panose="020F0502020204030204" pitchFamily="34" charset="0"/>
                        <a:cs typeface="Times New Roman" panose="02020603050405020304" pitchFamily="18" charset="0"/>
                      </a:endParaRPr>
                    </a:p>
                  </a:txBody>
                  <a:tcPr marL="89317" marR="89317" marT="0" marB="0"/>
                </a:tc>
                <a:tc>
                  <a:txBody>
                    <a:bodyPr/>
                    <a:lstStyle/>
                    <a:p>
                      <a:pPr marL="0" marR="0" algn="ctr">
                        <a:lnSpc>
                          <a:spcPct val="107000"/>
                        </a:lnSpc>
                        <a:spcBef>
                          <a:spcPts val="0"/>
                        </a:spcBef>
                        <a:spcAft>
                          <a:spcPts val="0"/>
                        </a:spcAft>
                      </a:pPr>
                      <a:r>
                        <a:rPr lang="en-US" sz="1600">
                          <a:effectLst/>
                        </a:rPr>
                        <a:t>7.5</a:t>
                      </a:r>
                      <a:endParaRPr lang="en-US" sz="1500">
                        <a:effectLst/>
                        <a:latin typeface="Calibri" panose="020F0502020204030204" pitchFamily="34" charset="0"/>
                        <a:ea typeface="Calibri" panose="020F0502020204030204" pitchFamily="34" charset="0"/>
                        <a:cs typeface="Times New Roman" panose="02020603050405020304" pitchFamily="18" charset="0"/>
                      </a:endParaRPr>
                    </a:p>
                  </a:txBody>
                  <a:tcPr marL="89317" marR="89317" marT="0" marB="0"/>
                </a:tc>
                <a:tc>
                  <a:txBody>
                    <a:bodyPr/>
                    <a:lstStyle/>
                    <a:p>
                      <a:pPr marL="0" marR="0" algn="ctr">
                        <a:lnSpc>
                          <a:spcPct val="107000"/>
                        </a:lnSpc>
                        <a:spcBef>
                          <a:spcPts val="0"/>
                        </a:spcBef>
                        <a:spcAft>
                          <a:spcPts val="0"/>
                        </a:spcAft>
                      </a:pPr>
                      <a:r>
                        <a:rPr lang="en-US" sz="1600">
                          <a:effectLst/>
                        </a:rPr>
                        <a:t>35.4</a:t>
                      </a:r>
                      <a:endParaRPr lang="en-US" sz="1500">
                        <a:effectLst/>
                        <a:latin typeface="Calibri" panose="020F0502020204030204" pitchFamily="34" charset="0"/>
                        <a:ea typeface="Calibri" panose="020F0502020204030204" pitchFamily="34" charset="0"/>
                        <a:cs typeface="Times New Roman" panose="02020603050405020304" pitchFamily="18" charset="0"/>
                      </a:endParaRPr>
                    </a:p>
                  </a:txBody>
                  <a:tcPr marL="89317" marR="89317" marT="0" marB="0"/>
                </a:tc>
                <a:tc>
                  <a:txBody>
                    <a:bodyPr/>
                    <a:lstStyle/>
                    <a:p>
                      <a:pPr marL="0" marR="0" algn="ctr">
                        <a:lnSpc>
                          <a:spcPct val="107000"/>
                        </a:lnSpc>
                        <a:spcBef>
                          <a:spcPts val="0"/>
                        </a:spcBef>
                        <a:spcAft>
                          <a:spcPts val="0"/>
                        </a:spcAft>
                      </a:pPr>
                      <a:r>
                        <a:rPr lang="en-US" sz="1600">
                          <a:effectLst/>
                        </a:rPr>
                        <a:t>27.9</a:t>
                      </a:r>
                      <a:endParaRPr lang="en-US" sz="1500">
                        <a:effectLst/>
                        <a:latin typeface="Calibri" panose="020F0502020204030204" pitchFamily="34" charset="0"/>
                        <a:ea typeface="Calibri" panose="020F0502020204030204" pitchFamily="34" charset="0"/>
                        <a:cs typeface="Times New Roman" panose="02020603050405020304" pitchFamily="18" charset="0"/>
                      </a:endParaRPr>
                    </a:p>
                  </a:txBody>
                  <a:tcPr marL="89317" marR="89317" marT="0" marB="0"/>
                </a:tc>
                <a:tc>
                  <a:txBody>
                    <a:bodyPr/>
                    <a:lstStyle/>
                    <a:p>
                      <a:pPr marL="0" marR="0" algn="ctr">
                        <a:lnSpc>
                          <a:spcPct val="107000"/>
                        </a:lnSpc>
                        <a:spcBef>
                          <a:spcPts val="0"/>
                        </a:spcBef>
                        <a:spcAft>
                          <a:spcPts val="0"/>
                        </a:spcAft>
                      </a:pPr>
                      <a:r>
                        <a:rPr lang="en-US" sz="1600">
                          <a:effectLst/>
                        </a:rPr>
                        <a:t>1253.16</a:t>
                      </a:r>
                      <a:endParaRPr lang="en-US" sz="1500">
                        <a:effectLst/>
                        <a:latin typeface="Calibri" panose="020F0502020204030204" pitchFamily="34" charset="0"/>
                        <a:ea typeface="Calibri" panose="020F0502020204030204" pitchFamily="34" charset="0"/>
                        <a:cs typeface="Times New Roman" panose="02020603050405020304" pitchFamily="18" charset="0"/>
                      </a:endParaRPr>
                    </a:p>
                  </a:txBody>
                  <a:tcPr marL="89317" marR="89317" marT="0" marB="0"/>
                </a:tc>
                <a:tc>
                  <a:txBody>
                    <a:bodyPr/>
                    <a:lstStyle/>
                    <a:p>
                      <a:pPr marL="0" marR="0" algn="ctr">
                        <a:lnSpc>
                          <a:spcPct val="107000"/>
                        </a:lnSpc>
                        <a:spcBef>
                          <a:spcPts val="0"/>
                        </a:spcBef>
                        <a:spcAft>
                          <a:spcPts val="0"/>
                        </a:spcAft>
                      </a:pPr>
                      <a:r>
                        <a:rPr lang="en-US" sz="1600">
                          <a:effectLst/>
                        </a:rPr>
                        <a:t>778.41</a:t>
                      </a:r>
                      <a:endParaRPr lang="en-US" sz="1500">
                        <a:effectLst/>
                        <a:latin typeface="Calibri" panose="020F0502020204030204" pitchFamily="34" charset="0"/>
                        <a:ea typeface="Calibri" panose="020F0502020204030204" pitchFamily="34" charset="0"/>
                        <a:cs typeface="Times New Roman" panose="02020603050405020304" pitchFamily="18" charset="0"/>
                      </a:endParaRPr>
                    </a:p>
                  </a:txBody>
                  <a:tcPr marL="89317" marR="89317" marT="0" marB="0"/>
                </a:tc>
                <a:extLst>
                  <a:ext uri="{0D108BD9-81ED-4DB2-BD59-A6C34878D82A}">
                    <a16:rowId xmlns:a16="http://schemas.microsoft.com/office/drawing/2014/main" val="3257166635"/>
                  </a:ext>
                </a:extLst>
              </a:tr>
              <a:tr h="242329">
                <a:tc>
                  <a:txBody>
                    <a:bodyPr/>
                    <a:lstStyle/>
                    <a:p>
                      <a:pPr marL="0" marR="0">
                        <a:lnSpc>
                          <a:spcPct val="107000"/>
                        </a:lnSpc>
                        <a:spcBef>
                          <a:spcPts val="0"/>
                        </a:spcBef>
                        <a:spcAft>
                          <a:spcPts val="0"/>
                        </a:spcAft>
                      </a:pPr>
                      <a:r>
                        <a:rPr lang="en-US" sz="1600">
                          <a:effectLst/>
                        </a:rPr>
                        <a:t>9</a:t>
                      </a:r>
                      <a:endParaRPr lang="en-US" sz="1500">
                        <a:effectLst/>
                        <a:latin typeface="Calibri" panose="020F0502020204030204" pitchFamily="34" charset="0"/>
                        <a:ea typeface="Calibri" panose="020F0502020204030204" pitchFamily="34" charset="0"/>
                        <a:cs typeface="Times New Roman" panose="02020603050405020304" pitchFamily="18" charset="0"/>
                      </a:endParaRPr>
                    </a:p>
                  </a:txBody>
                  <a:tcPr marL="89317" marR="89317" marT="0" marB="0"/>
                </a:tc>
                <a:tc>
                  <a:txBody>
                    <a:bodyPr/>
                    <a:lstStyle/>
                    <a:p>
                      <a:pPr marL="0" marR="0" algn="ctr">
                        <a:lnSpc>
                          <a:spcPct val="107000"/>
                        </a:lnSpc>
                        <a:spcBef>
                          <a:spcPts val="0"/>
                        </a:spcBef>
                        <a:spcAft>
                          <a:spcPts val="0"/>
                        </a:spcAft>
                      </a:pPr>
                      <a:r>
                        <a:rPr lang="en-US" sz="1600">
                          <a:effectLst/>
                        </a:rPr>
                        <a:t>9.1</a:t>
                      </a:r>
                      <a:endParaRPr lang="en-US" sz="1500">
                        <a:effectLst/>
                        <a:latin typeface="Calibri" panose="020F0502020204030204" pitchFamily="34" charset="0"/>
                        <a:ea typeface="Calibri" panose="020F0502020204030204" pitchFamily="34" charset="0"/>
                        <a:cs typeface="Times New Roman" panose="02020603050405020304" pitchFamily="18" charset="0"/>
                      </a:endParaRPr>
                    </a:p>
                  </a:txBody>
                  <a:tcPr marL="89317" marR="89317" marT="0" marB="0"/>
                </a:tc>
                <a:tc>
                  <a:txBody>
                    <a:bodyPr/>
                    <a:lstStyle/>
                    <a:p>
                      <a:pPr marL="0" marR="0" algn="ctr">
                        <a:lnSpc>
                          <a:spcPct val="107000"/>
                        </a:lnSpc>
                        <a:spcBef>
                          <a:spcPts val="0"/>
                        </a:spcBef>
                        <a:spcAft>
                          <a:spcPts val="0"/>
                        </a:spcAft>
                      </a:pPr>
                      <a:r>
                        <a:rPr lang="en-US" sz="1600">
                          <a:effectLst/>
                        </a:rPr>
                        <a:t>44.5</a:t>
                      </a:r>
                      <a:endParaRPr lang="en-US" sz="1500">
                        <a:effectLst/>
                        <a:latin typeface="Calibri" panose="020F0502020204030204" pitchFamily="34" charset="0"/>
                        <a:ea typeface="Calibri" panose="020F0502020204030204" pitchFamily="34" charset="0"/>
                        <a:cs typeface="Times New Roman" panose="02020603050405020304" pitchFamily="18" charset="0"/>
                      </a:endParaRPr>
                    </a:p>
                  </a:txBody>
                  <a:tcPr marL="89317" marR="89317" marT="0" marB="0"/>
                </a:tc>
                <a:tc>
                  <a:txBody>
                    <a:bodyPr/>
                    <a:lstStyle/>
                    <a:p>
                      <a:pPr marL="0" marR="0" algn="ctr">
                        <a:lnSpc>
                          <a:spcPct val="107000"/>
                        </a:lnSpc>
                        <a:spcBef>
                          <a:spcPts val="0"/>
                        </a:spcBef>
                        <a:spcAft>
                          <a:spcPts val="0"/>
                        </a:spcAft>
                      </a:pPr>
                      <a:r>
                        <a:rPr lang="en-US" sz="1600">
                          <a:effectLst/>
                        </a:rPr>
                        <a:t>35.4</a:t>
                      </a:r>
                      <a:endParaRPr lang="en-US" sz="1500">
                        <a:effectLst/>
                        <a:latin typeface="Calibri" panose="020F0502020204030204" pitchFamily="34" charset="0"/>
                        <a:ea typeface="Calibri" panose="020F0502020204030204" pitchFamily="34" charset="0"/>
                        <a:cs typeface="Times New Roman" panose="02020603050405020304" pitchFamily="18" charset="0"/>
                      </a:endParaRPr>
                    </a:p>
                  </a:txBody>
                  <a:tcPr marL="89317" marR="89317" marT="0" marB="0"/>
                </a:tc>
                <a:tc>
                  <a:txBody>
                    <a:bodyPr/>
                    <a:lstStyle/>
                    <a:p>
                      <a:pPr marL="0" marR="0" algn="ctr">
                        <a:lnSpc>
                          <a:spcPct val="107000"/>
                        </a:lnSpc>
                        <a:spcBef>
                          <a:spcPts val="0"/>
                        </a:spcBef>
                        <a:spcAft>
                          <a:spcPts val="0"/>
                        </a:spcAft>
                      </a:pPr>
                      <a:r>
                        <a:rPr lang="en-US" sz="1600">
                          <a:effectLst/>
                        </a:rPr>
                        <a:t>1980.25</a:t>
                      </a:r>
                      <a:endParaRPr lang="en-US" sz="1500">
                        <a:effectLst/>
                        <a:latin typeface="Calibri" panose="020F0502020204030204" pitchFamily="34" charset="0"/>
                        <a:ea typeface="Calibri" panose="020F0502020204030204" pitchFamily="34" charset="0"/>
                        <a:cs typeface="Times New Roman" panose="02020603050405020304" pitchFamily="18" charset="0"/>
                      </a:endParaRPr>
                    </a:p>
                  </a:txBody>
                  <a:tcPr marL="89317" marR="89317" marT="0" marB="0"/>
                </a:tc>
                <a:tc>
                  <a:txBody>
                    <a:bodyPr/>
                    <a:lstStyle/>
                    <a:p>
                      <a:pPr marL="0" marR="0" algn="ctr">
                        <a:lnSpc>
                          <a:spcPct val="107000"/>
                        </a:lnSpc>
                        <a:spcBef>
                          <a:spcPts val="0"/>
                        </a:spcBef>
                        <a:spcAft>
                          <a:spcPts val="0"/>
                        </a:spcAft>
                      </a:pPr>
                      <a:r>
                        <a:rPr lang="en-US" sz="1600">
                          <a:effectLst/>
                        </a:rPr>
                        <a:t>1253.16</a:t>
                      </a:r>
                      <a:endParaRPr lang="en-US" sz="1500">
                        <a:effectLst/>
                        <a:latin typeface="Calibri" panose="020F0502020204030204" pitchFamily="34" charset="0"/>
                        <a:ea typeface="Calibri" panose="020F0502020204030204" pitchFamily="34" charset="0"/>
                        <a:cs typeface="Times New Roman" panose="02020603050405020304" pitchFamily="18" charset="0"/>
                      </a:endParaRPr>
                    </a:p>
                  </a:txBody>
                  <a:tcPr marL="89317" marR="89317" marT="0" marB="0"/>
                </a:tc>
                <a:extLst>
                  <a:ext uri="{0D108BD9-81ED-4DB2-BD59-A6C34878D82A}">
                    <a16:rowId xmlns:a16="http://schemas.microsoft.com/office/drawing/2014/main" val="3695427021"/>
                  </a:ext>
                </a:extLst>
              </a:tr>
              <a:tr h="242329">
                <a:tc>
                  <a:txBody>
                    <a:bodyPr/>
                    <a:lstStyle/>
                    <a:p>
                      <a:pPr marL="0" marR="0">
                        <a:lnSpc>
                          <a:spcPct val="107000"/>
                        </a:lnSpc>
                        <a:spcBef>
                          <a:spcPts val="0"/>
                        </a:spcBef>
                        <a:spcAft>
                          <a:spcPts val="0"/>
                        </a:spcAft>
                      </a:pPr>
                      <a:r>
                        <a:rPr lang="en-US" sz="1600">
                          <a:effectLst/>
                        </a:rPr>
                        <a:t>10</a:t>
                      </a:r>
                      <a:endParaRPr lang="en-US" sz="1500">
                        <a:effectLst/>
                        <a:latin typeface="Calibri" panose="020F0502020204030204" pitchFamily="34" charset="0"/>
                        <a:ea typeface="Calibri" panose="020F0502020204030204" pitchFamily="34" charset="0"/>
                        <a:cs typeface="Times New Roman" panose="02020603050405020304" pitchFamily="18" charset="0"/>
                      </a:endParaRPr>
                    </a:p>
                  </a:txBody>
                  <a:tcPr marL="89317" marR="89317" marT="0" marB="0"/>
                </a:tc>
                <a:tc>
                  <a:txBody>
                    <a:bodyPr/>
                    <a:lstStyle/>
                    <a:p>
                      <a:pPr marL="0" marR="0" algn="ctr">
                        <a:lnSpc>
                          <a:spcPct val="107000"/>
                        </a:lnSpc>
                        <a:spcBef>
                          <a:spcPts val="0"/>
                        </a:spcBef>
                        <a:spcAft>
                          <a:spcPts val="0"/>
                        </a:spcAft>
                      </a:pPr>
                      <a:r>
                        <a:rPr lang="en-US" sz="1600">
                          <a:effectLst/>
                        </a:rPr>
                        <a:t>10.4</a:t>
                      </a:r>
                      <a:endParaRPr lang="en-US" sz="1500">
                        <a:effectLst/>
                        <a:latin typeface="Calibri" panose="020F0502020204030204" pitchFamily="34" charset="0"/>
                        <a:ea typeface="Calibri" panose="020F0502020204030204" pitchFamily="34" charset="0"/>
                        <a:cs typeface="Times New Roman" panose="02020603050405020304" pitchFamily="18" charset="0"/>
                      </a:endParaRPr>
                    </a:p>
                  </a:txBody>
                  <a:tcPr marL="89317" marR="89317" marT="0" marB="0"/>
                </a:tc>
                <a:tc>
                  <a:txBody>
                    <a:bodyPr/>
                    <a:lstStyle/>
                    <a:p>
                      <a:pPr marL="0" marR="0" algn="ctr">
                        <a:lnSpc>
                          <a:spcPct val="107000"/>
                        </a:lnSpc>
                        <a:spcBef>
                          <a:spcPts val="0"/>
                        </a:spcBef>
                        <a:spcAft>
                          <a:spcPts val="0"/>
                        </a:spcAft>
                      </a:pPr>
                      <a:r>
                        <a:rPr lang="en-US" sz="1600">
                          <a:effectLst/>
                        </a:rPr>
                        <a:t>54.9</a:t>
                      </a:r>
                      <a:endParaRPr lang="en-US" sz="1500">
                        <a:effectLst/>
                        <a:latin typeface="Calibri" panose="020F0502020204030204" pitchFamily="34" charset="0"/>
                        <a:ea typeface="Calibri" panose="020F0502020204030204" pitchFamily="34" charset="0"/>
                        <a:cs typeface="Times New Roman" panose="02020603050405020304" pitchFamily="18" charset="0"/>
                      </a:endParaRPr>
                    </a:p>
                  </a:txBody>
                  <a:tcPr marL="89317" marR="89317" marT="0" marB="0"/>
                </a:tc>
                <a:tc>
                  <a:txBody>
                    <a:bodyPr/>
                    <a:lstStyle/>
                    <a:p>
                      <a:pPr marL="0" marR="0" algn="ctr">
                        <a:lnSpc>
                          <a:spcPct val="107000"/>
                        </a:lnSpc>
                        <a:spcBef>
                          <a:spcPts val="0"/>
                        </a:spcBef>
                        <a:spcAft>
                          <a:spcPts val="0"/>
                        </a:spcAft>
                      </a:pPr>
                      <a:r>
                        <a:rPr lang="en-US" sz="1600">
                          <a:effectLst/>
                        </a:rPr>
                        <a:t>44.5</a:t>
                      </a:r>
                      <a:endParaRPr lang="en-US" sz="1500">
                        <a:effectLst/>
                        <a:latin typeface="Calibri" panose="020F0502020204030204" pitchFamily="34" charset="0"/>
                        <a:ea typeface="Calibri" panose="020F0502020204030204" pitchFamily="34" charset="0"/>
                        <a:cs typeface="Times New Roman" panose="02020603050405020304" pitchFamily="18" charset="0"/>
                      </a:endParaRPr>
                    </a:p>
                  </a:txBody>
                  <a:tcPr marL="89317" marR="89317" marT="0" marB="0"/>
                </a:tc>
                <a:tc>
                  <a:txBody>
                    <a:bodyPr/>
                    <a:lstStyle/>
                    <a:p>
                      <a:pPr marL="0" marR="0" algn="ctr">
                        <a:lnSpc>
                          <a:spcPct val="107000"/>
                        </a:lnSpc>
                        <a:spcBef>
                          <a:spcPts val="0"/>
                        </a:spcBef>
                        <a:spcAft>
                          <a:spcPts val="0"/>
                        </a:spcAft>
                      </a:pPr>
                      <a:r>
                        <a:rPr lang="en-US" sz="1600">
                          <a:effectLst/>
                        </a:rPr>
                        <a:t>3014.01</a:t>
                      </a:r>
                      <a:endParaRPr lang="en-US" sz="1500">
                        <a:effectLst/>
                        <a:latin typeface="Calibri" panose="020F0502020204030204" pitchFamily="34" charset="0"/>
                        <a:ea typeface="Calibri" panose="020F0502020204030204" pitchFamily="34" charset="0"/>
                        <a:cs typeface="Times New Roman" panose="02020603050405020304" pitchFamily="18" charset="0"/>
                      </a:endParaRPr>
                    </a:p>
                  </a:txBody>
                  <a:tcPr marL="89317" marR="89317" marT="0" marB="0"/>
                </a:tc>
                <a:tc>
                  <a:txBody>
                    <a:bodyPr/>
                    <a:lstStyle/>
                    <a:p>
                      <a:pPr marL="0" marR="0" algn="ctr">
                        <a:lnSpc>
                          <a:spcPct val="107000"/>
                        </a:lnSpc>
                        <a:spcBef>
                          <a:spcPts val="0"/>
                        </a:spcBef>
                        <a:spcAft>
                          <a:spcPts val="0"/>
                        </a:spcAft>
                      </a:pPr>
                      <a:r>
                        <a:rPr lang="en-US" sz="1600" dirty="0">
                          <a:effectLst/>
                        </a:rPr>
                        <a:t>1980.25</a:t>
                      </a:r>
                      <a:endParaRPr lang="en-US" sz="1500" dirty="0">
                        <a:effectLst/>
                        <a:latin typeface="Calibri" panose="020F0502020204030204" pitchFamily="34" charset="0"/>
                        <a:ea typeface="Calibri" panose="020F0502020204030204" pitchFamily="34" charset="0"/>
                        <a:cs typeface="Times New Roman" panose="02020603050405020304" pitchFamily="18" charset="0"/>
                      </a:endParaRPr>
                    </a:p>
                  </a:txBody>
                  <a:tcPr marL="89317" marR="89317" marT="0" marB="0"/>
                </a:tc>
                <a:extLst>
                  <a:ext uri="{0D108BD9-81ED-4DB2-BD59-A6C34878D82A}">
                    <a16:rowId xmlns:a16="http://schemas.microsoft.com/office/drawing/2014/main" val="3129340435"/>
                  </a:ext>
                </a:extLst>
              </a:tr>
            </a:tbl>
          </a:graphicData>
        </a:graphic>
      </p:graphicFrame>
    </p:spTree>
    <p:extLst>
      <p:ext uri="{BB962C8B-B14F-4D97-AF65-F5344CB8AC3E}">
        <p14:creationId xmlns:p14="http://schemas.microsoft.com/office/powerpoint/2010/main" val="10004972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Agenda</a:t>
            </a:r>
          </a:p>
        </p:txBody>
      </p:sp>
      <p:sp>
        <p:nvSpPr>
          <p:cNvPr id="3" name="Content Placeholder 2"/>
          <p:cNvSpPr>
            <a:spLocks noGrp="1"/>
          </p:cNvSpPr>
          <p:nvPr>
            <p:ph idx="1"/>
          </p:nvPr>
        </p:nvSpPr>
        <p:spPr/>
        <p:txBody>
          <a:bodyPr>
            <a:normAutofit fontScale="85000" lnSpcReduction="20000"/>
          </a:bodyPr>
          <a:lstStyle/>
          <a:p>
            <a:r>
              <a:rPr lang="en-US" b="1" dirty="0">
                <a:solidFill>
                  <a:schemeClr val="tx2"/>
                </a:solidFill>
              </a:rPr>
              <a:t>Learning Objectives</a:t>
            </a:r>
          </a:p>
          <a:p>
            <a:r>
              <a:rPr lang="en-US" dirty="0"/>
              <a:t>Introduction</a:t>
            </a:r>
          </a:p>
          <a:p>
            <a:pPr lvl="1"/>
            <a:r>
              <a:rPr lang="en-US" dirty="0"/>
              <a:t>What is the Purpose of Forecasting Sales for New Products?</a:t>
            </a:r>
          </a:p>
          <a:p>
            <a:pPr lvl="1"/>
            <a:r>
              <a:rPr lang="en-US" dirty="0"/>
              <a:t>Qualitative vs. Quantitative Forecasting Methods</a:t>
            </a:r>
          </a:p>
          <a:p>
            <a:r>
              <a:rPr lang="en-US" dirty="0"/>
              <a:t>The Bass Diffusion Model</a:t>
            </a:r>
          </a:p>
          <a:p>
            <a:pPr lvl="1"/>
            <a:r>
              <a:rPr lang="en-US" dirty="0"/>
              <a:t>Background</a:t>
            </a:r>
          </a:p>
          <a:p>
            <a:pPr lvl="1"/>
            <a:r>
              <a:rPr lang="en-US" dirty="0"/>
              <a:t>Model Details</a:t>
            </a:r>
          </a:p>
          <a:p>
            <a:pPr lvl="1"/>
            <a:r>
              <a:rPr lang="en-US" dirty="0"/>
              <a:t>Model Assumptions</a:t>
            </a:r>
          </a:p>
          <a:p>
            <a:pPr lvl="1"/>
            <a:r>
              <a:rPr lang="en-US" dirty="0"/>
              <a:t>Examples of p and q</a:t>
            </a:r>
          </a:p>
          <a:p>
            <a:pPr lvl="1"/>
            <a:r>
              <a:rPr lang="en-US" dirty="0"/>
              <a:t>Electric Skateboards: An Example</a:t>
            </a:r>
          </a:p>
          <a:p>
            <a:r>
              <a:rPr lang="en-US" dirty="0"/>
              <a:t>Accuracy of the Bass Diffusion Model</a:t>
            </a:r>
          </a:p>
          <a:p>
            <a:r>
              <a:rPr lang="en-US" dirty="0"/>
              <a:t>Analog method</a:t>
            </a:r>
          </a:p>
          <a:p>
            <a:r>
              <a:rPr lang="en-US" dirty="0"/>
              <a:t>Summary</a:t>
            </a:r>
          </a:p>
          <a:p>
            <a:r>
              <a:rPr lang="en-US" dirty="0"/>
              <a:t>Takeaways</a:t>
            </a:r>
          </a:p>
        </p:txBody>
      </p:sp>
      <p:sp>
        <p:nvSpPr>
          <p:cNvPr id="5" name="Slide Number Placeholder 4"/>
          <p:cNvSpPr>
            <a:spLocks noGrp="1"/>
          </p:cNvSpPr>
          <p:nvPr>
            <p:ph type="sldNum" sz="quarter" idx="12"/>
          </p:nvPr>
        </p:nvSpPr>
        <p:spPr>
          <a:xfrm>
            <a:off x="8398863" y="6457009"/>
            <a:ext cx="554038" cy="365125"/>
          </a:xfrm>
        </p:spPr>
        <p:txBody>
          <a:bodyPr/>
          <a:lstStyle/>
          <a:p>
            <a:fld id="{606C48AC-5425-9447-80A6-7CD23CC5D020}" type="slidenum">
              <a:rPr lang="en-US" sz="1200" smtClean="0">
                <a:solidFill>
                  <a:schemeClr val="tx1">
                    <a:lumMod val="65000"/>
                    <a:lumOff val="35000"/>
                  </a:schemeClr>
                </a:solidFill>
              </a:rPr>
              <a:t>2</a:t>
            </a:fld>
            <a:endParaRPr lang="en-US" sz="1200" dirty="0">
              <a:solidFill>
                <a:schemeClr val="tx1">
                  <a:lumMod val="65000"/>
                  <a:lumOff val="35000"/>
                </a:schemeClr>
              </a:solidFill>
            </a:endParaRPr>
          </a:p>
        </p:txBody>
      </p:sp>
      <p:sp>
        <p:nvSpPr>
          <p:cNvPr id="6" name="Footer Placeholder 5"/>
          <p:cNvSpPr>
            <a:spLocks noGrp="1"/>
          </p:cNvSpPr>
          <p:nvPr>
            <p:ph type="ftr" sz="quarter" idx="11"/>
          </p:nvPr>
        </p:nvSpPr>
        <p:spPr/>
        <p:txBody>
          <a:bodyPr/>
          <a:lstStyle/>
          <a:p>
            <a:r>
              <a:rPr lang="en-US" dirty="0"/>
              <a:t>© Palmatier, Petersen, and Germann</a:t>
            </a:r>
          </a:p>
        </p:txBody>
      </p:sp>
    </p:spTree>
    <p:extLst>
      <p:ext uri="{BB962C8B-B14F-4D97-AF65-F5344CB8AC3E}">
        <p14:creationId xmlns:p14="http://schemas.microsoft.com/office/powerpoint/2010/main" val="369739276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8474" y="375667"/>
            <a:ext cx="7556313" cy="1116106"/>
          </a:xfrm>
        </p:spPr>
        <p:txBody>
          <a:bodyPr>
            <a:normAutofit/>
          </a:bodyPr>
          <a:lstStyle/>
          <a:p>
            <a:r>
              <a:rPr lang="en-US" b="1" dirty="0"/>
              <a:t>Electric Skateboards: An Example</a:t>
            </a:r>
          </a:p>
        </p:txBody>
      </p:sp>
      <mc:AlternateContent xmlns:mc="http://schemas.openxmlformats.org/markup-compatibility/2006" xmlns:a14="http://schemas.microsoft.com/office/drawing/2010/main">
        <mc:Choice Requires="a14">
          <p:sp>
            <p:nvSpPr>
              <p:cNvPr id="3" name="Content Placeholder 2"/>
              <p:cNvSpPr>
                <a:spLocks noGrp="1"/>
              </p:cNvSpPr>
              <p:nvPr>
                <p:ph idx="1"/>
              </p:nvPr>
            </p:nvSpPr>
            <p:spPr/>
            <p:txBody>
              <a:bodyPr>
                <a:normAutofit fontScale="92500" lnSpcReduction="20000"/>
              </a:bodyPr>
              <a:lstStyle/>
              <a:p>
                <a:r>
                  <a:rPr lang="en-US" dirty="0"/>
                  <a:t>Using Sales (</a:t>
                </a:r>
                <a:r>
                  <a:rPr lang="en-US" i="1" dirty="0"/>
                  <a:t>n</a:t>
                </a:r>
                <a:r>
                  <a:rPr lang="en-US" dirty="0"/>
                  <a:t>(</a:t>
                </a:r>
                <a:r>
                  <a:rPr lang="en-US" i="1" dirty="0"/>
                  <a:t>t</a:t>
                </a:r>
                <a:r>
                  <a:rPr lang="en-US" dirty="0"/>
                  <a:t>)) as your dependent variable and lag of cumulative sales </a:t>
                </a:r>
                <a:r>
                  <a:rPr lang="en-US" i="1" dirty="0"/>
                  <a:t>N</a:t>
                </a:r>
                <a:r>
                  <a:rPr lang="en-US" dirty="0"/>
                  <a:t>(</a:t>
                </a:r>
                <a:r>
                  <a:rPr lang="en-US" i="1" dirty="0"/>
                  <a:t>t</a:t>
                </a:r>
                <a:r>
                  <a:rPr lang="en-US" dirty="0"/>
                  <a:t>-1) and lag of cumulative sales squared (</a:t>
                </a:r>
                <a:r>
                  <a:rPr lang="en-US" i="1" dirty="0"/>
                  <a:t>N</a:t>
                </a:r>
                <a:r>
                  <a:rPr lang="en-US" dirty="0"/>
                  <a:t>(</a:t>
                </a:r>
                <a:r>
                  <a:rPr lang="en-US" i="1" dirty="0"/>
                  <a:t>t</a:t>
                </a:r>
                <a:r>
                  <a:rPr lang="en-US" dirty="0"/>
                  <a:t> – 1)</a:t>
                </a:r>
                <a:r>
                  <a:rPr lang="en-US" baseline="30000" dirty="0"/>
                  <a:t>2</a:t>
                </a:r>
                <a:r>
                  <a:rPr lang="en-US" dirty="0"/>
                  <a:t>) as your independent variables, you estimate the Bass Diffusion OLS regression model. The model yields the following coefficients:</a:t>
                </a:r>
              </a:p>
              <a:p>
                <a:pPr lvl="1"/>
                <a:r>
                  <a:rPr lang="en-US" dirty="0"/>
                  <a:t>a = 2.194</a:t>
                </a:r>
              </a:p>
              <a:p>
                <a:pPr lvl="1"/>
                <a:r>
                  <a:rPr lang="en-US" dirty="0"/>
                  <a:t>b = 0.253</a:t>
                </a:r>
              </a:p>
              <a:p>
                <a:pPr lvl="1"/>
                <a:r>
                  <a:rPr lang="en-US" dirty="0"/>
                  <a:t>c = -0.0019</a:t>
                </a:r>
              </a:p>
              <a:p>
                <a:r>
                  <a:rPr lang="en-US" dirty="0"/>
                  <a:t>You next estimate the total market potential using equation: </a:t>
                </a:r>
              </a:p>
              <a:p>
                <a:pPr marL="0" indent="0" algn="ctr">
                  <a:buNone/>
                </a:pPr>
                <a14:m>
                  <m:oMath xmlns:m="http://schemas.openxmlformats.org/officeDocument/2006/math">
                    <m:acc>
                      <m:accPr>
                        <m:chr m:val="̅"/>
                        <m:ctrlPr>
                          <a:rPr lang="en-US" i="1">
                            <a:latin typeface="Cambria Math" panose="02040503050406030204" pitchFamily="18" charset="0"/>
                          </a:rPr>
                        </m:ctrlPr>
                      </m:accPr>
                      <m:e>
                        <m:r>
                          <a:rPr lang="en-US" i="1">
                            <a:latin typeface="Cambria Math" panose="02040503050406030204" pitchFamily="18" charset="0"/>
                          </a:rPr>
                          <m:t>𝑁</m:t>
                        </m:r>
                      </m:e>
                    </m:acc>
                    <m:r>
                      <a:rPr lang="en-US" i="1">
                        <a:latin typeface="Cambria Math" panose="02040503050406030204" pitchFamily="18" charset="0"/>
                      </a:rPr>
                      <m:t>=</m:t>
                    </m:r>
                    <m:r>
                      <a:rPr lang="en-US" i="1">
                        <a:latin typeface="Cambria Math" panose="02040503050406030204" pitchFamily="18" charset="0"/>
                      </a:rPr>
                      <m:t>𝑚𝑎𝑥</m:t>
                    </m:r>
                    <m:d>
                      <m:dPr>
                        <m:ctrlPr>
                          <a:rPr lang="en-US" i="1">
                            <a:latin typeface="Cambria Math" panose="02040503050406030204" pitchFamily="18" charset="0"/>
                          </a:rPr>
                        </m:ctrlPr>
                      </m:dPr>
                      <m:e>
                        <m:f>
                          <m:fPr>
                            <m:ctrlPr>
                              <a:rPr lang="en-US" i="1">
                                <a:latin typeface="Cambria Math" panose="02040503050406030204" pitchFamily="18" charset="0"/>
                              </a:rPr>
                            </m:ctrlPr>
                          </m:fPr>
                          <m:num>
                            <m:r>
                              <a:rPr lang="en-US" i="1">
                                <a:latin typeface="Cambria Math" panose="02040503050406030204" pitchFamily="18" charset="0"/>
                              </a:rPr>
                              <m:t>−</m:t>
                            </m:r>
                            <m:r>
                              <a:rPr lang="en-US" i="1">
                                <a:latin typeface="Cambria Math" panose="02040503050406030204" pitchFamily="18" charset="0"/>
                              </a:rPr>
                              <m:t>𝑏</m:t>
                            </m:r>
                            <m:r>
                              <a:rPr lang="en-US" i="1">
                                <a:latin typeface="Cambria Math" panose="02040503050406030204" pitchFamily="18" charset="0"/>
                              </a:rPr>
                              <m:t> +/− </m:t>
                            </m:r>
                            <m:rad>
                              <m:radPr>
                                <m:degHide m:val="on"/>
                                <m:ctrlPr>
                                  <a:rPr lang="en-US" i="1">
                                    <a:latin typeface="Cambria Math" panose="02040503050406030204" pitchFamily="18" charset="0"/>
                                  </a:rPr>
                                </m:ctrlPr>
                              </m:radPr>
                              <m:deg/>
                              <m:e>
                                <m:sSup>
                                  <m:sSupPr>
                                    <m:ctrlPr>
                                      <a:rPr lang="en-US" i="1">
                                        <a:latin typeface="Cambria Math" panose="02040503050406030204" pitchFamily="18" charset="0"/>
                                      </a:rPr>
                                    </m:ctrlPr>
                                  </m:sSupPr>
                                  <m:e>
                                    <m:r>
                                      <a:rPr lang="en-US" i="1">
                                        <a:latin typeface="Cambria Math" panose="02040503050406030204" pitchFamily="18" charset="0"/>
                                      </a:rPr>
                                      <m:t>𝑏</m:t>
                                    </m:r>
                                  </m:e>
                                  <m:sup>
                                    <m:r>
                                      <a:rPr lang="en-US" i="1">
                                        <a:latin typeface="Cambria Math" panose="02040503050406030204" pitchFamily="18" charset="0"/>
                                      </a:rPr>
                                      <m:t>2</m:t>
                                    </m:r>
                                  </m:sup>
                                </m:sSup>
                                <m:r>
                                  <a:rPr lang="en-US" i="1">
                                    <a:latin typeface="Cambria Math" panose="02040503050406030204" pitchFamily="18" charset="0"/>
                                  </a:rPr>
                                  <m:t>−4</m:t>
                                </m:r>
                                <m:r>
                                  <a:rPr lang="en-US" i="1">
                                    <a:latin typeface="Cambria Math" panose="02040503050406030204" pitchFamily="18" charset="0"/>
                                  </a:rPr>
                                  <m:t>𝑎𝑐</m:t>
                                </m:r>
                              </m:e>
                            </m:rad>
                          </m:num>
                          <m:den>
                            <m:r>
                              <a:rPr lang="en-US" i="1">
                                <a:latin typeface="Cambria Math" panose="02040503050406030204" pitchFamily="18" charset="0"/>
                              </a:rPr>
                              <m:t>2</m:t>
                            </m:r>
                            <m:r>
                              <a:rPr lang="en-US" i="1">
                                <a:latin typeface="Cambria Math" panose="02040503050406030204" pitchFamily="18" charset="0"/>
                              </a:rPr>
                              <m:t>𝑐</m:t>
                            </m:r>
                          </m:den>
                        </m:f>
                      </m:e>
                    </m:d>
                  </m:oMath>
                </a14:m>
                <a:r>
                  <a:rPr lang="en-US" dirty="0"/>
                  <a:t>  </a:t>
                </a:r>
                <a:br>
                  <a:rPr lang="en-US" dirty="0"/>
                </a:br>
                <a:br>
                  <a:rPr lang="en-US" dirty="0"/>
                </a:br>
                <a:r>
                  <a:rPr lang="en-US" dirty="0"/>
                  <a:t>= </a:t>
                </a:r>
                <a14:m>
                  <m:oMath xmlns:m="http://schemas.openxmlformats.org/officeDocument/2006/math">
                    <m:r>
                      <a:rPr lang="en-US" i="1">
                        <a:latin typeface="Cambria Math" panose="02040503050406030204" pitchFamily="18" charset="0"/>
                      </a:rPr>
                      <m:t>𝑚𝑎𝑥</m:t>
                    </m:r>
                    <m:d>
                      <m:dPr>
                        <m:ctrlPr>
                          <a:rPr lang="en-US" i="1">
                            <a:latin typeface="Cambria Math" panose="02040503050406030204" pitchFamily="18" charset="0"/>
                          </a:rPr>
                        </m:ctrlPr>
                      </m:dPr>
                      <m:e>
                        <m:f>
                          <m:fPr>
                            <m:ctrlPr>
                              <a:rPr lang="en-US" i="1">
                                <a:latin typeface="Cambria Math" panose="02040503050406030204" pitchFamily="18" charset="0"/>
                              </a:rPr>
                            </m:ctrlPr>
                          </m:fPr>
                          <m:num>
                            <m:r>
                              <a:rPr lang="en-US" i="1">
                                <a:latin typeface="Cambria Math" panose="02040503050406030204" pitchFamily="18" charset="0"/>
                              </a:rPr>
                              <m:t>−0.253 +/− </m:t>
                            </m:r>
                            <m:rad>
                              <m:radPr>
                                <m:degHide m:val="on"/>
                                <m:ctrlPr>
                                  <a:rPr lang="en-US" i="1">
                                    <a:latin typeface="Cambria Math" panose="02040503050406030204" pitchFamily="18" charset="0"/>
                                  </a:rPr>
                                </m:ctrlPr>
                              </m:radPr>
                              <m:deg/>
                              <m:e>
                                <m:sSup>
                                  <m:sSupPr>
                                    <m:ctrlPr>
                                      <a:rPr lang="en-US" i="1">
                                        <a:latin typeface="Cambria Math" panose="02040503050406030204" pitchFamily="18" charset="0"/>
                                      </a:rPr>
                                    </m:ctrlPr>
                                  </m:sSupPr>
                                  <m:e>
                                    <m:r>
                                      <a:rPr lang="en-US" i="1">
                                        <a:latin typeface="Cambria Math" panose="02040503050406030204" pitchFamily="18" charset="0"/>
                                      </a:rPr>
                                      <m:t>0.253</m:t>
                                    </m:r>
                                  </m:e>
                                  <m:sup>
                                    <m:r>
                                      <a:rPr lang="en-US" i="1">
                                        <a:latin typeface="Cambria Math" panose="02040503050406030204" pitchFamily="18" charset="0"/>
                                      </a:rPr>
                                      <m:t>2</m:t>
                                    </m:r>
                                  </m:sup>
                                </m:sSup>
                                <m:r>
                                  <a:rPr lang="en-US" i="1">
                                    <a:latin typeface="Cambria Math" panose="02040503050406030204" pitchFamily="18" charset="0"/>
                                  </a:rPr>
                                  <m:t>−4∗2.194∗(−0.0019)</m:t>
                                </m:r>
                              </m:e>
                            </m:rad>
                          </m:num>
                          <m:den>
                            <m:r>
                              <a:rPr lang="en-US" i="1">
                                <a:latin typeface="Cambria Math" panose="02040503050406030204" pitchFamily="18" charset="0"/>
                              </a:rPr>
                              <m:t>2∗(−0.0019)</m:t>
                            </m:r>
                          </m:den>
                        </m:f>
                      </m:e>
                    </m:d>
                  </m:oMath>
                </a14:m>
                <a:r>
                  <a:rPr lang="en-US" dirty="0"/>
                  <a:t> </a:t>
                </a:r>
                <a:br>
                  <a:rPr lang="en-US" dirty="0"/>
                </a:br>
                <a:br>
                  <a:rPr lang="en-US" dirty="0"/>
                </a:br>
                <a:r>
                  <a:rPr lang="en-US" dirty="0"/>
                  <a:t>= </a:t>
                </a:r>
                <a:r>
                  <a:rPr lang="en-US" i="1" dirty="0"/>
                  <a:t>max</a:t>
                </a:r>
                <a:r>
                  <a:rPr lang="en-US" dirty="0"/>
                  <a:t> (-8.2; 144.9)</a:t>
                </a:r>
              </a:p>
              <a:p>
                <a:pPr marL="0" indent="0" algn="ctr">
                  <a:buNone/>
                </a:pPr>
                <a14:m>
                  <m:oMath xmlns:m="http://schemas.openxmlformats.org/officeDocument/2006/math">
                    <m:r>
                      <a:rPr lang="en-US" i="1">
                        <a:latin typeface="Cambria Math" panose="02040503050406030204" pitchFamily="18" charset="0"/>
                      </a:rPr>
                      <m:t>=</m:t>
                    </m:r>
                  </m:oMath>
                </a14:m>
                <a:r>
                  <a:rPr lang="en-US" dirty="0"/>
                  <a:t> 144.9</a:t>
                </a:r>
              </a:p>
              <a:p>
                <a:endParaRPr lang="en-US" dirty="0"/>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blipFill>
                <a:blip r:embed="rId3"/>
                <a:stretch>
                  <a:fillRect l="-146" t="-1847" r="-219"/>
                </a:stretch>
              </a:blipFill>
            </p:spPr>
            <p:txBody>
              <a:bodyPr/>
              <a:lstStyle/>
              <a:p>
                <a:r>
                  <a:rPr lang="en-US">
                    <a:noFill/>
                  </a:rPr>
                  <a:t> </a:t>
                </a:r>
              </a:p>
            </p:txBody>
          </p:sp>
        </mc:Fallback>
      </mc:AlternateContent>
      <p:sp>
        <p:nvSpPr>
          <p:cNvPr id="6" name="Footer Placeholder 5"/>
          <p:cNvSpPr>
            <a:spLocks noGrp="1"/>
          </p:cNvSpPr>
          <p:nvPr>
            <p:ph type="ftr" sz="quarter" idx="11"/>
          </p:nvPr>
        </p:nvSpPr>
        <p:spPr/>
        <p:txBody>
          <a:bodyPr/>
          <a:lstStyle/>
          <a:p>
            <a:r>
              <a:rPr lang="en-US" dirty="0"/>
              <a:t>© Palmatier, Petersen, and Germann</a:t>
            </a:r>
          </a:p>
        </p:txBody>
      </p:sp>
      <p:sp>
        <p:nvSpPr>
          <p:cNvPr id="8" name="Slide Number Placeholder 4"/>
          <p:cNvSpPr>
            <a:spLocks noGrp="1"/>
          </p:cNvSpPr>
          <p:nvPr>
            <p:ph type="sldNum" sz="quarter" idx="12"/>
          </p:nvPr>
        </p:nvSpPr>
        <p:spPr>
          <a:xfrm>
            <a:off x="8298609" y="6423585"/>
            <a:ext cx="554038" cy="365125"/>
          </a:xfrm>
        </p:spPr>
        <p:txBody>
          <a:bodyPr/>
          <a:lstStyle/>
          <a:p>
            <a:fld id="{606C48AC-5425-9447-80A6-7CD23CC5D020}" type="slidenum">
              <a:rPr lang="en-US" sz="1200" smtClean="0">
                <a:solidFill>
                  <a:srgbClr val="595959"/>
                </a:solidFill>
              </a:rPr>
              <a:pPr/>
              <a:t>20</a:t>
            </a:fld>
            <a:endParaRPr lang="en-US" sz="1200" dirty="0">
              <a:solidFill>
                <a:srgbClr val="595959"/>
              </a:solidFill>
            </a:endParaRPr>
          </a:p>
        </p:txBody>
      </p:sp>
    </p:spTree>
    <p:extLst>
      <p:ext uri="{BB962C8B-B14F-4D97-AF65-F5344CB8AC3E}">
        <p14:creationId xmlns:p14="http://schemas.microsoft.com/office/powerpoint/2010/main" val="9174412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8474" y="375667"/>
            <a:ext cx="7556313" cy="1116106"/>
          </a:xfrm>
        </p:spPr>
        <p:txBody>
          <a:bodyPr>
            <a:normAutofit/>
          </a:bodyPr>
          <a:lstStyle/>
          <a:p>
            <a:r>
              <a:rPr lang="en-US" b="1" dirty="0"/>
              <a:t>Electric Skateboards: An Example</a:t>
            </a:r>
          </a:p>
        </p:txBody>
      </p:sp>
      <mc:AlternateContent xmlns:mc="http://schemas.openxmlformats.org/markup-compatibility/2006" xmlns:a14="http://schemas.microsoft.com/office/drawing/2010/main">
        <mc:Choice Requires="a14">
          <p:sp>
            <p:nvSpPr>
              <p:cNvPr id="3" name="Content Placeholder 2"/>
              <p:cNvSpPr>
                <a:spLocks noGrp="1"/>
              </p:cNvSpPr>
              <p:nvPr>
                <p:ph idx="1"/>
              </p:nvPr>
            </p:nvSpPr>
            <p:spPr/>
            <p:txBody>
              <a:bodyPr>
                <a:normAutofit/>
              </a:bodyPr>
              <a:lstStyle/>
              <a:p>
                <a:r>
                  <a:rPr lang="en-US" dirty="0"/>
                  <a:t>Finally, using the equations, you estimate </a:t>
                </a:r>
                <a:r>
                  <a:rPr lang="en-US" i="1" dirty="0"/>
                  <a:t>p</a:t>
                </a:r>
                <a:r>
                  <a:rPr lang="en-US" dirty="0"/>
                  <a:t> and </a:t>
                </a:r>
                <a:r>
                  <a:rPr lang="en-US" i="1" dirty="0"/>
                  <a:t>q</a:t>
                </a:r>
                <a:r>
                  <a:rPr lang="en-US" dirty="0"/>
                  <a:t>. </a:t>
                </a:r>
              </a:p>
              <a:p>
                <a:r>
                  <a:rPr lang="en-US" dirty="0"/>
                  <a:t>You find that </a:t>
                </a:r>
                <a14:m>
                  <m:oMath xmlns:m="http://schemas.openxmlformats.org/officeDocument/2006/math">
                    <m:r>
                      <a:rPr lang="en-US" i="1">
                        <a:latin typeface="Cambria Math" panose="02040503050406030204" pitchFamily="18" charset="0"/>
                      </a:rPr>
                      <m:t>𝑝</m:t>
                    </m:r>
                    <m:r>
                      <a:rPr lang="en-US" i="1">
                        <a:latin typeface="Cambria Math" panose="02040503050406030204" pitchFamily="18" charset="0"/>
                      </a:rPr>
                      <m:t>=</m:t>
                    </m:r>
                    <m:f>
                      <m:fPr>
                        <m:ctrlPr>
                          <a:rPr lang="en-US" i="1">
                            <a:latin typeface="Cambria Math" panose="02040503050406030204" pitchFamily="18" charset="0"/>
                          </a:rPr>
                        </m:ctrlPr>
                      </m:fPr>
                      <m:num>
                        <m:r>
                          <a:rPr lang="en-US" i="1">
                            <a:latin typeface="Cambria Math" panose="02040503050406030204" pitchFamily="18" charset="0"/>
                          </a:rPr>
                          <m:t>𝑎</m:t>
                        </m:r>
                      </m:num>
                      <m:den>
                        <m:acc>
                          <m:accPr>
                            <m:chr m:val="̅"/>
                            <m:ctrlPr>
                              <a:rPr lang="en-US" i="1">
                                <a:latin typeface="Cambria Math" panose="02040503050406030204" pitchFamily="18" charset="0"/>
                              </a:rPr>
                            </m:ctrlPr>
                          </m:accPr>
                          <m:e>
                            <m:r>
                              <a:rPr lang="en-US" i="1">
                                <a:latin typeface="Cambria Math" panose="02040503050406030204" pitchFamily="18" charset="0"/>
                              </a:rPr>
                              <m:t>𝑁</m:t>
                            </m:r>
                          </m:e>
                        </m:acc>
                      </m:den>
                    </m:f>
                  </m:oMath>
                </a14:m>
                <a:r>
                  <a:rPr lang="en-US" dirty="0"/>
                  <a:t> = </a:t>
                </a:r>
                <a14:m>
                  <m:oMath xmlns:m="http://schemas.openxmlformats.org/officeDocument/2006/math">
                    <m:f>
                      <m:fPr>
                        <m:ctrlPr>
                          <a:rPr lang="en-US" i="1">
                            <a:latin typeface="Cambria Math" panose="02040503050406030204" pitchFamily="18" charset="0"/>
                          </a:rPr>
                        </m:ctrlPr>
                      </m:fPr>
                      <m:num>
                        <m:r>
                          <a:rPr lang="en-US" i="1">
                            <a:latin typeface="Cambria Math" panose="02040503050406030204" pitchFamily="18" charset="0"/>
                          </a:rPr>
                          <m:t>2.194</m:t>
                        </m:r>
                      </m:num>
                      <m:den>
                        <m:r>
                          <a:rPr lang="en-US" i="1">
                            <a:latin typeface="Cambria Math" panose="02040503050406030204" pitchFamily="18" charset="0"/>
                          </a:rPr>
                          <m:t>144.9</m:t>
                        </m:r>
                      </m:den>
                    </m:f>
                    <m:r>
                      <a:rPr lang="en-US" i="1">
                        <a:latin typeface="Cambria Math" panose="02040503050406030204" pitchFamily="18" charset="0"/>
                      </a:rPr>
                      <m:t>=0.015</m:t>
                    </m:r>
                  </m:oMath>
                </a14:m>
                <a:r>
                  <a:rPr lang="en-US" dirty="0"/>
                  <a:t>. </a:t>
                </a:r>
              </a:p>
              <a:p>
                <a:r>
                  <a:rPr lang="en-US" dirty="0"/>
                  <a:t>Also, </a:t>
                </a:r>
                <a14:m>
                  <m:oMath xmlns:m="http://schemas.openxmlformats.org/officeDocument/2006/math">
                    <m:r>
                      <a:rPr lang="en-US" i="1">
                        <a:latin typeface="Cambria Math" panose="02040503050406030204" pitchFamily="18" charset="0"/>
                      </a:rPr>
                      <m:t>𝑞</m:t>
                    </m:r>
                    <m:r>
                      <a:rPr lang="en-US" i="1">
                        <a:latin typeface="Cambria Math" panose="02040503050406030204" pitchFamily="18" charset="0"/>
                      </a:rPr>
                      <m:t>=</m:t>
                    </m:r>
                    <m:r>
                      <a:rPr lang="en-US" i="1">
                        <a:latin typeface="Cambria Math" panose="02040503050406030204" pitchFamily="18" charset="0"/>
                      </a:rPr>
                      <m:t>𝑏</m:t>
                    </m:r>
                    <m:r>
                      <a:rPr lang="en-US" i="1">
                        <a:latin typeface="Cambria Math" panose="02040503050406030204" pitchFamily="18" charset="0"/>
                      </a:rPr>
                      <m:t>+</m:t>
                    </m:r>
                    <m:r>
                      <a:rPr lang="en-US" i="1">
                        <a:latin typeface="Cambria Math" panose="02040503050406030204" pitchFamily="18" charset="0"/>
                      </a:rPr>
                      <m:t>𝑝</m:t>
                    </m:r>
                  </m:oMath>
                </a14:m>
                <a:r>
                  <a:rPr lang="en-US" dirty="0"/>
                  <a:t> = 0.253 + 0.015 = 0.268.</a:t>
                </a:r>
              </a:p>
              <a:p>
                <a:r>
                  <a:rPr lang="en-US" dirty="0"/>
                  <a:t>Now that you have calculated </a:t>
                </a:r>
                <a14:m>
                  <m:oMath xmlns:m="http://schemas.openxmlformats.org/officeDocument/2006/math">
                    <m:acc>
                      <m:accPr>
                        <m:chr m:val="̅"/>
                        <m:ctrlPr>
                          <a:rPr lang="en-US" i="1">
                            <a:latin typeface="Cambria Math" panose="02040503050406030204" pitchFamily="18" charset="0"/>
                          </a:rPr>
                        </m:ctrlPr>
                      </m:accPr>
                      <m:e>
                        <m:r>
                          <a:rPr lang="en-US" i="1">
                            <a:latin typeface="Cambria Math" panose="02040503050406030204" pitchFamily="18" charset="0"/>
                          </a:rPr>
                          <m:t>𝑁</m:t>
                        </m:r>
                      </m:e>
                    </m:acc>
                  </m:oMath>
                </a14:m>
                <a:r>
                  <a:rPr lang="en-US" dirty="0"/>
                  <a:t>, </a:t>
                </a:r>
                <a:r>
                  <a:rPr lang="en-US" i="1" dirty="0"/>
                  <a:t>p</a:t>
                </a:r>
                <a:r>
                  <a:rPr lang="en-US" dirty="0"/>
                  <a:t>, and </a:t>
                </a:r>
                <a:r>
                  <a:rPr lang="en-US" i="1" dirty="0"/>
                  <a:t>q, </a:t>
                </a:r>
                <a:r>
                  <a:rPr lang="en-US" dirty="0"/>
                  <a:t>you use these insights to forecast sales for the next 10 periods. To forecast sales, you use the Bass diffusion model and predict sales for each time period.</a:t>
                </a:r>
              </a:p>
              <a:p>
                <a:r>
                  <a:rPr lang="en-US" dirty="0"/>
                  <a:t>For example, for time period 11, predicted sales are:</a:t>
                </a:r>
              </a:p>
              <a:p>
                <a:pPr marL="0" indent="0">
                  <a:buNone/>
                </a:pPr>
                <a14:m>
                  <m:oMath xmlns:m="http://schemas.openxmlformats.org/officeDocument/2006/math">
                    <m:acc>
                      <m:accPr>
                        <m:chr m:val="̂"/>
                        <m:ctrlPr>
                          <a:rPr lang="en-US" i="1">
                            <a:latin typeface="Cambria Math" panose="02040503050406030204" pitchFamily="18" charset="0"/>
                          </a:rPr>
                        </m:ctrlPr>
                      </m:accPr>
                      <m:e>
                        <m:r>
                          <a:rPr lang="en-US" i="1">
                            <a:latin typeface="Cambria Math" panose="02040503050406030204" pitchFamily="18" charset="0"/>
                          </a:rPr>
                          <m:t>𝑛</m:t>
                        </m:r>
                      </m:e>
                    </m:acc>
                  </m:oMath>
                </a14:m>
                <a:r>
                  <a:rPr lang="en-US" dirty="0"/>
                  <a:t>(11) = 0.015*144.9 + (0.268 – 0.015)*54.9 – 0.268*3014.01 / 144.9 </a:t>
                </a:r>
                <a:br>
                  <a:rPr lang="en-US" dirty="0"/>
                </a:br>
                <a:br>
                  <a:rPr lang="en-US" dirty="0"/>
                </a:br>
                <a:r>
                  <a:rPr lang="en-US" dirty="0"/>
                  <a:t>= 2.17 + 13.89 – 5.57 = 10.49</a:t>
                </a:r>
              </a:p>
              <a:p>
                <a:endParaRPr lang="en-US" dirty="0"/>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blipFill>
                <a:blip r:embed="rId3"/>
                <a:stretch>
                  <a:fillRect l="-803" t="-616"/>
                </a:stretch>
              </a:blipFill>
            </p:spPr>
            <p:txBody>
              <a:bodyPr/>
              <a:lstStyle/>
              <a:p>
                <a:r>
                  <a:rPr lang="en-US">
                    <a:noFill/>
                  </a:rPr>
                  <a:t> </a:t>
                </a:r>
              </a:p>
            </p:txBody>
          </p:sp>
        </mc:Fallback>
      </mc:AlternateContent>
      <p:sp>
        <p:nvSpPr>
          <p:cNvPr id="6" name="Footer Placeholder 5"/>
          <p:cNvSpPr>
            <a:spLocks noGrp="1"/>
          </p:cNvSpPr>
          <p:nvPr>
            <p:ph type="ftr" sz="quarter" idx="11"/>
          </p:nvPr>
        </p:nvSpPr>
        <p:spPr/>
        <p:txBody>
          <a:bodyPr/>
          <a:lstStyle/>
          <a:p>
            <a:r>
              <a:rPr lang="en-US" dirty="0"/>
              <a:t>© Palmatier, Petersen, and Germann</a:t>
            </a:r>
          </a:p>
        </p:txBody>
      </p:sp>
      <p:sp>
        <p:nvSpPr>
          <p:cNvPr id="8" name="Slide Number Placeholder 4"/>
          <p:cNvSpPr>
            <a:spLocks noGrp="1"/>
          </p:cNvSpPr>
          <p:nvPr>
            <p:ph type="sldNum" sz="quarter" idx="12"/>
          </p:nvPr>
        </p:nvSpPr>
        <p:spPr>
          <a:xfrm>
            <a:off x="8298609" y="6423585"/>
            <a:ext cx="554038" cy="365125"/>
          </a:xfrm>
        </p:spPr>
        <p:txBody>
          <a:bodyPr/>
          <a:lstStyle/>
          <a:p>
            <a:fld id="{606C48AC-5425-9447-80A6-7CD23CC5D020}" type="slidenum">
              <a:rPr lang="en-US" sz="1200" smtClean="0">
                <a:solidFill>
                  <a:srgbClr val="595959"/>
                </a:solidFill>
              </a:rPr>
              <a:pPr/>
              <a:t>21</a:t>
            </a:fld>
            <a:endParaRPr lang="en-US" sz="1200" dirty="0">
              <a:solidFill>
                <a:srgbClr val="595959"/>
              </a:solidFill>
            </a:endParaRPr>
          </a:p>
        </p:txBody>
      </p:sp>
    </p:spTree>
    <p:extLst>
      <p:ext uri="{BB962C8B-B14F-4D97-AF65-F5344CB8AC3E}">
        <p14:creationId xmlns:p14="http://schemas.microsoft.com/office/powerpoint/2010/main" val="22448675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Agenda</a:t>
            </a:r>
          </a:p>
        </p:txBody>
      </p:sp>
      <p:sp>
        <p:nvSpPr>
          <p:cNvPr id="3" name="Content Placeholder 2"/>
          <p:cNvSpPr>
            <a:spLocks noGrp="1"/>
          </p:cNvSpPr>
          <p:nvPr>
            <p:ph idx="1"/>
          </p:nvPr>
        </p:nvSpPr>
        <p:spPr/>
        <p:txBody>
          <a:bodyPr>
            <a:normAutofit fontScale="85000" lnSpcReduction="20000"/>
          </a:bodyPr>
          <a:lstStyle/>
          <a:p>
            <a:r>
              <a:rPr lang="en-US" dirty="0">
                <a:solidFill>
                  <a:schemeClr val="tx1">
                    <a:lumMod val="75000"/>
                    <a:lumOff val="25000"/>
                  </a:schemeClr>
                </a:solidFill>
              </a:rPr>
              <a:t>Learning Objectives</a:t>
            </a:r>
          </a:p>
          <a:p>
            <a:r>
              <a:rPr lang="en-US" dirty="0">
                <a:solidFill>
                  <a:schemeClr val="tx1">
                    <a:lumMod val="75000"/>
                    <a:lumOff val="25000"/>
                  </a:schemeClr>
                </a:solidFill>
              </a:rPr>
              <a:t>Introduction</a:t>
            </a:r>
          </a:p>
          <a:p>
            <a:pPr lvl="1"/>
            <a:r>
              <a:rPr lang="en-US" dirty="0"/>
              <a:t>What is the Purpose of Forecasting Sales for New Products?</a:t>
            </a:r>
          </a:p>
          <a:p>
            <a:pPr lvl="1"/>
            <a:r>
              <a:rPr lang="en-US" dirty="0"/>
              <a:t>Qualitative vs. Quantitative Forecasting Methods</a:t>
            </a:r>
          </a:p>
          <a:p>
            <a:r>
              <a:rPr lang="en-US" dirty="0">
                <a:solidFill>
                  <a:schemeClr val="tx1">
                    <a:lumMod val="75000"/>
                    <a:lumOff val="25000"/>
                  </a:schemeClr>
                </a:solidFill>
              </a:rPr>
              <a:t>The Bass Diffusion Model</a:t>
            </a:r>
          </a:p>
          <a:p>
            <a:pPr lvl="1"/>
            <a:r>
              <a:rPr lang="en-US" dirty="0"/>
              <a:t>Background</a:t>
            </a:r>
          </a:p>
          <a:p>
            <a:pPr lvl="1"/>
            <a:r>
              <a:rPr lang="en-US" dirty="0"/>
              <a:t>Model Details</a:t>
            </a:r>
          </a:p>
          <a:p>
            <a:pPr lvl="1"/>
            <a:r>
              <a:rPr lang="en-US" dirty="0"/>
              <a:t>Model Assumptions</a:t>
            </a:r>
          </a:p>
          <a:p>
            <a:pPr lvl="1"/>
            <a:r>
              <a:rPr lang="en-US" dirty="0"/>
              <a:t>Examples of p and q</a:t>
            </a:r>
          </a:p>
          <a:p>
            <a:pPr lvl="1"/>
            <a:r>
              <a:rPr lang="en-US" dirty="0"/>
              <a:t>Electric Skateboards: An Example</a:t>
            </a:r>
          </a:p>
          <a:p>
            <a:r>
              <a:rPr lang="en-US" b="1" dirty="0">
                <a:solidFill>
                  <a:srgbClr val="004668"/>
                </a:solidFill>
              </a:rPr>
              <a:t>Accuracy of the Bass Diffusion Model</a:t>
            </a:r>
          </a:p>
          <a:p>
            <a:r>
              <a:rPr lang="en-US" dirty="0"/>
              <a:t>Analog method</a:t>
            </a:r>
          </a:p>
          <a:p>
            <a:r>
              <a:rPr lang="en-US" dirty="0"/>
              <a:t>Summary</a:t>
            </a:r>
          </a:p>
          <a:p>
            <a:r>
              <a:rPr lang="en-US" dirty="0"/>
              <a:t>Takeaways</a:t>
            </a:r>
          </a:p>
        </p:txBody>
      </p:sp>
      <p:sp>
        <p:nvSpPr>
          <p:cNvPr id="5" name="Slide Number Placeholder 4"/>
          <p:cNvSpPr>
            <a:spLocks noGrp="1"/>
          </p:cNvSpPr>
          <p:nvPr>
            <p:ph type="sldNum" sz="quarter" idx="12"/>
          </p:nvPr>
        </p:nvSpPr>
        <p:spPr>
          <a:xfrm>
            <a:off x="8398863" y="6457009"/>
            <a:ext cx="554038" cy="365125"/>
          </a:xfrm>
        </p:spPr>
        <p:txBody>
          <a:bodyPr/>
          <a:lstStyle/>
          <a:p>
            <a:fld id="{606C48AC-5425-9447-80A6-7CD23CC5D020}" type="slidenum">
              <a:rPr lang="en-US" sz="1200" smtClean="0">
                <a:solidFill>
                  <a:schemeClr val="tx1">
                    <a:lumMod val="65000"/>
                    <a:lumOff val="35000"/>
                  </a:schemeClr>
                </a:solidFill>
              </a:rPr>
              <a:t>22</a:t>
            </a:fld>
            <a:endParaRPr lang="en-US" sz="1200" dirty="0">
              <a:solidFill>
                <a:schemeClr val="tx1">
                  <a:lumMod val="65000"/>
                  <a:lumOff val="35000"/>
                </a:schemeClr>
              </a:solidFill>
            </a:endParaRPr>
          </a:p>
        </p:txBody>
      </p:sp>
      <p:sp>
        <p:nvSpPr>
          <p:cNvPr id="6" name="Footer Placeholder 5"/>
          <p:cNvSpPr>
            <a:spLocks noGrp="1"/>
          </p:cNvSpPr>
          <p:nvPr>
            <p:ph type="ftr" sz="quarter" idx="11"/>
          </p:nvPr>
        </p:nvSpPr>
        <p:spPr/>
        <p:txBody>
          <a:bodyPr/>
          <a:lstStyle/>
          <a:p>
            <a:r>
              <a:rPr lang="en-US" dirty="0"/>
              <a:t>© Palmatier, Petersen, and Germann</a:t>
            </a:r>
          </a:p>
        </p:txBody>
      </p:sp>
    </p:spTree>
    <p:extLst>
      <p:ext uri="{BB962C8B-B14F-4D97-AF65-F5344CB8AC3E}">
        <p14:creationId xmlns:p14="http://schemas.microsoft.com/office/powerpoint/2010/main" val="401829673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8474" y="154450"/>
            <a:ext cx="7556313" cy="931815"/>
          </a:xfrm>
        </p:spPr>
        <p:txBody>
          <a:bodyPr/>
          <a:lstStyle/>
          <a:p>
            <a:r>
              <a:rPr lang="en-US" b="1" dirty="0"/>
              <a:t>Accuracy of the Bass Diffusion Model</a:t>
            </a:r>
          </a:p>
        </p:txBody>
      </p:sp>
      <p:sp>
        <p:nvSpPr>
          <p:cNvPr id="3" name="Content Placeholder 2"/>
          <p:cNvSpPr>
            <a:spLocks noGrp="1"/>
          </p:cNvSpPr>
          <p:nvPr>
            <p:ph idx="1"/>
          </p:nvPr>
        </p:nvSpPr>
        <p:spPr>
          <a:xfrm>
            <a:off x="467872" y="1239261"/>
            <a:ext cx="8354173" cy="4875211"/>
          </a:xfrm>
        </p:spPr>
        <p:txBody>
          <a:bodyPr>
            <a:normAutofit/>
          </a:bodyPr>
          <a:lstStyle/>
          <a:p>
            <a:r>
              <a:rPr lang="en-US" dirty="0"/>
              <a:t>The Bass diffusion model has been used extensively despite – or perhaps because – its simplicity. Although it is important to recognize the model’s limitations, it has proven to predict sales of some products and technologies quite well.</a:t>
            </a:r>
          </a:p>
          <a:p>
            <a:r>
              <a:rPr lang="en-US" dirty="0"/>
              <a:t>For example, the sales of color TVs as predicted by the Bass model:</a:t>
            </a:r>
            <a:endParaRPr lang="en-US" sz="2000" b="1" dirty="0">
              <a:solidFill>
                <a:schemeClr val="tx2"/>
              </a:solidFill>
              <a:cs typeface="Arial"/>
            </a:endParaRPr>
          </a:p>
        </p:txBody>
      </p:sp>
      <p:sp>
        <p:nvSpPr>
          <p:cNvPr id="6" name="Footer Placeholder 5"/>
          <p:cNvSpPr>
            <a:spLocks noGrp="1"/>
          </p:cNvSpPr>
          <p:nvPr>
            <p:ph type="ftr" sz="quarter" idx="11"/>
          </p:nvPr>
        </p:nvSpPr>
        <p:spPr/>
        <p:txBody>
          <a:bodyPr/>
          <a:lstStyle/>
          <a:p>
            <a:r>
              <a:rPr lang="en-US" dirty="0"/>
              <a:t>© Palmatier, Petersen, and Germann</a:t>
            </a:r>
          </a:p>
        </p:txBody>
      </p:sp>
      <p:sp>
        <p:nvSpPr>
          <p:cNvPr id="8" name="Slide Number Placeholder 4"/>
          <p:cNvSpPr>
            <a:spLocks noGrp="1"/>
          </p:cNvSpPr>
          <p:nvPr>
            <p:ph type="sldNum" sz="quarter" idx="12"/>
          </p:nvPr>
        </p:nvSpPr>
        <p:spPr>
          <a:xfrm>
            <a:off x="8298609" y="6423585"/>
            <a:ext cx="554038" cy="365125"/>
          </a:xfrm>
        </p:spPr>
        <p:txBody>
          <a:bodyPr/>
          <a:lstStyle/>
          <a:p>
            <a:fld id="{606C48AC-5425-9447-80A6-7CD23CC5D020}" type="slidenum">
              <a:rPr lang="en-US" sz="1200" smtClean="0">
                <a:solidFill>
                  <a:srgbClr val="595959"/>
                </a:solidFill>
              </a:rPr>
              <a:pPr/>
              <a:t>23</a:t>
            </a:fld>
            <a:endParaRPr lang="en-US" sz="1200" dirty="0">
              <a:solidFill>
                <a:srgbClr val="595959"/>
              </a:solidFill>
            </a:endParaRPr>
          </a:p>
        </p:txBody>
      </p:sp>
      <p:pic>
        <p:nvPicPr>
          <p:cNvPr id="7" name="Picture 6">
            <a:extLst>
              <a:ext uri="{FF2B5EF4-FFF2-40B4-BE49-F238E27FC236}">
                <a16:creationId xmlns:a16="http://schemas.microsoft.com/office/drawing/2014/main" id="{E2927AE9-CB29-43B6-9701-4DC6B289694C}"/>
              </a:ext>
            </a:extLst>
          </p:cNvPr>
          <p:cNvPicPr/>
          <p:nvPr/>
        </p:nvPicPr>
        <p:blipFill rotWithShape="1">
          <a:blip r:embed="rId3" cstate="print">
            <a:extLst>
              <a:ext uri="{28A0092B-C50C-407E-A947-70E740481C1C}">
                <a14:useLocalDpi xmlns:a14="http://schemas.microsoft.com/office/drawing/2010/main" val="0"/>
              </a:ext>
            </a:extLst>
          </a:blip>
          <a:srcRect t="11051"/>
          <a:stretch/>
        </p:blipFill>
        <p:spPr bwMode="auto">
          <a:xfrm>
            <a:off x="1757521" y="3298731"/>
            <a:ext cx="5628958" cy="2815741"/>
          </a:xfrm>
          <a:prstGeom prst="rect">
            <a:avLst/>
          </a:prstGeom>
          <a:noFill/>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27643586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Agenda</a:t>
            </a:r>
          </a:p>
        </p:txBody>
      </p:sp>
      <p:sp>
        <p:nvSpPr>
          <p:cNvPr id="3" name="Content Placeholder 2"/>
          <p:cNvSpPr>
            <a:spLocks noGrp="1"/>
          </p:cNvSpPr>
          <p:nvPr>
            <p:ph idx="1"/>
          </p:nvPr>
        </p:nvSpPr>
        <p:spPr/>
        <p:txBody>
          <a:bodyPr>
            <a:normAutofit fontScale="85000" lnSpcReduction="20000"/>
          </a:bodyPr>
          <a:lstStyle/>
          <a:p>
            <a:r>
              <a:rPr lang="en-US" dirty="0">
                <a:solidFill>
                  <a:schemeClr val="tx1">
                    <a:lumMod val="75000"/>
                    <a:lumOff val="25000"/>
                  </a:schemeClr>
                </a:solidFill>
              </a:rPr>
              <a:t>Learning Objectives</a:t>
            </a:r>
          </a:p>
          <a:p>
            <a:r>
              <a:rPr lang="en-US" dirty="0">
                <a:solidFill>
                  <a:schemeClr val="tx1">
                    <a:lumMod val="75000"/>
                    <a:lumOff val="25000"/>
                  </a:schemeClr>
                </a:solidFill>
              </a:rPr>
              <a:t>Introduction</a:t>
            </a:r>
          </a:p>
          <a:p>
            <a:pPr lvl="1"/>
            <a:r>
              <a:rPr lang="en-US" dirty="0"/>
              <a:t>What is the Purpose of Forecasting Sales for New Products?</a:t>
            </a:r>
          </a:p>
          <a:p>
            <a:pPr lvl="1"/>
            <a:r>
              <a:rPr lang="en-US" dirty="0"/>
              <a:t>Qualitative vs. Quantitative Forecasting Methods</a:t>
            </a:r>
          </a:p>
          <a:p>
            <a:r>
              <a:rPr lang="en-US" dirty="0">
                <a:solidFill>
                  <a:schemeClr val="tx1">
                    <a:lumMod val="75000"/>
                    <a:lumOff val="25000"/>
                  </a:schemeClr>
                </a:solidFill>
              </a:rPr>
              <a:t>The Bass Diffusion Model</a:t>
            </a:r>
          </a:p>
          <a:p>
            <a:pPr lvl="1"/>
            <a:r>
              <a:rPr lang="en-US" dirty="0"/>
              <a:t>Background</a:t>
            </a:r>
          </a:p>
          <a:p>
            <a:pPr lvl="1"/>
            <a:r>
              <a:rPr lang="en-US" dirty="0"/>
              <a:t>Model Details</a:t>
            </a:r>
          </a:p>
          <a:p>
            <a:pPr lvl="1"/>
            <a:r>
              <a:rPr lang="en-US" dirty="0"/>
              <a:t>Model Assumptions</a:t>
            </a:r>
          </a:p>
          <a:p>
            <a:pPr lvl="1"/>
            <a:r>
              <a:rPr lang="en-US" dirty="0"/>
              <a:t>Examples of p and q</a:t>
            </a:r>
          </a:p>
          <a:p>
            <a:pPr lvl="1"/>
            <a:r>
              <a:rPr lang="en-US" dirty="0"/>
              <a:t>Electric Skateboards: An Example</a:t>
            </a:r>
          </a:p>
          <a:p>
            <a:r>
              <a:rPr lang="en-US" dirty="0">
                <a:solidFill>
                  <a:schemeClr val="tx1">
                    <a:lumMod val="75000"/>
                    <a:lumOff val="25000"/>
                  </a:schemeClr>
                </a:solidFill>
              </a:rPr>
              <a:t>Accuracy of the Bass Diffusion Model</a:t>
            </a:r>
          </a:p>
          <a:p>
            <a:r>
              <a:rPr lang="en-US" b="1" dirty="0">
                <a:solidFill>
                  <a:srgbClr val="004668"/>
                </a:solidFill>
              </a:rPr>
              <a:t>Analog method</a:t>
            </a:r>
          </a:p>
          <a:p>
            <a:r>
              <a:rPr lang="en-US" dirty="0"/>
              <a:t>Summary</a:t>
            </a:r>
          </a:p>
          <a:p>
            <a:r>
              <a:rPr lang="en-US" dirty="0"/>
              <a:t>Takeaways</a:t>
            </a:r>
          </a:p>
        </p:txBody>
      </p:sp>
      <p:sp>
        <p:nvSpPr>
          <p:cNvPr id="5" name="Slide Number Placeholder 4"/>
          <p:cNvSpPr>
            <a:spLocks noGrp="1"/>
          </p:cNvSpPr>
          <p:nvPr>
            <p:ph type="sldNum" sz="quarter" idx="12"/>
          </p:nvPr>
        </p:nvSpPr>
        <p:spPr>
          <a:xfrm>
            <a:off x="8398863" y="6457009"/>
            <a:ext cx="554038" cy="365125"/>
          </a:xfrm>
        </p:spPr>
        <p:txBody>
          <a:bodyPr/>
          <a:lstStyle/>
          <a:p>
            <a:fld id="{606C48AC-5425-9447-80A6-7CD23CC5D020}" type="slidenum">
              <a:rPr lang="en-US" sz="1200" smtClean="0">
                <a:solidFill>
                  <a:schemeClr val="tx1">
                    <a:lumMod val="65000"/>
                    <a:lumOff val="35000"/>
                  </a:schemeClr>
                </a:solidFill>
              </a:rPr>
              <a:t>24</a:t>
            </a:fld>
            <a:endParaRPr lang="en-US" sz="1200" dirty="0">
              <a:solidFill>
                <a:schemeClr val="tx1">
                  <a:lumMod val="65000"/>
                  <a:lumOff val="35000"/>
                </a:schemeClr>
              </a:solidFill>
            </a:endParaRPr>
          </a:p>
        </p:txBody>
      </p:sp>
      <p:sp>
        <p:nvSpPr>
          <p:cNvPr id="6" name="Footer Placeholder 5"/>
          <p:cNvSpPr>
            <a:spLocks noGrp="1"/>
          </p:cNvSpPr>
          <p:nvPr>
            <p:ph type="ftr" sz="quarter" idx="11"/>
          </p:nvPr>
        </p:nvSpPr>
        <p:spPr/>
        <p:txBody>
          <a:bodyPr/>
          <a:lstStyle/>
          <a:p>
            <a:r>
              <a:rPr lang="en-US" dirty="0"/>
              <a:t>© Palmatier, Petersen, and Germann</a:t>
            </a:r>
          </a:p>
        </p:txBody>
      </p:sp>
    </p:spTree>
    <p:extLst>
      <p:ext uri="{BB962C8B-B14F-4D97-AF65-F5344CB8AC3E}">
        <p14:creationId xmlns:p14="http://schemas.microsoft.com/office/powerpoint/2010/main" val="44067306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8474" y="154450"/>
            <a:ext cx="7556313" cy="931815"/>
          </a:xfrm>
        </p:spPr>
        <p:txBody>
          <a:bodyPr/>
          <a:lstStyle/>
          <a:p>
            <a:r>
              <a:rPr lang="en-US" b="1" dirty="0"/>
              <a:t>Analog Method</a:t>
            </a:r>
          </a:p>
        </p:txBody>
      </p:sp>
      <mc:AlternateContent xmlns:mc="http://schemas.openxmlformats.org/markup-compatibility/2006" xmlns:a14="http://schemas.microsoft.com/office/drawing/2010/main">
        <mc:Choice Requires="a14">
          <p:sp>
            <p:nvSpPr>
              <p:cNvPr id="3" name="Content Placeholder 2"/>
              <p:cNvSpPr>
                <a:spLocks noGrp="1"/>
              </p:cNvSpPr>
              <p:nvPr>
                <p:ph idx="1"/>
              </p:nvPr>
            </p:nvSpPr>
            <p:spPr>
              <a:xfrm>
                <a:off x="467872" y="1239261"/>
                <a:ext cx="8354173" cy="4875211"/>
              </a:xfrm>
            </p:spPr>
            <p:txBody>
              <a:bodyPr>
                <a:normAutofit fontScale="92500" lnSpcReduction="10000"/>
              </a:bodyPr>
              <a:lstStyle/>
              <a:p>
                <a:r>
                  <a:rPr lang="en-US" dirty="0"/>
                  <a:t>When initial sales data is not available, researchers sometimes use the analog method. The analog method entails identifying a previous product or products that is/are analogous to the new product under consideration. </a:t>
                </a:r>
              </a:p>
              <a:p>
                <a:r>
                  <a:rPr lang="en-US" dirty="0"/>
                  <a:t>Researchers can then use the previous product(s) </a:t>
                </a:r>
                <a:r>
                  <a:rPr lang="en-US" i="1" dirty="0"/>
                  <a:t>p</a:t>
                </a:r>
                <a:r>
                  <a:rPr lang="en-US" dirty="0"/>
                  <a:t> and </a:t>
                </a:r>
                <a:r>
                  <a:rPr lang="en-US" i="1" dirty="0"/>
                  <a:t>q</a:t>
                </a:r>
                <a:r>
                  <a:rPr lang="en-US" dirty="0"/>
                  <a:t>, along with an estimate for </a:t>
                </a:r>
                <a14:m>
                  <m:oMath xmlns:m="http://schemas.openxmlformats.org/officeDocument/2006/math">
                    <m:acc>
                      <m:accPr>
                        <m:chr m:val="̅"/>
                        <m:ctrlPr>
                          <a:rPr lang="en-US" i="1">
                            <a:latin typeface="Cambria Math" panose="02040503050406030204" pitchFamily="18" charset="0"/>
                          </a:rPr>
                        </m:ctrlPr>
                      </m:accPr>
                      <m:e>
                        <m:r>
                          <a:rPr lang="en-US" i="1">
                            <a:latin typeface="Cambria Math" panose="02040503050406030204" pitchFamily="18" charset="0"/>
                          </a:rPr>
                          <m:t>𝑁</m:t>
                        </m:r>
                      </m:e>
                    </m:acc>
                  </m:oMath>
                </a14:m>
                <a:r>
                  <a:rPr lang="en-US" dirty="0"/>
                  <a:t>, to forecast the sales trajectory of the current product. Estimates for </a:t>
                </a:r>
                <a14:m>
                  <m:oMath xmlns:m="http://schemas.openxmlformats.org/officeDocument/2006/math">
                    <m:acc>
                      <m:accPr>
                        <m:chr m:val="̅"/>
                        <m:ctrlPr>
                          <a:rPr lang="en-US" i="1">
                            <a:latin typeface="Cambria Math" panose="02040503050406030204" pitchFamily="18" charset="0"/>
                          </a:rPr>
                        </m:ctrlPr>
                      </m:accPr>
                      <m:e>
                        <m:r>
                          <a:rPr lang="en-US" i="1">
                            <a:latin typeface="Cambria Math" panose="02040503050406030204" pitchFamily="18" charset="0"/>
                          </a:rPr>
                          <m:t>𝑁</m:t>
                        </m:r>
                      </m:e>
                    </m:acc>
                  </m:oMath>
                </a14:m>
                <a:r>
                  <a:rPr lang="en-US" dirty="0"/>
                  <a:t> can be based on qualitative forecasting methods discussed previously. </a:t>
                </a:r>
              </a:p>
              <a:p>
                <a:r>
                  <a:rPr lang="en-US" dirty="0"/>
                  <a:t>The success of the analog methods depends to a large degree on the appropriateness of the analogous product or products. Selecting an analogous product or products is non-trivial. </a:t>
                </a:r>
              </a:p>
              <a:p>
                <a:r>
                  <a:rPr lang="en-US" dirty="0"/>
                  <a:t>Importantly, it has been shown that analogous products based on similarities in terms of market behavior are more appropriate than analogous products based on product similarities. For example, the sales trajectory of digital cameras is much more similar to the sales trajectory of CD-ROM drives than that of 35 mm cameras.</a:t>
                </a:r>
              </a:p>
              <a:p>
                <a:endParaRPr lang="en-US" dirty="0"/>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xfrm>
                <a:off x="467872" y="1239261"/>
                <a:ext cx="8354173" cy="4875211"/>
              </a:xfrm>
              <a:blipFill>
                <a:blip r:embed="rId3"/>
                <a:stretch>
                  <a:fillRect l="-146" t="-1250" r="-949"/>
                </a:stretch>
              </a:blipFill>
            </p:spPr>
            <p:txBody>
              <a:bodyPr/>
              <a:lstStyle/>
              <a:p>
                <a:r>
                  <a:rPr lang="en-US">
                    <a:noFill/>
                  </a:rPr>
                  <a:t> </a:t>
                </a:r>
              </a:p>
            </p:txBody>
          </p:sp>
        </mc:Fallback>
      </mc:AlternateContent>
      <p:sp>
        <p:nvSpPr>
          <p:cNvPr id="6" name="Footer Placeholder 5"/>
          <p:cNvSpPr>
            <a:spLocks noGrp="1"/>
          </p:cNvSpPr>
          <p:nvPr>
            <p:ph type="ftr" sz="quarter" idx="11"/>
          </p:nvPr>
        </p:nvSpPr>
        <p:spPr/>
        <p:txBody>
          <a:bodyPr/>
          <a:lstStyle/>
          <a:p>
            <a:r>
              <a:rPr lang="en-US" dirty="0"/>
              <a:t>© Palmatier, Petersen, and Germann</a:t>
            </a:r>
          </a:p>
        </p:txBody>
      </p:sp>
      <p:sp>
        <p:nvSpPr>
          <p:cNvPr id="8" name="Slide Number Placeholder 4"/>
          <p:cNvSpPr>
            <a:spLocks noGrp="1"/>
          </p:cNvSpPr>
          <p:nvPr>
            <p:ph type="sldNum" sz="quarter" idx="12"/>
          </p:nvPr>
        </p:nvSpPr>
        <p:spPr>
          <a:xfrm>
            <a:off x="8298609" y="6423585"/>
            <a:ext cx="554038" cy="365125"/>
          </a:xfrm>
        </p:spPr>
        <p:txBody>
          <a:bodyPr/>
          <a:lstStyle/>
          <a:p>
            <a:fld id="{606C48AC-5425-9447-80A6-7CD23CC5D020}" type="slidenum">
              <a:rPr lang="en-US" sz="1200" smtClean="0">
                <a:solidFill>
                  <a:srgbClr val="595959"/>
                </a:solidFill>
              </a:rPr>
              <a:pPr/>
              <a:t>25</a:t>
            </a:fld>
            <a:endParaRPr lang="en-US" sz="1200" dirty="0">
              <a:solidFill>
                <a:srgbClr val="595959"/>
              </a:solidFill>
            </a:endParaRPr>
          </a:p>
        </p:txBody>
      </p:sp>
    </p:spTree>
    <p:extLst>
      <p:ext uri="{BB962C8B-B14F-4D97-AF65-F5344CB8AC3E}">
        <p14:creationId xmlns:p14="http://schemas.microsoft.com/office/powerpoint/2010/main" val="20045458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Agenda</a:t>
            </a:r>
          </a:p>
        </p:txBody>
      </p:sp>
      <p:sp>
        <p:nvSpPr>
          <p:cNvPr id="3" name="Content Placeholder 2"/>
          <p:cNvSpPr>
            <a:spLocks noGrp="1"/>
          </p:cNvSpPr>
          <p:nvPr>
            <p:ph idx="1"/>
          </p:nvPr>
        </p:nvSpPr>
        <p:spPr/>
        <p:txBody>
          <a:bodyPr>
            <a:normAutofit fontScale="85000" lnSpcReduction="20000"/>
          </a:bodyPr>
          <a:lstStyle/>
          <a:p>
            <a:r>
              <a:rPr lang="en-US" dirty="0">
                <a:solidFill>
                  <a:schemeClr val="tx1">
                    <a:lumMod val="75000"/>
                    <a:lumOff val="25000"/>
                  </a:schemeClr>
                </a:solidFill>
              </a:rPr>
              <a:t>Learning Objectives</a:t>
            </a:r>
          </a:p>
          <a:p>
            <a:r>
              <a:rPr lang="en-US" dirty="0">
                <a:solidFill>
                  <a:schemeClr val="tx1">
                    <a:lumMod val="75000"/>
                    <a:lumOff val="25000"/>
                  </a:schemeClr>
                </a:solidFill>
              </a:rPr>
              <a:t>Introduction</a:t>
            </a:r>
          </a:p>
          <a:p>
            <a:pPr lvl="1"/>
            <a:r>
              <a:rPr lang="en-US" dirty="0"/>
              <a:t>What is the Purpose of Forecasting Sales for New Products?</a:t>
            </a:r>
          </a:p>
          <a:p>
            <a:pPr lvl="1"/>
            <a:r>
              <a:rPr lang="en-US" dirty="0"/>
              <a:t>Qualitative vs. Quantitative Forecasting Methods</a:t>
            </a:r>
          </a:p>
          <a:p>
            <a:r>
              <a:rPr lang="en-US" dirty="0">
                <a:solidFill>
                  <a:schemeClr val="tx1">
                    <a:lumMod val="75000"/>
                    <a:lumOff val="25000"/>
                  </a:schemeClr>
                </a:solidFill>
              </a:rPr>
              <a:t>The Bass Diffusion Model</a:t>
            </a:r>
          </a:p>
          <a:p>
            <a:pPr lvl="1"/>
            <a:r>
              <a:rPr lang="en-US" dirty="0"/>
              <a:t>Background</a:t>
            </a:r>
          </a:p>
          <a:p>
            <a:pPr lvl="1"/>
            <a:r>
              <a:rPr lang="en-US" dirty="0"/>
              <a:t>Model Details</a:t>
            </a:r>
          </a:p>
          <a:p>
            <a:pPr lvl="1"/>
            <a:r>
              <a:rPr lang="en-US" dirty="0"/>
              <a:t>Model Assumptions</a:t>
            </a:r>
          </a:p>
          <a:p>
            <a:pPr lvl="1"/>
            <a:r>
              <a:rPr lang="en-US" dirty="0"/>
              <a:t>Examples of p and q</a:t>
            </a:r>
          </a:p>
          <a:p>
            <a:pPr lvl="1"/>
            <a:r>
              <a:rPr lang="en-US" dirty="0"/>
              <a:t>Electric Skateboards: An Example</a:t>
            </a:r>
          </a:p>
          <a:p>
            <a:r>
              <a:rPr lang="en-US" dirty="0">
                <a:solidFill>
                  <a:schemeClr val="tx1">
                    <a:lumMod val="75000"/>
                    <a:lumOff val="25000"/>
                  </a:schemeClr>
                </a:solidFill>
              </a:rPr>
              <a:t>Accuracy of the Bass Diffusion Model</a:t>
            </a:r>
          </a:p>
          <a:p>
            <a:r>
              <a:rPr lang="en-US" dirty="0">
                <a:solidFill>
                  <a:schemeClr val="tx1">
                    <a:lumMod val="75000"/>
                    <a:lumOff val="25000"/>
                  </a:schemeClr>
                </a:solidFill>
              </a:rPr>
              <a:t>Analog method</a:t>
            </a:r>
          </a:p>
          <a:p>
            <a:r>
              <a:rPr lang="en-US" b="1" dirty="0">
                <a:solidFill>
                  <a:srgbClr val="004668"/>
                </a:solidFill>
              </a:rPr>
              <a:t>Summary</a:t>
            </a:r>
          </a:p>
          <a:p>
            <a:r>
              <a:rPr lang="en-US" dirty="0"/>
              <a:t>Takeaways</a:t>
            </a:r>
          </a:p>
        </p:txBody>
      </p:sp>
      <p:sp>
        <p:nvSpPr>
          <p:cNvPr id="5" name="Slide Number Placeholder 4"/>
          <p:cNvSpPr>
            <a:spLocks noGrp="1"/>
          </p:cNvSpPr>
          <p:nvPr>
            <p:ph type="sldNum" sz="quarter" idx="12"/>
          </p:nvPr>
        </p:nvSpPr>
        <p:spPr>
          <a:xfrm>
            <a:off x="8398863" y="6457009"/>
            <a:ext cx="554038" cy="365125"/>
          </a:xfrm>
        </p:spPr>
        <p:txBody>
          <a:bodyPr/>
          <a:lstStyle/>
          <a:p>
            <a:fld id="{606C48AC-5425-9447-80A6-7CD23CC5D020}" type="slidenum">
              <a:rPr lang="en-US" sz="1200" smtClean="0">
                <a:solidFill>
                  <a:schemeClr val="tx1">
                    <a:lumMod val="65000"/>
                    <a:lumOff val="35000"/>
                  </a:schemeClr>
                </a:solidFill>
              </a:rPr>
              <a:t>26</a:t>
            </a:fld>
            <a:endParaRPr lang="en-US" sz="1200" dirty="0">
              <a:solidFill>
                <a:schemeClr val="tx1">
                  <a:lumMod val="65000"/>
                  <a:lumOff val="35000"/>
                </a:schemeClr>
              </a:solidFill>
            </a:endParaRPr>
          </a:p>
        </p:txBody>
      </p:sp>
      <p:sp>
        <p:nvSpPr>
          <p:cNvPr id="6" name="Footer Placeholder 5"/>
          <p:cNvSpPr>
            <a:spLocks noGrp="1"/>
          </p:cNvSpPr>
          <p:nvPr>
            <p:ph type="ftr" sz="quarter" idx="11"/>
          </p:nvPr>
        </p:nvSpPr>
        <p:spPr/>
        <p:txBody>
          <a:bodyPr/>
          <a:lstStyle/>
          <a:p>
            <a:r>
              <a:rPr lang="en-US" dirty="0"/>
              <a:t>© Palmatier, Petersen, and Germann</a:t>
            </a:r>
          </a:p>
        </p:txBody>
      </p:sp>
    </p:spTree>
    <p:extLst>
      <p:ext uri="{BB962C8B-B14F-4D97-AF65-F5344CB8AC3E}">
        <p14:creationId xmlns:p14="http://schemas.microsoft.com/office/powerpoint/2010/main" val="183087496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8474" y="374368"/>
            <a:ext cx="7556313" cy="803691"/>
          </a:xfrm>
        </p:spPr>
        <p:txBody>
          <a:bodyPr/>
          <a:lstStyle/>
          <a:p>
            <a:r>
              <a:rPr lang="en-US" b="1" dirty="0">
                <a:solidFill>
                  <a:srgbClr val="000000"/>
                </a:solidFill>
              </a:rPr>
              <a:t>Summary</a:t>
            </a:r>
          </a:p>
        </p:txBody>
      </p:sp>
      <p:sp>
        <p:nvSpPr>
          <p:cNvPr id="3" name="Content Placeholder 2"/>
          <p:cNvSpPr>
            <a:spLocks noGrp="1"/>
          </p:cNvSpPr>
          <p:nvPr>
            <p:ph idx="1"/>
          </p:nvPr>
        </p:nvSpPr>
        <p:spPr/>
        <p:txBody>
          <a:bodyPr>
            <a:normAutofit fontScale="92500" lnSpcReduction="10000"/>
          </a:bodyPr>
          <a:lstStyle/>
          <a:p>
            <a:r>
              <a:rPr lang="en-US" dirty="0"/>
              <a:t>Good sales forecasts are essential for firms. They help reduce uncertainty with regards to many different decisions firms have to make, including operations, inventory, and hiring decisions. Moreover, good sales forecasts provide critical inputs when firms make strategic decisions, including what types of products to manufacture, which markets to enter, and which customer segments to target. Indeed, these decisions are frequently made with market potential in mind, and sales forecasts can provide important inputs with regards to market potential. </a:t>
            </a:r>
          </a:p>
          <a:p>
            <a:r>
              <a:rPr lang="en-US" dirty="0"/>
              <a:t>Firms make sales forecasts using qualitative and/or quantitative forecasting methods. Both methods have their strengths and weaknesses, so many researchers consider sales forecasts that are based on a combination of both qualitative and quantitative methods to be optimal.</a:t>
            </a:r>
          </a:p>
          <a:p>
            <a:r>
              <a:rPr lang="en-US" dirty="0"/>
              <a:t>In terms of the quantitative forecasting methods, conjoint analysis has been shown to work reasonably well when forecasting short-term sales. Moreover, researchers frequently use the Bass diffusion model to forecast sales in the mid- to long-term. </a:t>
            </a:r>
          </a:p>
        </p:txBody>
      </p:sp>
      <p:sp>
        <p:nvSpPr>
          <p:cNvPr id="4" name="Footer Placeholder 3"/>
          <p:cNvSpPr>
            <a:spLocks noGrp="1"/>
          </p:cNvSpPr>
          <p:nvPr>
            <p:ph type="ftr" sz="quarter" idx="11"/>
          </p:nvPr>
        </p:nvSpPr>
        <p:spPr/>
        <p:txBody>
          <a:bodyPr/>
          <a:lstStyle/>
          <a:p>
            <a:r>
              <a:rPr lang="en-US" dirty="0"/>
              <a:t>© Palmatier, Petersen, and Germann</a:t>
            </a:r>
          </a:p>
        </p:txBody>
      </p:sp>
      <p:sp>
        <p:nvSpPr>
          <p:cNvPr id="7" name="Slide Number Placeholder 4"/>
          <p:cNvSpPr>
            <a:spLocks noGrp="1"/>
          </p:cNvSpPr>
          <p:nvPr>
            <p:ph type="sldNum" sz="quarter" idx="12"/>
          </p:nvPr>
        </p:nvSpPr>
        <p:spPr>
          <a:xfrm>
            <a:off x="8298609" y="6423585"/>
            <a:ext cx="554038" cy="365125"/>
          </a:xfrm>
        </p:spPr>
        <p:txBody>
          <a:bodyPr/>
          <a:lstStyle/>
          <a:p>
            <a:fld id="{606C48AC-5425-9447-80A6-7CD23CC5D020}" type="slidenum">
              <a:rPr lang="en-US" sz="1200" smtClean="0">
                <a:solidFill>
                  <a:srgbClr val="595959"/>
                </a:solidFill>
              </a:rPr>
              <a:pPr/>
              <a:t>27</a:t>
            </a:fld>
            <a:endParaRPr lang="en-US" sz="1200" dirty="0">
              <a:solidFill>
                <a:srgbClr val="595959"/>
              </a:solidFill>
            </a:endParaRPr>
          </a:p>
        </p:txBody>
      </p:sp>
    </p:spTree>
    <p:extLst>
      <p:ext uri="{BB962C8B-B14F-4D97-AF65-F5344CB8AC3E}">
        <p14:creationId xmlns:p14="http://schemas.microsoft.com/office/powerpoint/2010/main" val="42853583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8474" y="374368"/>
            <a:ext cx="7556313" cy="803691"/>
          </a:xfrm>
        </p:spPr>
        <p:txBody>
          <a:bodyPr/>
          <a:lstStyle/>
          <a:p>
            <a:r>
              <a:rPr lang="en-US" b="1" dirty="0">
                <a:solidFill>
                  <a:srgbClr val="000000"/>
                </a:solidFill>
              </a:rPr>
              <a:t>Summary</a:t>
            </a:r>
          </a:p>
        </p:txBody>
      </p:sp>
      <p:sp>
        <p:nvSpPr>
          <p:cNvPr id="3" name="Content Placeholder 2"/>
          <p:cNvSpPr>
            <a:spLocks noGrp="1"/>
          </p:cNvSpPr>
          <p:nvPr>
            <p:ph idx="1"/>
          </p:nvPr>
        </p:nvSpPr>
        <p:spPr/>
        <p:txBody>
          <a:bodyPr>
            <a:normAutofit fontScale="85000" lnSpcReduction="20000"/>
          </a:bodyPr>
          <a:lstStyle/>
          <a:p>
            <a:r>
              <a:rPr lang="en-US" dirty="0"/>
              <a:t>The Bass diffusion model assumes there is heterogeneity in terms of who adopts new products. In particular, it distinguishes between innovators and imitators. Whereas innovators adopt new products merely because of the product features and without considering other peoples’ influence (i.e., Word-of-Mouth), imitators adopt new product primarily due to other adopters’ influence (i.e., Word-of-Mouth). </a:t>
            </a:r>
          </a:p>
          <a:p>
            <a:r>
              <a:rPr lang="en-US" dirty="0"/>
              <a:t>The Bass diffusion model can be estimated using OLS regression, and includes three parameters: The coefficient of innovation (</a:t>
            </a:r>
            <a:r>
              <a:rPr lang="en-US" i="1" dirty="0"/>
              <a:t>p</a:t>
            </a:r>
            <a:r>
              <a:rPr lang="en-US" dirty="0"/>
              <a:t>), which captures the effect of innovators, the coefficient of imitation (</a:t>
            </a:r>
            <a:r>
              <a:rPr lang="en-US" i="1" dirty="0"/>
              <a:t>q</a:t>
            </a:r>
            <a:r>
              <a:rPr lang="en-US" dirty="0"/>
              <a:t>), which captures the effect of imitators, and the market potential, which captures the eventual number of customers who will adopt the new product.   </a:t>
            </a:r>
          </a:p>
          <a:p>
            <a:r>
              <a:rPr lang="en-US" dirty="0"/>
              <a:t>The Bass diffusion model makes several assumptions, including that all expected customers will eventually adopt and that there are no repeat purchases, among others. Despite these assumptions, the Bass diffusion model has been found to represent many different sales patterns quite well. </a:t>
            </a:r>
          </a:p>
          <a:p>
            <a:r>
              <a:rPr lang="en-US" dirty="0"/>
              <a:t>When there is no initial sales data for a new product or technology, researchers sometimes use the analog method, which entails using the </a:t>
            </a:r>
            <a:r>
              <a:rPr lang="en-US" i="1" dirty="0"/>
              <a:t>p</a:t>
            </a:r>
            <a:r>
              <a:rPr lang="en-US" dirty="0"/>
              <a:t> and </a:t>
            </a:r>
            <a:r>
              <a:rPr lang="en-US" i="1" dirty="0"/>
              <a:t>q</a:t>
            </a:r>
            <a:r>
              <a:rPr lang="en-US" dirty="0"/>
              <a:t> of an existing product or products that are similar (i.e., analogous) to the new product under consideration. Sometimes researchers also combine the analog method with the approach based on early sales data.</a:t>
            </a:r>
          </a:p>
        </p:txBody>
      </p:sp>
      <p:sp>
        <p:nvSpPr>
          <p:cNvPr id="4" name="Footer Placeholder 3"/>
          <p:cNvSpPr>
            <a:spLocks noGrp="1"/>
          </p:cNvSpPr>
          <p:nvPr>
            <p:ph type="ftr" sz="quarter" idx="11"/>
          </p:nvPr>
        </p:nvSpPr>
        <p:spPr/>
        <p:txBody>
          <a:bodyPr/>
          <a:lstStyle/>
          <a:p>
            <a:r>
              <a:rPr lang="en-US" dirty="0"/>
              <a:t>© Palmatier, Petersen, and Germann</a:t>
            </a:r>
          </a:p>
        </p:txBody>
      </p:sp>
      <p:sp>
        <p:nvSpPr>
          <p:cNvPr id="7" name="Slide Number Placeholder 4"/>
          <p:cNvSpPr>
            <a:spLocks noGrp="1"/>
          </p:cNvSpPr>
          <p:nvPr>
            <p:ph type="sldNum" sz="quarter" idx="12"/>
          </p:nvPr>
        </p:nvSpPr>
        <p:spPr>
          <a:xfrm>
            <a:off x="8298609" y="6423585"/>
            <a:ext cx="554038" cy="365125"/>
          </a:xfrm>
        </p:spPr>
        <p:txBody>
          <a:bodyPr/>
          <a:lstStyle/>
          <a:p>
            <a:fld id="{606C48AC-5425-9447-80A6-7CD23CC5D020}" type="slidenum">
              <a:rPr lang="en-US" sz="1200" smtClean="0">
                <a:solidFill>
                  <a:srgbClr val="595959"/>
                </a:solidFill>
              </a:rPr>
              <a:pPr/>
              <a:t>28</a:t>
            </a:fld>
            <a:endParaRPr lang="en-US" sz="1200" dirty="0">
              <a:solidFill>
                <a:srgbClr val="595959"/>
              </a:solidFill>
            </a:endParaRPr>
          </a:p>
        </p:txBody>
      </p:sp>
    </p:spTree>
    <p:extLst>
      <p:ext uri="{BB962C8B-B14F-4D97-AF65-F5344CB8AC3E}">
        <p14:creationId xmlns:p14="http://schemas.microsoft.com/office/powerpoint/2010/main" val="6196831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Agenda</a:t>
            </a:r>
          </a:p>
        </p:txBody>
      </p:sp>
      <p:sp>
        <p:nvSpPr>
          <p:cNvPr id="3" name="Content Placeholder 2"/>
          <p:cNvSpPr>
            <a:spLocks noGrp="1"/>
          </p:cNvSpPr>
          <p:nvPr>
            <p:ph idx="1"/>
          </p:nvPr>
        </p:nvSpPr>
        <p:spPr/>
        <p:txBody>
          <a:bodyPr>
            <a:normAutofit fontScale="85000" lnSpcReduction="20000"/>
          </a:bodyPr>
          <a:lstStyle/>
          <a:p>
            <a:r>
              <a:rPr lang="en-US" dirty="0">
                <a:solidFill>
                  <a:schemeClr val="tx1">
                    <a:lumMod val="75000"/>
                    <a:lumOff val="25000"/>
                  </a:schemeClr>
                </a:solidFill>
              </a:rPr>
              <a:t>Learning Objectives</a:t>
            </a:r>
          </a:p>
          <a:p>
            <a:r>
              <a:rPr lang="en-US" dirty="0">
                <a:solidFill>
                  <a:schemeClr val="tx1">
                    <a:lumMod val="75000"/>
                    <a:lumOff val="25000"/>
                  </a:schemeClr>
                </a:solidFill>
              </a:rPr>
              <a:t>Introduction</a:t>
            </a:r>
          </a:p>
          <a:p>
            <a:pPr lvl="1"/>
            <a:r>
              <a:rPr lang="en-US" dirty="0"/>
              <a:t>What is the Purpose of Forecasting Sales for New Products?</a:t>
            </a:r>
          </a:p>
          <a:p>
            <a:pPr lvl="1"/>
            <a:r>
              <a:rPr lang="en-US" dirty="0"/>
              <a:t>Qualitative vs. Quantitative Forecasting Methods</a:t>
            </a:r>
          </a:p>
          <a:p>
            <a:r>
              <a:rPr lang="en-US" dirty="0">
                <a:solidFill>
                  <a:schemeClr val="tx1">
                    <a:lumMod val="75000"/>
                    <a:lumOff val="25000"/>
                  </a:schemeClr>
                </a:solidFill>
              </a:rPr>
              <a:t>The Bass Diffusion Model</a:t>
            </a:r>
          </a:p>
          <a:p>
            <a:pPr lvl="1"/>
            <a:r>
              <a:rPr lang="en-US" dirty="0"/>
              <a:t>Background</a:t>
            </a:r>
          </a:p>
          <a:p>
            <a:pPr lvl="1"/>
            <a:r>
              <a:rPr lang="en-US" dirty="0"/>
              <a:t>Model Details</a:t>
            </a:r>
          </a:p>
          <a:p>
            <a:pPr lvl="1"/>
            <a:r>
              <a:rPr lang="en-US" dirty="0"/>
              <a:t>Model Assumptions</a:t>
            </a:r>
          </a:p>
          <a:p>
            <a:pPr lvl="1"/>
            <a:r>
              <a:rPr lang="en-US" dirty="0"/>
              <a:t>Examples of p and q</a:t>
            </a:r>
          </a:p>
          <a:p>
            <a:pPr lvl="1"/>
            <a:r>
              <a:rPr lang="en-US" dirty="0"/>
              <a:t>Electric Skateboards: An Example</a:t>
            </a:r>
          </a:p>
          <a:p>
            <a:r>
              <a:rPr lang="en-US" dirty="0">
                <a:solidFill>
                  <a:schemeClr val="tx1">
                    <a:lumMod val="75000"/>
                    <a:lumOff val="25000"/>
                  </a:schemeClr>
                </a:solidFill>
              </a:rPr>
              <a:t>Accuracy of the Bass Diffusion Model</a:t>
            </a:r>
          </a:p>
          <a:p>
            <a:r>
              <a:rPr lang="en-US" dirty="0">
                <a:solidFill>
                  <a:schemeClr val="tx1">
                    <a:lumMod val="75000"/>
                    <a:lumOff val="25000"/>
                  </a:schemeClr>
                </a:solidFill>
              </a:rPr>
              <a:t>Analog method</a:t>
            </a:r>
          </a:p>
          <a:p>
            <a:r>
              <a:rPr lang="en-US" dirty="0">
                <a:solidFill>
                  <a:schemeClr val="tx1">
                    <a:lumMod val="75000"/>
                    <a:lumOff val="25000"/>
                  </a:schemeClr>
                </a:solidFill>
              </a:rPr>
              <a:t>Summary</a:t>
            </a:r>
          </a:p>
          <a:p>
            <a:r>
              <a:rPr lang="en-US" b="1" dirty="0">
                <a:solidFill>
                  <a:srgbClr val="004668"/>
                </a:solidFill>
              </a:rPr>
              <a:t>Takeaways</a:t>
            </a:r>
          </a:p>
        </p:txBody>
      </p:sp>
      <p:sp>
        <p:nvSpPr>
          <p:cNvPr id="5" name="Slide Number Placeholder 4"/>
          <p:cNvSpPr>
            <a:spLocks noGrp="1"/>
          </p:cNvSpPr>
          <p:nvPr>
            <p:ph type="sldNum" sz="quarter" idx="12"/>
          </p:nvPr>
        </p:nvSpPr>
        <p:spPr>
          <a:xfrm>
            <a:off x="8398863" y="6457009"/>
            <a:ext cx="554038" cy="365125"/>
          </a:xfrm>
        </p:spPr>
        <p:txBody>
          <a:bodyPr/>
          <a:lstStyle/>
          <a:p>
            <a:fld id="{606C48AC-5425-9447-80A6-7CD23CC5D020}" type="slidenum">
              <a:rPr lang="en-US" sz="1200" smtClean="0">
                <a:solidFill>
                  <a:schemeClr val="tx1">
                    <a:lumMod val="65000"/>
                    <a:lumOff val="35000"/>
                  </a:schemeClr>
                </a:solidFill>
              </a:rPr>
              <a:t>29</a:t>
            </a:fld>
            <a:endParaRPr lang="en-US" sz="1200" dirty="0">
              <a:solidFill>
                <a:schemeClr val="tx1">
                  <a:lumMod val="65000"/>
                  <a:lumOff val="35000"/>
                </a:schemeClr>
              </a:solidFill>
            </a:endParaRPr>
          </a:p>
        </p:txBody>
      </p:sp>
      <p:sp>
        <p:nvSpPr>
          <p:cNvPr id="6" name="Footer Placeholder 5"/>
          <p:cNvSpPr>
            <a:spLocks noGrp="1"/>
          </p:cNvSpPr>
          <p:nvPr>
            <p:ph type="ftr" sz="quarter" idx="11"/>
          </p:nvPr>
        </p:nvSpPr>
        <p:spPr/>
        <p:txBody>
          <a:bodyPr/>
          <a:lstStyle/>
          <a:p>
            <a:r>
              <a:rPr lang="en-US" dirty="0"/>
              <a:t>© Palmatier, Petersen, and Germann</a:t>
            </a:r>
          </a:p>
        </p:txBody>
      </p:sp>
    </p:spTree>
    <p:extLst>
      <p:ext uri="{BB962C8B-B14F-4D97-AF65-F5344CB8AC3E}">
        <p14:creationId xmlns:p14="http://schemas.microsoft.com/office/powerpoint/2010/main" val="145331141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666" y="1485899"/>
            <a:ext cx="8382000" cy="4766855"/>
          </a:xfrm>
        </p:spPr>
        <p:txBody>
          <a:bodyPr>
            <a:normAutofit fontScale="92500" lnSpcReduction="20000"/>
          </a:bodyPr>
          <a:lstStyle/>
          <a:p>
            <a:pPr lvl="0"/>
            <a:r>
              <a:rPr lang="en-US" dirty="0"/>
              <a:t>Be able to describe why forecasting sales serves an important purpose for firms.</a:t>
            </a:r>
          </a:p>
          <a:p>
            <a:pPr lvl="0"/>
            <a:r>
              <a:rPr lang="en-US" dirty="0"/>
              <a:t>Understand and explain the different types of forecasting methods.</a:t>
            </a:r>
          </a:p>
          <a:p>
            <a:pPr lvl="0"/>
            <a:r>
              <a:rPr lang="en-US" dirty="0"/>
              <a:t>Know the difference between qualitative and quantitative forecasting methods and what their respective strengths and weaknesses are.</a:t>
            </a:r>
          </a:p>
          <a:p>
            <a:pPr lvl="0"/>
            <a:r>
              <a:rPr lang="en-US" dirty="0"/>
              <a:t>Be able to explain how the Bass diffusion model works. </a:t>
            </a:r>
          </a:p>
          <a:p>
            <a:pPr lvl="0"/>
            <a:r>
              <a:rPr lang="en-US" dirty="0"/>
              <a:t>Understand the difference between innovators and imitators in the Bass diffusion model.</a:t>
            </a:r>
          </a:p>
          <a:p>
            <a:pPr lvl="0"/>
            <a:r>
              <a:rPr lang="en-US" dirty="0"/>
              <a:t>Know how to estimate the coefficient of innovation and imitation as well as the market potential using OLS regression.</a:t>
            </a:r>
          </a:p>
          <a:p>
            <a:pPr lvl="0"/>
            <a:r>
              <a:rPr lang="en-US" dirty="0"/>
              <a:t>Understand the assumptions that go into the Bass diffusion model.</a:t>
            </a:r>
          </a:p>
          <a:p>
            <a:pPr lvl="0"/>
            <a:r>
              <a:rPr lang="en-US" dirty="0"/>
              <a:t>Be able to explain how the analog method works.</a:t>
            </a:r>
          </a:p>
        </p:txBody>
      </p:sp>
      <p:sp>
        <p:nvSpPr>
          <p:cNvPr id="6" name="Footer Placeholder 5"/>
          <p:cNvSpPr>
            <a:spLocks noGrp="1"/>
          </p:cNvSpPr>
          <p:nvPr>
            <p:ph type="ftr" sz="quarter" idx="11"/>
          </p:nvPr>
        </p:nvSpPr>
        <p:spPr/>
        <p:txBody>
          <a:bodyPr/>
          <a:lstStyle/>
          <a:p>
            <a:r>
              <a:rPr lang="en-US" dirty="0"/>
              <a:t>© Palmatier, Petersen, and Germann</a:t>
            </a:r>
          </a:p>
        </p:txBody>
      </p:sp>
      <p:sp>
        <p:nvSpPr>
          <p:cNvPr id="8" name="Slide Number Placeholder 4"/>
          <p:cNvSpPr>
            <a:spLocks noGrp="1"/>
          </p:cNvSpPr>
          <p:nvPr>
            <p:ph type="sldNum" sz="quarter" idx="12"/>
          </p:nvPr>
        </p:nvSpPr>
        <p:spPr>
          <a:xfrm>
            <a:off x="8298609" y="6423585"/>
            <a:ext cx="554038" cy="365125"/>
          </a:xfrm>
        </p:spPr>
        <p:txBody>
          <a:bodyPr/>
          <a:lstStyle/>
          <a:p>
            <a:fld id="{11599E64-13D8-6C4C-BC45-CF946C645FF2}" type="slidenum">
              <a:rPr lang="en-US" sz="1200" smtClean="0">
                <a:solidFill>
                  <a:schemeClr val="tx1">
                    <a:lumMod val="65000"/>
                    <a:lumOff val="35000"/>
                  </a:schemeClr>
                </a:solidFill>
              </a:rPr>
              <a:t>3</a:t>
            </a:fld>
            <a:endParaRPr lang="en-US" sz="1200" dirty="0">
              <a:solidFill>
                <a:schemeClr val="tx1">
                  <a:lumMod val="65000"/>
                  <a:lumOff val="35000"/>
                </a:schemeClr>
              </a:solidFill>
            </a:endParaRPr>
          </a:p>
        </p:txBody>
      </p:sp>
      <p:sp>
        <p:nvSpPr>
          <p:cNvPr id="10" name="Title 1">
            <a:extLst>
              <a:ext uri="{FF2B5EF4-FFF2-40B4-BE49-F238E27FC236}">
                <a16:creationId xmlns:a16="http://schemas.microsoft.com/office/drawing/2014/main" id="{8EAE9807-BA27-4336-A769-D04F026F8E57}"/>
              </a:ext>
            </a:extLst>
          </p:cNvPr>
          <p:cNvSpPr>
            <a:spLocks noGrp="1"/>
          </p:cNvSpPr>
          <p:nvPr>
            <p:ph type="title"/>
          </p:nvPr>
        </p:nvSpPr>
        <p:spPr>
          <a:xfrm>
            <a:off x="498474" y="282574"/>
            <a:ext cx="7556313" cy="803691"/>
          </a:xfrm>
        </p:spPr>
        <p:txBody>
          <a:bodyPr/>
          <a:lstStyle/>
          <a:p>
            <a:r>
              <a:rPr lang="en-US" sz="3200" b="1" dirty="0"/>
              <a:t>Learning Objectives</a:t>
            </a:r>
          </a:p>
        </p:txBody>
      </p:sp>
    </p:spTree>
    <p:extLst>
      <p:ext uri="{BB962C8B-B14F-4D97-AF65-F5344CB8AC3E}">
        <p14:creationId xmlns:p14="http://schemas.microsoft.com/office/powerpoint/2010/main" val="1211275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8474" y="374368"/>
            <a:ext cx="7556313" cy="803691"/>
          </a:xfrm>
        </p:spPr>
        <p:txBody>
          <a:bodyPr/>
          <a:lstStyle/>
          <a:p>
            <a:r>
              <a:rPr lang="en-US" b="1" dirty="0">
                <a:solidFill>
                  <a:srgbClr val="000000"/>
                </a:solidFill>
              </a:rPr>
              <a:t>Takeaways</a:t>
            </a:r>
          </a:p>
        </p:txBody>
      </p:sp>
      <p:sp>
        <p:nvSpPr>
          <p:cNvPr id="3" name="Content Placeholder 2"/>
          <p:cNvSpPr>
            <a:spLocks noGrp="1"/>
          </p:cNvSpPr>
          <p:nvPr>
            <p:ph idx="1"/>
          </p:nvPr>
        </p:nvSpPr>
        <p:spPr/>
        <p:txBody>
          <a:bodyPr>
            <a:normAutofit/>
          </a:bodyPr>
          <a:lstStyle/>
          <a:p>
            <a:pPr lvl="0"/>
            <a:r>
              <a:rPr lang="en-US" dirty="0"/>
              <a:t>Good sales forecasts are essential for firms as they help reduce uncertainty. </a:t>
            </a:r>
          </a:p>
          <a:p>
            <a:pPr lvl="0"/>
            <a:r>
              <a:rPr lang="en-US" dirty="0"/>
              <a:t>Firms make sales forecasts using qualitative and/or quantitative forecasting methods.</a:t>
            </a:r>
          </a:p>
          <a:p>
            <a:pPr lvl="0"/>
            <a:r>
              <a:rPr lang="en-US" dirty="0"/>
              <a:t>Qualitative forecasting methods include the jury of executive opinion method, the Delphi method, and the sales force composite method, among others.</a:t>
            </a:r>
          </a:p>
          <a:p>
            <a:pPr lvl="0"/>
            <a:r>
              <a:rPr lang="en-US" dirty="0"/>
              <a:t>The Bass diffusion model is a popular quantitative forecasting method.</a:t>
            </a:r>
          </a:p>
          <a:p>
            <a:pPr lvl="0"/>
            <a:r>
              <a:rPr lang="en-US" dirty="0"/>
              <a:t>The Bass diffusion model distinguishes between innovators (who adopt new products because of the products’ features and not because of other peoples’ influence, i.e., Word-of-Mouth) and imitators (who adopt new products because of other peoples’ influence). </a:t>
            </a:r>
          </a:p>
        </p:txBody>
      </p:sp>
      <p:sp>
        <p:nvSpPr>
          <p:cNvPr id="4" name="Footer Placeholder 3"/>
          <p:cNvSpPr>
            <a:spLocks noGrp="1"/>
          </p:cNvSpPr>
          <p:nvPr>
            <p:ph type="ftr" sz="quarter" idx="11"/>
          </p:nvPr>
        </p:nvSpPr>
        <p:spPr/>
        <p:txBody>
          <a:bodyPr/>
          <a:lstStyle/>
          <a:p>
            <a:r>
              <a:rPr lang="en-US"/>
              <a:t>© Palmatier, Petersen, and Germann</a:t>
            </a:r>
            <a:endParaRPr lang="en-US" dirty="0"/>
          </a:p>
        </p:txBody>
      </p:sp>
      <p:sp>
        <p:nvSpPr>
          <p:cNvPr id="7" name="Slide Number Placeholder 4"/>
          <p:cNvSpPr>
            <a:spLocks noGrp="1"/>
          </p:cNvSpPr>
          <p:nvPr>
            <p:ph type="sldNum" sz="quarter" idx="12"/>
          </p:nvPr>
        </p:nvSpPr>
        <p:spPr>
          <a:xfrm>
            <a:off x="8298609" y="6423585"/>
            <a:ext cx="554038" cy="365125"/>
          </a:xfrm>
        </p:spPr>
        <p:txBody>
          <a:bodyPr/>
          <a:lstStyle/>
          <a:p>
            <a:fld id="{606C48AC-5425-9447-80A6-7CD23CC5D020}" type="slidenum">
              <a:rPr lang="en-US" sz="1200" smtClean="0">
                <a:solidFill>
                  <a:srgbClr val="595959"/>
                </a:solidFill>
              </a:rPr>
              <a:pPr/>
              <a:t>30</a:t>
            </a:fld>
            <a:endParaRPr lang="en-US" sz="1200" dirty="0">
              <a:solidFill>
                <a:srgbClr val="595959"/>
              </a:solidFill>
            </a:endParaRPr>
          </a:p>
        </p:txBody>
      </p:sp>
    </p:spTree>
    <p:extLst>
      <p:ext uri="{BB962C8B-B14F-4D97-AF65-F5344CB8AC3E}">
        <p14:creationId xmlns:p14="http://schemas.microsoft.com/office/powerpoint/2010/main" val="24041724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8474" y="374368"/>
            <a:ext cx="7556313" cy="803691"/>
          </a:xfrm>
        </p:spPr>
        <p:txBody>
          <a:bodyPr/>
          <a:lstStyle/>
          <a:p>
            <a:r>
              <a:rPr lang="en-US" b="1" dirty="0">
                <a:solidFill>
                  <a:srgbClr val="000000"/>
                </a:solidFill>
              </a:rPr>
              <a:t>Takeaways</a:t>
            </a:r>
          </a:p>
        </p:txBody>
      </p:sp>
      <p:sp>
        <p:nvSpPr>
          <p:cNvPr id="3" name="Content Placeholder 2"/>
          <p:cNvSpPr>
            <a:spLocks noGrp="1"/>
          </p:cNvSpPr>
          <p:nvPr>
            <p:ph idx="1"/>
          </p:nvPr>
        </p:nvSpPr>
        <p:spPr/>
        <p:txBody>
          <a:bodyPr>
            <a:normAutofit fontScale="85000" lnSpcReduction="10000"/>
          </a:bodyPr>
          <a:lstStyle/>
          <a:p>
            <a:pPr lvl="0"/>
            <a:r>
              <a:rPr lang="en-US" dirty="0"/>
              <a:t>The Bass diffusion model includes three model parameters: The coefficient of innovation (</a:t>
            </a:r>
            <a:r>
              <a:rPr lang="en-US" i="1" dirty="0"/>
              <a:t>p</a:t>
            </a:r>
            <a:r>
              <a:rPr lang="en-US" dirty="0"/>
              <a:t>), which captures the effect of innovators, the coefficient of imitation (</a:t>
            </a:r>
            <a:r>
              <a:rPr lang="en-US" i="1" dirty="0"/>
              <a:t>q</a:t>
            </a:r>
            <a:r>
              <a:rPr lang="en-US" dirty="0"/>
              <a:t>), which captures the effect of imitators, and the market potential, which captures the eventual number of customers who will adopt the new product. </a:t>
            </a:r>
          </a:p>
          <a:p>
            <a:pPr lvl="0"/>
            <a:r>
              <a:rPr lang="en-US" dirty="0"/>
              <a:t>The Bass diffusion model makes several assumptions, but these assumptions can be relaxed in model extensions.</a:t>
            </a:r>
          </a:p>
          <a:p>
            <a:pPr lvl="0"/>
            <a:r>
              <a:rPr lang="en-US" dirty="0"/>
              <a:t>When initial sales data are not available, researchers sometimes use the analog method, which involves using the </a:t>
            </a:r>
            <a:r>
              <a:rPr lang="en-US" i="1" dirty="0"/>
              <a:t>p(s)</a:t>
            </a:r>
            <a:r>
              <a:rPr lang="en-US" dirty="0"/>
              <a:t> and </a:t>
            </a:r>
            <a:r>
              <a:rPr lang="en-US" i="1" dirty="0"/>
              <a:t>q(s)</a:t>
            </a:r>
            <a:r>
              <a:rPr lang="en-US" dirty="0"/>
              <a:t> of an existing product or products. Some researchers use the </a:t>
            </a:r>
            <a:r>
              <a:rPr lang="en-US" i="1" dirty="0" err="1"/>
              <a:t>ps</a:t>
            </a:r>
            <a:r>
              <a:rPr lang="en-US" dirty="0"/>
              <a:t> and </a:t>
            </a:r>
            <a:r>
              <a:rPr lang="en-US" i="1" dirty="0" err="1"/>
              <a:t>qs</a:t>
            </a:r>
            <a:r>
              <a:rPr lang="en-US" dirty="0"/>
              <a:t> from analogous products and then also estimate the </a:t>
            </a:r>
            <a:r>
              <a:rPr lang="en-US" i="1" dirty="0"/>
              <a:t>p</a:t>
            </a:r>
            <a:r>
              <a:rPr lang="en-US" dirty="0"/>
              <a:t> and </a:t>
            </a:r>
            <a:r>
              <a:rPr lang="en-US" i="1" dirty="0"/>
              <a:t>q</a:t>
            </a:r>
            <a:r>
              <a:rPr lang="en-US" dirty="0"/>
              <a:t> for the product under consideration using actual sales data. They then combine the estimates to arrive at their sales forecast.</a:t>
            </a:r>
          </a:p>
          <a:p>
            <a:pPr lvl="0"/>
            <a:r>
              <a:rPr lang="en-US" dirty="0"/>
              <a:t>The average </a:t>
            </a:r>
            <a:r>
              <a:rPr lang="en-US" i="1" dirty="0"/>
              <a:t>p</a:t>
            </a:r>
            <a:r>
              <a:rPr lang="en-US" dirty="0"/>
              <a:t> across products is approximately 0.03, and the average </a:t>
            </a:r>
            <a:r>
              <a:rPr lang="en-US" i="1" dirty="0"/>
              <a:t>q</a:t>
            </a:r>
            <a:r>
              <a:rPr lang="en-US" dirty="0"/>
              <a:t> is approximately 0.38.</a:t>
            </a:r>
          </a:p>
          <a:p>
            <a:pPr lvl="0"/>
            <a:r>
              <a:rPr lang="en-US" dirty="0"/>
              <a:t>The Bass diffusion model has been shown to predict sales of many products and technologies quite well, so many researchers believe that the model is a good starting point when forecasting sales.  </a:t>
            </a:r>
          </a:p>
        </p:txBody>
      </p:sp>
      <p:sp>
        <p:nvSpPr>
          <p:cNvPr id="4" name="Footer Placeholder 3"/>
          <p:cNvSpPr>
            <a:spLocks noGrp="1"/>
          </p:cNvSpPr>
          <p:nvPr>
            <p:ph type="ftr" sz="quarter" idx="11"/>
          </p:nvPr>
        </p:nvSpPr>
        <p:spPr/>
        <p:txBody>
          <a:bodyPr/>
          <a:lstStyle/>
          <a:p>
            <a:r>
              <a:rPr lang="en-US"/>
              <a:t>© Palmatier, Petersen, and Germann</a:t>
            </a:r>
            <a:endParaRPr lang="en-US" dirty="0"/>
          </a:p>
        </p:txBody>
      </p:sp>
      <p:sp>
        <p:nvSpPr>
          <p:cNvPr id="7" name="Slide Number Placeholder 4"/>
          <p:cNvSpPr>
            <a:spLocks noGrp="1"/>
          </p:cNvSpPr>
          <p:nvPr>
            <p:ph type="sldNum" sz="quarter" idx="12"/>
          </p:nvPr>
        </p:nvSpPr>
        <p:spPr>
          <a:xfrm>
            <a:off x="8298609" y="6423585"/>
            <a:ext cx="554038" cy="365125"/>
          </a:xfrm>
        </p:spPr>
        <p:txBody>
          <a:bodyPr/>
          <a:lstStyle/>
          <a:p>
            <a:fld id="{606C48AC-5425-9447-80A6-7CD23CC5D020}" type="slidenum">
              <a:rPr lang="en-US" sz="1200" smtClean="0">
                <a:solidFill>
                  <a:srgbClr val="595959"/>
                </a:solidFill>
              </a:rPr>
              <a:pPr/>
              <a:t>31</a:t>
            </a:fld>
            <a:endParaRPr lang="en-US" sz="1200" dirty="0">
              <a:solidFill>
                <a:srgbClr val="595959"/>
              </a:solidFill>
            </a:endParaRPr>
          </a:p>
        </p:txBody>
      </p:sp>
    </p:spTree>
    <p:extLst>
      <p:ext uri="{BB962C8B-B14F-4D97-AF65-F5344CB8AC3E}">
        <p14:creationId xmlns:p14="http://schemas.microsoft.com/office/powerpoint/2010/main" val="33987266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Agenda</a:t>
            </a:r>
          </a:p>
        </p:txBody>
      </p:sp>
      <p:sp>
        <p:nvSpPr>
          <p:cNvPr id="3" name="Content Placeholder 2"/>
          <p:cNvSpPr>
            <a:spLocks noGrp="1"/>
          </p:cNvSpPr>
          <p:nvPr>
            <p:ph idx="1"/>
          </p:nvPr>
        </p:nvSpPr>
        <p:spPr/>
        <p:txBody>
          <a:bodyPr>
            <a:normAutofit fontScale="85000" lnSpcReduction="20000"/>
          </a:bodyPr>
          <a:lstStyle/>
          <a:p>
            <a:r>
              <a:rPr lang="en-US" dirty="0">
                <a:solidFill>
                  <a:schemeClr val="tx1">
                    <a:lumMod val="75000"/>
                    <a:lumOff val="25000"/>
                  </a:schemeClr>
                </a:solidFill>
              </a:rPr>
              <a:t>Learning Objectives</a:t>
            </a:r>
          </a:p>
          <a:p>
            <a:r>
              <a:rPr lang="en-US" b="1" dirty="0">
                <a:solidFill>
                  <a:srgbClr val="004668"/>
                </a:solidFill>
              </a:rPr>
              <a:t>Introduction</a:t>
            </a:r>
          </a:p>
          <a:p>
            <a:pPr lvl="1"/>
            <a:r>
              <a:rPr lang="en-US" dirty="0"/>
              <a:t>What is the Purpose of Forecasting Sales for New Products?</a:t>
            </a:r>
          </a:p>
          <a:p>
            <a:pPr lvl="1"/>
            <a:r>
              <a:rPr lang="en-US" dirty="0"/>
              <a:t>Qualitative vs. Quantitative Forecasting Methods</a:t>
            </a:r>
          </a:p>
          <a:p>
            <a:r>
              <a:rPr lang="en-US" dirty="0"/>
              <a:t>The Bass Diffusion Model</a:t>
            </a:r>
          </a:p>
          <a:p>
            <a:pPr lvl="1"/>
            <a:r>
              <a:rPr lang="en-US" dirty="0"/>
              <a:t>Background</a:t>
            </a:r>
          </a:p>
          <a:p>
            <a:pPr lvl="1"/>
            <a:r>
              <a:rPr lang="en-US" dirty="0"/>
              <a:t>Model Details</a:t>
            </a:r>
          </a:p>
          <a:p>
            <a:pPr lvl="1"/>
            <a:r>
              <a:rPr lang="en-US" dirty="0"/>
              <a:t>Model Assumptions</a:t>
            </a:r>
          </a:p>
          <a:p>
            <a:pPr lvl="1"/>
            <a:r>
              <a:rPr lang="en-US" dirty="0"/>
              <a:t>Examples of p and q</a:t>
            </a:r>
          </a:p>
          <a:p>
            <a:pPr lvl="1"/>
            <a:r>
              <a:rPr lang="en-US" dirty="0"/>
              <a:t>Electric Skateboards: An Example</a:t>
            </a:r>
          </a:p>
          <a:p>
            <a:r>
              <a:rPr lang="en-US" dirty="0"/>
              <a:t>Accuracy of the Bass Diffusion Model</a:t>
            </a:r>
          </a:p>
          <a:p>
            <a:r>
              <a:rPr lang="en-US" dirty="0"/>
              <a:t>Analog method</a:t>
            </a:r>
          </a:p>
          <a:p>
            <a:r>
              <a:rPr lang="en-US" dirty="0"/>
              <a:t>Summary</a:t>
            </a:r>
          </a:p>
          <a:p>
            <a:r>
              <a:rPr lang="en-US" dirty="0"/>
              <a:t>Takeaways</a:t>
            </a:r>
          </a:p>
        </p:txBody>
      </p:sp>
      <p:sp>
        <p:nvSpPr>
          <p:cNvPr id="5" name="Slide Number Placeholder 4"/>
          <p:cNvSpPr>
            <a:spLocks noGrp="1"/>
          </p:cNvSpPr>
          <p:nvPr>
            <p:ph type="sldNum" sz="quarter" idx="12"/>
          </p:nvPr>
        </p:nvSpPr>
        <p:spPr>
          <a:xfrm>
            <a:off x="8398863" y="6457009"/>
            <a:ext cx="554038" cy="365125"/>
          </a:xfrm>
        </p:spPr>
        <p:txBody>
          <a:bodyPr/>
          <a:lstStyle/>
          <a:p>
            <a:fld id="{606C48AC-5425-9447-80A6-7CD23CC5D020}" type="slidenum">
              <a:rPr lang="en-US" sz="1200" smtClean="0">
                <a:solidFill>
                  <a:schemeClr val="tx1">
                    <a:lumMod val="65000"/>
                    <a:lumOff val="35000"/>
                  </a:schemeClr>
                </a:solidFill>
              </a:rPr>
              <a:t>4</a:t>
            </a:fld>
            <a:endParaRPr lang="en-US" sz="1200" dirty="0">
              <a:solidFill>
                <a:schemeClr val="tx1">
                  <a:lumMod val="65000"/>
                  <a:lumOff val="35000"/>
                </a:schemeClr>
              </a:solidFill>
            </a:endParaRPr>
          </a:p>
        </p:txBody>
      </p:sp>
      <p:sp>
        <p:nvSpPr>
          <p:cNvPr id="6" name="Footer Placeholder 5"/>
          <p:cNvSpPr>
            <a:spLocks noGrp="1"/>
          </p:cNvSpPr>
          <p:nvPr>
            <p:ph type="ftr" sz="quarter" idx="11"/>
          </p:nvPr>
        </p:nvSpPr>
        <p:spPr/>
        <p:txBody>
          <a:bodyPr/>
          <a:lstStyle/>
          <a:p>
            <a:r>
              <a:rPr lang="en-US" dirty="0"/>
              <a:t>© Palmatier, Petersen, and Germann</a:t>
            </a:r>
          </a:p>
        </p:txBody>
      </p:sp>
    </p:spTree>
    <p:extLst>
      <p:ext uri="{BB962C8B-B14F-4D97-AF65-F5344CB8AC3E}">
        <p14:creationId xmlns:p14="http://schemas.microsoft.com/office/powerpoint/2010/main" val="229280436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8474" y="235017"/>
            <a:ext cx="7556313" cy="1116106"/>
          </a:xfrm>
        </p:spPr>
        <p:txBody>
          <a:bodyPr>
            <a:normAutofit/>
          </a:bodyPr>
          <a:lstStyle/>
          <a:p>
            <a:r>
              <a:rPr lang="en-US" b="1" dirty="0"/>
              <a:t>What is the Purpose of Forecasting Sales for New Products?</a:t>
            </a:r>
          </a:p>
        </p:txBody>
      </p:sp>
      <p:sp>
        <p:nvSpPr>
          <p:cNvPr id="3" name="Content Placeholder 2"/>
          <p:cNvSpPr>
            <a:spLocks noGrp="1"/>
          </p:cNvSpPr>
          <p:nvPr>
            <p:ph idx="1"/>
          </p:nvPr>
        </p:nvSpPr>
        <p:spPr/>
        <p:txBody>
          <a:bodyPr>
            <a:normAutofit/>
          </a:bodyPr>
          <a:lstStyle/>
          <a:p>
            <a:r>
              <a:rPr lang="en-US" dirty="0"/>
              <a:t>Forecasting sales for a new product is important for two main reasons.</a:t>
            </a:r>
          </a:p>
          <a:p>
            <a:pPr lvl="1"/>
            <a:r>
              <a:rPr lang="en-US" dirty="0"/>
              <a:t> It </a:t>
            </a:r>
            <a:r>
              <a:rPr lang="en-US" i="1" dirty="0"/>
              <a:t>reduces uncertainty</a:t>
            </a:r>
            <a:r>
              <a:rPr lang="en-US" dirty="0"/>
              <a:t> when making tactical decisions. For example, companies need to decide how much of a new product they should manufacture. These and other decisions are typically made under much uncertainty, which good forecasts can significantly reduce, thus resulting in better decisions. </a:t>
            </a:r>
          </a:p>
          <a:p>
            <a:pPr lvl="1"/>
            <a:r>
              <a:rPr lang="en-US" dirty="0"/>
              <a:t>Sales forecasts </a:t>
            </a:r>
            <a:r>
              <a:rPr lang="en-US" i="1" dirty="0"/>
              <a:t>provide important inputs</a:t>
            </a:r>
            <a:r>
              <a:rPr lang="en-US" dirty="0"/>
              <a:t> when making strategic decisions.  For example, should a company go after a specific market segment? These decisions often depend on how much a market is predicted to grow in the future, for which sales forecasts can provide important inputs. </a:t>
            </a:r>
          </a:p>
          <a:p>
            <a:r>
              <a:rPr lang="en-US" u="sng" dirty="0"/>
              <a:t>Bottom line</a:t>
            </a:r>
            <a:r>
              <a:rPr lang="en-US" dirty="0"/>
              <a:t>: In much of business, good sales forecasts are essential to being well prepared.</a:t>
            </a:r>
          </a:p>
        </p:txBody>
      </p:sp>
      <p:sp>
        <p:nvSpPr>
          <p:cNvPr id="6" name="Footer Placeholder 5"/>
          <p:cNvSpPr>
            <a:spLocks noGrp="1"/>
          </p:cNvSpPr>
          <p:nvPr>
            <p:ph type="ftr" sz="quarter" idx="11"/>
          </p:nvPr>
        </p:nvSpPr>
        <p:spPr/>
        <p:txBody>
          <a:bodyPr/>
          <a:lstStyle/>
          <a:p>
            <a:r>
              <a:rPr lang="en-US" dirty="0"/>
              <a:t>© Palmatier, Petersen, and Germann</a:t>
            </a:r>
          </a:p>
        </p:txBody>
      </p:sp>
      <p:sp>
        <p:nvSpPr>
          <p:cNvPr id="8" name="Slide Number Placeholder 4"/>
          <p:cNvSpPr>
            <a:spLocks noGrp="1"/>
          </p:cNvSpPr>
          <p:nvPr>
            <p:ph type="sldNum" sz="quarter" idx="12"/>
          </p:nvPr>
        </p:nvSpPr>
        <p:spPr>
          <a:xfrm>
            <a:off x="8298609" y="6423585"/>
            <a:ext cx="554038" cy="365125"/>
          </a:xfrm>
        </p:spPr>
        <p:txBody>
          <a:bodyPr/>
          <a:lstStyle/>
          <a:p>
            <a:fld id="{606C48AC-5425-9447-80A6-7CD23CC5D020}" type="slidenum">
              <a:rPr lang="en-US" sz="1200" smtClean="0">
                <a:solidFill>
                  <a:srgbClr val="595959"/>
                </a:solidFill>
              </a:rPr>
              <a:pPr/>
              <a:t>5</a:t>
            </a:fld>
            <a:endParaRPr lang="en-US" sz="1200" dirty="0">
              <a:solidFill>
                <a:srgbClr val="595959"/>
              </a:solidFill>
            </a:endParaRPr>
          </a:p>
        </p:txBody>
      </p:sp>
    </p:spTree>
    <p:extLst>
      <p:ext uri="{BB962C8B-B14F-4D97-AF65-F5344CB8AC3E}">
        <p14:creationId xmlns:p14="http://schemas.microsoft.com/office/powerpoint/2010/main" val="42744974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8474" y="214950"/>
            <a:ext cx="7556313" cy="1116106"/>
          </a:xfrm>
        </p:spPr>
        <p:txBody>
          <a:bodyPr>
            <a:normAutofit/>
          </a:bodyPr>
          <a:lstStyle/>
          <a:p>
            <a:r>
              <a:rPr lang="en-US" b="1" dirty="0"/>
              <a:t>Qualitative vs. Quantitative Forecasting Methods</a:t>
            </a:r>
          </a:p>
        </p:txBody>
      </p:sp>
      <p:sp>
        <p:nvSpPr>
          <p:cNvPr id="3" name="Content Placeholder 2"/>
          <p:cNvSpPr>
            <a:spLocks noGrp="1"/>
          </p:cNvSpPr>
          <p:nvPr>
            <p:ph idx="1"/>
          </p:nvPr>
        </p:nvSpPr>
        <p:spPr/>
        <p:txBody>
          <a:bodyPr>
            <a:normAutofit/>
          </a:bodyPr>
          <a:lstStyle/>
          <a:p>
            <a:r>
              <a:rPr lang="en-US" dirty="0"/>
              <a:t>Sales forecasts can be made using qualitative or quantitative forecasting methods. </a:t>
            </a:r>
          </a:p>
          <a:p>
            <a:r>
              <a:rPr lang="en-US" dirty="0"/>
              <a:t>Qualitative forecasting methods include:</a:t>
            </a:r>
          </a:p>
          <a:p>
            <a:pPr lvl="1"/>
            <a:r>
              <a:rPr lang="en-US" dirty="0"/>
              <a:t>The jury of executive opinion method</a:t>
            </a:r>
          </a:p>
          <a:p>
            <a:pPr lvl="1"/>
            <a:r>
              <a:rPr lang="en-US" dirty="0"/>
              <a:t>The Delphi method </a:t>
            </a:r>
          </a:p>
          <a:p>
            <a:pPr lvl="1"/>
            <a:r>
              <a:rPr lang="en-US" dirty="0"/>
              <a:t>The sales force composite method</a:t>
            </a:r>
          </a:p>
          <a:p>
            <a:r>
              <a:rPr lang="en-US" dirty="0"/>
              <a:t>Quantitative forecasting methods include:</a:t>
            </a:r>
          </a:p>
          <a:p>
            <a:pPr lvl="1"/>
            <a:r>
              <a:rPr lang="en-US" dirty="0"/>
              <a:t>Time series regression models</a:t>
            </a:r>
          </a:p>
          <a:p>
            <a:pPr lvl="1"/>
            <a:r>
              <a:rPr lang="en-US" dirty="0"/>
              <a:t>Conjoint analysis</a:t>
            </a:r>
          </a:p>
          <a:p>
            <a:pPr lvl="1"/>
            <a:r>
              <a:rPr lang="en-US" dirty="0"/>
              <a:t>Bass diffusion model.</a:t>
            </a:r>
          </a:p>
          <a:p>
            <a:endParaRPr lang="en-US" dirty="0"/>
          </a:p>
        </p:txBody>
      </p:sp>
      <p:sp>
        <p:nvSpPr>
          <p:cNvPr id="6" name="Footer Placeholder 5"/>
          <p:cNvSpPr>
            <a:spLocks noGrp="1"/>
          </p:cNvSpPr>
          <p:nvPr>
            <p:ph type="ftr" sz="quarter" idx="11"/>
          </p:nvPr>
        </p:nvSpPr>
        <p:spPr/>
        <p:txBody>
          <a:bodyPr/>
          <a:lstStyle/>
          <a:p>
            <a:r>
              <a:rPr lang="en-US" dirty="0"/>
              <a:t>© Palmatier, Petersen, and Germann</a:t>
            </a:r>
          </a:p>
        </p:txBody>
      </p:sp>
      <p:sp>
        <p:nvSpPr>
          <p:cNvPr id="8" name="Slide Number Placeholder 4"/>
          <p:cNvSpPr>
            <a:spLocks noGrp="1"/>
          </p:cNvSpPr>
          <p:nvPr>
            <p:ph type="sldNum" sz="quarter" idx="12"/>
          </p:nvPr>
        </p:nvSpPr>
        <p:spPr>
          <a:xfrm>
            <a:off x="8298609" y="6423585"/>
            <a:ext cx="554038" cy="365125"/>
          </a:xfrm>
        </p:spPr>
        <p:txBody>
          <a:bodyPr/>
          <a:lstStyle/>
          <a:p>
            <a:fld id="{606C48AC-5425-9447-80A6-7CD23CC5D020}" type="slidenum">
              <a:rPr lang="en-US" sz="1200" smtClean="0">
                <a:solidFill>
                  <a:srgbClr val="595959"/>
                </a:solidFill>
              </a:rPr>
              <a:pPr/>
              <a:t>6</a:t>
            </a:fld>
            <a:endParaRPr lang="en-US" sz="1200" dirty="0">
              <a:solidFill>
                <a:srgbClr val="595959"/>
              </a:solidFill>
            </a:endParaRPr>
          </a:p>
        </p:txBody>
      </p:sp>
    </p:spTree>
    <p:extLst>
      <p:ext uri="{BB962C8B-B14F-4D97-AF65-F5344CB8AC3E}">
        <p14:creationId xmlns:p14="http://schemas.microsoft.com/office/powerpoint/2010/main" val="35886323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3">
                                            <p:txEl>
                                              <p:pRg st="7" end="7"/>
                                            </p:tx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8474" y="214950"/>
            <a:ext cx="7556313" cy="1116106"/>
          </a:xfrm>
        </p:spPr>
        <p:txBody>
          <a:bodyPr>
            <a:normAutofit/>
          </a:bodyPr>
          <a:lstStyle/>
          <a:p>
            <a:r>
              <a:rPr lang="en-US" b="1" dirty="0"/>
              <a:t>Qualitative vs. Quantitative Forecasting Methods</a:t>
            </a:r>
          </a:p>
        </p:txBody>
      </p:sp>
      <p:sp>
        <p:nvSpPr>
          <p:cNvPr id="3" name="Content Placeholder 2"/>
          <p:cNvSpPr>
            <a:spLocks noGrp="1"/>
          </p:cNvSpPr>
          <p:nvPr>
            <p:ph idx="1"/>
          </p:nvPr>
        </p:nvSpPr>
        <p:spPr/>
        <p:txBody>
          <a:bodyPr>
            <a:normAutofit/>
          </a:bodyPr>
          <a:lstStyle/>
          <a:p>
            <a:r>
              <a:rPr lang="en-US" dirty="0"/>
              <a:t>Qualitative and Quantitative forecasting methods have their strengths and weaknesses. These include:</a:t>
            </a:r>
          </a:p>
          <a:p>
            <a:endParaRPr lang="en-US" dirty="0"/>
          </a:p>
        </p:txBody>
      </p:sp>
      <p:sp>
        <p:nvSpPr>
          <p:cNvPr id="6" name="Footer Placeholder 5"/>
          <p:cNvSpPr>
            <a:spLocks noGrp="1"/>
          </p:cNvSpPr>
          <p:nvPr>
            <p:ph type="ftr" sz="quarter" idx="11"/>
          </p:nvPr>
        </p:nvSpPr>
        <p:spPr/>
        <p:txBody>
          <a:bodyPr/>
          <a:lstStyle/>
          <a:p>
            <a:r>
              <a:rPr lang="en-US" dirty="0"/>
              <a:t>© Palmatier, Petersen, and Germann</a:t>
            </a:r>
          </a:p>
        </p:txBody>
      </p:sp>
      <p:sp>
        <p:nvSpPr>
          <p:cNvPr id="8" name="Slide Number Placeholder 4"/>
          <p:cNvSpPr>
            <a:spLocks noGrp="1"/>
          </p:cNvSpPr>
          <p:nvPr>
            <p:ph type="sldNum" sz="quarter" idx="12"/>
          </p:nvPr>
        </p:nvSpPr>
        <p:spPr>
          <a:xfrm>
            <a:off x="8298609" y="6423585"/>
            <a:ext cx="554038" cy="365125"/>
          </a:xfrm>
        </p:spPr>
        <p:txBody>
          <a:bodyPr/>
          <a:lstStyle/>
          <a:p>
            <a:fld id="{606C48AC-5425-9447-80A6-7CD23CC5D020}" type="slidenum">
              <a:rPr lang="en-US" sz="1200" smtClean="0">
                <a:solidFill>
                  <a:srgbClr val="595959"/>
                </a:solidFill>
              </a:rPr>
              <a:pPr/>
              <a:t>7</a:t>
            </a:fld>
            <a:endParaRPr lang="en-US" sz="1200" dirty="0">
              <a:solidFill>
                <a:srgbClr val="595959"/>
              </a:solidFill>
            </a:endParaRPr>
          </a:p>
        </p:txBody>
      </p:sp>
      <p:graphicFrame>
        <p:nvGraphicFramePr>
          <p:cNvPr id="4" name="Table 3">
            <a:extLst>
              <a:ext uri="{FF2B5EF4-FFF2-40B4-BE49-F238E27FC236}">
                <a16:creationId xmlns:a16="http://schemas.microsoft.com/office/drawing/2014/main" id="{5C9AB308-1F70-4FF1-90C9-DC8E05627E2A}"/>
              </a:ext>
            </a:extLst>
          </p:cNvPr>
          <p:cNvGraphicFramePr>
            <a:graphicFrameLocks noGrp="1"/>
          </p:cNvGraphicFramePr>
          <p:nvPr>
            <p:extLst>
              <p:ext uri="{D42A27DB-BD31-4B8C-83A1-F6EECF244321}">
                <p14:modId xmlns:p14="http://schemas.microsoft.com/office/powerpoint/2010/main" val="4275849984"/>
              </p:ext>
            </p:extLst>
          </p:nvPr>
        </p:nvGraphicFramePr>
        <p:xfrm>
          <a:off x="401941" y="2447162"/>
          <a:ext cx="8243585" cy="2461101"/>
        </p:xfrm>
        <a:graphic>
          <a:graphicData uri="http://schemas.openxmlformats.org/drawingml/2006/table">
            <a:tbl>
              <a:tblPr firstRow="1" firstCol="1" bandRow="1">
                <a:tableStyleId>{5C22544A-7EE6-4342-B048-85BDC9FD1C3A}</a:tableStyleId>
              </a:tblPr>
              <a:tblGrid>
                <a:gridCol w="1828167">
                  <a:extLst>
                    <a:ext uri="{9D8B030D-6E8A-4147-A177-3AD203B41FA5}">
                      <a16:colId xmlns:a16="http://schemas.microsoft.com/office/drawing/2014/main" val="46686417"/>
                    </a:ext>
                  </a:extLst>
                </a:gridCol>
                <a:gridCol w="3207709">
                  <a:extLst>
                    <a:ext uri="{9D8B030D-6E8A-4147-A177-3AD203B41FA5}">
                      <a16:colId xmlns:a16="http://schemas.microsoft.com/office/drawing/2014/main" val="3000820761"/>
                    </a:ext>
                  </a:extLst>
                </a:gridCol>
                <a:gridCol w="3207709">
                  <a:extLst>
                    <a:ext uri="{9D8B030D-6E8A-4147-A177-3AD203B41FA5}">
                      <a16:colId xmlns:a16="http://schemas.microsoft.com/office/drawing/2014/main" val="2954500750"/>
                    </a:ext>
                  </a:extLst>
                </a:gridCol>
              </a:tblGrid>
              <a:tr h="315122">
                <a:tc>
                  <a:txBody>
                    <a:bodyPr/>
                    <a:lstStyle/>
                    <a:p>
                      <a:pPr marL="0" marR="0">
                        <a:lnSpc>
                          <a:spcPct val="107000"/>
                        </a:lnSpc>
                        <a:spcBef>
                          <a:spcPts val="0"/>
                        </a:spcBef>
                        <a:spcAft>
                          <a:spcPts val="0"/>
                        </a:spcAft>
                      </a:pPr>
                      <a:r>
                        <a:rPr lang="en-US" sz="1800">
                          <a:effectLst/>
                        </a:rPr>
                        <a:t> </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113444" marR="113444" marT="0" marB="0" anchor="b"/>
                </a:tc>
                <a:tc>
                  <a:txBody>
                    <a:bodyPr/>
                    <a:lstStyle/>
                    <a:p>
                      <a:pPr marL="0" marR="0">
                        <a:lnSpc>
                          <a:spcPct val="107000"/>
                        </a:lnSpc>
                        <a:spcBef>
                          <a:spcPts val="0"/>
                        </a:spcBef>
                        <a:spcAft>
                          <a:spcPts val="0"/>
                        </a:spcAft>
                      </a:pPr>
                      <a:r>
                        <a:rPr lang="en-US" sz="1800" dirty="0">
                          <a:effectLst/>
                        </a:rPr>
                        <a:t>Qualitative</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113444" marR="113444" marT="0" marB="0" anchor="b"/>
                </a:tc>
                <a:tc>
                  <a:txBody>
                    <a:bodyPr/>
                    <a:lstStyle/>
                    <a:p>
                      <a:pPr marL="0" marR="0">
                        <a:lnSpc>
                          <a:spcPct val="107000"/>
                        </a:lnSpc>
                        <a:spcBef>
                          <a:spcPts val="0"/>
                        </a:spcBef>
                        <a:spcAft>
                          <a:spcPts val="0"/>
                        </a:spcAft>
                      </a:pPr>
                      <a:r>
                        <a:rPr lang="en-US" sz="1800">
                          <a:effectLst/>
                        </a:rPr>
                        <a:t>Quantitative</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113444" marR="113444" marT="0" marB="0" anchor="b"/>
                </a:tc>
                <a:extLst>
                  <a:ext uri="{0D108BD9-81ED-4DB2-BD59-A6C34878D82A}">
                    <a16:rowId xmlns:a16="http://schemas.microsoft.com/office/drawing/2014/main" val="1254527240"/>
                  </a:ext>
                </a:extLst>
              </a:tr>
              <a:tr h="633395">
                <a:tc>
                  <a:txBody>
                    <a:bodyPr/>
                    <a:lstStyle/>
                    <a:p>
                      <a:pPr marL="0" marR="0">
                        <a:lnSpc>
                          <a:spcPct val="107000"/>
                        </a:lnSpc>
                        <a:spcBef>
                          <a:spcPts val="0"/>
                        </a:spcBef>
                        <a:spcAft>
                          <a:spcPts val="0"/>
                        </a:spcAft>
                      </a:pPr>
                      <a:r>
                        <a:rPr lang="en-US" sz="1800">
                          <a:effectLst/>
                        </a:rPr>
                        <a:t>Characteristic</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113444" marR="113444" marT="0" marB="0" anchor="b"/>
                </a:tc>
                <a:tc>
                  <a:txBody>
                    <a:bodyPr/>
                    <a:lstStyle/>
                    <a:p>
                      <a:pPr marL="0" marR="0">
                        <a:lnSpc>
                          <a:spcPct val="107000"/>
                        </a:lnSpc>
                        <a:spcBef>
                          <a:spcPts val="0"/>
                        </a:spcBef>
                        <a:spcAft>
                          <a:spcPts val="0"/>
                        </a:spcAft>
                      </a:pPr>
                      <a:r>
                        <a:rPr lang="en-US" sz="1800" dirty="0">
                          <a:effectLst/>
                        </a:rPr>
                        <a:t>Based on people's opinions</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113444" marR="113444" marT="0" marB="0" anchor="ctr"/>
                </a:tc>
                <a:tc>
                  <a:txBody>
                    <a:bodyPr/>
                    <a:lstStyle/>
                    <a:p>
                      <a:pPr marL="0" marR="0">
                        <a:lnSpc>
                          <a:spcPct val="107000"/>
                        </a:lnSpc>
                        <a:spcBef>
                          <a:spcPts val="0"/>
                        </a:spcBef>
                        <a:spcAft>
                          <a:spcPts val="0"/>
                        </a:spcAft>
                      </a:pPr>
                      <a:r>
                        <a:rPr lang="en-US" sz="1800" dirty="0">
                          <a:effectLst/>
                        </a:rPr>
                        <a:t>Based on numeric data and equations</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113444" marR="113444" marT="0" marB="0" anchor="ctr"/>
                </a:tc>
                <a:extLst>
                  <a:ext uri="{0D108BD9-81ED-4DB2-BD59-A6C34878D82A}">
                    <a16:rowId xmlns:a16="http://schemas.microsoft.com/office/drawing/2014/main" val="2649472083"/>
                  </a:ext>
                </a:extLst>
              </a:tr>
              <a:tr h="756292">
                <a:tc>
                  <a:txBody>
                    <a:bodyPr/>
                    <a:lstStyle/>
                    <a:p>
                      <a:pPr marL="0" marR="0">
                        <a:lnSpc>
                          <a:spcPct val="107000"/>
                        </a:lnSpc>
                        <a:spcBef>
                          <a:spcPts val="0"/>
                        </a:spcBef>
                        <a:spcAft>
                          <a:spcPts val="0"/>
                        </a:spcAft>
                      </a:pPr>
                      <a:r>
                        <a:rPr lang="en-US" sz="1800">
                          <a:effectLst/>
                        </a:rPr>
                        <a:t>Strength</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113444" marR="113444" marT="0" marB="0" anchor="b"/>
                </a:tc>
                <a:tc>
                  <a:txBody>
                    <a:bodyPr/>
                    <a:lstStyle/>
                    <a:p>
                      <a:pPr marL="0" marR="0">
                        <a:lnSpc>
                          <a:spcPct val="107000"/>
                        </a:lnSpc>
                        <a:spcBef>
                          <a:spcPts val="0"/>
                        </a:spcBef>
                        <a:spcAft>
                          <a:spcPts val="0"/>
                        </a:spcAft>
                      </a:pPr>
                      <a:r>
                        <a:rPr lang="en-US" sz="1800" dirty="0">
                          <a:effectLst/>
                        </a:rPr>
                        <a:t>Can incorporate expertise that is hard to codify</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113444" marR="113444" marT="0" marB="0" anchor="ctr"/>
                </a:tc>
                <a:tc>
                  <a:txBody>
                    <a:bodyPr/>
                    <a:lstStyle/>
                    <a:p>
                      <a:pPr marL="0" marR="0">
                        <a:lnSpc>
                          <a:spcPct val="107000"/>
                        </a:lnSpc>
                        <a:spcBef>
                          <a:spcPts val="0"/>
                        </a:spcBef>
                        <a:spcAft>
                          <a:spcPts val="0"/>
                        </a:spcAft>
                      </a:pPr>
                      <a:r>
                        <a:rPr lang="en-US" sz="1800" dirty="0">
                          <a:effectLst/>
                        </a:rPr>
                        <a:t>Can consider large amounts of data</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113444" marR="113444" marT="0" marB="0" anchor="ctr"/>
                </a:tc>
                <a:extLst>
                  <a:ext uri="{0D108BD9-81ED-4DB2-BD59-A6C34878D82A}">
                    <a16:rowId xmlns:a16="http://schemas.microsoft.com/office/drawing/2014/main" val="1471598742"/>
                  </a:ext>
                </a:extLst>
              </a:tr>
              <a:tr h="756292">
                <a:tc>
                  <a:txBody>
                    <a:bodyPr/>
                    <a:lstStyle/>
                    <a:p>
                      <a:pPr marL="0" marR="0">
                        <a:lnSpc>
                          <a:spcPct val="107000"/>
                        </a:lnSpc>
                        <a:spcBef>
                          <a:spcPts val="0"/>
                        </a:spcBef>
                        <a:spcAft>
                          <a:spcPts val="0"/>
                        </a:spcAft>
                      </a:pPr>
                      <a:r>
                        <a:rPr lang="en-US" sz="1800">
                          <a:effectLst/>
                        </a:rPr>
                        <a:t>Weakness</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113444" marR="113444" marT="0" marB="0" anchor="b"/>
                </a:tc>
                <a:tc>
                  <a:txBody>
                    <a:bodyPr/>
                    <a:lstStyle/>
                    <a:p>
                      <a:pPr marL="0" marR="0">
                        <a:lnSpc>
                          <a:spcPct val="107000"/>
                        </a:lnSpc>
                        <a:spcBef>
                          <a:spcPts val="0"/>
                        </a:spcBef>
                        <a:spcAft>
                          <a:spcPts val="0"/>
                        </a:spcAft>
                      </a:pPr>
                      <a:r>
                        <a:rPr lang="en-US" sz="1800">
                          <a:effectLst/>
                        </a:rPr>
                        <a:t>Opinions can dominate and/or bias the forecast</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113444" marR="113444" marT="0" marB="0" anchor="ctr"/>
                </a:tc>
                <a:tc>
                  <a:txBody>
                    <a:bodyPr/>
                    <a:lstStyle/>
                    <a:p>
                      <a:pPr marL="0" marR="0">
                        <a:lnSpc>
                          <a:spcPct val="107000"/>
                        </a:lnSpc>
                        <a:spcBef>
                          <a:spcPts val="0"/>
                        </a:spcBef>
                        <a:spcAft>
                          <a:spcPts val="0"/>
                        </a:spcAft>
                      </a:pPr>
                      <a:r>
                        <a:rPr lang="en-US" sz="1800" dirty="0">
                          <a:effectLst/>
                        </a:rPr>
                        <a:t>Must have data</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113444" marR="113444" marT="0" marB="0" anchor="ctr"/>
                </a:tc>
                <a:extLst>
                  <a:ext uri="{0D108BD9-81ED-4DB2-BD59-A6C34878D82A}">
                    <a16:rowId xmlns:a16="http://schemas.microsoft.com/office/drawing/2014/main" val="2198940208"/>
                  </a:ext>
                </a:extLst>
              </a:tr>
            </a:tbl>
          </a:graphicData>
        </a:graphic>
      </p:graphicFrame>
    </p:spTree>
    <p:extLst>
      <p:ext uri="{BB962C8B-B14F-4D97-AF65-F5344CB8AC3E}">
        <p14:creationId xmlns:p14="http://schemas.microsoft.com/office/powerpoint/2010/main" val="17343859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Agenda</a:t>
            </a:r>
          </a:p>
        </p:txBody>
      </p:sp>
      <p:sp>
        <p:nvSpPr>
          <p:cNvPr id="3" name="Content Placeholder 2"/>
          <p:cNvSpPr>
            <a:spLocks noGrp="1"/>
          </p:cNvSpPr>
          <p:nvPr>
            <p:ph idx="1"/>
          </p:nvPr>
        </p:nvSpPr>
        <p:spPr/>
        <p:txBody>
          <a:bodyPr>
            <a:normAutofit fontScale="85000" lnSpcReduction="20000"/>
          </a:bodyPr>
          <a:lstStyle/>
          <a:p>
            <a:r>
              <a:rPr lang="en-US" dirty="0">
                <a:solidFill>
                  <a:schemeClr val="tx1">
                    <a:lumMod val="75000"/>
                    <a:lumOff val="25000"/>
                  </a:schemeClr>
                </a:solidFill>
              </a:rPr>
              <a:t>Learning Objectives</a:t>
            </a:r>
          </a:p>
          <a:p>
            <a:r>
              <a:rPr lang="en-US" dirty="0">
                <a:solidFill>
                  <a:schemeClr val="tx1">
                    <a:lumMod val="75000"/>
                    <a:lumOff val="25000"/>
                  </a:schemeClr>
                </a:solidFill>
              </a:rPr>
              <a:t>Introduction</a:t>
            </a:r>
          </a:p>
          <a:p>
            <a:pPr lvl="1"/>
            <a:r>
              <a:rPr lang="en-US" dirty="0"/>
              <a:t>What is the Purpose of Forecasting Sales for New Products?</a:t>
            </a:r>
          </a:p>
          <a:p>
            <a:pPr lvl="1"/>
            <a:r>
              <a:rPr lang="en-US" dirty="0"/>
              <a:t>Qualitative vs. Quantitative Forecasting Methods</a:t>
            </a:r>
          </a:p>
          <a:p>
            <a:r>
              <a:rPr lang="en-US" b="1" dirty="0">
                <a:solidFill>
                  <a:srgbClr val="004668"/>
                </a:solidFill>
              </a:rPr>
              <a:t>The Bass Diffusion Model</a:t>
            </a:r>
          </a:p>
          <a:p>
            <a:pPr lvl="1"/>
            <a:r>
              <a:rPr lang="en-US" dirty="0"/>
              <a:t>Background</a:t>
            </a:r>
          </a:p>
          <a:p>
            <a:pPr lvl="1"/>
            <a:r>
              <a:rPr lang="en-US" dirty="0"/>
              <a:t>Model Details</a:t>
            </a:r>
          </a:p>
          <a:p>
            <a:pPr lvl="1"/>
            <a:r>
              <a:rPr lang="en-US" dirty="0"/>
              <a:t>Model Assumptions</a:t>
            </a:r>
          </a:p>
          <a:p>
            <a:pPr lvl="1"/>
            <a:r>
              <a:rPr lang="en-US" dirty="0"/>
              <a:t>Examples of p and q</a:t>
            </a:r>
          </a:p>
          <a:p>
            <a:pPr lvl="1"/>
            <a:r>
              <a:rPr lang="en-US" dirty="0"/>
              <a:t>Electric Skateboards: An Example</a:t>
            </a:r>
          </a:p>
          <a:p>
            <a:r>
              <a:rPr lang="en-US" dirty="0"/>
              <a:t>Accuracy of the Bass Diffusion Model</a:t>
            </a:r>
          </a:p>
          <a:p>
            <a:r>
              <a:rPr lang="en-US" dirty="0"/>
              <a:t>Analog method</a:t>
            </a:r>
          </a:p>
          <a:p>
            <a:r>
              <a:rPr lang="en-US" dirty="0"/>
              <a:t>Summary</a:t>
            </a:r>
          </a:p>
          <a:p>
            <a:r>
              <a:rPr lang="en-US" dirty="0"/>
              <a:t>Takeaways</a:t>
            </a:r>
          </a:p>
        </p:txBody>
      </p:sp>
      <p:sp>
        <p:nvSpPr>
          <p:cNvPr id="5" name="Slide Number Placeholder 4"/>
          <p:cNvSpPr>
            <a:spLocks noGrp="1"/>
          </p:cNvSpPr>
          <p:nvPr>
            <p:ph type="sldNum" sz="quarter" idx="12"/>
          </p:nvPr>
        </p:nvSpPr>
        <p:spPr>
          <a:xfrm>
            <a:off x="8398863" y="6457009"/>
            <a:ext cx="554038" cy="365125"/>
          </a:xfrm>
        </p:spPr>
        <p:txBody>
          <a:bodyPr/>
          <a:lstStyle/>
          <a:p>
            <a:fld id="{606C48AC-5425-9447-80A6-7CD23CC5D020}" type="slidenum">
              <a:rPr lang="en-US" sz="1200" smtClean="0">
                <a:solidFill>
                  <a:schemeClr val="tx1">
                    <a:lumMod val="65000"/>
                    <a:lumOff val="35000"/>
                  </a:schemeClr>
                </a:solidFill>
              </a:rPr>
              <a:t>8</a:t>
            </a:fld>
            <a:endParaRPr lang="en-US" sz="1200" dirty="0">
              <a:solidFill>
                <a:schemeClr val="tx1">
                  <a:lumMod val="65000"/>
                  <a:lumOff val="35000"/>
                </a:schemeClr>
              </a:solidFill>
            </a:endParaRPr>
          </a:p>
        </p:txBody>
      </p:sp>
      <p:sp>
        <p:nvSpPr>
          <p:cNvPr id="6" name="Footer Placeholder 5"/>
          <p:cNvSpPr>
            <a:spLocks noGrp="1"/>
          </p:cNvSpPr>
          <p:nvPr>
            <p:ph type="ftr" sz="quarter" idx="11"/>
          </p:nvPr>
        </p:nvSpPr>
        <p:spPr/>
        <p:txBody>
          <a:bodyPr/>
          <a:lstStyle/>
          <a:p>
            <a:r>
              <a:rPr lang="en-US" dirty="0"/>
              <a:t>© Palmatier, Petersen, and Germann</a:t>
            </a:r>
          </a:p>
        </p:txBody>
      </p:sp>
    </p:spTree>
    <p:extLst>
      <p:ext uri="{BB962C8B-B14F-4D97-AF65-F5344CB8AC3E}">
        <p14:creationId xmlns:p14="http://schemas.microsoft.com/office/powerpoint/2010/main" val="334767069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8474" y="375667"/>
            <a:ext cx="7556313" cy="1116106"/>
          </a:xfrm>
        </p:spPr>
        <p:txBody>
          <a:bodyPr>
            <a:normAutofit/>
          </a:bodyPr>
          <a:lstStyle/>
          <a:p>
            <a:r>
              <a:rPr lang="en-US" b="1" dirty="0"/>
              <a:t>Background</a:t>
            </a:r>
          </a:p>
        </p:txBody>
      </p:sp>
      <p:sp>
        <p:nvSpPr>
          <p:cNvPr id="3" name="Content Placeholder 2"/>
          <p:cNvSpPr>
            <a:spLocks noGrp="1"/>
          </p:cNvSpPr>
          <p:nvPr>
            <p:ph idx="1"/>
          </p:nvPr>
        </p:nvSpPr>
        <p:spPr/>
        <p:txBody>
          <a:bodyPr>
            <a:normAutofit/>
          </a:bodyPr>
          <a:lstStyle/>
          <a:p>
            <a:r>
              <a:rPr lang="en-US" dirty="0"/>
              <a:t>The Bass diffusion model, named after Frank Bass who was an American academic in the field of marketing science, is about understanding when customers will adopt a new product.</a:t>
            </a:r>
            <a:r>
              <a:rPr lang="en-US" b="1" dirty="0"/>
              <a:t> </a:t>
            </a:r>
          </a:p>
          <a:p>
            <a:r>
              <a:rPr lang="en-US" dirty="0"/>
              <a:t>In particular, the intuition behind the Bass diffusion model is that there is heterogeneity in terms of when people adopt new products. </a:t>
            </a:r>
          </a:p>
          <a:p>
            <a:pPr lvl="1"/>
            <a:r>
              <a:rPr lang="en-US" dirty="0"/>
              <a:t>Some people are innovators. These are people who adopt new products because of their own knowledge of the product features or benefits. Importantly, innovators do not need anyone else to influence them to adopt the product. That is, they adopt new products due to external influences only (i.e., external to the social system in which they live). </a:t>
            </a:r>
          </a:p>
          <a:p>
            <a:pPr lvl="1"/>
            <a:r>
              <a:rPr lang="en-US" dirty="0"/>
              <a:t>On the other hand, many people are imitators, meaning they adopt a new product largely because of the social influence provided by others. That is, they largely adopt due to internal influences (i.e., internal to the social system in which they live). </a:t>
            </a:r>
          </a:p>
        </p:txBody>
      </p:sp>
      <p:sp>
        <p:nvSpPr>
          <p:cNvPr id="6" name="Footer Placeholder 5"/>
          <p:cNvSpPr>
            <a:spLocks noGrp="1"/>
          </p:cNvSpPr>
          <p:nvPr>
            <p:ph type="ftr" sz="quarter" idx="11"/>
          </p:nvPr>
        </p:nvSpPr>
        <p:spPr/>
        <p:txBody>
          <a:bodyPr/>
          <a:lstStyle/>
          <a:p>
            <a:r>
              <a:rPr lang="en-US" dirty="0"/>
              <a:t>© Palmatier, Petersen, and Germann</a:t>
            </a:r>
          </a:p>
        </p:txBody>
      </p:sp>
      <p:sp>
        <p:nvSpPr>
          <p:cNvPr id="8" name="Slide Number Placeholder 4"/>
          <p:cNvSpPr>
            <a:spLocks noGrp="1"/>
          </p:cNvSpPr>
          <p:nvPr>
            <p:ph type="sldNum" sz="quarter" idx="12"/>
          </p:nvPr>
        </p:nvSpPr>
        <p:spPr>
          <a:xfrm>
            <a:off x="8298609" y="6423585"/>
            <a:ext cx="554038" cy="365125"/>
          </a:xfrm>
        </p:spPr>
        <p:txBody>
          <a:bodyPr/>
          <a:lstStyle/>
          <a:p>
            <a:fld id="{606C48AC-5425-9447-80A6-7CD23CC5D020}" type="slidenum">
              <a:rPr lang="en-US" sz="1200" smtClean="0">
                <a:solidFill>
                  <a:srgbClr val="595959"/>
                </a:solidFill>
              </a:rPr>
              <a:pPr/>
              <a:t>9</a:t>
            </a:fld>
            <a:endParaRPr lang="en-US" sz="1200" dirty="0">
              <a:solidFill>
                <a:srgbClr val="595959"/>
              </a:solidFill>
            </a:endParaRPr>
          </a:p>
        </p:txBody>
      </p:sp>
    </p:spTree>
    <p:extLst>
      <p:ext uri="{BB962C8B-B14F-4D97-AF65-F5344CB8AC3E}">
        <p14:creationId xmlns:p14="http://schemas.microsoft.com/office/powerpoint/2010/main" val="39893323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theme1.xml><?xml version="1.0" encoding="utf-8"?>
<a:theme xmlns:a="http://schemas.openxmlformats.org/drawingml/2006/main" name="Palmatier1">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Sketchbook">
      <a:majorFont>
        <a:latin typeface="Cambria"/>
        <a:ea typeface=""/>
        <a:cs typeface=""/>
        <a:font script="Jpan" typeface="ＭＳ ゴシック"/>
        <a:font script="Hang" typeface="맑은 고딕"/>
        <a:font script="Hans" typeface="黑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mbria"/>
        <a:ea typeface=""/>
        <a:cs typeface=""/>
        <a:font script="Jpan" typeface="ＭＳ 明朝"/>
        <a:font script="Hang" typeface="맑은 고딕"/>
        <a:font script="Hans" typeface="黑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dvantage">
      <a:fillStyleLst>
        <a:solidFill>
          <a:schemeClr val="phClr"/>
        </a:solidFill>
        <a:gradFill rotWithShape="1">
          <a:gsLst>
            <a:gs pos="0">
              <a:schemeClr val="phClr">
                <a:tint val="100000"/>
                <a:shade val="40000"/>
                <a:alpha val="100000"/>
                <a:satMod val="150000"/>
                <a:lumMod val="100000"/>
              </a:schemeClr>
            </a:gs>
            <a:gs pos="100000">
              <a:schemeClr val="phClr">
                <a:tint val="70000"/>
                <a:shade val="100000"/>
                <a:alpha val="100000"/>
                <a:satMod val="200000"/>
                <a:lumMod val="100000"/>
              </a:schemeClr>
            </a:gs>
          </a:gsLst>
          <a:lin ang="6000000" scaled="1"/>
        </a:gradFill>
        <a:gradFill rotWithShape="1">
          <a:gsLst>
            <a:gs pos="0">
              <a:schemeClr val="phClr">
                <a:shade val="40000"/>
                <a:alpha val="100000"/>
                <a:satMod val="150000"/>
                <a:lumMod val="100000"/>
              </a:schemeClr>
            </a:gs>
            <a:gs pos="100000">
              <a:schemeClr val="phClr">
                <a:tint val="70000"/>
                <a:shade val="100000"/>
                <a:alpha val="100000"/>
                <a:satMod val="200000"/>
                <a:lumMod val="100000"/>
              </a:schemeClr>
            </a:gs>
          </a:gsLst>
          <a:lin ang="5400000" scaled="1"/>
        </a:gra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innerShdw blurRad="50800" dist="25400" dir="13500000">
              <a:srgbClr val="FFFFFF">
                <a:alpha val="75000"/>
              </a:srgbClr>
            </a:innerShdw>
            <a:outerShdw blurRad="63500" dist="25400" dir="5400000" rotWithShape="0">
              <a:srgbClr val="808080">
                <a:alpha val="75000"/>
              </a:srgbClr>
            </a:outerShdw>
          </a:effectLst>
        </a:effectStyle>
        <a:effectStyle>
          <a:effectLst/>
          <a:scene3d>
            <a:camera prst="orthographicFront">
              <a:rot lat="0" lon="0" rev="0"/>
            </a:camera>
            <a:lightRig rig="twoPt" dir="tl">
              <a:rot lat="0" lon="0" rev="4500000"/>
            </a:lightRig>
          </a:scene3d>
          <a:sp3d>
            <a:bevelT w="63500" h="50800"/>
          </a:sp3d>
        </a:effectStyle>
      </a:effectStyleLst>
      <a:bgFillStyleLst>
        <a:solidFill>
          <a:schemeClr val="phClr"/>
        </a:solidFill>
        <a:gradFill rotWithShape="1">
          <a:gsLst>
            <a:gs pos="0">
              <a:schemeClr val="phClr">
                <a:tint val="40000"/>
                <a:satMod val="1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Palmatier1</Template>
  <TotalTime>0</TotalTime>
  <Words>3239</Words>
  <Application>Microsoft Office PowerPoint</Application>
  <PresentationFormat>On-screen Show (4:3)</PresentationFormat>
  <Paragraphs>431</Paragraphs>
  <Slides>31</Slides>
  <Notes>24</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31</vt:i4>
      </vt:variant>
    </vt:vector>
  </HeadingPairs>
  <TitlesOfParts>
    <vt:vector size="39" baseType="lpstr">
      <vt:lpstr>Arial</vt:lpstr>
      <vt:lpstr>Avenir Light</vt:lpstr>
      <vt:lpstr>Calibri</vt:lpstr>
      <vt:lpstr>Cambria</vt:lpstr>
      <vt:lpstr>Cambria Math</vt:lpstr>
      <vt:lpstr>Times New Roman</vt:lpstr>
      <vt:lpstr>Wingdings</vt:lpstr>
      <vt:lpstr>Palmatier1</vt:lpstr>
      <vt:lpstr>PowerPoint Presentation</vt:lpstr>
      <vt:lpstr>Agenda</vt:lpstr>
      <vt:lpstr>Learning Objectives</vt:lpstr>
      <vt:lpstr>Agenda</vt:lpstr>
      <vt:lpstr>What is the Purpose of Forecasting Sales for New Products?</vt:lpstr>
      <vt:lpstr>Qualitative vs. Quantitative Forecasting Methods</vt:lpstr>
      <vt:lpstr>Qualitative vs. Quantitative Forecasting Methods</vt:lpstr>
      <vt:lpstr>Agenda</vt:lpstr>
      <vt:lpstr>Background</vt:lpstr>
      <vt:lpstr>Background</vt:lpstr>
      <vt:lpstr>Background</vt:lpstr>
      <vt:lpstr>Model Details</vt:lpstr>
      <vt:lpstr>Model Details</vt:lpstr>
      <vt:lpstr>Model Details</vt:lpstr>
      <vt:lpstr>Model Details</vt:lpstr>
      <vt:lpstr>Model Assumptions</vt:lpstr>
      <vt:lpstr>Examples of p and q</vt:lpstr>
      <vt:lpstr>Electric Skateboards: An Example</vt:lpstr>
      <vt:lpstr>Electric Skateboards: An Example</vt:lpstr>
      <vt:lpstr>Electric Skateboards: An Example</vt:lpstr>
      <vt:lpstr>Electric Skateboards: An Example</vt:lpstr>
      <vt:lpstr>Agenda</vt:lpstr>
      <vt:lpstr>Accuracy of the Bass Diffusion Model</vt:lpstr>
      <vt:lpstr>Agenda</vt:lpstr>
      <vt:lpstr>Analog Method</vt:lpstr>
      <vt:lpstr>Agenda</vt:lpstr>
      <vt:lpstr>Summary</vt:lpstr>
      <vt:lpstr>Summary</vt:lpstr>
      <vt:lpstr>Agenda</vt:lpstr>
      <vt:lpstr>Takeaways</vt:lpstr>
      <vt:lpstr>Takeaways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2021-12-18T15:00:32Z</dcterms:created>
  <dcterms:modified xsi:type="dcterms:W3CDTF">2021-12-18T15:00:37Z</dcterms:modified>
</cp:coreProperties>
</file>