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49" r:id="rId1"/>
  </p:sldMasterIdLst>
  <p:notesMasterIdLst>
    <p:notesMasterId r:id="rId45"/>
  </p:notesMasterIdLst>
  <p:handoutMasterIdLst>
    <p:handoutMasterId r:id="rId46"/>
  </p:handoutMasterIdLst>
  <p:sldIdLst>
    <p:sldId id="257" r:id="rId2"/>
    <p:sldId id="326" r:id="rId3"/>
    <p:sldId id="425" r:id="rId4"/>
    <p:sldId id="465" r:id="rId5"/>
    <p:sldId id="459" r:id="rId6"/>
    <p:sldId id="259" r:id="rId7"/>
    <p:sldId id="466" r:id="rId8"/>
    <p:sldId id="442" r:id="rId9"/>
    <p:sldId id="467" r:id="rId10"/>
    <p:sldId id="468" r:id="rId11"/>
    <p:sldId id="469" r:id="rId12"/>
    <p:sldId id="443" r:id="rId13"/>
    <p:sldId id="470" r:id="rId14"/>
    <p:sldId id="471" r:id="rId15"/>
    <p:sldId id="472" r:id="rId16"/>
    <p:sldId id="473" r:id="rId17"/>
    <p:sldId id="474" r:id="rId18"/>
    <p:sldId id="475" r:id="rId19"/>
    <p:sldId id="478" r:id="rId20"/>
    <p:sldId id="477" r:id="rId21"/>
    <p:sldId id="460" r:id="rId22"/>
    <p:sldId id="268" r:id="rId23"/>
    <p:sldId id="480" r:id="rId24"/>
    <p:sldId id="481" r:id="rId25"/>
    <p:sldId id="482" r:id="rId26"/>
    <p:sldId id="483" r:id="rId27"/>
    <p:sldId id="479" r:id="rId28"/>
    <p:sldId id="450" r:id="rId29"/>
    <p:sldId id="431" r:id="rId30"/>
    <p:sldId id="432" r:id="rId31"/>
    <p:sldId id="485" r:id="rId32"/>
    <p:sldId id="486" r:id="rId33"/>
    <p:sldId id="484" r:id="rId34"/>
    <p:sldId id="461" r:id="rId35"/>
    <p:sldId id="312" r:id="rId36"/>
    <p:sldId id="462" r:id="rId37"/>
    <p:sldId id="298" r:id="rId38"/>
    <p:sldId id="463" r:id="rId39"/>
    <p:sldId id="457" r:id="rId40"/>
    <p:sldId id="487" r:id="rId41"/>
    <p:sldId id="464" r:id="rId42"/>
    <p:sldId id="299" r:id="rId43"/>
    <p:sldId id="488" r:id="rId44"/>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68"/>
    <a:srgbClr val="70C5CA"/>
    <a:srgbClr val="009CA3"/>
    <a:srgbClr val="F7941D"/>
    <a:srgbClr val="004264"/>
    <a:srgbClr val="EFE61E"/>
    <a:srgbClr val="C864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240BC-182C-49CE-AB65-9DA0F9BFAF35}" v="245" dt="2021-08-24T22:02:31.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5" autoAdjust="0"/>
    <p:restoredTop sz="90162" autoAdjust="0"/>
  </p:normalViewPr>
  <p:slideViewPr>
    <p:cSldViewPr snapToGrid="0" snapToObjects="1">
      <p:cViewPr varScale="1">
        <p:scale>
          <a:sx n="75" d="100"/>
          <a:sy n="75" d="100"/>
        </p:scale>
        <p:origin x="1550"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12/18/2021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a:t>
            </a:fld>
            <a:endParaRPr lang="en-US"/>
          </a:p>
        </p:txBody>
      </p:sp>
    </p:spTree>
    <p:extLst>
      <p:ext uri="{BB962C8B-B14F-4D97-AF65-F5344CB8AC3E}">
        <p14:creationId xmlns:p14="http://schemas.microsoft.com/office/powerpoint/2010/main" val="229331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197775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297264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23958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298661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380743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244919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249475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214814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128363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85702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65190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30058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1597631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125281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27</a:t>
            </a:fld>
            <a:endParaRPr lang="en-US"/>
          </a:p>
        </p:txBody>
      </p:sp>
    </p:spTree>
    <p:extLst>
      <p:ext uri="{BB962C8B-B14F-4D97-AF65-F5344CB8AC3E}">
        <p14:creationId xmlns:p14="http://schemas.microsoft.com/office/powerpoint/2010/main" val="409394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2725378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29</a:t>
            </a:fld>
            <a:endParaRPr lang="en-US"/>
          </a:p>
        </p:txBody>
      </p:sp>
    </p:spTree>
    <p:extLst>
      <p:ext uri="{BB962C8B-B14F-4D97-AF65-F5344CB8AC3E}">
        <p14:creationId xmlns:p14="http://schemas.microsoft.com/office/powerpoint/2010/main" val="3448344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30</a:t>
            </a:fld>
            <a:endParaRPr lang="en-US"/>
          </a:p>
        </p:txBody>
      </p:sp>
    </p:spTree>
    <p:extLst>
      <p:ext uri="{BB962C8B-B14F-4D97-AF65-F5344CB8AC3E}">
        <p14:creationId xmlns:p14="http://schemas.microsoft.com/office/powerpoint/2010/main" val="4268788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3380027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32</a:t>
            </a:fld>
            <a:endParaRPr lang="en-US"/>
          </a:p>
        </p:txBody>
      </p:sp>
    </p:spTree>
    <p:extLst>
      <p:ext uri="{BB962C8B-B14F-4D97-AF65-F5344CB8AC3E}">
        <p14:creationId xmlns:p14="http://schemas.microsoft.com/office/powerpoint/2010/main" val="426906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4</a:t>
            </a:fld>
            <a:endParaRPr lang="en-US"/>
          </a:p>
        </p:txBody>
      </p:sp>
    </p:spTree>
    <p:extLst>
      <p:ext uri="{BB962C8B-B14F-4D97-AF65-F5344CB8AC3E}">
        <p14:creationId xmlns:p14="http://schemas.microsoft.com/office/powerpoint/2010/main" val="35804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3935053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81517-11CD-1043-936A-823C17956EDF}" type="slidenum">
              <a:rPr lang="en-US" smtClean="0"/>
              <a:t>35</a:t>
            </a:fld>
            <a:endParaRPr lang="en-US"/>
          </a:p>
        </p:txBody>
      </p:sp>
    </p:spTree>
    <p:extLst>
      <p:ext uri="{BB962C8B-B14F-4D97-AF65-F5344CB8AC3E}">
        <p14:creationId xmlns:p14="http://schemas.microsoft.com/office/powerpoint/2010/main" val="3005442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37</a:t>
            </a:fld>
            <a:endParaRPr lang="en-US"/>
          </a:p>
        </p:txBody>
      </p:sp>
    </p:spTree>
    <p:extLst>
      <p:ext uri="{BB962C8B-B14F-4D97-AF65-F5344CB8AC3E}">
        <p14:creationId xmlns:p14="http://schemas.microsoft.com/office/powerpoint/2010/main" val="1261870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39</a:t>
            </a:fld>
            <a:endParaRPr lang="en-US"/>
          </a:p>
        </p:txBody>
      </p:sp>
    </p:spTree>
    <p:extLst>
      <p:ext uri="{BB962C8B-B14F-4D97-AF65-F5344CB8AC3E}">
        <p14:creationId xmlns:p14="http://schemas.microsoft.com/office/powerpoint/2010/main" val="404538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3345439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2160830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43</a:t>
            </a:fld>
            <a:endParaRPr lang="en-US"/>
          </a:p>
        </p:txBody>
      </p:sp>
    </p:spTree>
    <p:extLst>
      <p:ext uri="{BB962C8B-B14F-4D97-AF65-F5344CB8AC3E}">
        <p14:creationId xmlns:p14="http://schemas.microsoft.com/office/powerpoint/2010/main" val="216993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28057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200101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263813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257200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28014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98166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rgbClr val="004264"/>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solidFill>
            <a:srgbClr val="004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4294" y="314455"/>
            <a:ext cx="422055" cy="39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63653" y="279953"/>
            <a:ext cx="450817" cy="4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74294" y="761223"/>
            <a:ext cx="422055" cy="42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3653" y="754576"/>
            <a:ext cx="462253" cy="42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68"/>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Palmatier, Petersen, and Germann</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12" name="TextBox 11"/>
          <p:cNvSpPr txBox="1"/>
          <p:nvPr/>
        </p:nvSpPr>
        <p:spPr>
          <a:xfrm>
            <a:off x="2371647" y="4291048"/>
            <a:ext cx="6759315" cy="954107"/>
          </a:xfrm>
          <a:prstGeom prst="rect">
            <a:avLst/>
          </a:prstGeom>
          <a:noFill/>
        </p:spPr>
        <p:txBody>
          <a:bodyPr wrap="square" rtlCol="0">
            <a:spAutoFit/>
          </a:bodyPr>
          <a:lstStyle/>
          <a:p>
            <a:pPr algn="ctr"/>
            <a:r>
              <a:rPr lang="en-US" sz="2800" b="1" dirty="0">
                <a:solidFill>
                  <a:srgbClr val="EFE61E"/>
                </a:solidFill>
                <a:latin typeface="+mj-lt"/>
                <a:cs typeface="Avenir Light"/>
              </a:rPr>
              <a:t>Conjoint Analysis for Product </a:t>
            </a:r>
            <a:br>
              <a:rPr lang="en-US" sz="2800" b="1" dirty="0">
                <a:solidFill>
                  <a:srgbClr val="EFE61E"/>
                </a:solidFill>
                <a:latin typeface="+mj-lt"/>
                <a:cs typeface="Avenir Light"/>
              </a:rPr>
            </a:br>
            <a:r>
              <a:rPr lang="en-US" sz="2800" b="1" dirty="0">
                <a:solidFill>
                  <a:srgbClr val="EFE61E"/>
                </a:solidFill>
                <a:latin typeface="+mj-lt"/>
                <a:cs typeface="Avenir Light"/>
              </a:rPr>
              <a:t>and Pricing Decisions</a:t>
            </a:r>
            <a:endParaRPr lang="en-US" sz="2800" dirty="0">
              <a:solidFill>
                <a:schemeClr val="tx2"/>
              </a:solidFill>
              <a:latin typeface="Avenir Light"/>
              <a:cs typeface="Avenir Light"/>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98" y="4164574"/>
            <a:ext cx="1716803" cy="159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63314AF-1F62-4D9D-A749-349BFD98B0B9}"/>
              </a:ext>
            </a:extLst>
          </p:cNvPr>
          <p:cNvSpPr txBox="1"/>
          <p:nvPr/>
        </p:nvSpPr>
        <p:spPr>
          <a:xfrm>
            <a:off x="722333" y="517551"/>
            <a:ext cx="7494229" cy="2308324"/>
          </a:xfrm>
          <a:prstGeom prst="rect">
            <a:avLst/>
          </a:prstGeom>
          <a:noFill/>
        </p:spPr>
        <p:txBody>
          <a:bodyPr wrap="square" rtlCol="0">
            <a:spAutoFit/>
          </a:bodyPr>
          <a:lstStyle/>
          <a:p>
            <a:pPr algn="ctr"/>
            <a:r>
              <a:rPr lang="en-US" sz="3600" dirty="0">
                <a:solidFill>
                  <a:schemeClr val="bg1"/>
                </a:solidFill>
                <a:cs typeface="Avenir Light"/>
              </a:rPr>
              <a:t>Marketing Analytics </a:t>
            </a:r>
          </a:p>
          <a:p>
            <a:pPr algn="ctr"/>
            <a:r>
              <a:rPr lang="en-US" sz="3600" dirty="0">
                <a:solidFill>
                  <a:schemeClr val="bg1"/>
                </a:solidFill>
                <a:cs typeface="Avenir Light"/>
              </a:rPr>
              <a:t>Based on First Principles </a:t>
            </a:r>
            <a:r>
              <a:rPr lang="en-US" sz="3600" dirty="0">
                <a:solidFill>
                  <a:schemeClr val="bg1"/>
                </a:solidFill>
                <a:latin typeface="+mj-lt"/>
                <a:cs typeface="Avenir Light"/>
              </a:rPr>
              <a:t>:</a:t>
            </a:r>
          </a:p>
          <a:p>
            <a:pPr algn="ctr"/>
            <a:endParaRPr lang="en-US" sz="2400" b="1" dirty="0">
              <a:solidFill>
                <a:schemeClr val="bg1"/>
              </a:solidFill>
              <a:latin typeface="+mj-lt"/>
              <a:cs typeface="Avenir Light"/>
            </a:endParaRPr>
          </a:p>
          <a:p>
            <a:pPr algn="ctr"/>
            <a:r>
              <a:rPr lang="en-US" sz="4400" b="1" dirty="0">
                <a:solidFill>
                  <a:schemeClr val="bg1"/>
                </a:solidFill>
                <a:latin typeface="+mj-lt"/>
                <a:cs typeface="Avenir Light"/>
              </a:rPr>
              <a:t>Chapter 12</a:t>
            </a:r>
            <a:endParaRPr lang="en-US" sz="4400" b="1" dirty="0">
              <a:solidFill>
                <a:schemeClr val="bg1"/>
              </a:solidFill>
              <a:latin typeface="Avenir Light"/>
              <a:cs typeface="Avenir Light"/>
            </a:endParaRPr>
          </a:p>
        </p:txBody>
      </p:sp>
    </p:spTree>
    <p:extLst>
      <p:ext uri="{BB962C8B-B14F-4D97-AF65-F5344CB8AC3E}">
        <p14:creationId xmlns:p14="http://schemas.microsoft.com/office/powerpoint/2010/main" val="2576470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Conjoint Analysis Examples</a:t>
            </a:r>
          </a:p>
        </p:txBody>
      </p:sp>
      <p:sp>
        <p:nvSpPr>
          <p:cNvPr id="3" name="Content Placeholder 2"/>
          <p:cNvSpPr>
            <a:spLocks noGrp="1"/>
          </p:cNvSpPr>
          <p:nvPr>
            <p:ph idx="1"/>
          </p:nvPr>
        </p:nvSpPr>
        <p:spPr/>
        <p:txBody>
          <a:bodyPr>
            <a:normAutofit/>
          </a:bodyPr>
          <a:lstStyle/>
          <a:p>
            <a:pPr marL="0" indent="0">
              <a:buNone/>
            </a:pPr>
            <a:r>
              <a:rPr lang="en-US" b="1" dirty="0"/>
              <a:t>Match.com</a:t>
            </a:r>
          </a:p>
          <a:p>
            <a:r>
              <a:rPr lang="en-US" dirty="0"/>
              <a:t>The algorithms used by online dating websites such as Match.com are frequently based on conjoint analysis. </a:t>
            </a:r>
          </a:p>
          <a:p>
            <a:r>
              <a:rPr lang="en-US" dirty="0"/>
              <a:t>In a nutshell, users of dating websites are shown profiles of people. These profiles are made up of and based on a set of attributes (i.e., height, weight, age, education, hair color, etc.). </a:t>
            </a:r>
          </a:p>
          <a:p>
            <a:r>
              <a:rPr lang="en-US" dirty="0"/>
              <a:t>Based on the profiles viewed, users make choices, and, based on these choices, dating websites try to find the perfect match for a respective user. </a:t>
            </a:r>
          </a:p>
          <a:p>
            <a:r>
              <a:rPr lang="en-US" dirty="0"/>
              <a:t>The resulting match scores are often the result of a conjoint analysis of how you (the person seeking a match) and the potential match share similar values for similar personal attributes. </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10</a:t>
            </a:fld>
            <a:endParaRPr lang="en-US" sz="1200" dirty="0">
              <a:solidFill>
                <a:srgbClr val="595959"/>
              </a:solidFill>
            </a:endParaRPr>
          </a:p>
        </p:txBody>
      </p:sp>
    </p:spTree>
    <p:extLst>
      <p:ext uri="{BB962C8B-B14F-4D97-AF65-F5344CB8AC3E}">
        <p14:creationId xmlns:p14="http://schemas.microsoft.com/office/powerpoint/2010/main" val="3872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Conjoint Analysis Examples</a:t>
            </a:r>
          </a:p>
        </p:txBody>
      </p:sp>
      <p:sp>
        <p:nvSpPr>
          <p:cNvPr id="3" name="Content Placeholder 2"/>
          <p:cNvSpPr>
            <a:spLocks noGrp="1"/>
          </p:cNvSpPr>
          <p:nvPr>
            <p:ph idx="1"/>
          </p:nvPr>
        </p:nvSpPr>
        <p:spPr/>
        <p:txBody>
          <a:bodyPr>
            <a:normAutofit/>
          </a:bodyPr>
          <a:lstStyle/>
          <a:p>
            <a:pPr marL="0" indent="0">
              <a:buNone/>
            </a:pPr>
            <a:r>
              <a:rPr lang="en-US" b="1" dirty="0"/>
              <a:t>Apple vs. Samsung</a:t>
            </a:r>
          </a:p>
          <a:p>
            <a:r>
              <a:rPr lang="en-US" dirty="0"/>
              <a:t>Conjoint analysis has also been used in patent infringement suits. For example, a few years ago, Apple sued Samsung in the U.S. arguing that Samsung had stolen a feature of Apple’s touchscreen technology – the ability to recognize a second finger on the touchscreen. </a:t>
            </a:r>
          </a:p>
          <a:p>
            <a:r>
              <a:rPr lang="en-US" dirty="0"/>
              <a:t>Apple’s lawyers, with the help of a marketing professor, used conjoint analysis to calculate the intellectual property damage incurred. It turns out that this feature is worth on average $39. </a:t>
            </a:r>
          </a:p>
          <a:p>
            <a:r>
              <a:rPr lang="en-US" dirty="0"/>
              <a:t>Once Apple had an estimate of the worth of its touchscreen technology as part of a product, it multiplied this value by the number of products Samsung had sold that included the technology and thus arrived at an estimate of the property damage it sustained.</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11</a:t>
            </a:fld>
            <a:endParaRPr lang="en-US" sz="1200" dirty="0">
              <a:solidFill>
                <a:srgbClr val="595959"/>
              </a:solidFill>
            </a:endParaRPr>
          </a:p>
        </p:txBody>
      </p:sp>
    </p:spTree>
    <p:extLst>
      <p:ext uri="{BB962C8B-B14F-4D97-AF65-F5344CB8AC3E}">
        <p14:creationId xmlns:p14="http://schemas.microsoft.com/office/powerpoint/2010/main" val="37964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r>
              <a:rPr lang="en-US" dirty="0"/>
              <a:t>Conjoint analysis requires six steps:</a:t>
            </a:r>
          </a:p>
          <a:p>
            <a:pPr lvl="1"/>
            <a:r>
              <a:rPr lang="en-US" dirty="0"/>
              <a:t>Select product attributes to be included</a:t>
            </a:r>
          </a:p>
          <a:p>
            <a:pPr lvl="1"/>
            <a:r>
              <a:rPr lang="en-US" dirty="0"/>
              <a:t>Select the product attribute </a:t>
            </a:r>
            <a:r>
              <a:rPr lang="en-US" i="1" dirty="0"/>
              <a:t>levels</a:t>
            </a:r>
            <a:r>
              <a:rPr lang="en-US" dirty="0"/>
              <a:t> to be included</a:t>
            </a:r>
          </a:p>
          <a:p>
            <a:pPr lvl="1"/>
            <a:r>
              <a:rPr lang="en-US" dirty="0"/>
              <a:t>Create the product profiles</a:t>
            </a:r>
          </a:p>
          <a:p>
            <a:pPr lvl="1"/>
            <a:r>
              <a:rPr lang="en-US" dirty="0"/>
              <a:t>Collect data from target customers</a:t>
            </a:r>
          </a:p>
          <a:p>
            <a:pPr lvl="1"/>
            <a:r>
              <a:rPr lang="en-US" dirty="0"/>
              <a:t>Estimate the utility (also referred to as part-</a:t>
            </a:r>
            <a:r>
              <a:rPr lang="en-US" dirty="0" err="1"/>
              <a:t>worths</a:t>
            </a:r>
            <a:r>
              <a:rPr lang="en-US" dirty="0"/>
              <a:t>) of the product attributes and levels using regression analysis</a:t>
            </a:r>
          </a:p>
          <a:p>
            <a:pPr lvl="1"/>
            <a:r>
              <a:rPr lang="en-US" dirty="0"/>
              <a:t>Analyze the results</a:t>
            </a:r>
          </a:p>
          <a:p>
            <a:pPr lvl="1"/>
            <a:endParaRPr lang="en-US" dirty="0"/>
          </a:p>
          <a:p>
            <a:r>
              <a:rPr lang="en-US" dirty="0"/>
              <a:t>The six steps are covered in detail in the following slides using a sandwich example.</a:t>
            </a:r>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12</a:t>
            </a:fld>
            <a:endParaRPr lang="en-US" sz="1200" dirty="0">
              <a:solidFill>
                <a:srgbClr val="595959"/>
              </a:solidFill>
            </a:endParaRPr>
          </a:p>
        </p:txBody>
      </p:sp>
    </p:spTree>
    <p:extLst>
      <p:ext uri="{BB962C8B-B14F-4D97-AF65-F5344CB8AC3E}">
        <p14:creationId xmlns:p14="http://schemas.microsoft.com/office/powerpoint/2010/main" val="20562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Select product attributes</a:t>
            </a:r>
            <a:endParaRPr lang="en-US" i="1" dirty="0"/>
          </a:p>
          <a:p>
            <a:r>
              <a:rPr lang="en-US" dirty="0"/>
              <a:t>Attributes included should be those most important to the target customers. To identify these attributes, it is often prudent to conduct focus groups with a sample of target customers. Considering the sandwich example, let us assume that, based on customer feedback, you decided to include the following product attributes in the conjoint analysis:</a:t>
            </a:r>
          </a:p>
          <a:p>
            <a:pPr lvl="1"/>
            <a:r>
              <a:rPr lang="en-US" dirty="0"/>
              <a:t>Type of bread</a:t>
            </a:r>
          </a:p>
          <a:p>
            <a:pPr lvl="1"/>
            <a:r>
              <a:rPr lang="en-US" dirty="0"/>
              <a:t>Type of meat</a:t>
            </a:r>
          </a:p>
          <a:p>
            <a:pPr lvl="1"/>
            <a:r>
              <a:rPr lang="en-US" dirty="0"/>
              <a:t>Type of cheese</a:t>
            </a:r>
          </a:p>
          <a:p>
            <a:pPr lvl="1"/>
            <a:r>
              <a:rPr lang="en-US" dirty="0"/>
              <a:t>Type of vegetables</a:t>
            </a:r>
          </a:p>
          <a:p>
            <a:pPr lvl="1"/>
            <a:r>
              <a:rPr lang="en-US" dirty="0"/>
              <a:t>Price </a:t>
            </a:r>
          </a:p>
          <a:p>
            <a:r>
              <a:rPr lang="en-US" dirty="0"/>
              <a:t>Researchers should be careful to not include too many product attributes. Typically, it is advisable to keep the number of product attributes at 6 or less. </a:t>
            </a:r>
          </a:p>
          <a:p>
            <a:r>
              <a:rPr lang="en-US" dirty="0"/>
              <a:t>Some product attributes are expected by customers. For example, virtually all laptops nowadays have a built-in camera. Such attributes should not be included in a conjoint analysis, unless there is a potential opportunity to differentiate the product on that attribute.</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13</a:t>
            </a:fld>
            <a:endParaRPr lang="en-US" sz="1200" dirty="0">
              <a:solidFill>
                <a:srgbClr val="595959"/>
              </a:solidFill>
            </a:endParaRPr>
          </a:p>
        </p:txBody>
      </p:sp>
    </p:spTree>
    <p:extLst>
      <p:ext uri="{BB962C8B-B14F-4D97-AF65-F5344CB8AC3E}">
        <p14:creationId xmlns:p14="http://schemas.microsoft.com/office/powerpoint/2010/main" val="27569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Select product attribute levels</a:t>
            </a:r>
          </a:p>
          <a:p>
            <a:r>
              <a:rPr lang="en-US" dirty="0"/>
              <a:t>Returning to the sandwich example, let us assume you decided to include the following product attributes levels (per attribute) in the conjoint analysis:</a:t>
            </a:r>
          </a:p>
          <a:p>
            <a:pPr lvl="1"/>
            <a:r>
              <a:rPr lang="en-US" dirty="0"/>
              <a:t>Type of bread: White, Whole Wheat</a:t>
            </a:r>
          </a:p>
          <a:p>
            <a:pPr lvl="1"/>
            <a:r>
              <a:rPr lang="en-US" dirty="0"/>
              <a:t>Type of meat: Ham, Turkey, No Meat</a:t>
            </a:r>
          </a:p>
          <a:p>
            <a:pPr lvl="1"/>
            <a:r>
              <a:rPr lang="en-US" dirty="0"/>
              <a:t>Type of cheese: Provolone, American, Swiss</a:t>
            </a:r>
          </a:p>
          <a:p>
            <a:pPr lvl="1"/>
            <a:r>
              <a:rPr lang="en-US" dirty="0"/>
              <a:t>Type of vegetables: Lettuce, Tomatoes, Lettuce &amp; Tomatoes </a:t>
            </a:r>
          </a:p>
          <a:p>
            <a:pPr lvl="1"/>
            <a:r>
              <a:rPr lang="en-US" dirty="0"/>
              <a:t>Price: $3.99, $4.99, $5.99  </a:t>
            </a:r>
          </a:p>
          <a:p>
            <a:r>
              <a:rPr lang="en-US" dirty="0"/>
              <a:t>It is recommended to include 2 to 5 levels for each attribute to not overburden those providing feedback about the attribute combinations. </a:t>
            </a:r>
          </a:p>
          <a:p>
            <a:r>
              <a:rPr lang="en-US" dirty="0"/>
              <a:t>It is advisable to keep the number of attribute levels similar across the attributes included. </a:t>
            </a:r>
          </a:p>
          <a:p>
            <a:r>
              <a:rPr lang="en-US" dirty="0"/>
              <a:t>The meaning of the attribute levels should not be ambiguous. </a:t>
            </a:r>
          </a:p>
          <a:p>
            <a:r>
              <a:rPr lang="en-US" dirty="0"/>
              <a:t>The included attribute levels should be mutually exclusive, and the range of attribute levels should be consistent with what customers can expect to encounter in real life.</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14</a:t>
            </a:fld>
            <a:endParaRPr lang="en-US" sz="1200" dirty="0">
              <a:solidFill>
                <a:srgbClr val="595959"/>
              </a:solidFill>
            </a:endParaRPr>
          </a:p>
        </p:txBody>
      </p:sp>
    </p:spTree>
    <p:extLst>
      <p:ext uri="{BB962C8B-B14F-4D97-AF65-F5344CB8AC3E}">
        <p14:creationId xmlns:p14="http://schemas.microsoft.com/office/powerpoint/2010/main" val="2845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a:t>Create the product profiles</a:t>
            </a:r>
          </a:p>
          <a:p>
            <a:r>
              <a:rPr lang="en-US" dirty="0"/>
              <a:t>In the sandwich example, we have 5 attributes with 2 to 3 levels each. Thus, even considering this relatively small set of attributes and levels, there are 2 (bread) x 3 (meat) x 3 (cheese) x 3 (vegetables) x 3 (price) = 162 possible sandwich combinations. No customer would want to provide feedback on that many different kinds of sandwiches. Thankfully, in conjoint analysis, this is also not needed. </a:t>
            </a:r>
          </a:p>
          <a:p>
            <a:r>
              <a:rPr lang="en-US" dirty="0"/>
              <a:t>There are different approaches to conjoint analysis. Among those, two are particularly popular:</a:t>
            </a:r>
          </a:p>
          <a:p>
            <a:pPr lvl="1"/>
            <a:r>
              <a:rPr lang="en-US" dirty="0"/>
              <a:t>Ratings-based or Rankings-based conjoint analysis</a:t>
            </a:r>
          </a:p>
          <a:p>
            <a:pPr lvl="1"/>
            <a:r>
              <a:rPr lang="en-US" dirty="0"/>
              <a:t>Choice-based conjoint analysis</a:t>
            </a:r>
          </a:p>
          <a:p>
            <a:r>
              <a:rPr lang="en-US" dirty="0"/>
              <a:t>In ratings-based conjoint analysis, customers independently rate a subset of the product profiles on, for example, a scale of 0 – 100, where 1 represents least preferred product and 100 represents most preferred product.  Similarly, one can use a scale from 1 – 7 etc.  Instead of asking customers to rate product profiles on a scale, it is also possible to ask customers to rank the product profiles. This would result in rankings-based conjoint analysis.  In that case, each product’s rank is used as its rating.</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15</a:t>
            </a:fld>
            <a:endParaRPr lang="en-US" sz="1200" dirty="0">
              <a:solidFill>
                <a:srgbClr val="595959"/>
              </a:solidFill>
            </a:endParaRPr>
          </a:p>
        </p:txBody>
      </p:sp>
    </p:spTree>
    <p:extLst>
      <p:ext uri="{BB962C8B-B14F-4D97-AF65-F5344CB8AC3E}">
        <p14:creationId xmlns:p14="http://schemas.microsoft.com/office/powerpoint/2010/main" val="35505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r>
              <a:rPr lang="en-US" dirty="0"/>
              <a:t>Returning to the sandwich example, a customer may be asked to rate the product profiles shown below on a scale from 1 – 7 (where 1 represents the least preferred product and 7 the most preferred product). </a:t>
            </a:r>
          </a:p>
          <a:p>
            <a:r>
              <a:rPr lang="en-US" dirty="0"/>
              <a:t>The sample of profiles was created as a fractional factorial design.</a:t>
            </a:r>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16</a:t>
            </a:fld>
            <a:endParaRPr lang="en-US" sz="1200" dirty="0">
              <a:solidFill>
                <a:srgbClr val="595959"/>
              </a:solidFill>
            </a:endParaRPr>
          </a:p>
        </p:txBody>
      </p:sp>
      <p:graphicFrame>
        <p:nvGraphicFramePr>
          <p:cNvPr id="4" name="Table 3">
            <a:extLst>
              <a:ext uri="{FF2B5EF4-FFF2-40B4-BE49-F238E27FC236}">
                <a16:creationId xmlns:a16="http://schemas.microsoft.com/office/drawing/2014/main" id="{95198624-22D9-453B-8F68-2D352DBDCDD9}"/>
              </a:ext>
            </a:extLst>
          </p:cNvPr>
          <p:cNvGraphicFramePr>
            <a:graphicFrameLocks noGrp="1"/>
          </p:cNvGraphicFramePr>
          <p:nvPr>
            <p:extLst>
              <p:ext uri="{D42A27DB-BD31-4B8C-83A1-F6EECF244321}">
                <p14:modId xmlns:p14="http://schemas.microsoft.com/office/powerpoint/2010/main" val="1636137761"/>
              </p:ext>
            </p:extLst>
          </p:nvPr>
        </p:nvGraphicFramePr>
        <p:xfrm>
          <a:off x="395236" y="3058734"/>
          <a:ext cx="8180392" cy="3220880"/>
        </p:xfrm>
        <a:graphic>
          <a:graphicData uri="http://schemas.openxmlformats.org/drawingml/2006/table">
            <a:tbl>
              <a:tblPr firstRow="1" firstCol="1" bandRow="1">
                <a:tableStyleId>{5C22544A-7EE6-4342-B048-85BDC9FD1C3A}</a:tableStyleId>
              </a:tblPr>
              <a:tblGrid>
                <a:gridCol w="1363399">
                  <a:extLst>
                    <a:ext uri="{9D8B030D-6E8A-4147-A177-3AD203B41FA5}">
                      <a16:colId xmlns:a16="http://schemas.microsoft.com/office/drawing/2014/main" val="4294033738"/>
                    </a:ext>
                  </a:extLst>
                </a:gridCol>
                <a:gridCol w="861094">
                  <a:extLst>
                    <a:ext uri="{9D8B030D-6E8A-4147-A177-3AD203B41FA5}">
                      <a16:colId xmlns:a16="http://schemas.microsoft.com/office/drawing/2014/main" val="3192407679"/>
                    </a:ext>
                  </a:extLst>
                </a:gridCol>
                <a:gridCol w="1076367">
                  <a:extLst>
                    <a:ext uri="{9D8B030D-6E8A-4147-A177-3AD203B41FA5}">
                      <a16:colId xmlns:a16="http://schemas.microsoft.com/office/drawing/2014/main" val="2832879635"/>
                    </a:ext>
                  </a:extLst>
                </a:gridCol>
                <a:gridCol w="932852">
                  <a:extLst>
                    <a:ext uri="{9D8B030D-6E8A-4147-A177-3AD203B41FA5}">
                      <a16:colId xmlns:a16="http://schemas.microsoft.com/office/drawing/2014/main" val="3413900575"/>
                    </a:ext>
                  </a:extLst>
                </a:gridCol>
                <a:gridCol w="1722187">
                  <a:extLst>
                    <a:ext uri="{9D8B030D-6E8A-4147-A177-3AD203B41FA5}">
                      <a16:colId xmlns:a16="http://schemas.microsoft.com/office/drawing/2014/main" val="1598855535"/>
                    </a:ext>
                  </a:extLst>
                </a:gridCol>
                <a:gridCol w="861094">
                  <a:extLst>
                    <a:ext uri="{9D8B030D-6E8A-4147-A177-3AD203B41FA5}">
                      <a16:colId xmlns:a16="http://schemas.microsoft.com/office/drawing/2014/main" val="1860642386"/>
                    </a:ext>
                  </a:extLst>
                </a:gridCol>
                <a:gridCol w="1363399">
                  <a:extLst>
                    <a:ext uri="{9D8B030D-6E8A-4147-A177-3AD203B41FA5}">
                      <a16:colId xmlns:a16="http://schemas.microsoft.com/office/drawing/2014/main" val="2053323520"/>
                    </a:ext>
                  </a:extLst>
                </a:gridCol>
              </a:tblGrid>
              <a:tr h="201305">
                <a:tc>
                  <a:txBody>
                    <a:bodyPr/>
                    <a:lstStyle/>
                    <a:p>
                      <a:pPr marL="0" marR="0" algn="ctr">
                        <a:lnSpc>
                          <a:spcPct val="107000"/>
                        </a:lnSpc>
                        <a:spcBef>
                          <a:spcPts val="0"/>
                        </a:spcBef>
                        <a:spcAft>
                          <a:spcPts val="0"/>
                        </a:spcAft>
                      </a:pPr>
                      <a:r>
                        <a:rPr lang="en-US" sz="1100">
                          <a:effectLst/>
                        </a:rPr>
                        <a:t>Product Profile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Bread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Cheese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Veggie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Rating (1 - 7)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1813589"/>
                  </a:ext>
                </a:extLst>
              </a:tr>
              <a:tr h="201305">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No 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Provolone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4224485"/>
                  </a:ext>
                </a:extLst>
              </a:tr>
              <a:tr h="201305">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9770140"/>
                  </a:ext>
                </a:extLst>
              </a:tr>
              <a:tr h="201305">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Provolone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 &amp; 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3416838"/>
                  </a:ext>
                </a:extLst>
              </a:tr>
              <a:tr h="201305">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Turkey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 &amp; 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6121677"/>
                  </a:ext>
                </a:extLst>
              </a:tr>
              <a:tr h="201305">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Provolone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0571534"/>
                  </a:ext>
                </a:extLst>
              </a:tr>
              <a:tr h="201305">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No 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 &amp; 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8020622"/>
                  </a:ext>
                </a:extLst>
              </a:tr>
              <a:tr h="201305">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No 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Provolone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2575026"/>
                  </a:ext>
                </a:extLst>
              </a:tr>
              <a:tr h="201305">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No 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5644558"/>
                  </a:ext>
                </a:extLst>
              </a:tr>
              <a:tr h="201305">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No Meat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84186402"/>
                  </a:ext>
                </a:extLst>
              </a:tr>
              <a:tr h="201305">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Turkey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Provolone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9999288"/>
                  </a:ext>
                </a:extLst>
              </a:tr>
              <a:tr h="201305">
                <a:tc>
                  <a:txBody>
                    <a:bodyPr/>
                    <a:lstStyle/>
                    <a:p>
                      <a:pPr marL="0" marR="0" algn="ctr">
                        <a:lnSpc>
                          <a:spcPct val="107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 &amp; 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2414107"/>
                  </a:ext>
                </a:extLst>
              </a:tr>
              <a:tr h="201305">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Turkey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71860049"/>
                  </a:ext>
                </a:extLst>
              </a:tr>
              <a:tr h="201305">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Turkey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Lettuce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37997992"/>
                  </a:ext>
                </a:extLst>
              </a:tr>
              <a:tr h="201305">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0154755"/>
                  </a:ext>
                </a:extLst>
              </a:tr>
              <a:tr h="201305">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Ham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Swiss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Tomatoes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5022365"/>
                  </a:ext>
                </a:extLst>
              </a:tr>
            </a:tbl>
          </a:graphicData>
        </a:graphic>
      </p:graphicFrame>
    </p:spTree>
    <p:extLst>
      <p:ext uri="{BB962C8B-B14F-4D97-AF65-F5344CB8AC3E}">
        <p14:creationId xmlns:p14="http://schemas.microsoft.com/office/powerpoint/2010/main" val="40875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r>
              <a:rPr lang="en-US" dirty="0"/>
              <a:t>We could also create a survey using choice-based conjoint profiles. In choice-based conjoint analysis, customers are asked to make a series of choices among two or more product profiles presented in order, such as:</a:t>
            </a:r>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17</a:t>
            </a:fld>
            <a:endParaRPr lang="en-US" sz="1200" dirty="0">
              <a:solidFill>
                <a:srgbClr val="595959"/>
              </a:solidFill>
            </a:endParaRPr>
          </a:p>
        </p:txBody>
      </p:sp>
      <p:pic>
        <p:nvPicPr>
          <p:cNvPr id="7" name="Picture 6">
            <a:extLst>
              <a:ext uri="{FF2B5EF4-FFF2-40B4-BE49-F238E27FC236}">
                <a16:creationId xmlns:a16="http://schemas.microsoft.com/office/drawing/2014/main" id="{7563FD55-D53C-47FC-980D-DCAEC03937AF}"/>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856456" y="2650362"/>
            <a:ext cx="7431088" cy="3552734"/>
          </a:xfrm>
          <a:prstGeom prst="rect">
            <a:avLst/>
          </a:prstGeom>
          <a:noFill/>
          <a:ln>
            <a:noFill/>
          </a:ln>
        </p:spPr>
      </p:pic>
    </p:spTree>
    <p:extLst>
      <p:ext uri="{BB962C8B-B14F-4D97-AF65-F5344CB8AC3E}">
        <p14:creationId xmlns:p14="http://schemas.microsoft.com/office/powerpoint/2010/main" val="4670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pPr marL="0" indent="0">
              <a:buNone/>
            </a:pPr>
            <a:r>
              <a:rPr lang="en-US" b="1" i="1" dirty="0"/>
              <a:t>Collect data from target customers</a:t>
            </a:r>
          </a:p>
          <a:p>
            <a:r>
              <a:rPr lang="en-US" dirty="0"/>
              <a:t>Once the product-profiles are created and the type of conjoint analysis (e.g., ratings-based vs. choice-based conjoint analysis) has been decided upon, researchers create a survey and invite randomly selected and representative (typically target) customers to complete the survey.</a:t>
            </a:r>
          </a:p>
          <a:p>
            <a:r>
              <a:rPr lang="en-US" dirty="0"/>
              <a:t>Conjoint-analysis surveys can be conducted using paper and pencil surveys, but it is quite common nowadays to use an online survey when collecting data for a conjoint analysis.</a:t>
            </a:r>
          </a:p>
          <a:p>
            <a:endParaRPr lang="en-US" dirty="0"/>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18</a:t>
            </a:fld>
            <a:endParaRPr lang="en-US" sz="1200" dirty="0">
              <a:solidFill>
                <a:srgbClr val="595959"/>
              </a:solidFill>
            </a:endParaRPr>
          </a:p>
        </p:txBody>
      </p:sp>
    </p:spTree>
    <p:extLst>
      <p:ext uri="{BB962C8B-B14F-4D97-AF65-F5344CB8AC3E}">
        <p14:creationId xmlns:p14="http://schemas.microsoft.com/office/powerpoint/2010/main" val="325066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pPr marL="0" indent="0">
              <a:buNone/>
            </a:pPr>
            <a:r>
              <a:rPr lang="en-US" b="1" i="1" dirty="0"/>
              <a:t>Estimate customers’ utility using regression analysis</a:t>
            </a:r>
          </a:p>
          <a:p>
            <a:r>
              <a:rPr lang="en-US" dirty="0"/>
              <a:t>Once the data is collected, the next step entails estimating the customers’ utility – or part-</a:t>
            </a:r>
            <a:r>
              <a:rPr lang="en-US" dirty="0" err="1"/>
              <a:t>worths</a:t>
            </a:r>
            <a:r>
              <a:rPr lang="en-US" dirty="0"/>
              <a:t>. </a:t>
            </a:r>
          </a:p>
          <a:p>
            <a:r>
              <a:rPr lang="en-US" dirty="0"/>
              <a:t>Conjoint analysis provides (1) the relative importance each customer attaches to each included product attribute and (2) each customer’s utility (or part-worth) for each included level of each attribute. </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19</a:t>
            </a:fld>
            <a:endParaRPr lang="en-US" sz="1200" dirty="0">
              <a:solidFill>
                <a:srgbClr val="595959"/>
              </a:solidFill>
            </a:endParaRPr>
          </a:p>
        </p:txBody>
      </p:sp>
    </p:spTree>
    <p:extLst>
      <p:ext uri="{BB962C8B-B14F-4D97-AF65-F5344CB8AC3E}">
        <p14:creationId xmlns:p14="http://schemas.microsoft.com/office/powerpoint/2010/main" val="38225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b="1" dirty="0">
                <a:solidFill>
                  <a:schemeClr val="tx2"/>
                </a:solidFill>
              </a:rPr>
              <a:t>Learning Objectives</a:t>
            </a:r>
          </a:p>
          <a:p>
            <a:r>
              <a:rPr lang="en-US" dirty="0"/>
              <a:t>Introduction</a:t>
            </a:r>
          </a:p>
          <a:p>
            <a:pPr lvl="1"/>
            <a:r>
              <a:rPr lang="en-US" dirty="0"/>
              <a:t>What is Conjoint Analysis?</a:t>
            </a:r>
          </a:p>
          <a:p>
            <a:pPr lvl="1"/>
            <a:r>
              <a:rPr lang="en-US" dirty="0"/>
              <a:t>Conjoint Analysis Examples</a:t>
            </a:r>
          </a:p>
          <a:p>
            <a:pPr lvl="1"/>
            <a:r>
              <a:rPr lang="en-US" dirty="0"/>
              <a:t>Steps in Conjoint analysis </a:t>
            </a:r>
          </a:p>
          <a:p>
            <a:r>
              <a:rPr lang="en-US" dirty="0"/>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t>Using Conjoint Analysis Results for Segmentation</a:t>
            </a:r>
          </a:p>
          <a:p>
            <a:r>
              <a:rPr lang="en-US" dirty="0"/>
              <a:t>Choice-based Conjoint Analysis</a:t>
            </a:r>
          </a:p>
          <a:p>
            <a:r>
              <a:rPr lang="en-US" dirty="0"/>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369739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Steps in Conjoint analysis </a:t>
            </a:r>
          </a:p>
        </p:txBody>
      </p:sp>
      <p:sp>
        <p:nvSpPr>
          <p:cNvPr id="3" name="Content Placeholder 2"/>
          <p:cNvSpPr>
            <a:spLocks noGrp="1"/>
          </p:cNvSpPr>
          <p:nvPr>
            <p:ph idx="1"/>
          </p:nvPr>
        </p:nvSpPr>
        <p:spPr/>
        <p:txBody>
          <a:bodyPr>
            <a:normAutofit/>
          </a:bodyPr>
          <a:lstStyle/>
          <a:p>
            <a:r>
              <a:rPr lang="en-US" dirty="0"/>
              <a:t>Text</a:t>
            </a:r>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20</a:t>
            </a:fld>
            <a:endParaRPr lang="en-US" sz="1200" dirty="0">
              <a:solidFill>
                <a:srgbClr val="595959"/>
              </a:solidFill>
            </a:endParaRPr>
          </a:p>
        </p:txBody>
      </p:sp>
    </p:spTree>
    <p:extLst>
      <p:ext uri="{BB962C8B-B14F-4D97-AF65-F5344CB8AC3E}">
        <p14:creationId xmlns:p14="http://schemas.microsoft.com/office/powerpoint/2010/main" val="31909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dirty="0">
                <a:solidFill>
                  <a:schemeClr val="tx1">
                    <a:lumMod val="75000"/>
                    <a:lumOff val="25000"/>
                  </a:schemeClr>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b="1" dirty="0">
                <a:solidFill>
                  <a:srgbClr val="004668"/>
                </a:solidFill>
              </a:rPr>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t>Using Conjoint Analysis Results for Segmentation</a:t>
            </a:r>
          </a:p>
          <a:p>
            <a:r>
              <a:rPr lang="en-US" dirty="0"/>
              <a:t>Choice-based Conjoint Analysis</a:t>
            </a:r>
          </a:p>
          <a:p>
            <a:r>
              <a:rPr lang="en-US" dirty="0"/>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21</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290807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Ratings-based conjoint analysis</a:t>
            </a:r>
          </a:p>
        </p:txBody>
      </p:sp>
      <p:sp>
        <p:nvSpPr>
          <p:cNvPr id="3" name="Content Placeholder 2"/>
          <p:cNvSpPr>
            <a:spLocks noGrp="1"/>
          </p:cNvSpPr>
          <p:nvPr>
            <p:ph idx="1"/>
          </p:nvPr>
        </p:nvSpPr>
        <p:spPr>
          <a:xfrm>
            <a:off x="467872" y="1239261"/>
            <a:ext cx="8354173" cy="4875211"/>
          </a:xfrm>
        </p:spPr>
        <p:txBody>
          <a:bodyPr>
            <a:normAutofit lnSpcReduction="10000"/>
          </a:bodyPr>
          <a:lstStyle/>
          <a:p>
            <a:r>
              <a:rPr lang="en-US" dirty="0"/>
              <a:t>In ratings-based conjoint analysis, standard OLS regression analysis is used for the estimation.  </a:t>
            </a:r>
          </a:p>
          <a:p>
            <a:r>
              <a:rPr lang="en-US" dirty="0"/>
              <a:t>The customers’ ratings of the various choices (i.e., ratings of sandwiches on a scale from 1 – 7 in the above example) form the dependent variable in the OLS regression. </a:t>
            </a:r>
          </a:p>
          <a:p>
            <a:r>
              <a:rPr lang="en-US" dirty="0"/>
              <a:t>Moreover, the respective level of each attribute associated with each rating is captured using dummy variables (i.e., a binary variable that takes on the form of 1 or 0). </a:t>
            </a:r>
          </a:p>
          <a:p>
            <a:r>
              <a:rPr lang="en-US" dirty="0"/>
              <a:t>These dummy variable(s) make up the independent variable(s) of the OLS regression. </a:t>
            </a:r>
          </a:p>
          <a:p>
            <a:r>
              <a:rPr lang="en-US" dirty="0"/>
              <a:t>Importantly, for each attribute included in the conjoint analysis, there will be </a:t>
            </a:r>
            <a:r>
              <a:rPr lang="en-US" i="1" dirty="0"/>
              <a:t>x</a:t>
            </a:r>
            <a:r>
              <a:rPr lang="en-US" dirty="0"/>
              <a:t> – 1 dummy variables, where </a:t>
            </a:r>
            <a:r>
              <a:rPr lang="en-US" i="1" dirty="0"/>
              <a:t>x</a:t>
            </a:r>
            <a:r>
              <a:rPr lang="en-US" dirty="0"/>
              <a:t> captures the respective number of attribute levels.</a:t>
            </a:r>
            <a:endParaRPr lang="en-US" sz="20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22</a:t>
            </a:fld>
            <a:endParaRPr lang="en-US" sz="1200" dirty="0">
              <a:solidFill>
                <a:srgbClr val="595959"/>
              </a:solidFill>
            </a:endParaRPr>
          </a:p>
        </p:txBody>
      </p:sp>
    </p:spTree>
    <p:extLst>
      <p:ext uri="{BB962C8B-B14F-4D97-AF65-F5344CB8AC3E}">
        <p14:creationId xmlns:p14="http://schemas.microsoft.com/office/powerpoint/2010/main" val="27643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Ratings-based conjoint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72" y="1239261"/>
                <a:ext cx="8354173" cy="4875211"/>
              </a:xfrm>
            </p:spPr>
            <p:txBody>
              <a:bodyPr>
                <a:normAutofit fontScale="85000" lnSpcReduction="20000"/>
              </a:bodyPr>
              <a:lstStyle/>
              <a:p>
                <a:r>
                  <a:rPr lang="en-US" dirty="0"/>
                  <a:t>The dummy variables not included in the regression model make up the baseline case. It is important that all results are interpreted relative to the baseline case.</a:t>
                </a:r>
              </a:p>
              <a:p>
                <a:r>
                  <a:rPr lang="en-US" dirty="0"/>
                  <a:t>The OLS regression model takes on the following form:</a:t>
                </a:r>
                <a:br>
                  <a:rPr lang="en-US" dirty="0"/>
                </a:br>
                <a:endParaRPr lang="en-US" dirty="0"/>
              </a:p>
              <a:p>
                <a:pPr marL="0" lv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𝑃</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𝑘𝑗</m:t>
                          </m:r>
                        </m:sup>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𝑖𝑗</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e>
                          </m:nary>
                        </m:e>
                      </m:nary>
                    </m:oMath>
                  </m:oMathPara>
                </a14:m>
                <a:endParaRPr lang="en-US" dirty="0"/>
              </a:p>
              <a:p>
                <a:r>
                  <a:rPr lang="en-US" dirty="0"/>
                  <a:t>Where</a:t>
                </a:r>
              </a:p>
              <a:p>
                <a:pPr lvl="1"/>
                <a:r>
                  <a:rPr lang="en-US" i="1" dirty="0"/>
                  <a:t>P</a:t>
                </a:r>
                <a:r>
                  <a:rPr lang="en-US" dirty="0"/>
                  <a:t> = a product or concept to be evaluated</a:t>
                </a:r>
              </a:p>
              <a:p>
                <a:pPr lvl="1"/>
                <a:r>
                  <a:rPr lang="en-US" i="1" dirty="0"/>
                  <a:t>U(P)</a:t>
                </a:r>
                <a:r>
                  <a:rPr lang="en-US" dirty="0"/>
                  <a:t> = The utility associated with product </a:t>
                </a:r>
                <a:r>
                  <a:rPr lang="en-US" i="1" dirty="0"/>
                  <a:t>P</a:t>
                </a:r>
                <a:r>
                  <a:rPr lang="en-US" dirty="0"/>
                  <a:t> (usually the rating score)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𝑖𝑗</m:t>
                        </m:r>
                      </m:sub>
                    </m:sSub>
                  </m:oMath>
                </a14:m>
                <a:r>
                  <a:rPr lang="en-US" dirty="0"/>
                  <a:t> = The utility associated with the </a:t>
                </a:r>
                <a:r>
                  <a:rPr lang="en-US" dirty="0" err="1"/>
                  <a:t>jth</a:t>
                </a:r>
                <a:r>
                  <a:rPr lang="en-US" dirty="0"/>
                  <a:t> level ( j = 1,2,3….</a:t>
                </a:r>
                <a:r>
                  <a:rPr lang="en-US" dirty="0" err="1"/>
                  <a:t>k</a:t>
                </a:r>
                <a:r>
                  <a:rPr lang="en-US" baseline="-25000" dirty="0" err="1"/>
                  <a:t>j</a:t>
                </a:r>
                <a:r>
                  <a:rPr lang="en-US" dirty="0"/>
                  <a:t>) on the </a:t>
                </a:r>
                <a:r>
                  <a:rPr lang="en-US" dirty="0" err="1"/>
                  <a:t>ith</a:t>
                </a:r>
                <a:r>
                  <a:rPr lang="en-US" dirty="0"/>
                  <a:t> attribute (referred to as part-worth)</a:t>
                </a:r>
              </a:p>
              <a:p>
                <a:pPr lvl="1"/>
                <a:r>
                  <a:rPr lang="en-US" dirty="0"/>
                  <a:t>m = Number of attributes</a:t>
                </a:r>
              </a:p>
              <a:p>
                <a:pPr lvl="1"/>
                <a:r>
                  <a:rPr lang="en-US" dirty="0" err="1"/>
                  <a:t>k</a:t>
                </a:r>
                <a:r>
                  <a:rPr lang="en-US" baseline="-25000" dirty="0" err="1"/>
                  <a:t>j</a:t>
                </a:r>
                <a:r>
                  <a:rPr lang="en-US" dirty="0"/>
                  <a:t> = Number of levels of attribute j</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𝑖𝑗</m:t>
                        </m:r>
                      </m:sub>
                    </m:sSub>
                  </m:oMath>
                </a14:m>
                <a:r>
                  <a:rPr lang="en-US" dirty="0"/>
                  <a:t> = 1 if the </a:t>
                </a:r>
                <a:r>
                  <a:rPr lang="en-US" dirty="0" err="1"/>
                  <a:t>jth</a:t>
                </a:r>
                <a:r>
                  <a:rPr lang="en-US" dirty="0"/>
                  <a:t> level of the </a:t>
                </a:r>
                <a:r>
                  <a:rPr lang="en-US" dirty="0" err="1"/>
                  <a:t>ith</a:t>
                </a:r>
                <a:r>
                  <a:rPr lang="en-US" dirty="0"/>
                  <a:t> attribute is present in product </a:t>
                </a:r>
                <a:r>
                  <a:rPr lang="en-US" i="1" dirty="0"/>
                  <a:t>P</a:t>
                </a:r>
                <a:r>
                  <a:rPr lang="en-US" dirty="0"/>
                  <a:t>, and 0 otherwise.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oMath>
                </a14:m>
                <a:r>
                  <a:rPr lang="en-US" dirty="0"/>
                  <a:t> = constant of the regression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oMath>
                </a14:m>
                <a:r>
                  <a:rPr lang="en-US" dirty="0"/>
                  <a:t> = Error term</a:t>
                </a:r>
              </a:p>
              <a:p>
                <a:endParaRPr lang="en-US" sz="2000" b="1" dirty="0">
                  <a:solidFill>
                    <a:schemeClr val="tx2"/>
                  </a:solidFill>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72" y="1239261"/>
                <a:ext cx="8354173" cy="4875211"/>
              </a:xfrm>
              <a:blipFill>
                <a:blip r:embed="rId3"/>
                <a:stretch>
                  <a:fillRect l="-73" t="-1375" r="-292"/>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23</a:t>
            </a:fld>
            <a:endParaRPr lang="en-US" sz="1200" dirty="0">
              <a:solidFill>
                <a:srgbClr val="595959"/>
              </a:solidFill>
            </a:endParaRPr>
          </a:p>
        </p:txBody>
      </p:sp>
    </p:spTree>
    <p:extLst>
      <p:ext uri="{BB962C8B-B14F-4D97-AF65-F5344CB8AC3E}">
        <p14:creationId xmlns:p14="http://schemas.microsoft.com/office/powerpoint/2010/main" val="20045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Ratings-based conjoint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72" y="1239261"/>
                <a:ext cx="8354173" cy="4875211"/>
              </a:xfrm>
            </p:spPr>
            <p:txBody>
              <a:bodyPr>
                <a:normAutofit/>
              </a:bodyPr>
              <a:lstStyle/>
              <a:p>
                <a:r>
                  <a:rPr lang="en-US" dirty="0"/>
                  <a:t>Once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𝑖𝑗</m:t>
                        </m:r>
                      </m:sub>
                    </m:sSub>
                  </m:oMath>
                </a14:m>
                <a:r>
                  <a:rPr lang="en-US" dirty="0"/>
                  <a:t> (i.e., the part-</a:t>
                </a:r>
                <a:r>
                  <a:rPr lang="en-US" dirty="0" err="1"/>
                  <a:t>worths</a:t>
                </a:r>
                <a:r>
                  <a:rPr lang="en-US" dirty="0"/>
                  <a:t>) have been determined using OLS regression, the utilities of various product attribute combinations can be computed, even for product attribute combinations that were not directly rated as part of the conjoint analysis.</a:t>
                </a:r>
              </a:p>
              <a:p>
                <a:r>
                  <a:rPr lang="en-US" dirty="0"/>
                  <a:t>Returning to the sandwich example, the regression would include nine dummy variables, i.e., 1 for bread, 2 for meat, 2 for cheese, 2 for vegetables, and 2 for price. </a:t>
                </a:r>
              </a:p>
              <a:p>
                <a:r>
                  <a:rPr lang="en-US" dirty="0"/>
                  <a:t>Thus, the regression equation would take the following form:</a:t>
                </a:r>
                <a:br>
                  <a:rPr lang="en-US" dirty="0"/>
                </a:br>
                <a:br>
                  <a:rPr lang="en-US" i="1"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𝑃𝑟𝑜𝑑𝑢𝑐𝑡</m:t>
                            </m:r>
                          </m:e>
                        </m:d>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𝑤h𝑖𝑡𝑒</m:t>
                        </m:r>
                        <m:r>
                          <a:rPr lang="en-US" i="1">
                            <a:latin typeface="Cambria Math" panose="02040503050406030204" pitchFamily="18" charset="0"/>
                          </a:rPr>
                          <m:t> </m:t>
                        </m:r>
                        <m:r>
                          <a:rPr lang="en-US" i="1">
                            <a:latin typeface="Cambria Math" panose="02040503050406030204" pitchFamily="18" charset="0"/>
                          </a:rPr>
                          <m:t>𝑏𝑟𝑒𝑎𝑑</m:t>
                        </m:r>
                        <m:r>
                          <a:rPr lang="en-US" i="1">
                            <a:latin typeface="Cambria Math" panose="02040503050406030204" pitchFamily="18" charset="0"/>
                          </a:rPr>
                          <m:t>,  </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𝐻𝑎𝑚</m:t>
                        </m:r>
                        <m:r>
                          <a:rPr lang="en-US" i="1">
                            <a:latin typeface="Cambria Math" panose="02040503050406030204" pitchFamily="18" charset="0"/>
                          </a:rPr>
                          <m:t>, </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𝑇𝑢𝑟𝑘𝑒𝑦</m:t>
                        </m:r>
                        <m:r>
                          <a:rPr lang="en-US" i="1">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3</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𝑃𝑟𝑜𝑣𝑜𝑙𝑜𝑛𝑒</m:t>
                        </m:r>
                        <m:r>
                          <a:rPr lang="en-US" i="1">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4</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𝐴𝑚𝑒𝑟𝑖𝑐𝑎𝑛</m:t>
                        </m:r>
                        <m:r>
                          <a:rPr lang="en-US" i="1">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5</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𝐿𝑒𝑡𝑡𝑢𝑐𝑒</m:t>
                        </m:r>
                        <m:r>
                          <a:rPr lang="en-US" i="1">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6</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𝑇𝑜𝑚𝑎𝑡𝑜𝑒𝑠</m:t>
                        </m:r>
                        <m:r>
                          <a:rPr lang="en-US" i="1">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7</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$3.99,</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8</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$4.99,</m:t>
                        </m:r>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9</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oMath>
                </a14:m>
                <a:endParaRPr lang="en-US" dirty="0"/>
              </a:p>
              <a:p>
                <a:endParaRPr lang="en-US" sz="2000" b="1" dirty="0">
                  <a:solidFill>
                    <a:schemeClr val="tx2"/>
                  </a:solidFill>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72" y="1239261"/>
                <a:ext cx="8354173" cy="4875211"/>
              </a:xfrm>
              <a:blipFill>
                <a:blip r:embed="rId3"/>
                <a:stretch>
                  <a:fillRect l="-219" t="-750" r="-1168"/>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24</a:t>
            </a:fld>
            <a:endParaRPr lang="en-US" sz="1200" dirty="0">
              <a:solidFill>
                <a:srgbClr val="595959"/>
              </a:solidFill>
            </a:endParaRPr>
          </a:p>
        </p:txBody>
      </p:sp>
    </p:spTree>
    <p:extLst>
      <p:ext uri="{BB962C8B-B14F-4D97-AF65-F5344CB8AC3E}">
        <p14:creationId xmlns:p14="http://schemas.microsoft.com/office/powerpoint/2010/main" val="386651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Ratings-based conjoint analysis</a:t>
            </a:r>
          </a:p>
        </p:txBody>
      </p:sp>
      <p:sp>
        <p:nvSpPr>
          <p:cNvPr id="3" name="Content Placeholder 2"/>
          <p:cNvSpPr>
            <a:spLocks noGrp="1"/>
          </p:cNvSpPr>
          <p:nvPr>
            <p:ph idx="1"/>
          </p:nvPr>
        </p:nvSpPr>
        <p:spPr>
          <a:xfrm>
            <a:off x="467872" y="1239261"/>
            <a:ext cx="8354173" cy="4875211"/>
          </a:xfrm>
        </p:spPr>
        <p:txBody>
          <a:bodyPr>
            <a:normAutofit/>
          </a:bodyPr>
          <a:lstStyle/>
          <a:p>
            <a:r>
              <a:rPr lang="en-US" dirty="0"/>
              <a:t>The regression analysis provides the coefficients (or part-</a:t>
            </a:r>
            <a:r>
              <a:rPr lang="en-US" dirty="0" err="1"/>
              <a:t>worths</a:t>
            </a:r>
            <a:r>
              <a:rPr lang="en-US" dirty="0"/>
              <a:t>)</a:t>
            </a:r>
            <a:endParaRPr lang="en-US" sz="20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25</a:t>
            </a:fld>
            <a:endParaRPr lang="en-US" sz="1200" dirty="0">
              <a:solidFill>
                <a:srgbClr val="595959"/>
              </a:solidFill>
            </a:endParaRPr>
          </a:p>
        </p:txBody>
      </p:sp>
      <p:graphicFrame>
        <p:nvGraphicFramePr>
          <p:cNvPr id="4" name="Table 3">
            <a:extLst>
              <a:ext uri="{FF2B5EF4-FFF2-40B4-BE49-F238E27FC236}">
                <a16:creationId xmlns:a16="http://schemas.microsoft.com/office/drawing/2014/main" id="{A7B2B374-5497-43AD-BB0B-F6B141030085}"/>
              </a:ext>
            </a:extLst>
          </p:cNvPr>
          <p:cNvGraphicFramePr>
            <a:graphicFrameLocks noGrp="1"/>
          </p:cNvGraphicFramePr>
          <p:nvPr>
            <p:extLst>
              <p:ext uri="{D42A27DB-BD31-4B8C-83A1-F6EECF244321}">
                <p14:modId xmlns:p14="http://schemas.microsoft.com/office/powerpoint/2010/main" val="2498181509"/>
              </p:ext>
            </p:extLst>
          </p:nvPr>
        </p:nvGraphicFramePr>
        <p:xfrm>
          <a:off x="774382" y="1991361"/>
          <a:ext cx="7679708" cy="3830574"/>
        </p:xfrm>
        <a:graphic>
          <a:graphicData uri="http://schemas.openxmlformats.org/drawingml/2006/table">
            <a:tbl>
              <a:tblPr firstRow="1" firstCol="1" bandRow="1">
                <a:tableStyleId>{5C22544A-7EE6-4342-B048-85BDC9FD1C3A}</a:tableStyleId>
              </a:tblPr>
              <a:tblGrid>
                <a:gridCol w="3527550">
                  <a:extLst>
                    <a:ext uri="{9D8B030D-6E8A-4147-A177-3AD203B41FA5}">
                      <a16:colId xmlns:a16="http://schemas.microsoft.com/office/drawing/2014/main" val="3923487905"/>
                    </a:ext>
                  </a:extLst>
                </a:gridCol>
                <a:gridCol w="4152158">
                  <a:extLst>
                    <a:ext uri="{9D8B030D-6E8A-4147-A177-3AD203B41FA5}">
                      <a16:colId xmlns:a16="http://schemas.microsoft.com/office/drawing/2014/main" val="4283606968"/>
                    </a:ext>
                  </a:extLst>
                </a:gridCol>
              </a:tblGrid>
              <a:tr h="348234">
                <a:tc>
                  <a:txBody>
                    <a:bodyPr/>
                    <a:lstStyle/>
                    <a:p>
                      <a:pPr marL="0" marR="0">
                        <a:lnSpc>
                          <a:spcPct val="107000"/>
                        </a:lnSpc>
                        <a:spcBef>
                          <a:spcPts val="0"/>
                        </a:spcBef>
                        <a:spcAft>
                          <a:spcPts val="0"/>
                        </a:spcAft>
                      </a:pPr>
                      <a:r>
                        <a:rPr lang="en-US" sz="2200">
                          <a:effectLst/>
                        </a:rPr>
                        <a:t>Attribute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Part-worth (i.e., coefficient)</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2892159620"/>
                  </a:ext>
                </a:extLst>
              </a:tr>
              <a:tr h="348234">
                <a:tc>
                  <a:txBody>
                    <a:bodyPr/>
                    <a:lstStyle/>
                    <a:p>
                      <a:pPr marL="0" marR="0">
                        <a:lnSpc>
                          <a:spcPct val="107000"/>
                        </a:lnSpc>
                        <a:spcBef>
                          <a:spcPts val="0"/>
                        </a:spcBef>
                        <a:spcAft>
                          <a:spcPts val="0"/>
                        </a:spcAft>
                      </a:pPr>
                      <a:r>
                        <a:rPr lang="en-US" sz="2200">
                          <a:effectLst/>
                        </a:rPr>
                        <a:t>White bread</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0.198</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345432478"/>
                  </a:ext>
                </a:extLst>
              </a:tr>
              <a:tr h="348234">
                <a:tc>
                  <a:txBody>
                    <a:bodyPr/>
                    <a:lstStyle/>
                    <a:p>
                      <a:pPr marL="0" marR="0">
                        <a:lnSpc>
                          <a:spcPct val="107000"/>
                        </a:lnSpc>
                        <a:spcBef>
                          <a:spcPts val="0"/>
                        </a:spcBef>
                        <a:spcAft>
                          <a:spcPts val="0"/>
                        </a:spcAft>
                      </a:pPr>
                      <a:r>
                        <a:rPr lang="en-US" sz="2200">
                          <a:effectLst/>
                        </a:rPr>
                        <a:t>Ham</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-0.146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1659252595"/>
                  </a:ext>
                </a:extLst>
              </a:tr>
              <a:tr h="348234">
                <a:tc>
                  <a:txBody>
                    <a:bodyPr/>
                    <a:lstStyle/>
                    <a:p>
                      <a:pPr marL="0" marR="0">
                        <a:lnSpc>
                          <a:spcPct val="107000"/>
                        </a:lnSpc>
                        <a:spcBef>
                          <a:spcPts val="0"/>
                        </a:spcBef>
                        <a:spcAft>
                          <a:spcPts val="0"/>
                        </a:spcAft>
                      </a:pPr>
                      <a:r>
                        <a:rPr lang="en-US" sz="2200">
                          <a:effectLst/>
                        </a:rPr>
                        <a:t>Turkey</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-2.153</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1539338380"/>
                  </a:ext>
                </a:extLst>
              </a:tr>
              <a:tr h="348234">
                <a:tc>
                  <a:txBody>
                    <a:bodyPr/>
                    <a:lstStyle/>
                    <a:p>
                      <a:pPr marL="0" marR="0">
                        <a:lnSpc>
                          <a:spcPct val="107000"/>
                        </a:lnSpc>
                        <a:spcBef>
                          <a:spcPts val="0"/>
                        </a:spcBef>
                        <a:spcAft>
                          <a:spcPts val="0"/>
                        </a:spcAft>
                      </a:pPr>
                      <a:r>
                        <a:rPr lang="en-US" sz="2200">
                          <a:effectLst/>
                        </a:rPr>
                        <a:t>Provolone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-0.854</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2106283196"/>
                  </a:ext>
                </a:extLst>
              </a:tr>
              <a:tr h="348234">
                <a:tc>
                  <a:txBody>
                    <a:bodyPr/>
                    <a:lstStyle/>
                    <a:p>
                      <a:pPr marL="0" marR="0">
                        <a:lnSpc>
                          <a:spcPct val="107000"/>
                        </a:lnSpc>
                        <a:spcBef>
                          <a:spcPts val="0"/>
                        </a:spcBef>
                        <a:spcAft>
                          <a:spcPts val="0"/>
                        </a:spcAft>
                      </a:pPr>
                      <a:r>
                        <a:rPr lang="en-US" sz="2200">
                          <a:effectLst/>
                        </a:rPr>
                        <a:t>American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-0.007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3170463018"/>
                  </a:ext>
                </a:extLst>
              </a:tr>
              <a:tr h="348234">
                <a:tc>
                  <a:txBody>
                    <a:bodyPr/>
                    <a:lstStyle/>
                    <a:p>
                      <a:pPr marL="0" marR="0">
                        <a:lnSpc>
                          <a:spcPct val="107000"/>
                        </a:lnSpc>
                        <a:spcBef>
                          <a:spcPts val="0"/>
                        </a:spcBef>
                        <a:spcAft>
                          <a:spcPts val="0"/>
                        </a:spcAft>
                      </a:pPr>
                      <a:r>
                        <a:rPr lang="en-US" sz="2200">
                          <a:effectLst/>
                        </a:rPr>
                        <a:t>Lettuce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-0.368</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715518882"/>
                  </a:ext>
                </a:extLst>
              </a:tr>
              <a:tr h="348234">
                <a:tc>
                  <a:txBody>
                    <a:bodyPr/>
                    <a:lstStyle/>
                    <a:p>
                      <a:pPr marL="0" marR="0">
                        <a:lnSpc>
                          <a:spcPct val="107000"/>
                        </a:lnSpc>
                        <a:spcBef>
                          <a:spcPts val="0"/>
                        </a:spcBef>
                        <a:spcAft>
                          <a:spcPts val="0"/>
                        </a:spcAft>
                      </a:pPr>
                      <a:r>
                        <a:rPr lang="en-US" sz="2200">
                          <a:effectLst/>
                        </a:rPr>
                        <a:t>Tomatoes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-0.097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3424057779"/>
                  </a:ext>
                </a:extLst>
              </a:tr>
              <a:tr h="348234">
                <a:tc>
                  <a:txBody>
                    <a:bodyPr/>
                    <a:lstStyle/>
                    <a:p>
                      <a:pPr marL="0" marR="0">
                        <a:lnSpc>
                          <a:spcPct val="107000"/>
                        </a:lnSpc>
                        <a:spcBef>
                          <a:spcPts val="0"/>
                        </a:spcBef>
                        <a:spcAft>
                          <a:spcPts val="0"/>
                        </a:spcAft>
                      </a:pPr>
                      <a:r>
                        <a:rPr lang="en-US" sz="2200">
                          <a:effectLst/>
                        </a:rPr>
                        <a:t>$3.99</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2.896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573269387"/>
                  </a:ext>
                </a:extLst>
              </a:tr>
              <a:tr h="348234">
                <a:tc>
                  <a:txBody>
                    <a:bodyPr/>
                    <a:lstStyle/>
                    <a:p>
                      <a:pPr marL="0" marR="0">
                        <a:lnSpc>
                          <a:spcPct val="107000"/>
                        </a:lnSpc>
                        <a:spcBef>
                          <a:spcPts val="0"/>
                        </a:spcBef>
                        <a:spcAft>
                          <a:spcPts val="0"/>
                        </a:spcAft>
                      </a:pPr>
                      <a:r>
                        <a:rPr lang="en-US" sz="2200">
                          <a:effectLst/>
                        </a:rPr>
                        <a:t>$4.99</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a:effectLst/>
                        </a:rPr>
                        <a:t>1.243</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23864864"/>
                  </a:ext>
                </a:extLst>
              </a:tr>
              <a:tr h="348234">
                <a:tc>
                  <a:txBody>
                    <a:bodyPr/>
                    <a:lstStyle/>
                    <a:p>
                      <a:pPr marL="0" marR="0">
                        <a:lnSpc>
                          <a:spcPct val="107000"/>
                        </a:lnSpc>
                        <a:spcBef>
                          <a:spcPts val="0"/>
                        </a:spcBef>
                        <a:spcAft>
                          <a:spcPts val="0"/>
                        </a:spcAft>
                      </a:pPr>
                      <a:r>
                        <a:rPr lang="en-US" sz="2200">
                          <a:effectLst/>
                        </a:rPr>
                        <a:t>Constant (Intercept)</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tc>
                  <a:txBody>
                    <a:bodyPr/>
                    <a:lstStyle/>
                    <a:p>
                      <a:pPr marL="0" marR="0" algn="ctr">
                        <a:lnSpc>
                          <a:spcPct val="107000"/>
                        </a:lnSpc>
                        <a:spcBef>
                          <a:spcPts val="0"/>
                        </a:spcBef>
                        <a:spcAft>
                          <a:spcPts val="0"/>
                        </a:spcAft>
                      </a:pPr>
                      <a:r>
                        <a:rPr lang="en-US" sz="2200" dirty="0">
                          <a:effectLst/>
                        </a:rPr>
                        <a:t>3.443</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8490" marR="128490" marT="0" marB="0"/>
                </a:tc>
                <a:extLst>
                  <a:ext uri="{0D108BD9-81ED-4DB2-BD59-A6C34878D82A}">
                    <a16:rowId xmlns:a16="http://schemas.microsoft.com/office/drawing/2014/main" val="3859437156"/>
                  </a:ext>
                </a:extLst>
              </a:tr>
            </a:tbl>
          </a:graphicData>
        </a:graphic>
      </p:graphicFrame>
    </p:spTree>
    <p:extLst>
      <p:ext uri="{BB962C8B-B14F-4D97-AF65-F5344CB8AC3E}">
        <p14:creationId xmlns:p14="http://schemas.microsoft.com/office/powerpoint/2010/main" val="27704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Ratings-based conjoint analysis</a:t>
            </a:r>
          </a:p>
        </p:txBody>
      </p:sp>
      <p:sp>
        <p:nvSpPr>
          <p:cNvPr id="3" name="Content Placeholder 2"/>
          <p:cNvSpPr>
            <a:spLocks noGrp="1"/>
          </p:cNvSpPr>
          <p:nvPr>
            <p:ph idx="1"/>
          </p:nvPr>
        </p:nvSpPr>
        <p:spPr>
          <a:xfrm>
            <a:off x="467872" y="1239261"/>
            <a:ext cx="8354173" cy="4875211"/>
          </a:xfrm>
        </p:spPr>
        <p:txBody>
          <a:bodyPr>
            <a:normAutofit/>
          </a:bodyPr>
          <a:lstStyle/>
          <a:p>
            <a:r>
              <a:rPr lang="en-US" dirty="0"/>
              <a:t>The part-</a:t>
            </a:r>
            <a:r>
              <a:rPr lang="en-US" dirty="0" err="1"/>
              <a:t>worths</a:t>
            </a:r>
            <a:r>
              <a:rPr lang="en-US" dirty="0"/>
              <a:t> also offer insight in terms of which attribute is more – or less – important to the customer. To understand attribute importance, consider the range of the respective attribute part-</a:t>
            </a:r>
            <a:r>
              <a:rPr lang="en-US" dirty="0" err="1"/>
              <a:t>worths</a:t>
            </a:r>
            <a:r>
              <a:rPr lang="en-US" dirty="0"/>
              <a:t>.</a:t>
            </a:r>
          </a:p>
          <a:p>
            <a:pPr lvl="1"/>
            <a:r>
              <a:rPr lang="en-US" dirty="0"/>
              <a:t>Bread: Range of part-</a:t>
            </a:r>
            <a:r>
              <a:rPr lang="en-US" dirty="0" err="1"/>
              <a:t>worths</a:t>
            </a:r>
            <a:r>
              <a:rPr lang="en-US" dirty="0"/>
              <a:t> from 0 to 0.198 = 0.198</a:t>
            </a:r>
          </a:p>
          <a:p>
            <a:pPr lvl="1"/>
            <a:r>
              <a:rPr lang="en-US" dirty="0"/>
              <a:t>Meat: Range of part-</a:t>
            </a:r>
            <a:r>
              <a:rPr lang="en-US" dirty="0" err="1"/>
              <a:t>worths</a:t>
            </a:r>
            <a:r>
              <a:rPr lang="en-US" dirty="0"/>
              <a:t> from -2.153 to 0 = 2.153</a:t>
            </a:r>
          </a:p>
          <a:p>
            <a:pPr lvl="1"/>
            <a:r>
              <a:rPr lang="en-US" dirty="0"/>
              <a:t>Cheese: Range of part-</a:t>
            </a:r>
            <a:r>
              <a:rPr lang="en-US" dirty="0" err="1"/>
              <a:t>worths</a:t>
            </a:r>
            <a:r>
              <a:rPr lang="en-US" dirty="0"/>
              <a:t> from -0.854 to 0 = 0.854</a:t>
            </a:r>
          </a:p>
          <a:p>
            <a:pPr lvl="1"/>
            <a:r>
              <a:rPr lang="en-US" dirty="0"/>
              <a:t>Vegetables: Range of part-</a:t>
            </a:r>
            <a:r>
              <a:rPr lang="en-US" dirty="0" err="1"/>
              <a:t>worths</a:t>
            </a:r>
            <a:r>
              <a:rPr lang="en-US" dirty="0"/>
              <a:t> from -0.368 to 0 = 0.368</a:t>
            </a:r>
          </a:p>
          <a:p>
            <a:pPr lvl="1"/>
            <a:r>
              <a:rPr lang="en-US" dirty="0"/>
              <a:t>Price: Range of part-</a:t>
            </a:r>
            <a:r>
              <a:rPr lang="en-US" dirty="0" err="1"/>
              <a:t>worths</a:t>
            </a:r>
            <a:r>
              <a:rPr lang="en-US" dirty="0"/>
              <a:t> from 0 to 2.896 = 2.896</a:t>
            </a:r>
          </a:p>
          <a:p>
            <a:r>
              <a:rPr lang="en-US" dirty="0"/>
              <a:t>Considering these ranges, price is the most important attribute to this customer, followed by meat type (s/he prefers no meat), cheese type, vegetables, and bread.</a:t>
            </a:r>
          </a:p>
          <a:p>
            <a:endParaRPr lang="en-US" sz="20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26</a:t>
            </a:fld>
            <a:endParaRPr lang="en-US" sz="1200" dirty="0">
              <a:solidFill>
                <a:srgbClr val="595959"/>
              </a:solidFill>
            </a:endParaRPr>
          </a:p>
        </p:txBody>
      </p:sp>
    </p:spTree>
    <p:extLst>
      <p:ext uri="{BB962C8B-B14F-4D97-AF65-F5344CB8AC3E}">
        <p14:creationId xmlns:p14="http://schemas.microsoft.com/office/powerpoint/2010/main" val="699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Determining the $-value of Product Attributes</a:t>
            </a:r>
          </a:p>
        </p:txBody>
      </p:sp>
      <p:sp>
        <p:nvSpPr>
          <p:cNvPr id="3" name="Content Placeholder 2"/>
          <p:cNvSpPr>
            <a:spLocks noGrp="1"/>
          </p:cNvSpPr>
          <p:nvPr>
            <p:ph idx="1"/>
          </p:nvPr>
        </p:nvSpPr>
        <p:spPr>
          <a:xfrm>
            <a:off x="467872" y="1357700"/>
            <a:ext cx="8354173" cy="4875211"/>
          </a:xfrm>
        </p:spPr>
        <p:txBody>
          <a:bodyPr>
            <a:normAutofit fontScale="92500" lnSpcReduction="10000"/>
          </a:bodyPr>
          <a:lstStyle/>
          <a:p>
            <a:r>
              <a:rPr lang="en-US" dirty="0"/>
              <a:t>If different price-levels are included in a conjoint analysis – as is the case in the sandwich example – then conjoint analysis can also be used to determine a customer’s perceived value of the different attributes (and levels thereof) included. </a:t>
            </a:r>
          </a:p>
          <a:p>
            <a:r>
              <a:rPr lang="en-US" dirty="0"/>
              <a:t>For example, we can see that the customer from the sandwich example values a price of $4.99 1.243 </a:t>
            </a:r>
            <a:r>
              <a:rPr lang="en-US" dirty="0" err="1"/>
              <a:t>util</a:t>
            </a:r>
            <a:r>
              <a:rPr lang="en-US" dirty="0"/>
              <a:t> units more than a price of $5.99 (the baseline). </a:t>
            </a:r>
          </a:p>
          <a:p>
            <a:r>
              <a:rPr lang="en-US" dirty="0"/>
              <a:t>This tells us that, considering sandwiches that fall into the $4.99 - $5.99 price range, 1.243 </a:t>
            </a:r>
            <a:r>
              <a:rPr lang="en-US" dirty="0" err="1"/>
              <a:t>util</a:t>
            </a:r>
            <a:r>
              <a:rPr lang="en-US" dirty="0"/>
              <a:t> units are worth $1.00. Thus, the customer is willing to pay about 16 cents more for white bread than wheat bread (i.e., $1.00/1.243 * 0.198 = $0.159) when s/he considers sandwiches that fall into the $4.99 - $5.99 price range. </a:t>
            </a:r>
          </a:p>
          <a:p>
            <a:r>
              <a:rPr lang="en-US" dirty="0"/>
              <a:t>In other words, the sandwich maker can charge about 16 cents more for white than whole wheat bread to this customer and s/he would still value the sandwich the same.</a:t>
            </a:r>
          </a:p>
          <a:p>
            <a:pPr marL="0" indent="0">
              <a:buNone/>
            </a:pPr>
            <a:endParaRPr lang="en-US" sz="20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27</a:t>
            </a:fld>
            <a:endParaRPr lang="en-US" sz="1200" dirty="0">
              <a:solidFill>
                <a:srgbClr val="595959"/>
              </a:solidFill>
            </a:endParaRPr>
          </a:p>
        </p:txBody>
      </p:sp>
    </p:spTree>
    <p:extLst>
      <p:ext uri="{BB962C8B-B14F-4D97-AF65-F5344CB8AC3E}">
        <p14:creationId xmlns:p14="http://schemas.microsoft.com/office/powerpoint/2010/main" val="883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Multiple Respondents</a:t>
            </a:r>
          </a:p>
        </p:txBody>
      </p:sp>
      <p:sp>
        <p:nvSpPr>
          <p:cNvPr id="3" name="Content Placeholder 2"/>
          <p:cNvSpPr>
            <a:spLocks noGrp="1"/>
          </p:cNvSpPr>
          <p:nvPr>
            <p:ph idx="1"/>
          </p:nvPr>
        </p:nvSpPr>
        <p:spPr>
          <a:xfrm>
            <a:off x="467872" y="1345951"/>
            <a:ext cx="8354173" cy="4875211"/>
          </a:xfrm>
        </p:spPr>
        <p:txBody>
          <a:bodyPr>
            <a:noAutofit/>
          </a:bodyPr>
          <a:lstStyle/>
          <a:p>
            <a:r>
              <a:rPr lang="en-US" dirty="0"/>
              <a:t>Although conjoint analysis can be conducted with only one customer’s ratings, researchers will usually conduct a conjoint analysis using ratings from more than one customer. </a:t>
            </a:r>
          </a:p>
          <a:p>
            <a:r>
              <a:rPr lang="en-US" dirty="0"/>
              <a:t>If multiple customers participate in a conjoint analysis, each customer completes the same survey (such as the one presented earlier). </a:t>
            </a:r>
          </a:p>
          <a:p>
            <a:r>
              <a:rPr lang="en-US" dirty="0"/>
              <a:t>Then, using each customer’s respective data, researchers first estimate each customer’s individual part-</a:t>
            </a:r>
            <a:r>
              <a:rPr lang="en-US" dirty="0" err="1"/>
              <a:t>worths</a:t>
            </a:r>
            <a:r>
              <a:rPr lang="en-US" dirty="0"/>
              <a:t> following the steps above. </a:t>
            </a:r>
          </a:p>
          <a:p>
            <a:r>
              <a:rPr lang="en-US" dirty="0"/>
              <a:t>Subsequently, researchers will calculate the average of each part-worth across all customers.</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28</a:t>
            </a:fld>
            <a:endParaRPr lang="en-US" sz="1200" dirty="0">
              <a:solidFill>
                <a:srgbClr val="595959"/>
              </a:solidFill>
            </a:endParaRPr>
          </a:p>
        </p:txBody>
      </p:sp>
    </p:spTree>
    <p:extLst>
      <p:ext uri="{BB962C8B-B14F-4D97-AF65-F5344CB8AC3E}">
        <p14:creationId xmlns:p14="http://schemas.microsoft.com/office/powerpoint/2010/main" val="26343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Testing the Appropriateness of Product Profiles </a:t>
            </a:r>
          </a:p>
        </p:txBody>
      </p:sp>
      <p:sp>
        <p:nvSpPr>
          <p:cNvPr id="3" name="Content Placeholder 2"/>
          <p:cNvSpPr>
            <a:spLocks noGrp="1"/>
          </p:cNvSpPr>
          <p:nvPr>
            <p:ph idx="1"/>
          </p:nvPr>
        </p:nvSpPr>
        <p:spPr>
          <a:xfrm>
            <a:off x="467872" y="1239261"/>
            <a:ext cx="8354173" cy="4875211"/>
          </a:xfrm>
        </p:spPr>
        <p:txBody>
          <a:bodyPr>
            <a:normAutofit/>
          </a:bodyPr>
          <a:lstStyle/>
          <a:p>
            <a:r>
              <a:rPr lang="en-US" dirty="0"/>
              <a:t>If you use a fractional factorial design, you need to test whether the conjoint survey design is appropriate. </a:t>
            </a:r>
          </a:p>
          <a:p>
            <a:r>
              <a:rPr lang="en-US" dirty="0"/>
              <a:t>To test the design, create a correlation matrix for the dummy variables included in the analysis and analyze how they correlate with each other. </a:t>
            </a:r>
          </a:p>
          <a:p>
            <a:r>
              <a:rPr lang="en-US" dirty="0"/>
              <a:t>Correlations should be close to zero (or zero) across product attributes and about -0.5 (if there are 3 levels), -0.33 (if there are 4 levels), and -0.25 (if there are 5 levels) etc. within attributes. </a:t>
            </a:r>
          </a:p>
          <a:p>
            <a:r>
              <a:rPr lang="en-US" dirty="0"/>
              <a:t>Correlations should be close to zero (or zero) across product attributes to reduce the chance of multicollinearity affecting the results of the regression.     </a:t>
            </a:r>
          </a:p>
          <a:p>
            <a:endParaRPr lang="en-US" sz="2000" b="1" dirty="0">
              <a:solidFill>
                <a:schemeClr val="tx2"/>
              </a:solidFill>
              <a:cs typeface="Arial"/>
            </a:endParaRP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29</a:t>
            </a:fld>
            <a:endParaRPr lang="en-US" sz="1200" dirty="0">
              <a:solidFill>
                <a:srgbClr val="595959"/>
              </a:solidFill>
            </a:endParaRPr>
          </a:p>
        </p:txBody>
      </p:sp>
    </p:spTree>
    <p:extLst>
      <p:ext uri="{BB962C8B-B14F-4D97-AF65-F5344CB8AC3E}">
        <p14:creationId xmlns:p14="http://schemas.microsoft.com/office/powerpoint/2010/main" val="12207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66" y="1485899"/>
            <a:ext cx="8382000" cy="4766855"/>
          </a:xfrm>
        </p:spPr>
        <p:txBody>
          <a:bodyPr>
            <a:normAutofit/>
          </a:bodyPr>
          <a:lstStyle/>
          <a:p>
            <a:pPr lvl="0"/>
            <a:r>
              <a:rPr lang="en-US" dirty="0"/>
              <a:t>Be able to describe what conjoint analysis is and for what purposes researchers may use it.</a:t>
            </a:r>
          </a:p>
          <a:p>
            <a:pPr lvl="0"/>
            <a:r>
              <a:rPr lang="en-US" dirty="0"/>
              <a:t>Understand and explain the six steps of conjoint analysis.</a:t>
            </a:r>
          </a:p>
          <a:p>
            <a:pPr lvl="0"/>
            <a:r>
              <a:rPr lang="en-US" dirty="0"/>
              <a:t>Know how to select product attributes and product attribute levels used as part of a conjoint analysis.</a:t>
            </a:r>
          </a:p>
          <a:p>
            <a:pPr lvl="0"/>
            <a:r>
              <a:rPr lang="en-US" dirty="0"/>
              <a:t>Know the difference between ratings-based, rankings-based, and choice-based conjoint analysis. </a:t>
            </a:r>
          </a:p>
          <a:p>
            <a:pPr lvl="0"/>
            <a:r>
              <a:rPr lang="en-US" dirty="0"/>
              <a:t>Be able to explain how to create product profiles (i.e., fractional factorial design).</a:t>
            </a:r>
          </a:p>
          <a:p>
            <a:pPr lvl="0"/>
            <a:r>
              <a:rPr lang="en-US" dirty="0"/>
              <a:t>Be able to create a survey to collect data to be used as part of a conjoint analysis.</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
        <p:nvSpPr>
          <p:cNvPr id="10" name="Title 1">
            <a:extLst>
              <a:ext uri="{FF2B5EF4-FFF2-40B4-BE49-F238E27FC236}">
                <a16:creationId xmlns:a16="http://schemas.microsoft.com/office/drawing/2014/main" id="{8EAE9807-BA27-4336-A769-D04F026F8E57}"/>
              </a:ext>
            </a:extLst>
          </p:cNvPr>
          <p:cNvSpPr>
            <a:spLocks noGrp="1"/>
          </p:cNvSpPr>
          <p:nvPr>
            <p:ph type="title"/>
          </p:nvPr>
        </p:nvSpPr>
        <p:spPr>
          <a:xfrm>
            <a:off x="498474" y="282574"/>
            <a:ext cx="7556313" cy="803691"/>
          </a:xfrm>
        </p:spPr>
        <p:txBody>
          <a:bodyPr/>
          <a:lstStyle/>
          <a:p>
            <a:r>
              <a:rPr lang="en-US" sz="3200" b="1" dirty="0"/>
              <a:t>Learning Objectives</a:t>
            </a:r>
          </a:p>
        </p:txBody>
      </p:sp>
    </p:spTree>
    <p:extLst>
      <p:ext uri="{BB962C8B-B14F-4D97-AF65-F5344CB8AC3E}">
        <p14:creationId xmlns:p14="http://schemas.microsoft.com/office/powerpoint/2010/main" val="1211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Market Share Forecasts</a:t>
            </a:r>
          </a:p>
        </p:txBody>
      </p:sp>
      <p:sp>
        <p:nvSpPr>
          <p:cNvPr id="3" name="Content Placeholder 2"/>
          <p:cNvSpPr>
            <a:spLocks noGrp="1"/>
          </p:cNvSpPr>
          <p:nvPr>
            <p:ph idx="1"/>
          </p:nvPr>
        </p:nvSpPr>
        <p:spPr>
          <a:xfrm>
            <a:off x="467872" y="1239261"/>
            <a:ext cx="8354173" cy="4875211"/>
          </a:xfrm>
        </p:spPr>
        <p:txBody>
          <a:bodyPr>
            <a:noAutofit/>
          </a:bodyPr>
          <a:lstStyle/>
          <a:p>
            <a:r>
              <a:rPr lang="en-US" dirty="0"/>
              <a:t>Conjoint analysis results can also be used to forecast market shares of various product profiles assuming the analysis is conducted with a representative sample of customers. </a:t>
            </a:r>
          </a:p>
          <a:p>
            <a:r>
              <a:rPr lang="en-US" dirty="0"/>
              <a:t>There are different market share forecast rules researchers use. We briefly summarize three of these rules here:</a:t>
            </a:r>
          </a:p>
          <a:p>
            <a:pPr lvl="1"/>
            <a:r>
              <a:rPr lang="en-US" dirty="0"/>
              <a:t>Maximum utility rule (sometimes referred to as first choice rule)</a:t>
            </a:r>
          </a:p>
          <a:p>
            <a:pPr lvl="1"/>
            <a:r>
              <a:rPr lang="en-US" dirty="0"/>
              <a:t>Share of preference rule</a:t>
            </a:r>
          </a:p>
          <a:p>
            <a:pPr lvl="1"/>
            <a:r>
              <a:rPr lang="en-US" dirty="0"/>
              <a:t>Logit share of preference rule</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30</a:t>
            </a:fld>
            <a:endParaRPr lang="en-US" sz="1200" dirty="0">
              <a:solidFill>
                <a:srgbClr val="595959"/>
              </a:solidFill>
            </a:endParaRPr>
          </a:p>
        </p:txBody>
      </p:sp>
    </p:spTree>
    <p:extLst>
      <p:ext uri="{BB962C8B-B14F-4D97-AF65-F5344CB8AC3E}">
        <p14:creationId xmlns:p14="http://schemas.microsoft.com/office/powerpoint/2010/main" val="16883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Market Share Forecasts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72" y="1239261"/>
                <a:ext cx="8354173" cy="4875211"/>
              </a:xfrm>
            </p:spPr>
            <p:txBody>
              <a:bodyPr>
                <a:noAutofit/>
              </a:bodyPr>
              <a:lstStyle/>
              <a:p>
                <a:pPr marL="0" indent="0">
                  <a:buNone/>
                </a:pPr>
                <a:r>
                  <a:rPr lang="en-US" b="1" i="1" dirty="0"/>
                  <a:t>Maximum utility rule</a:t>
                </a:r>
                <a:r>
                  <a:rPr lang="en-US" dirty="0"/>
                  <a:t> </a:t>
                </a:r>
              </a:p>
              <a:p>
                <a:r>
                  <a:rPr lang="en-US" dirty="0"/>
                  <a:t>The maximum utility rule assumes that each customer who participates in a conjoint analysis will select the product that offers her/him the highest utility among the competing alternatives, i.e., s/he will choose the product s/he rates the highest based on the part-</a:t>
                </a:r>
                <a:r>
                  <a:rPr lang="en-US" dirty="0" err="1"/>
                  <a:t>worths</a:t>
                </a:r>
                <a:r>
                  <a:rPr lang="en-US" dirty="0"/>
                  <a:t> estimated using the conjoint analysis.</a:t>
                </a:r>
              </a:p>
              <a:p>
                <a:r>
                  <a:rPr lang="en-US" dirty="0"/>
                  <a:t>Using the maximum utility rule, the market share of product </a:t>
                </a:r>
                <a:r>
                  <a:rPr lang="en-US" dirty="0" err="1"/>
                  <a:t>P</a:t>
                </a:r>
                <a:r>
                  <a:rPr lang="en-US" baseline="-25000" dirty="0" err="1"/>
                  <a:t>j</a:t>
                </a:r>
                <a:r>
                  <a:rPr lang="en-US" dirty="0"/>
                  <a:t> is estimated as follows: </a:t>
                </a:r>
                <a:br>
                  <a:rPr lang="en-US" dirty="0"/>
                </a:br>
                <a:br>
                  <a:rPr lang="en-US" dirty="0"/>
                </a:br>
                <a14:m>
                  <m:oMath xmlns:m="http://schemas.openxmlformats.org/officeDocument/2006/math">
                    <m:r>
                      <a:rPr lang="en-US" i="1">
                        <a:latin typeface="Cambria Math" panose="02040503050406030204" pitchFamily="18" charset="0"/>
                      </a:rPr>
                      <m:t>𝑀𝑎𝑟𝑘𝑒𝑡𝑠h𝑎𝑟𝑒</m:t>
                    </m:r>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𝐶𝑢𝑠𝑡𝑜𝑚𝑒𝑟𝑠</m:t>
                        </m:r>
                        <m:r>
                          <a:rPr lang="en-US" i="1">
                            <a:latin typeface="Cambria Math" panose="02040503050406030204" pitchFamily="18" charset="0"/>
                          </a:rPr>
                          <m:t> </m:t>
                        </m:r>
                        <m:r>
                          <a:rPr lang="en-US" i="1">
                            <a:latin typeface="Cambria Math" panose="02040503050406030204" pitchFamily="18" charset="0"/>
                          </a:rPr>
                          <m:t>𝑤h𝑜</m:t>
                        </m:r>
                        <m:r>
                          <a:rPr lang="en-US" i="1">
                            <a:latin typeface="Cambria Math" panose="02040503050406030204" pitchFamily="18" charset="0"/>
                          </a:rPr>
                          <m:t> </m:t>
                        </m:r>
                        <m:r>
                          <a:rPr lang="en-US" i="1">
                            <a:latin typeface="Cambria Math" panose="02040503050406030204" pitchFamily="18" charset="0"/>
                          </a:rPr>
                          <m:t>𝑝𝑟𝑒𝑓𝑒𝑟</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𝑚𝑜𝑠𝑡</m:t>
                        </m:r>
                      </m:num>
                      <m:den>
                        <m:r>
                          <a:rPr lang="en-US" i="1">
                            <a:latin typeface="Cambria Math" panose="02040503050406030204" pitchFamily="18" charset="0"/>
                          </a:rPr>
                          <m:t>𝐾</m:t>
                        </m:r>
                      </m:den>
                    </m:f>
                  </m:oMath>
                </a14:m>
                <a:r>
                  <a:rPr lang="en-US" dirty="0"/>
                  <a:t> </a:t>
                </a:r>
              </a:p>
              <a:p>
                <a:pPr marL="0" indent="0">
                  <a:buNone/>
                </a:pPr>
                <a:r>
                  <a:rPr lang="en-US" dirty="0"/>
                  <a:t>Where K is the total number of customers who participated in the conjoint analysis.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72" y="1239261"/>
                <a:ext cx="8354173" cy="4875211"/>
              </a:xfrm>
              <a:blipFill>
                <a:blip r:embed="rId3"/>
                <a:stretch>
                  <a:fillRect l="-803" t="-625" r="-109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31</a:t>
            </a:fld>
            <a:endParaRPr lang="en-US" sz="1200" dirty="0">
              <a:solidFill>
                <a:srgbClr val="595959"/>
              </a:solidFill>
            </a:endParaRPr>
          </a:p>
        </p:txBody>
      </p:sp>
    </p:spTree>
    <p:extLst>
      <p:ext uri="{BB962C8B-B14F-4D97-AF65-F5344CB8AC3E}">
        <p14:creationId xmlns:p14="http://schemas.microsoft.com/office/powerpoint/2010/main" val="29623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Market Share Forecasts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72" y="1351280"/>
                <a:ext cx="8354173" cy="4763192"/>
              </a:xfrm>
            </p:spPr>
            <p:txBody>
              <a:bodyPr>
                <a:normAutofit fontScale="92500" lnSpcReduction="10000"/>
              </a:bodyPr>
              <a:lstStyle/>
              <a:p>
                <a:pPr marL="0" indent="0">
                  <a:buNone/>
                </a:pPr>
                <a:r>
                  <a:rPr lang="en-US" b="1" i="1" dirty="0"/>
                  <a:t>Share of preference rule</a:t>
                </a:r>
                <a:r>
                  <a:rPr lang="en-US" b="1" dirty="0"/>
                  <a:t> </a:t>
                </a:r>
              </a:p>
              <a:p>
                <a:r>
                  <a:rPr lang="en-US" dirty="0"/>
                  <a:t>The share of preference rule assumes that customers select each product with a probability that is proportional to the utility of the product compared to the total utility the customer derives from all the products in the choice set. Thus, the probability that customer </a:t>
                </a:r>
                <a:r>
                  <a:rPr lang="en-US" i="1" dirty="0" err="1"/>
                  <a:t>i</a:t>
                </a:r>
                <a:r>
                  <a:rPr lang="en-US" dirty="0"/>
                  <a:t> will choose product </a:t>
                </a:r>
                <a:r>
                  <a:rPr lang="en-US" i="1" dirty="0"/>
                  <a:t>j</a:t>
                </a:r>
                <a:r>
                  <a:rPr lang="en-US" dirty="0"/>
                  <a:t> (i.e., </a:t>
                </a:r>
                <a:r>
                  <a:rPr lang="en-US" i="1" dirty="0" err="1"/>
                  <a:t>P</a:t>
                </a:r>
                <a:r>
                  <a:rPr lang="en-US" i="1" baseline="-25000" dirty="0" err="1"/>
                  <a:t>ij</a:t>
                </a:r>
                <a:r>
                  <a:rPr lang="en-US" dirty="0"/>
                  <a:t>) during a purchase occasion is:</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𝑖𝑗</m:t>
                              </m:r>
                            </m:sub>
                          </m:sSub>
                        </m:e>
                      </m:d>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𝑖𝑗</m:t>
                              </m:r>
                            </m:sub>
                          </m:sSub>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𝑖𝑗</m:t>
                                  </m:r>
                                </m:sub>
                              </m:sSub>
                            </m:e>
                          </m:nary>
                        </m:den>
                      </m:f>
                    </m:oMath>
                  </m:oMathPara>
                </a14:m>
                <a:endParaRPr lang="en-US" dirty="0"/>
              </a:p>
              <a:p>
                <a:pPr marL="0"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𝑖𝑗</m:t>
                        </m:r>
                      </m:sub>
                    </m:sSub>
                  </m:oMath>
                </a14:m>
                <a:r>
                  <a:rPr lang="en-US" dirty="0"/>
                  <a:t> = the estimated utility of product </a:t>
                </a:r>
                <a:r>
                  <a:rPr lang="en-US" i="1" dirty="0"/>
                  <a:t>j</a:t>
                </a:r>
                <a:r>
                  <a:rPr lang="en-US" dirty="0"/>
                  <a:t> to customer </a:t>
                </a:r>
                <a:r>
                  <a:rPr lang="en-US" i="1" dirty="0"/>
                  <a:t>I</a:t>
                </a:r>
                <a:r>
                  <a:rPr lang="en-US" dirty="0"/>
                  <a:t> and m = number of products included in the conjoint analysis. </a:t>
                </a:r>
              </a:p>
              <a:p>
                <a:r>
                  <a:rPr lang="en-US" dirty="0"/>
                  <a:t>Thus, using the share of preference rule, the market share of product </a:t>
                </a:r>
                <a:r>
                  <a:rPr lang="en-US" i="1" dirty="0" err="1"/>
                  <a:t>P</a:t>
                </a:r>
                <a:r>
                  <a:rPr lang="en-US" i="1" baseline="-25000" dirty="0" err="1"/>
                  <a:t>j</a:t>
                </a:r>
                <a:r>
                  <a:rPr lang="en-US" dirty="0"/>
                  <a:t> can be estimated by calculating the average of all customer </a:t>
                </a:r>
                <a:r>
                  <a:rPr lang="en-US" i="1" dirty="0"/>
                  <a:t>i</a:t>
                </a:r>
                <a:r>
                  <a:rPr lang="en-US" dirty="0"/>
                  <a:t>’s probability that they will choose product </a:t>
                </a:r>
                <a:r>
                  <a:rPr lang="en-US" i="1" dirty="0"/>
                  <a:t>j</a:t>
                </a:r>
                <a:r>
                  <a:rPr lang="en-US" dirty="0"/>
                  <a:t> (i.e., calculate the average of all </a:t>
                </a:r>
                <a:r>
                  <a:rPr lang="en-US" i="1" dirty="0" err="1"/>
                  <a:t>P</a:t>
                </a:r>
                <a:r>
                  <a:rPr lang="en-US" i="1" baseline="-25000" dirty="0" err="1"/>
                  <a:t>ij</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72" y="1351280"/>
                <a:ext cx="8354173" cy="4763192"/>
              </a:xfrm>
              <a:blipFill>
                <a:blip r:embed="rId3"/>
                <a:stretch>
                  <a:fillRect l="-730" t="-1280" r="-1095" b="-128"/>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32</a:t>
            </a:fld>
            <a:endParaRPr lang="en-US" sz="1200" dirty="0">
              <a:solidFill>
                <a:srgbClr val="595959"/>
              </a:solidFill>
            </a:endParaRPr>
          </a:p>
        </p:txBody>
      </p:sp>
    </p:spTree>
    <p:extLst>
      <p:ext uri="{BB962C8B-B14F-4D97-AF65-F5344CB8AC3E}">
        <p14:creationId xmlns:p14="http://schemas.microsoft.com/office/powerpoint/2010/main" val="34980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4450"/>
            <a:ext cx="7556313" cy="931815"/>
          </a:xfrm>
        </p:spPr>
        <p:txBody>
          <a:bodyPr/>
          <a:lstStyle/>
          <a:p>
            <a:r>
              <a:rPr lang="en-US" b="1" dirty="0"/>
              <a:t>Market Share Forecasts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72" y="1239261"/>
                <a:ext cx="8354173" cy="4875211"/>
              </a:xfrm>
            </p:spPr>
            <p:txBody>
              <a:bodyPr>
                <a:noAutofit/>
              </a:bodyPr>
              <a:lstStyle/>
              <a:p>
                <a:pPr marL="0" indent="0">
                  <a:buNone/>
                </a:pPr>
                <a:r>
                  <a:rPr lang="en-US" b="1" i="1" dirty="0"/>
                  <a:t>Logit share of preference rule</a:t>
                </a:r>
                <a:r>
                  <a:rPr lang="en-US" b="1" dirty="0"/>
                  <a:t> </a:t>
                </a:r>
              </a:p>
              <a:p>
                <a:r>
                  <a:rPr lang="en-US" dirty="0"/>
                  <a:t>The logit share of preference rule is similar to the share of preference rule, except that it gives larger weights to more preferred product alternatives and smaller weights to less preferred product alternatives. </a:t>
                </a:r>
              </a:p>
              <a:p>
                <a:r>
                  <a:rPr lang="en-US" dirty="0"/>
                  <a:t>Using the logic share of preference rule, the probability that customer </a:t>
                </a:r>
                <a:r>
                  <a:rPr lang="en-US" i="1" dirty="0" err="1"/>
                  <a:t>i</a:t>
                </a:r>
                <a:r>
                  <a:rPr lang="en-US" dirty="0"/>
                  <a:t> will choose product </a:t>
                </a:r>
                <a:r>
                  <a:rPr lang="en-US" i="1" dirty="0"/>
                  <a:t>j</a:t>
                </a:r>
                <a:r>
                  <a:rPr lang="en-US" dirty="0"/>
                  <a:t> (i.e., </a:t>
                </a:r>
                <a:r>
                  <a:rPr lang="en-US" i="1" dirty="0" err="1"/>
                  <a:t>P</a:t>
                </a:r>
                <a:r>
                  <a:rPr lang="en-US" i="1" baseline="-25000" dirty="0" err="1"/>
                  <a:t>ij</a:t>
                </a:r>
                <a:r>
                  <a:rPr lang="en-US" dirty="0"/>
                  <a:t>) during a purchase occasion is:</a:t>
                </a:r>
                <a:br>
                  <a:rPr lang="en-US" dirty="0"/>
                </a:br>
                <a:br>
                  <a:rPr lang="en-US" dirty="0"/>
                </a:b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𝑖𝑗</m:t>
                            </m:r>
                          </m:sub>
                        </m:sSub>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𝑖𝑗</m:t>
                                </m:r>
                              </m:sub>
                            </m:sSub>
                          </m:sup>
                        </m:sSup>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𝑚</m:t>
                            </m:r>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𝑖𝑗</m:t>
                                    </m:r>
                                  </m:sub>
                                </m:sSub>
                              </m:sup>
                            </m:sSup>
                          </m:e>
                        </m:nary>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72" y="1239261"/>
                <a:ext cx="8354173" cy="4875211"/>
              </a:xfrm>
              <a:blipFill>
                <a:blip r:embed="rId3"/>
                <a:stretch>
                  <a:fillRect l="-803" t="-62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33</a:t>
            </a:fld>
            <a:endParaRPr lang="en-US" sz="1200" dirty="0">
              <a:solidFill>
                <a:srgbClr val="595959"/>
              </a:solidFill>
            </a:endParaRPr>
          </a:p>
        </p:txBody>
      </p:sp>
    </p:spTree>
    <p:extLst>
      <p:ext uri="{BB962C8B-B14F-4D97-AF65-F5344CB8AC3E}">
        <p14:creationId xmlns:p14="http://schemas.microsoft.com/office/powerpoint/2010/main" val="39467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dirty="0">
                <a:solidFill>
                  <a:schemeClr val="tx1">
                    <a:lumMod val="75000"/>
                    <a:lumOff val="25000"/>
                  </a:schemeClr>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dirty="0">
                <a:solidFill>
                  <a:schemeClr val="tx1">
                    <a:lumMod val="75000"/>
                    <a:lumOff val="25000"/>
                  </a:schemeClr>
                </a:solidFill>
              </a:rPr>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b="1" dirty="0">
                <a:solidFill>
                  <a:srgbClr val="004668"/>
                </a:solidFill>
              </a:rPr>
              <a:t>Using Conjoint Analysis Results for Segmentation</a:t>
            </a:r>
          </a:p>
          <a:p>
            <a:r>
              <a:rPr lang="en-US" dirty="0"/>
              <a:t>Choice-based Conjoint Analysis</a:t>
            </a:r>
          </a:p>
          <a:p>
            <a:r>
              <a:rPr lang="en-US" dirty="0"/>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34</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200298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2C7B-3893-4DB0-B6BE-A54AC0801C6E}"/>
              </a:ext>
            </a:extLst>
          </p:cNvPr>
          <p:cNvSpPr>
            <a:spLocks noGrp="1"/>
          </p:cNvSpPr>
          <p:nvPr>
            <p:ph type="title"/>
          </p:nvPr>
        </p:nvSpPr>
        <p:spPr>
          <a:xfrm>
            <a:off x="498474" y="188510"/>
            <a:ext cx="7556313" cy="1193568"/>
          </a:xfrm>
        </p:spPr>
        <p:txBody>
          <a:bodyPr/>
          <a:lstStyle/>
          <a:p>
            <a:r>
              <a:rPr lang="en-US" b="1" dirty="0"/>
              <a:t>Using Conjoint Analysis Results for Segmentation</a:t>
            </a:r>
          </a:p>
        </p:txBody>
      </p:sp>
      <p:sp>
        <p:nvSpPr>
          <p:cNvPr id="3" name="Content Placeholder 2">
            <a:extLst>
              <a:ext uri="{FF2B5EF4-FFF2-40B4-BE49-F238E27FC236}">
                <a16:creationId xmlns:a16="http://schemas.microsoft.com/office/drawing/2014/main" id="{A6819EB7-90B9-44D9-8663-7348A53F78BF}"/>
              </a:ext>
            </a:extLst>
          </p:cNvPr>
          <p:cNvSpPr>
            <a:spLocks noGrp="1"/>
          </p:cNvSpPr>
          <p:nvPr>
            <p:ph idx="1"/>
          </p:nvPr>
        </p:nvSpPr>
        <p:spPr>
          <a:xfrm>
            <a:off x="394913" y="1382077"/>
            <a:ext cx="8354173" cy="4825683"/>
          </a:xfrm>
        </p:spPr>
        <p:txBody>
          <a:bodyPr>
            <a:normAutofit lnSpcReduction="10000"/>
          </a:bodyPr>
          <a:lstStyle/>
          <a:p>
            <a:r>
              <a:rPr lang="en-US" dirty="0"/>
              <a:t>Insights gained from conjoint analysis can also be used for the purpose of segmentation (i.e., segmenting the customers, see Chapter 3). </a:t>
            </a:r>
          </a:p>
          <a:p>
            <a:r>
              <a:rPr lang="en-US" dirty="0"/>
              <a:t>In particular, customers can be segmented on the basis of their respective part-</a:t>
            </a:r>
            <a:r>
              <a:rPr lang="en-US" dirty="0" err="1"/>
              <a:t>worths</a:t>
            </a:r>
            <a:r>
              <a:rPr lang="en-US" dirty="0"/>
              <a:t>. </a:t>
            </a:r>
          </a:p>
          <a:p>
            <a:r>
              <a:rPr lang="en-US" dirty="0"/>
              <a:t>For example, there might be a significant number of customers (i.e., large segment) who really like sandwiches made using wheat bread, no meat, with Swiss cheese and lettuce. </a:t>
            </a:r>
          </a:p>
          <a:p>
            <a:r>
              <a:rPr lang="en-US" dirty="0"/>
              <a:t>If you believe that there are several segments of customers in the data, it may be worth first running a customer segmentation on the preference data. </a:t>
            </a:r>
          </a:p>
          <a:p>
            <a:r>
              <a:rPr lang="en-US" dirty="0"/>
              <a:t>Then, you can run a conjoint analysis for each of the segments of customers to determine the right product to develop for each customer segment.</a:t>
            </a:r>
          </a:p>
        </p:txBody>
      </p:sp>
      <p:sp>
        <p:nvSpPr>
          <p:cNvPr id="4" name="Footer Placeholder 3">
            <a:extLst>
              <a:ext uri="{FF2B5EF4-FFF2-40B4-BE49-F238E27FC236}">
                <a16:creationId xmlns:a16="http://schemas.microsoft.com/office/drawing/2014/main" id="{8A705376-667D-436C-842E-9DAFF8319634}"/>
              </a:ext>
            </a:extLst>
          </p:cNvPr>
          <p:cNvSpPr>
            <a:spLocks noGrp="1"/>
          </p:cNvSpPr>
          <p:nvPr>
            <p:ph type="ftr" sz="quarter" idx="11"/>
          </p:nvPr>
        </p:nvSpPr>
        <p:spPr>
          <a:xfrm>
            <a:off x="146047" y="6459366"/>
            <a:ext cx="6122894" cy="365125"/>
          </a:xfrm>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0DD53FE7-72BE-4D3A-B47F-7F16C5D3EA30}"/>
              </a:ext>
            </a:extLst>
          </p:cNvPr>
          <p:cNvSpPr>
            <a:spLocks noGrp="1"/>
          </p:cNvSpPr>
          <p:nvPr>
            <p:ph type="sldNum" sz="quarter" idx="12"/>
          </p:nvPr>
        </p:nvSpPr>
        <p:spPr/>
        <p:txBody>
          <a:bodyPr/>
          <a:lstStyle/>
          <a:p>
            <a:fld id="{606C48AC-5425-9447-80A6-7CD23CC5D020}" type="slidenum">
              <a:rPr lang="en-US" sz="1200">
                <a:solidFill>
                  <a:srgbClr val="595959"/>
                </a:solidFill>
              </a:rPr>
              <a:pPr/>
              <a:t>35</a:t>
            </a:fld>
            <a:endParaRPr lang="en-US" sz="1200" dirty="0">
              <a:solidFill>
                <a:srgbClr val="595959"/>
              </a:solidFill>
            </a:endParaRPr>
          </a:p>
        </p:txBody>
      </p:sp>
    </p:spTree>
    <p:extLst>
      <p:ext uri="{BB962C8B-B14F-4D97-AF65-F5344CB8AC3E}">
        <p14:creationId xmlns:p14="http://schemas.microsoft.com/office/powerpoint/2010/main" val="16697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dirty="0">
                <a:solidFill>
                  <a:schemeClr val="tx1">
                    <a:lumMod val="75000"/>
                    <a:lumOff val="25000"/>
                  </a:schemeClr>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dirty="0">
                <a:solidFill>
                  <a:schemeClr val="tx1">
                    <a:lumMod val="75000"/>
                    <a:lumOff val="25000"/>
                  </a:schemeClr>
                </a:solidFill>
              </a:rPr>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solidFill>
                  <a:schemeClr val="tx1">
                    <a:lumMod val="75000"/>
                    <a:lumOff val="25000"/>
                  </a:schemeClr>
                </a:solidFill>
              </a:rPr>
              <a:t>Using Conjoint Analysis Results for Segmentation</a:t>
            </a:r>
          </a:p>
          <a:p>
            <a:r>
              <a:rPr lang="en-US" b="1" dirty="0">
                <a:solidFill>
                  <a:srgbClr val="004668"/>
                </a:solidFill>
              </a:rPr>
              <a:t>Choice-based Conjoint Analysis</a:t>
            </a:r>
          </a:p>
          <a:p>
            <a:r>
              <a:rPr lang="en-US" dirty="0"/>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36</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4188444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Choice-based Conjoint Analysis</a:t>
            </a:r>
            <a:br>
              <a:rPr lang="en-US" b="1" dirty="0">
                <a:solidFill>
                  <a:srgbClr val="000000"/>
                </a:solidFill>
              </a:rPr>
            </a:b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dirty="0"/>
              <a:t>As mentioned above, in choice-based conjoint analysis, customers are asked to make a series of choices among two or more product profiles. </a:t>
            </a:r>
          </a:p>
          <a:p>
            <a:r>
              <a:rPr lang="en-US" dirty="0"/>
              <a:t>Once customer feedback is collected based on the choice tasks, researchers will go through very similar steps as in the ratings-based analysis. One important difference, however, is that researchers use logistic regression or multinomial logistic regression instead of OLS regression to estimate the part-</a:t>
            </a:r>
            <a:r>
              <a:rPr lang="en-US" dirty="0" err="1"/>
              <a:t>worths</a:t>
            </a:r>
            <a:r>
              <a:rPr lang="en-US" dirty="0"/>
              <a:t> in choice-based conjoint analysis. </a:t>
            </a:r>
          </a:p>
          <a:p>
            <a:r>
              <a:rPr lang="en-US" dirty="0"/>
              <a:t>Logistic regression (see Chapter 7) is used when customers make choices between 2 options. Multinomial logistic regression is very similar to logistic regression but allows for the inclusion of more than 2 outcome variable options. </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37</a:t>
            </a:fld>
            <a:endParaRPr lang="en-US" sz="1200" dirty="0">
              <a:solidFill>
                <a:srgbClr val="595959"/>
              </a:solidFill>
            </a:endParaRPr>
          </a:p>
        </p:txBody>
      </p:sp>
    </p:spTree>
    <p:extLst>
      <p:ext uri="{BB962C8B-B14F-4D97-AF65-F5344CB8AC3E}">
        <p14:creationId xmlns:p14="http://schemas.microsoft.com/office/powerpoint/2010/main" val="35620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dirty="0">
                <a:solidFill>
                  <a:schemeClr val="tx1">
                    <a:lumMod val="75000"/>
                    <a:lumOff val="25000"/>
                  </a:schemeClr>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dirty="0">
                <a:solidFill>
                  <a:schemeClr val="tx1">
                    <a:lumMod val="75000"/>
                    <a:lumOff val="25000"/>
                  </a:schemeClr>
                </a:solidFill>
              </a:rPr>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solidFill>
                  <a:schemeClr val="tx1">
                    <a:lumMod val="75000"/>
                    <a:lumOff val="25000"/>
                  </a:schemeClr>
                </a:solidFill>
              </a:rPr>
              <a:t>Using Conjoint Analysis Results for Segmentation</a:t>
            </a:r>
          </a:p>
          <a:p>
            <a:r>
              <a:rPr lang="en-US" dirty="0">
                <a:solidFill>
                  <a:schemeClr val="tx1">
                    <a:lumMod val="75000"/>
                    <a:lumOff val="25000"/>
                  </a:schemeClr>
                </a:solidFill>
              </a:rPr>
              <a:t>Choice-based Conjoint Analysis</a:t>
            </a:r>
          </a:p>
          <a:p>
            <a:r>
              <a:rPr lang="en-US" b="1" dirty="0">
                <a:solidFill>
                  <a:srgbClr val="004668"/>
                </a:solidFill>
              </a:rPr>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38</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162423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Summary</a:t>
            </a:r>
          </a:p>
        </p:txBody>
      </p:sp>
      <p:sp>
        <p:nvSpPr>
          <p:cNvPr id="3" name="Content Placeholder 2"/>
          <p:cNvSpPr>
            <a:spLocks noGrp="1"/>
          </p:cNvSpPr>
          <p:nvPr>
            <p:ph idx="1"/>
          </p:nvPr>
        </p:nvSpPr>
        <p:spPr/>
        <p:txBody>
          <a:bodyPr>
            <a:normAutofit fontScale="92500" lnSpcReduction="10000"/>
          </a:bodyPr>
          <a:lstStyle/>
          <a:p>
            <a:r>
              <a:rPr lang="en-US" dirty="0"/>
              <a:t>Asking customers direct questions about their product preferences often leads to uninspiring answers. Indeed, customers typically want everything and they want it for free. </a:t>
            </a:r>
          </a:p>
          <a:p>
            <a:r>
              <a:rPr lang="en-US" dirty="0"/>
              <a:t>Conjoint analysis avoids this problem. Rather than asking customers direct questions about their product preferences (e.g., how much are you willing to pay for your cable subscription), conjoint analysis presents customers with different product attribute combinations (e.g., different cable subscription options including different price levels, etc.) and then asks the customers to evaluate these combinations. </a:t>
            </a:r>
          </a:p>
          <a:p>
            <a:r>
              <a:rPr lang="en-US" dirty="0"/>
              <a:t>The resulting customer feedback allows researchers to derive the utility customers assign to the various product attributes as well as levels of attributes, even those not directly evaluated by the customers. </a:t>
            </a:r>
          </a:p>
          <a:p>
            <a:r>
              <a:rPr lang="en-US" dirty="0"/>
              <a:t>Moreover, if different price levels are included as a product attribute, conjoint analysis can also be used to assess a target customer’s willingness to pay (WTP) for different product attributes and different product attribute levels. </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39</a:t>
            </a:fld>
            <a:endParaRPr lang="en-US" sz="1200" dirty="0">
              <a:solidFill>
                <a:srgbClr val="595959"/>
              </a:solidFill>
            </a:endParaRPr>
          </a:p>
        </p:txBody>
      </p:sp>
    </p:spTree>
    <p:extLst>
      <p:ext uri="{BB962C8B-B14F-4D97-AF65-F5344CB8AC3E}">
        <p14:creationId xmlns:p14="http://schemas.microsoft.com/office/powerpoint/2010/main" val="42853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66" y="1485899"/>
            <a:ext cx="8382000" cy="4766855"/>
          </a:xfrm>
        </p:spPr>
        <p:txBody>
          <a:bodyPr>
            <a:normAutofit fontScale="85000" lnSpcReduction="20000"/>
          </a:bodyPr>
          <a:lstStyle/>
          <a:p>
            <a:pPr lvl="0"/>
            <a:r>
              <a:rPr lang="en-US" dirty="0"/>
              <a:t>Know how to estimate customers’ utilities using regression analysis. Be able to explain which variable is used as the dependent variable and which variables are used as the independent variables in the regression analysis.</a:t>
            </a:r>
          </a:p>
          <a:p>
            <a:pPr lvl="0"/>
            <a:r>
              <a:rPr lang="en-US" dirty="0"/>
              <a:t>Be able to explain how the levels of each product attribute are captured using dummy variables. Understand what a baseline category is.</a:t>
            </a:r>
          </a:p>
          <a:p>
            <a:pPr lvl="0"/>
            <a:r>
              <a:rPr lang="en-US" dirty="0"/>
              <a:t>Be able to explain what the regression coefficients capture. Also, based on the regression analysis results, know how to calculate each customer’s </a:t>
            </a:r>
            <a:r>
              <a:rPr lang="en-US" dirty="0" err="1"/>
              <a:t>util</a:t>
            </a:r>
            <a:r>
              <a:rPr lang="en-US" dirty="0"/>
              <a:t> units, and be able to explain what </a:t>
            </a:r>
            <a:r>
              <a:rPr lang="en-US" dirty="0" err="1"/>
              <a:t>util</a:t>
            </a:r>
            <a:r>
              <a:rPr lang="en-US" dirty="0"/>
              <a:t> units are. </a:t>
            </a:r>
          </a:p>
          <a:p>
            <a:pPr lvl="0"/>
            <a:r>
              <a:rPr lang="en-US" dirty="0"/>
              <a:t>Know how to calculate attribute importance based on the regression results.</a:t>
            </a:r>
          </a:p>
          <a:p>
            <a:pPr lvl="0"/>
            <a:r>
              <a:rPr lang="en-US" dirty="0"/>
              <a:t>Be able to explain when a customer’s willingness-to-pay for a specific product attribute can be estimated. Also, if applicable, be able to calculate the $-value of each product attribute level included in a conjoint analysis. </a:t>
            </a:r>
          </a:p>
          <a:p>
            <a:pPr lvl="0"/>
            <a:r>
              <a:rPr lang="en-US" dirty="0"/>
              <a:t>Know how to use conjoint analysis results to make market share forecasts.</a:t>
            </a:r>
          </a:p>
          <a:p>
            <a:pPr lvl="0"/>
            <a:r>
              <a:rPr lang="en-US" dirty="0"/>
              <a:t>Be able to explain how conjoint analysis results can be used for segmentation purposes.</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4</a:t>
            </a:fld>
            <a:endParaRPr lang="en-US" sz="1200" dirty="0">
              <a:solidFill>
                <a:schemeClr val="tx1">
                  <a:lumMod val="65000"/>
                  <a:lumOff val="35000"/>
                </a:schemeClr>
              </a:solidFill>
            </a:endParaRPr>
          </a:p>
        </p:txBody>
      </p:sp>
      <p:sp>
        <p:nvSpPr>
          <p:cNvPr id="10" name="Title 1">
            <a:extLst>
              <a:ext uri="{FF2B5EF4-FFF2-40B4-BE49-F238E27FC236}">
                <a16:creationId xmlns:a16="http://schemas.microsoft.com/office/drawing/2014/main" id="{8EAE9807-BA27-4336-A769-D04F026F8E57}"/>
              </a:ext>
            </a:extLst>
          </p:cNvPr>
          <p:cNvSpPr>
            <a:spLocks noGrp="1"/>
          </p:cNvSpPr>
          <p:nvPr>
            <p:ph type="title"/>
          </p:nvPr>
        </p:nvSpPr>
        <p:spPr>
          <a:xfrm>
            <a:off x="498474" y="282574"/>
            <a:ext cx="7556313" cy="803691"/>
          </a:xfrm>
        </p:spPr>
        <p:txBody>
          <a:bodyPr/>
          <a:lstStyle/>
          <a:p>
            <a:r>
              <a:rPr lang="en-US" sz="3200" b="1" dirty="0"/>
              <a:t>Learning Objectives</a:t>
            </a:r>
          </a:p>
        </p:txBody>
      </p:sp>
    </p:spTree>
    <p:extLst>
      <p:ext uri="{BB962C8B-B14F-4D97-AF65-F5344CB8AC3E}">
        <p14:creationId xmlns:p14="http://schemas.microsoft.com/office/powerpoint/2010/main" val="293300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Summary</a:t>
            </a:r>
          </a:p>
        </p:txBody>
      </p:sp>
      <p:sp>
        <p:nvSpPr>
          <p:cNvPr id="3" name="Content Placeholder 2"/>
          <p:cNvSpPr>
            <a:spLocks noGrp="1"/>
          </p:cNvSpPr>
          <p:nvPr>
            <p:ph idx="1"/>
          </p:nvPr>
        </p:nvSpPr>
        <p:spPr/>
        <p:txBody>
          <a:bodyPr>
            <a:normAutofit/>
          </a:bodyPr>
          <a:lstStyle/>
          <a:p>
            <a:r>
              <a:rPr lang="en-US" dirty="0"/>
              <a:t>Conjoint analysis can also be used to make sales and market share forecasts of different products and help with segmentation.</a:t>
            </a:r>
          </a:p>
          <a:p>
            <a:r>
              <a:rPr lang="en-US" dirty="0"/>
              <a:t>Conjoint analysis is one of the most commonly used marketing research and analytics techniques. It has been successfully applied in business-to-consumer and business-to-business settings as well as to gain insights about goods and services – real or hypothetical. </a:t>
            </a:r>
          </a:p>
          <a:p>
            <a:r>
              <a:rPr lang="en-US" dirty="0"/>
              <a:t>Conjoint analysis requires six steps: (1) Select product attributes to be included; (2) Select the product attribute </a:t>
            </a:r>
            <a:r>
              <a:rPr lang="en-US" i="1" dirty="0"/>
              <a:t>levels</a:t>
            </a:r>
            <a:r>
              <a:rPr lang="en-US" dirty="0"/>
              <a:t> to be included; (3) Create the product profiles. Note that it is best to use software packages such as </a:t>
            </a:r>
            <a:r>
              <a:rPr lang="en-US" i="1" dirty="0"/>
              <a:t>R</a:t>
            </a:r>
            <a:r>
              <a:rPr lang="en-US" dirty="0"/>
              <a:t> to create profiles; (4) Collect data from target customers; (5) Estimate the utility (also referred to as part-</a:t>
            </a:r>
            <a:r>
              <a:rPr lang="en-US" dirty="0" err="1"/>
              <a:t>worths</a:t>
            </a:r>
            <a:r>
              <a:rPr lang="en-US" dirty="0"/>
              <a:t>) of the product attributes and levels using regression analysis. This can be easily done in </a:t>
            </a:r>
            <a:r>
              <a:rPr lang="en-US" i="1" dirty="0"/>
              <a:t>R</a:t>
            </a:r>
            <a:r>
              <a:rPr lang="en-US" dirty="0"/>
              <a:t>; (6) Analyze the results.</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40</a:t>
            </a:fld>
            <a:endParaRPr lang="en-US" sz="1200" dirty="0">
              <a:solidFill>
                <a:srgbClr val="595959"/>
              </a:solidFill>
            </a:endParaRPr>
          </a:p>
        </p:txBody>
      </p:sp>
    </p:spTree>
    <p:extLst>
      <p:ext uri="{BB962C8B-B14F-4D97-AF65-F5344CB8AC3E}">
        <p14:creationId xmlns:p14="http://schemas.microsoft.com/office/powerpoint/2010/main" val="12293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dirty="0">
                <a:solidFill>
                  <a:schemeClr val="tx1">
                    <a:lumMod val="75000"/>
                    <a:lumOff val="25000"/>
                  </a:schemeClr>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dirty="0">
                <a:solidFill>
                  <a:schemeClr val="tx1">
                    <a:lumMod val="75000"/>
                    <a:lumOff val="25000"/>
                  </a:schemeClr>
                </a:solidFill>
              </a:rPr>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solidFill>
                  <a:schemeClr val="tx1">
                    <a:lumMod val="75000"/>
                    <a:lumOff val="25000"/>
                  </a:schemeClr>
                </a:solidFill>
              </a:rPr>
              <a:t>Using Conjoint Analysis Results for Segmentation</a:t>
            </a:r>
          </a:p>
          <a:p>
            <a:r>
              <a:rPr lang="en-US" dirty="0">
                <a:solidFill>
                  <a:schemeClr val="tx1">
                    <a:lumMod val="75000"/>
                    <a:lumOff val="25000"/>
                  </a:schemeClr>
                </a:solidFill>
              </a:rPr>
              <a:t>Choice-based Conjoint Analysis</a:t>
            </a:r>
          </a:p>
          <a:p>
            <a:r>
              <a:rPr lang="en-US" dirty="0">
                <a:solidFill>
                  <a:schemeClr val="tx1">
                    <a:lumMod val="75000"/>
                    <a:lumOff val="25000"/>
                  </a:schemeClr>
                </a:solidFill>
              </a:rPr>
              <a:t>Summary</a:t>
            </a:r>
          </a:p>
          <a:p>
            <a:r>
              <a:rPr lang="en-US" b="1" dirty="0">
                <a:solidFill>
                  <a:srgbClr val="004668"/>
                </a:solidFill>
              </a:rPr>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41</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3810041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Takeaways</a:t>
            </a:r>
          </a:p>
        </p:txBody>
      </p:sp>
      <p:sp>
        <p:nvSpPr>
          <p:cNvPr id="3" name="Content Placeholder 2"/>
          <p:cNvSpPr>
            <a:spLocks noGrp="1"/>
          </p:cNvSpPr>
          <p:nvPr>
            <p:ph idx="1"/>
          </p:nvPr>
        </p:nvSpPr>
        <p:spPr/>
        <p:txBody>
          <a:bodyPr>
            <a:normAutofit fontScale="85000" lnSpcReduction="20000"/>
          </a:bodyPr>
          <a:lstStyle/>
          <a:p>
            <a:pPr lvl="0"/>
            <a:r>
              <a:rPr lang="en-US" dirty="0"/>
              <a:t>Conjoint analysis is a multivariate method for assessing customers’ reactions to predetermined product attribute combinations that represent potential goods or services. </a:t>
            </a:r>
          </a:p>
          <a:p>
            <a:pPr lvl="0"/>
            <a:r>
              <a:rPr lang="en-US" dirty="0"/>
              <a:t>Conjoint analysis can help marketers in designing and pricing their goods and services. It is equally useful for goods and services in business-to-consumer and business-to-business settings.</a:t>
            </a:r>
          </a:p>
          <a:p>
            <a:pPr lvl="0"/>
            <a:r>
              <a:rPr lang="en-US" dirty="0"/>
              <a:t>Even when considering a relatively small set of product attributes and levels when (for example) designing a new product, there are typically many different possible new product combinations. However, in conjoint analysis, customers need to evaluate only a fraction of the possible new product combinations. That said, researchers are still able to make inferences about all new product combinations, including those not directly evaluated by the customers. </a:t>
            </a:r>
          </a:p>
          <a:p>
            <a:pPr lvl="0"/>
            <a:r>
              <a:rPr lang="en-US" dirty="0"/>
              <a:t>There are different approaches to conjoint analysis. Among those, ratings-based and choice-based conjoint analysis are particularly popular. In ratings-based conjoint analysis, customers independently rate a subset of the product profiles on, for example, a scale of 0 – 100.  In contrast, in choice-based conjoint analysis, customers are asked to make a series of choices among two or more product profiles presented to them.</a:t>
            </a:r>
          </a:p>
        </p:txBody>
      </p:sp>
      <p:sp>
        <p:nvSpPr>
          <p:cNvPr id="4" name="Footer Placeholder 3"/>
          <p:cNvSpPr>
            <a:spLocks noGrp="1"/>
          </p:cNvSpPr>
          <p:nvPr>
            <p:ph type="ftr" sz="quarter" idx="11"/>
          </p:nvPr>
        </p:nvSpPr>
        <p:spPr/>
        <p:txBody>
          <a:bodyPr/>
          <a:lstStyle/>
          <a:p>
            <a:r>
              <a:rPr lang="en-US"/>
              <a:t>© Palmatier, Petersen, and Germann</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42</a:t>
            </a:fld>
            <a:endParaRPr lang="en-US" sz="1200" dirty="0">
              <a:solidFill>
                <a:srgbClr val="595959"/>
              </a:solidFill>
            </a:endParaRPr>
          </a:p>
        </p:txBody>
      </p:sp>
    </p:spTree>
    <p:extLst>
      <p:ext uri="{BB962C8B-B14F-4D97-AF65-F5344CB8AC3E}">
        <p14:creationId xmlns:p14="http://schemas.microsoft.com/office/powerpoint/2010/main" val="24041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368"/>
            <a:ext cx="7556313" cy="803691"/>
          </a:xfrm>
        </p:spPr>
        <p:txBody>
          <a:bodyPr/>
          <a:lstStyle/>
          <a:p>
            <a:r>
              <a:rPr lang="en-US" b="1" dirty="0">
                <a:solidFill>
                  <a:srgbClr val="000000"/>
                </a:solidFill>
              </a:rPr>
              <a:t>Takeaways</a:t>
            </a:r>
          </a:p>
        </p:txBody>
      </p:sp>
      <p:sp>
        <p:nvSpPr>
          <p:cNvPr id="3" name="Content Placeholder 2"/>
          <p:cNvSpPr>
            <a:spLocks noGrp="1"/>
          </p:cNvSpPr>
          <p:nvPr>
            <p:ph idx="1"/>
          </p:nvPr>
        </p:nvSpPr>
        <p:spPr/>
        <p:txBody>
          <a:bodyPr>
            <a:normAutofit fontScale="77500" lnSpcReduction="20000"/>
          </a:bodyPr>
          <a:lstStyle/>
          <a:p>
            <a:pPr lvl="0"/>
            <a:r>
              <a:rPr lang="en-US" dirty="0"/>
              <a:t>Regression analysis is used in conjoint analysis to estimate customers’ preferences – or part-</a:t>
            </a:r>
            <a:r>
              <a:rPr lang="en-US" dirty="0" err="1"/>
              <a:t>worths</a:t>
            </a:r>
            <a:r>
              <a:rPr lang="en-US" dirty="0"/>
              <a:t> of the various product attributes and product attribute levels. Specifically, in ratings-based conjoint analysis, standard OLS regression analysis is used for the estimation. In contrast, in choice-based conjoint analysis, logistic regression or multinomial logistic regression is used to estimate the part-</a:t>
            </a:r>
            <a:r>
              <a:rPr lang="en-US" dirty="0" err="1"/>
              <a:t>worths</a:t>
            </a:r>
            <a:r>
              <a:rPr lang="en-US" dirty="0"/>
              <a:t>. </a:t>
            </a:r>
          </a:p>
          <a:p>
            <a:pPr lvl="0"/>
            <a:r>
              <a:rPr lang="en-US" dirty="0"/>
              <a:t>In the regression analyses, the respective level of each attribute associated with each rating is captured and included using dummy variables. These dummy variable(s) form the independent variable(s) in the OLS and logistic/multinomial regression analyses. Also, in ratings-based conjoint analysis, the customers’ ratings of the respective product profile are used as the dependent variable (DV), whereas in choice-based conjoint analysis, the customers’ product choices are used as the DV.</a:t>
            </a:r>
          </a:p>
          <a:p>
            <a:pPr lvl="0"/>
            <a:r>
              <a:rPr lang="en-US" dirty="0"/>
              <a:t>It is best to use software packages such as </a:t>
            </a:r>
            <a:r>
              <a:rPr lang="en-US" i="1" dirty="0"/>
              <a:t>R</a:t>
            </a:r>
            <a:r>
              <a:rPr lang="en-US" dirty="0"/>
              <a:t> to create the product profiles customers evaluate. That said, researchers can examine the correlation matrix of the included dummy variables (the independent variables) to test the appropriateness of the product profiles. </a:t>
            </a:r>
          </a:p>
          <a:p>
            <a:pPr lvl="0"/>
            <a:r>
              <a:rPr lang="en-US" dirty="0"/>
              <a:t>Conjoint analysis results can be used to forecast market shares of various product profiles assuming the analysis is conducted with a representative sample of customers.</a:t>
            </a:r>
          </a:p>
          <a:p>
            <a:r>
              <a:rPr lang="en-US" dirty="0"/>
              <a:t>Insights gained from conjoint analysis can be used to identify customer segments.</a:t>
            </a:r>
          </a:p>
        </p:txBody>
      </p:sp>
      <p:sp>
        <p:nvSpPr>
          <p:cNvPr id="4" name="Footer Placeholder 3"/>
          <p:cNvSpPr>
            <a:spLocks noGrp="1"/>
          </p:cNvSpPr>
          <p:nvPr>
            <p:ph type="ftr" sz="quarter" idx="11"/>
          </p:nvPr>
        </p:nvSpPr>
        <p:spPr/>
        <p:txBody>
          <a:bodyPr/>
          <a:lstStyle/>
          <a:p>
            <a:r>
              <a:rPr lang="en-US"/>
              <a:t>© Palmatier, Petersen, and Germann</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43</a:t>
            </a:fld>
            <a:endParaRPr lang="en-US" sz="1200" dirty="0">
              <a:solidFill>
                <a:srgbClr val="595959"/>
              </a:solidFill>
            </a:endParaRPr>
          </a:p>
        </p:txBody>
      </p:sp>
    </p:spTree>
    <p:extLst>
      <p:ext uri="{BB962C8B-B14F-4D97-AF65-F5344CB8AC3E}">
        <p14:creationId xmlns:p14="http://schemas.microsoft.com/office/powerpoint/2010/main" val="23836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75000"/>
                    <a:lumOff val="25000"/>
                  </a:schemeClr>
                </a:solidFill>
              </a:rPr>
              <a:t>Learning Objectives</a:t>
            </a:r>
          </a:p>
          <a:p>
            <a:r>
              <a:rPr lang="en-US" b="1" dirty="0">
                <a:solidFill>
                  <a:srgbClr val="004668"/>
                </a:solidFill>
              </a:rPr>
              <a:t>Introduction</a:t>
            </a:r>
          </a:p>
          <a:p>
            <a:pPr lvl="1"/>
            <a:r>
              <a:rPr lang="en-US" dirty="0"/>
              <a:t>What is Conjoint Analysis?</a:t>
            </a:r>
          </a:p>
          <a:p>
            <a:pPr lvl="1"/>
            <a:r>
              <a:rPr lang="en-US" dirty="0"/>
              <a:t>Conjoint Analysis Examples</a:t>
            </a:r>
          </a:p>
          <a:p>
            <a:pPr lvl="1"/>
            <a:r>
              <a:rPr lang="en-US" dirty="0"/>
              <a:t>Steps in Conjoint analysis </a:t>
            </a:r>
          </a:p>
          <a:p>
            <a:r>
              <a:rPr lang="en-US" dirty="0"/>
              <a:t>Ratings-based conjoint analysis</a:t>
            </a:r>
          </a:p>
          <a:p>
            <a:pPr lvl="1"/>
            <a:r>
              <a:rPr lang="en-US" dirty="0"/>
              <a:t>Determining the $-value of Product Attributes</a:t>
            </a:r>
          </a:p>
          <a:p>
            <a:pPr lvl="1"/>
            <a:r>
              <a:rPr lang="en-US" dirty="0"/>
              <a:t>Multiple Respondents</a:t>
            </a:r>
          </a:p>
          <a:p>
            <a:pPr lvl="1"/>
            <a:r>
              <a:rPr lang="en-US" dirty="0"/>
              <a:t>Testing the Appropriateness of Product Profiles </a:t>
            </a:r>
          </a:p>
          <a:p>
            <a:pPr lvl="1"/>
            <a:r>
              <a:rPr lang="en-US" dirty="0"/>
              <a:t>Market Share Forecasts</a:t>
            </a:r>
          </a:p>
          <a:p>
            <a:r>
              <a:rPr lang="en-US" dirty="0"/>
              <a:t>Using Conjoint Analysis Results for Segmentation</a:t>
            </a:r>
          </a:p>
          <a:p>
            <a:r>
              <a:rPr lang="en-US" dirty="0"/>
              <a:t>Choice-based Conjoint Analysis</a:t>
            </a:r>
          </a:p>
          <a:p>
            <a:r>
              <a:rPr lang="en-US" dirty="0"/>
              <a:t>Summary</a:t>
            </a:r>
          </a:p>
          <a:p>
            <a:r>
              <a:rPr lang="en-US" dirty="0"/>
              <a:t>Takeaways</a:t>
            </a:r>
          </a:p>
        </p:txBody>
      </p:sp>
      <p:sp>
        <p:nvSpPr>
          <p:cNvPr id="5" name="Slide Number Placeholder 4"/>
          <p:cNvSpPr>
            <a:spLocks noGrp="1"/>
          </p:cNvSpPr>
          <p:nvPr>
            <p:ph type="sldNum" sz="quarter" idx="12"/>
          </p:nvPr>
        </p:nvSpPr>
        <p:spPr>
          <a:xfrm>
            <a:off x="8398863" y="6457009"/>
            <a:ext cx="554038" cy="365125"/>
          </a:xfrm>
        </p:spPr>
        <p:txBody>
          <a:bodyPr/>
          <a:lstStyle/>
          <a:p>
            <a:fld id="{606C48AC-5425-9447-80A6-7CD23CC5D020}"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dirty="0"/>
              <a:t>© Palmatier, Petersen, and Germann</a:t>
            </a:r>
          </a:p>
        </p:txBody>
      </p:sp>
    </p:spTree>
    <p:extLst>
      <p:ext uri="{BB962C8B-B14F-4D97-AF65-F5344CB8AC3E}">
        <p14:creationId xmlns:p14="http://schemas.microsoft.com/office/powerpoint/2010/main" val="246526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What is Conjoint Analysis?</a:t>
            </a:r>
          </a:p>
        </p:txBody>
      </p:sp>
      <p:sp>
        <p:nvSpPr>
          <p:cNvPr id="3" name="Content Placeholder 2"/>
          <p:cNvSpPr>
            <a:spLocks noGrp="1"/>
          </p:cNvSpPr>
          <p:nvPr>
            <p:ph idx="1"/>
          </p:nvPr>
        </p:nvSpPr>
        <p:spPr/>
        <p:txBody>
          <a:bodyPr>
            <a:normAutofit/>
          </a:bodyPr>
          <a:lstStyle/>
          <a:p>
            <a:r>
              <a:rPr lang="en-US" dirty="0"/>
              <a:t>Conjoint analysis is a multivariate method for assessing customers’ reactions to and preferences for predetermined product attribute combinations that represent potential products (i.e., goods or services). </a:t>
            </a:r>
          </a:p>
          <a:p>
            <a:r>
              <a:rPr lang="en-US" dirty="0"/>
              <a:t>Conjoint analysis provides researchers with insights into customers’ product preferences, and allows them to identify product attributes as well as attribute combinations most appealing to customers.</a:t>
            </a:r>
          </a:p>
          <a:p>
            <a:r>
              <a:rPr lang="en-US" dirty="0"/>
              <a:t>Conjoint analysis is based on customer feedback data on a select number of products that are each designed around different levels of the same product attribute(s) (also referred to as product bundles). </a:t>
            </a:r>
          </a:p>
          <a:p>
            <a:r>
              <a:rPr lang="en-US" dirty="0"/>
              <a:t>Using regression analysis, conjoint analysis decomposes these product bundles such that the utility (also referred to as value or part-worth) customers assign to the various levels of each of the product attributes can be derived.</a:t>
            </a:r>
          </a:p>
          <a:p>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6</a:t>
            </a:fld>
            <a:endParaRPr lang="en-US" sz="1200" dirty="0">
              <a:solidFill>
                <a:srgbClr val="595959"/>
              </a:solidFill>
            </a:endParaRPr>
          </a:p>
        </p:txBody>
      </p:sp>
    </p:spTree>
    <p:extLst>
      <p:ext uri="{BB962C8B-B14F-4D97-AF65-F5344CB8AC3E}">
        <p14:creationId xmlns:p14="http://schemas.microsoft.com/office/powerpoint/2010/main" val="42744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What is Conjoint Analysis?</a:t>
            </a:r>
          </a:p>
        </p:txBody>
      </p:sp>
      <p:sp>
        <p:nvSpPr>
          <p:cNvPr id="3" name="Content Placeholder 2"/>
          <p:cNvSpPr>
            <a:spLocks noGrp="1"/>
          </p:cNvSpPr>
          <p:nvPr>
            <p:ph idx="1"/>
          </p:nvPr>
        </p:nvSpPr>
        <p:spPr/>
        <p:txBody>
          <a:bodyPr>
            <a:normAutofit/>
          </a:bodyPr>
          <a:lstStyle/>
          <a:p>
            <a:r>
              <a:rPr lang="en-US" dirty="0"/>
              <a:t>Rather than asking customers direct questions about their product preferences (e.g., how much would you like to pay to purchase a mutual fund?), conjoint analysis presents customers with different product attribute combinations (e.g., different mutual fund options including different price levels, etc.) and then asks the customers to evaluate these combinations. </a:t>
            </a:r>
          </a:p>
          <a:p>
            <a:r>
              <a:rPr lang="en-US" dirty="0"/>
              <a:t>Thus, conjoint analysis can help researchers design and price products most appealing to their target customers and evaluate a wide range of product design options.</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7</a:t>
            </a:fld>
            <a:endParaRPr lang="en-US" sz="1200" dirty="0">
              <a:solidFill>
                <a:srgbClr val="595959"/>
              </a:solidFill>
            </a:endParaRPr>
          </a:p>
        </p:txBody>
      </p:sp>
    </p:spTree>
    <p:extLst>
      <p:ext uri="{BB962C8B-B14F-4D97-AF65-F5344CB8AC3E}">
        <p14:creationId xmlns:p14="http://schemas.microsoft.com/office/powerpoint/2010/main" val="35886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Conjoint Analysis Examples</a:t>
            </a:r>
          </a:p>
        </p:txBody>
      </p:sp>
      <p:sp>
        <p:nvSpPr>
          <p:cNvPr id="3" name="Content Placeholder 2"/>
          <p:cNvSpPr>
            <a:spLocks noGrp="1"/>
          </p:cNvSpPr>
          <p:nvPr>
            <p:ph idx="1"/>
          </p:nvPr>
        </p:nvSpPr>
        <p:spPr/>
        <p:txBody>
          <a:bodyPr>
            <a:normAutofit/>
          </a:bodyPr>
          <a:lstStyle/>
          <a:p>
            <a:r>
              <a:rPr lang="en-US" dirty="0"/>
              <a:t>Conjoint analysis is one of the most commonly used marketing research and analytics techniques. It has been successfully applied in business-to-consumer and business-to-business settings as well as to gain insights about goods and services – real or hypothetical.</a:t>
            </a:r>
          </a:p>
          <a:p>
            <a:r>
              <a:rPr lang="en-US" dirty="0"/>
              <a:t>Some Examples:</a:t>
            </a:r>
          </a:p>
          <a:p>
            <a:pPr lvl="1"/>
            <a:r>
              <a:rPr lang="en-US" dirty="0"/>
              <a:t>Courtyard by Marriott</a:t>
            </a:r>
          </a:p>
          <a:p>
            <a:pPr lvl="1"/>
            <a:r>
              <a:rPr lang="en-US" dirty="0"/>
              <a:t>Match.com</a:t>
            </a:r>
          </a:p>
          <a:p>
            <a:pPr lvl="1"/>
            <a:r>
              <a:rPr lang="en-US" dirty="0"/>
              <a:t>Apple vs. Samsung</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8</a:t>
            </a:fld>
            <a:endParaRPr lang="en-US" sz="1200" dirty="0">
              <a:solidFill>
                <a:srgbClr val="595959"/>
              </a:solidFill>
            </a:endParaRPr>
          </a:p>
        </p:txBody>
      </p:sp>
    </p:spTree>
    <p:extLst>
      <p:ext uri="{BB962C8B-B14F-4D97-AF65-F5344CB8AC3E}">
        <p14:creationId xmlns:p14="http://schemas.microsoft.com/office/powerpoint/2010/main" val="39893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a:t>Conjoint Analysis Examples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Courtyard by Marriott</a:t>
            </a:r>
          </a:p>
          <a:p>
            <a:r>
              <a:rPr lang="en-US" dirty="0"/>
              <a:t>In the 1980s, Marriott was losing some of its business traveler segment customers to competitors. They were also running out of good sites for typical full-service Marriott hotels. </a:t>
            </a:r>
          </a:p>
          <a:p>
            <a:r>
              <a:rPr lang="en-US" dirty="0"/>
              <a:t>Thus, Marriott’s management decided to conduct a conjoint analysis to create a new chain of hotels for the dissatisfied travelers. </a:t>
            </a:r>
          </a:p>
          <a:p>
            <a:r>
              <a:rPr lang="en-US" dirty="0"/>
              <a:t>Their analysis included several attributes and several attribute levels. For example, they considered external factors (building shape, landscape design, pool type and location), rooms (room size, room décor, type of heating and cooling, location and type of bathroom), food related services (type and location of restaurant, room service, vending), lounge facilities (location, atmosphere), and price (different price points). </a:t>
            </a:r>
          </a:p>
          <a:p>
            <a:r>
              <a:rPr lang="en-US" dirty="0"/>
              <a:t>Based on the conjoint analysis insights, Marriott created “Courtyard by Marriott” which turned out to be a huge success.</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pPr/>
              <a:t>9</a:t>
            </a:fld>
            <a:endParaRPr lang="en-US" sz="1200" dirty="0">
              <a:solidFill>
                <a:srgbClr val="595959"/>
              </a:solidFill>
            </a:endParaRPr>
          </a:p>
        </p:txBody>
      </p:sp>
    </p:spTree>
    <p:extLst>
      <p:ext uri="{BB962C8B-B14F-4D97-AF65-F5344CB8AC3E}">
        <p14:creationId xmlns:p14="http://schemas.microsoft.com/office/powerpoint/2010/main" val="30657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lmatie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Palmatier1</Template>
  <TotalTime>0</TotalTime>
  <Words>5181</Words>
  <Application>Microsoft Office PowerPoint</Application>
  <PresentationFormat>On-screen Show (4:3)</PresentationFormat>
  <Paragraphs>565</Paragraphs>
  <Slides>43</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Avenir Light</vt:lpstr>
      <vt:lpstr>Calibri</vt:lpstr>
      <vt:lpstr>Cambria</vt:lpstr>
      <vt:lpstr>Cambria Math</vt:lpstr>
      <vt:lpstr>Times New Roman</vt:lpstr>
      <vt:lpstr>Wingdings</vt:lpstr>
      <vt:lpstr>Palmatier1</vt:lpstr>
      <vt:lpstr>PowerPoint Presentation</vt:lpstr>
      <vt:lpstr>Agenda</vt:lpstr>
      <vt:lpstr>Learning Objectives</vt:lpstr>
      <vt:lpstr>Learning Objectives</vt:lpstr>
      <vt:lpstr>Agenda</vt:lpstr>
      <vt:lpstr>What is Conjoint Analysis?</vt:lpstr>
      <vt:lpstr>What is Conjoint Analysis?</vt:lpstr>
      <vt:lpstr>Conjoint Analysis Examples</vt:lpstr>
      <vt:lpstr>Conjoint Analysis Examples</vt:lpstr>
      <vt:lpstr>Conjoint Analysis Examples</vt:lpstr>
      <vt:lpstr>Conjoint Analysis Examples</vt:lpstr>
      <vt:lpstr>Steps in Conjoint analysis </vt:lpstr>
      <vt:lpstr>Steps in Conjoint analysis </vt:lpstr>
      <vt:lpstr>Steps in Conjoint analysis </vt:lpstr>
      <vt:lpstr>Steps in Conjoint analysis </vt:lpstr>
      <vt:lpstr>Steps in Conjoint analysis </vt:lpstr>
      <vt:lpstr>Steps in Conjoint analysis </vt:lpstr>
      <vt:lpstr>Steps in Conjoint analysis </vt:lpstr>
      <vt:lpstr>Steps in Conjoint analysis </vt:lpstr>
      <vt:lpstr>Steps in Conjoint analysis </vt:lpstr>
      <vt:lpstr>Agenda</vt:lpstr>
      <vt:lpstr>Ratings-based conjoint analysis</vt:lpstr>
      <vt:lpstr>Ratings-based conjoint analysis</vt:lpstr>
      <vt:lpstr>Ratings-based conjoint analysis</vt:lpstr>
      <vt:lpstr>Ratings-based conjoint analysis</vt:lpstr>
      <vt:lpstr>Ratings-based conjoint analysis</vt:lpstr>
      <vt:lpstr>Determining the $-value of Product Attributes</vt:lpstr>
      <vt:lpstr>Multiple Respondents</vt:lpstr>
      <vt:lpstr>Testing the Appropriateness of Product Profiles </vt:lpstr>
      <vt:lpstr>Market Share Forecasts</vt:lpstr>
      <vt:lpstr>Market Share Forecasts</vt:lpstr>
      <vt:lpstr>Market Share Forecasts</vt:lpstr>
      <vt:lpstr>Market Share Forecasts</vt:lpstr>
      <vt:lpstr>Agenda</vt:lpstr>
      <vt:lpstr>Using Conjoint Analysis Results for Segmentation</vt:lpstr>
      <vt:lpstr>Agenda</vt:lpstr>
      <vt:lpstr>Choice-based Conjoint Analysis </vt:lpstr>
      <vt:lpstr>Agenda</vt:lpstr>
      <vt:lpstr>Summary</vt:lpstr>
      <vt:lpstr>Summary</vt:lpstr>
      <vt:lpstr>Agenda</vt:lpstr>
      <vt:lpstr>Takeaways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2021-12-18T15:00:19Z</dcterms:created>
  <dcterms:modified xsi:type="dcterms:W3CDTF">2021-12-18T15:00:24Z</dcterms:modified>
</cp:coreProperties>
</file>