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autoCompressPictures="0">
  <p:sldMasterIdLst>
    <p:sldMasterId id="2147483949" r:id="rId1"/>
  </p:sldMasterIdLst>
  <p:notesMasterIdLst>
    <p:notesMasterId r:id="rId42"/>
  </p:notesMasterIdLst>
  <p:handoutMasterIdLst>
    <p:handoutMasterId r:id="rId43"/>
  </p:handoutMasterIdLst>
  <p:sldIdLst>
    <p:sldId id="257" r:id="rId2"/>
    <p:sldId id="326" r:id="rId3"/>
    <p:sldId id="425" r:id="rId4"/>
    <p:sldId id="429" r:id="rId5"/>
    <p:sldId id="259" r:id="rId6"/>
    <p:sldId id="442" r:id="rId7"/>
    <p:sldId id="443" r:id="rId8"/>
    <p:sldId id="444" r:id="rId9"/>
    <p:sldId id="445" r:id="rId10"/>
    <p:sldId id="262" r:id="rId11"/>
    <p:sldId id="446" r:id="rId12"/>
    <p:sldId id="263" r:id="rId13"/>
    <p:sldId id="447" r:id="rId14"/>
    <p:sldId id="266" r:id="rId15"/>
    <p:sldId id="448" r:id="rId16"/>
    <p:sldId id="449" r:id="rId17"/>
    <p:sldId id="430" r:id="rId18"/>
    <p:sldId id="268" r:id="rId19"/>
    <p:sldId id="450" r:id="rId20"/>
    <p:sldId id="431" r:id="rId21"/>
    <p:sldId id="432" r:id="rId22"/>
    <p:sldId id="434" r:id="rId23"/>
    <p:sldId id="435" r:id="rId24"/>
    <p:sldId id="312" r:id="rId25"/>
    <p:sldId id="451" r:id="rId26"/>
    <p:sldId id="452" r:id="rId27"/>
    <p:sldId id="436" r:id="rId28"/>
    <p:sldId id="453" r:id="rId29"/>
    <p:sldId id="454" r:id="rId30"/>
    <p:sldId id="437" r:id="rId31"/>
    <p:sldId id="455" r:id="rId32"/>
    <p:sldId id="439" r:id="rId33"/>
    <p:sldId id="438" r:id="rId34"/>
    <p:sldId id="456" r:id="rId35"/>
    <p:sldId id="440" r:id="rId36"/>
    <p:sldId id="298" r:id="rId37"/>
    <p:sldId id="457" r:id="rId38"/>
    <p:sldId id="441" r:id="rId39"/>
    <p:sldId id="299" r:id="rId40"/>
    <p:sldId id="458" r:id="rId41"/>
  </p:sldIdLst>
  <p:sldSz cx="9144000" cy="6858000" type="screen4x3"/>
  <p:notesSz cx="6858000" cy="9144000"/>
  <p:defaultTextStyle>
    <a:defPPr>
      <a:defRPr lang="en-US"/>
    </a:defPPr>
    <a:lvl1pPr marL="0" algn="l" defTabSz="456827" rtl="0" eaLnBrk="1" latinLnBrk="0" hangingPunct="1">
      <a:defRPr sz="1800" kern="1200">
        <a:solidFill>
          <a:schemeClr val="tx1"/>
        </a:solidFill>
        <a:latin typeface="+mn-lt"/>
        <a:ea typeface="+mn-ea"/>
        <a:cs typeface="+mn-cs"/>
      </a:defRPr>
    </a:lvl1pPr>
    <a:lvl2pPr marL="456827" algn="l" defTabSz="456827" rtl="0" eaLnBrk="1" latinLnBrk="0" hangingPunct="1">
      <a:defRPr sz="1800" kern="1200">
        <a:solidFill>
          <a:schemeClr val="tx1"/>
        </a:solidFill>
        <a:latin typeface="+mn-lt"/>
        <a:ea typeface="+mn-ea"/>
        <a:cs typeface="+mn-cs"/>
      </a:defRPr>
    </a:lvl2pPr>
    <a:lvl3pPr marL="913651" algn="l" defTabSz="456827" rtl="0" eaLnBrk="1" latinLnBrk="0" hangingPunct="1">
      <a:defRPr sz="1800" kern="1200">
        <a:solidFill>
          <a:schemeClr val="tx1"/>
        </a:solidFill>
        <a:latin typeface="+mn-lt"/>
        <a:ea typeface="+mn-ea"/>
        <a:cs typeface="+mn-cs"/>
      </a:defRPr>
    </a:lvl3pPr>
    <a:lvl4pPr marL="1370479" algn="l" defTabSz="456827" rtl="0" eaLnBrk="1" latinLnBrk="0" hangingPunct="1">
      <a:defRPr sz="1800" kern="1200">
        <a:solidFill>
          <a:schemeClr val="tx1"/>
        </a:solidFill>
        <a:latin typeface="+mn-lt"/>
        <a:ea typeface="+mn-ea"/>
        <a:cs typeface="+mn-cs"/>
      </a:defRPr>
    </a:lvl4pPr>
    <a:lvl5pPr marL="1827303" algn="l" defTabSz="456827" rtl="0" eaLnBrk="1" latinLnBrk="0" hangingPunct="1">
      <a:defRPr sz="1800" kern="1200">
        <a:solidFill>
          <a:schemeClr val="tx1"/>
        </a:solidFill>
        <a:latin typeface="+mn-lt"/>
        <a:ea typeface="+mn-ea"/>
        <a:cs typeface="+mn-cs"/>
      </a:defRPr>
    </a:lvl5pPr>
    <a:lvl6pPr marL="2284131" algn="l" defTabSz="456827" rtl="0" eaLnBrk="1" latinLnBrk="0" hangingPunct="1">
      <a:defRPr sz="1800" kern="1200">
        <a:solidFill>
          <a:schemeClr val="tx1"/>
        </a:solidFill>
        <a:latin typeface="+mn-lt"/>
        <a:ea typeface="+mn-ea"/>
        <a:cs typeface="+mn-cs"/>
      </a:defRPr>
    </a:lvl6pPr>
    <a:lvl7pPr marL="2740955" algn="l" defTabSz="456827" rtl="0" eaLnBrk="1" latinLnBrk="0" hangingPunct="1">
      <a:defRPr sz="1800" kern="1200">
        <a:solidFill>
          <a:schemeClr val="tx1"/>
        </a:solidFill>
        <a:latin typeface="+mn-lt"/>
        <a:ea typeface="+mn-ea"/>
        <a:cs typeface="+mn-cs"/>
      </a:defRPr>
    </a:lvl7pPr>
    <a:lvl8pPr marL="3197782" algn="l" defTabSz="456827" rtl="0" eaLnBrk="1" latinLnBrk="0" hangingPunct="1">
      <a:defRPr sz="1800" kern="1200">
        <a:solidFill>
          <a:schemeClr val="tx1"/>
        </a:solidFill>
        <a:latin typeface="+mn-lt"/>
        <a:ea typeface="+mn-ea"/>
        <a:cs typeface="+mn-cs"/>
      </a:defRPr>
    </a:lvl8pPr>
    <a:lvl9pPr marL="3654606" algn="l" defTabSz="456827"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uthor"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4668"/>
    <a:srgbClr val="70C5CA"/>
    <a:srgbClr val="009CA3"/>
    <a:srgbClr val="F7941D"/>
    <a:srgbClr val="004264"/>
    <a:srgbClr val="EFE61E"/>
    <a:srgbClr val="C86413"/>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A4240BC-182C-49CE-AB65-9DA0F9BFAF35}" v="245" dt="2021-08-24T22:02:31.851"/>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485" autoAdjust="0"/>
    <p:restoredTop sz="90162" autoAdjust="0"/>
  </p:normalViewPr>
  <p:slideViewPr>
    <p:cSldViewPr snapToGrid="0" snapToObjects="1">
      <p:cViewPr varScale="1">
        <p:scale>
          <a:sx n="75" d="100"/>
          <a:sy n="75" d="100"/>
        </p:scale>
        <p:origin x="1550" y="43"/>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notesMaster" Target="notesMasters/notesMaster1.xml"/><Relationship Id="rId47"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handoutMaster" Target="handoutMasters/handoutMaster1.xml"/><Relationship Id="rId48"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594C9470-5748-164B-81D8-F42249190E1F}" type="datetimeFigureOut">
              <a:rPr lang="en-US" smtClean="0"/>
              <a:t>12/18/2021</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431A4610-95BC-284F-BE00-2B599A48ABC9}" type="slidenum">
              <a:rPr lang="en-US" smtClean="0"/>
              <a:t>‹#›</a:t>
            </a:fld>
            <a:endParaRPr lang="en-US"/>
          </a:p>
        </p:txBody>
      </p:sp>
    </p:spTree>
    <p:extLst>
      <p:ext uri="{BB962C8B-B14F-4D97-AF65-F5344CB8AC3E}">
        <p14:creationId xmlns:p14="http://schemas.microsoft.com/office/powerpoint/2010/main" val="244449694"/>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5010346-E64B-B94E-B4E5-AFC6A520BB4A}" type="datetimeFigureOut">
              <a:rPr lang="en-US" smtClean="0"/>
              <a:t>12/18/2021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9481517-11CD-1043-936A-823C17956EDF}" type="slidenum">
              <a:rPr lang="en-US" smtClean="0"/>
              <a:t>‹#›</a:t>
            </a:fld>
            <a:endParaRPr lang="en-US"/>
          </a:p>
        </p:txBody>
      </p:sp>
    </p:spTree>
    <p:extLst>
      <p:ext uri="{BB962C8B-B14F-4D97-AF65-F5344CB8AC3E}">
        <p14:creationId xmlns:p14="http://schemas.microsoft.com/office/powerpoint/2010/main" val="3497754386"/>
      </p:ext>
    </p:extLst>
  </p:cSld>
  <p:clrMap bg1="lt1" tx1="dk1" bg2="lt2" tx2="dk2" accent1="accent1" accent2="accent2" accent3="accent3" accent4="accent4" accent5="accent5" accent6="accent6" hlink="hlink" folHlink="folHlink"/>
  <p:hf hdr="0" ftr="0" dt="0"/>
  <p:notesStyle>
    <a:lvl1pPr marL="0" algn="l" defTabSz="456827" rtl="0" eaLnBrk="1" latinLnBrk="0" hangingPunct="1">
      <a:defRPr sz="1200" kern="1200">
        <a:solidFill>
          <a:schemeClr val="tx1"/>
        </a:solidFill>
        <a:latin typeface="+mn-lt"/>
        <a:ea typeface="+mn-ea"/>
        <a:cs typeface="+mn-cs"/>
      </a:defRPr>
    </a:lvl1pPr>
    <a:lvl2pPr marL="456827" algn="l" defTabSz="456827" rtl="0" eaLnBrk="1" latinLnBrk="0" hangingPunct="1">
      <a:defRPr sz="1200" kern="1200">
        <a:solidFill>
          <a:schemeClr val="tx1"/>
        </a:solidFill>
        <a:latin typeface="+mn-lt"/>
        <a:ea typeface="+mn-ea"/>
        <a:cs typeface="+mn-cs"/>
      </a:defRPr>
    </a:lvl2pPr>
    <a:lvl3pPr marL="913651" algn="l" defTabSz="456827" rtl="0" eaLnBrk="1" latinLnBrk="0" hangingPunct="1">
      <a:defRPr sz="1200" kern="1200">
        <a:solidFill>
          <a:schemeClr val="tx1"/>
        </a:solidFill>
        <a:latin typeface="+mn-lt"/>
        <a:ea typeface="+mn-ea"/>
        <a:cs typeface="+mn-cs"/>
      </a:defRPr>
    </a:lvl3pPr>
    <a:lvl4pPr marL="1370479" algn="l" defTabSz="456827" rtl="0" eaLnBrk="1" latinLnBrk="0" hangingPunct="1">
      <a:defRPr sz="1200" kern="1200">
        <a:solidFill>
          <a:schemeClr val="tx1"/>
        </a:solidFill>
        <a:latin typeface="+mn-lt"/>
        <a:ea typeface="+mn-ea"/>
        <a:cs typeface="+mn-cs"/>
      </a:defRPr>
    </a:lvl4pPr>
    <a:lvl5pPr marL="1827303" algn="l" defTabSz="456827" rtl="0" eaLnBrk="1" latinLnBrk="0" hangingPunct="1">
      <a:defRPr sz="1200" kern="1200">
        <a:solidFill>
          <a:schemeClr val="tx1"/>
        </a:solidFill>
        <a:latin typeface="+mn-lt"/>
        <a:ea typeface="+mn-ea"/>
        <a:cs typeface="+mn-cs"/>
      </a:defRPr>
    </a:lvl5pPr>
    <a:lvl6pPr marL="2284131" algn="l" defTabSz="456827" rtl="0" eaLnBrk="1" latinLnBrk="0" hangingPunct="1">
      <a:defRPr sz="1200" kern="1200">
        <a:solidFill>
          <a:schemeClr val="tx1"/>
        </a:solidFill>
        <a:latin typeface="+mn-lt"/>
        <a:ea typeface="+mn-ea"/>
        <a:cs typeface="+mn-cs"/>
      </a:defRPr>
    </a:lvl6pPr>
    <a:lvl7pPr marL="2740955" algn="l" defTabSz="456827" rtl="0" eaLnBrk="1" latinLnBrk="0" hangingPunct="1">
      <a:defRPr sz="1200" kern="1200">
        <a:solidFill>
          <a:schemeClr val="tx1"/>
        </a:solidFill>
        <a:latin typeface="+mn-lt"/>
        <a:ea typeface="+mn-ea"/>
        <a:cs typeface="+mn-cs"/>
      </a:defRPr>
    </a:lvl7pPr>
    <a:lvl8pPr marL="3197782" algn="l" defTabSz="456827" rtl="0" eaLnBrk="1" latinLnBrk="0" hangingPunct="1">
      <a:defRPr sz="1200" kern="1200">
        <a:solidFill>
          <a:schemeClr val="tx1"/>
        </a:solidFill>
        <a:latin typeface="+mn-lt"/>
        <a:ea typeface="+mn-ea"/>
        <a:cs typeface="+mn-cs"/>
      </a:defRPr>
    </a:lvl8pPr>
    <a:lvl9pPr marL="3654606" algn="l" defTabSz="456827"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9481517-11CD-1043-936A-823C17956EDF}" type="slidenum">
              <a:rPr lang="en-US" smtClean="0"/>
              <a:t>1</a:t>
            </a:fld>
            <a:endParaRPr lang="en-US"/>
          </a:p>
        </p:txBody>
      </p:sp>
    </p:spTree>
    <p:extLst>
      <p:ext uri="{BB962C8B-B14F-4D97-AF65-F5344CB8AC3E}">
        <p14:creationId xmlns:p14="http://schemas.microsoft.com/office/powerpoint/2010/main" val="229331401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99481517-11CD-1043-936A-823C17956EDF}" type="slidenum">
              <a:rPr lang="en-US" smtClean="0"/>
              <a:t>12</a:t>
            </a:fld>
            <a:endParaRPr lang="en-US"/>
          </a:p>
        </p:txBody>
      </p:sp>
    </p:spTree>
    <p:extLst>
      <p:ext uri="{BB962C8B-B14F-4D97-AF65-F5344CB8AC3E}">
        <p14:creationId xmlns:p14="http://schemas.microsoft.com/office/powerpoint/2010/main" val="193041949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99481517-11CD-1043-936A-823C17956EDF}" type="slidenum">
              <a:rPr lang="en-US" smtClean="0"/>
              <a:t>13</a:t>
            </a:fld>
            <a:endParaRPr lang="en-US"/>
          </a:p>
        </p:txBody>
      </p:sp>
    </p:spTree>
    <p:extLst>
      <p:ext uri="{BB962C8B-B14F-4D97-AF65-F5344CB8AC3E}">
        <p14:creationId xmlns:p14="http://schemas.microsoft.com/office/powerpoint/2010/main" val="271057497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99481517-11CD-1043-936A-823C17956EDF}" type="slidenum">
              <a:rPr lang="en-US" smtClean="0"/>
              <a:t>18</a:t>
            </a:fld>
            <a:endParaRPr lang="en-US"/>
          </a:p>
        </p:txBody>
      </p:sp>
    </p:spTree>
    <p:extLst>
      <p:ext uri="{BB962C8B-B14F-4D97-AF65-F5344CB8AC3E}">
        <p14:creationId xmlns:p14="http://schemas.microsoft.com/office/powerpoint/2010/main" val="85702228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99481517-11CD-1043-936A-823C17956EDF}" type="slidenum">
              <a:rPr lang="en-US" smtClean="0"/>
              <a:t>19</a:t>
            </a:fld>
            <a:endParaRPr lang="en-US"/>
          </a:p>
        </p:txBody>
      </p:sp>
    </p:spTree>
    <p:extLst>
      <p:ext uri="{BB962C8B-B14F-4D97-AF65-F5344CB8AC3E}">
        <p14:creationId xmlns:p14="http://schemas.microsoft.com/office/powerpoint/2010/main" val="272537882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99481517-11CD-1043-936A-823C17956EDF}" type="slidenum">
              <a:rPr lang="en-US" smtClean="0"/>
              <a:t>20</a:t>
            </a:fld>
            <a:endParaRPr lang="en-US"/>
          </a:p>
        </p:txBody>
      </p:sp>
    </p:spTree>
    <p:extLst>
      <p:ext uri="{BB962C8B-B14F-4D97-AF65-F5344CB8AC3E}">
        <p14:creationId xmlns:p14="http://schemas.microsoft.com/office/powerpoint/2010/main" val="344834461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99481517-11CD-1043-936A-823C17956EDF}" type="slidenum">
              <a:rPr lang="en-US" smtClean="0"/>
              <a:t>21</a:t>
            </a:fld>
            <a:endParaRPr lang="en-US"/>
          </a:p>
        </p:txBody>
      </p:sp>
    </p:spTree>
    <p:extLst>
      <p:ext uri="{BB962C8B-B14F-4D97-AF65-F5344CB8AC3E}">
        <p14:creationId xmlns:p14="http://schemas.microsoft.com/office/powerpoint/2010/main" val="426878877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99481517-11CD-1043-936A-823C17956EDF}" type="slidenum">
              <a:rPr lang="en-US" smtClean="0"/>
              <a:t>22</a:t>
            </a:fld>
            <a:endParaRPr lang="en-US"/>
          </a:p>
        </p:txBody>
      </p:sp>
    </p:spTree>
    <p:extLst>
      <p:ext uri="{BB962C8B-B14F-4D97-AF65-F5344CB8AC3E}">
        <p14:creationId xmlns:p14="http://schemas.microsoft.com/office/powerpoint/2010/main" val="413570420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9481517-11CD-1043-936A-823C17956EDF}" type="slidenum">
              <a:rPr lang="en-US" smtClean="0"/>
              <a:t>24</a:t>
            </a:fld>
            <a:endParaRPr lang="en-US"/>
          </a:p>
        </p:txBody>
      </p:sp>
    </p:spTree>
    <p:extLst>
      <p:ext uri="{BB962C8B-B14F-4D97-AF65-F5344CB8AC3E}">
        <p14:creationId xmlns:p14="http://schemas.microsoft.com/office/powerpoint/2010/main" val="300544290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9481517-11CD-1043-936A-823C17956EDF}" type="slidenum">
              <a:rPr lang="en-US" smtClean="0"/>
              <a:t>25</a:t>
            </a:fld>
            <a:endParaRPr lang="en-US"/>
          </a:p>
        </p:txBody>
      </p:sp>
    </p:spTree>
    <p:extLst>
      <p:ext uri="{BB962C8B-B14F-4D97-AF65-F5344CB8AC3E}">
        <p14:creationId xmlns:p14="http://schemas.microsoft.com/office/powerpoint/2010/main" val="361685325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9481517-11CD-1043-936A-823C17956EDF}" type="slidenum">
              <a:rPr lang="en-US" smtClean="0"/>
              <a:t>26</a:t>
            </a:fld>
            <a:endParaRPr lang="en-US"/>
          </a:p>
        </p:txBody>
      </p:sp>
    </p:spTree>
    <p:extLst>
      <p:ext uri="{BB962C8B-B14F-4D97-AF65-F5344CB8AC3E}">
        <p14:creationId xmlns:p14="http://schemas.microsoft.com/office/powerpoint/2010/main" val="308449078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gn="just">
              <a:lnSpc>
                <a:spcPct val="150000"/>
              </a:lnSpc>
              <a:spcBef>
                <a:spcPts val="0"/>
              </a:spcBef>
              <a:spcAft>
                <a:spcPts val="0"/>
              </a:spcAft>
            </a:pPr>
            <a:endParaRPr lang="en-US" sz="1200" b="0" i="0" u="none" strike="noStrike" kern="1200" baseline="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99481517-11CD-1043-936A-823C17956EDF}" type="slidenum">
              <a:rPr lang="en-US" smtClean="0"/>
              <a:t>3</a:t>
            </a:fld>
            <a:endParaRPr lang="en-US"/>
          </a:p>
        </p:txBody>
      </p:sp>
    </p:spTree>
    <p:extLst>
      <p:ext uri="{BB962C8B-B14F-4D97-AF65-F5344CB8AC3E}">
        <p14:creationId xmlns:p14="http://schemas.microsoft.com/office/powerpoint/2010/main" val="71526550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9481517-11CD-1043-936A-823C17956EDF}" type="slidenum">
              <a:rPr lang="en-US" smtClean="0"/>
              <a:t>27</a:t>
            </a:fld>
            <a:endParaRPr lang="en-US"/>
          </a:p>
        </p:txBody>
      </p:sp>
    </p:spTree>
    <p:extLst>
      <p:ext uri="{BB962C8B-B14F-4D97-AF65-F5344CB8AC3E}">
        <p14:creationId xmlns:p14="http://schemas.microsoft.com/office/powerpoint/2010/main" val="154015755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9481517-11CD-1043-936A-823C17956EDF}" type="slidenum">
              <a:rPr lang="en-US" smtClean="0"/>
              <a:t>28</a:t>
            </a:fld>
            <a:endParaRPr lang="en-US"/>
          </a:p>
        </p:txBody>
      </p:sp>
    </p:spTree>
    <p:extLst>
      <p:ext uri="{BB962C8B-B14F-4D97-AF65-F5344CB8AC3E}">
        <p14:creationId xmlns:p14="http://schemas.microsoft.com/office/powerpoint/2010/main" val="151532904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9481517-11CD-1043-936A-823C17956EDF}" type="slidenum">
              <a:rPr lang="en-US" smtClean="0"/>
              <a:t>29</a:t>
            </a:fld>
            <a:endParaRPr lang="en-US"/>
          </a:p>
        </p:txBody>
      </p:sp>
    </p:spTree>
    <p:extLst>
      <p:ext uri="{BB962C8B-B14F-4D97-AF65-F5344CB8AC3E}">
        <p14:creationId xmlns:p14="http://schemas.microsoft.com/office/powerpoint/2010/main" val="283036770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9481517-11CD-1043-936A-823C17956EDF}" type="slidenum">
              <a:rPr lang="en-US" smtClean="0"/>
              <a:t>30</a:t>
            </a:fld>
            <a:endParaRPr lang="en-US"/>
          </a:p>
        </p:txBody>
      </p:sp>
    </p:spTree>
    <p:extLst>
      <p:ext uri="{BB962C8B-B14F-4D97-AF65-F5344CB8AC3E}">
        <p14:creationId xmlns:p14="http://schemas.microsoft.com/office/powerpoint/2010/main" val="250667435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9481517-11CD-1043-936A-823C17956EDF}" type="slidenum">
              <a:rPr lang="en-US" smtClean="0"/>
              <a:t>31</a:t>
            </a:fld>
            <a:endParaRPr lang="en-US"/>
          </a:p>
        </p:txBody>
      </p:sp>
    </p:spTree>
    <p:extLst>
      <p:ext uri="{BB962C8B-B14F-4D97-AF65-F5344CB8AC3E}">
        <p14:creationId xmlns:p14="http://schemas.microsoft.com/office/powerpoint/2010/main" val="755870493"/>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9481517-11CD-1043-936A-823C17956EDF}" type="slidenum">
              <a:rPr lang="en-US" smtClean="0"/>
              <a:t>32</a:t>
            </a:fld>
            <a:endParaRPr lang="en-US"/>
          </a:p>
        </p:txBody>
      </p:sp>
    </p:spTree>
    <p:extLst>
      <p:ext uri="{BB962C8B-B14F-4D97-AF65-F5344CB8AC3E}">
        <p14:creationId xmlns:p14="http://schemas.microsoft.com/office/powerpoint/2010/main" val="1212735278"/>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9481517-11CD-1043-936A-823C17956EDF}" type="slidenum">
              <a:rPr lang="en-US" smtClean="0"/>
              <a:t>33</a:t>
            </a:fld>
            <a:endParaRPr lang="en-US"/>
          </a:p>
        </p:txBody>
      </p:sp>
    </p:spTree>
    <p:extLst>
      <p:ext uri="{BB962C8B-B14F-4D97-AF65-F5344CB8AC3E}">
        <p14:creationId xmlns:p14="http://schemas.microsoft.com/office/powerpoint/2010/main" val="3893876630"/>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9481517-11CD-1043-936A-823C17956EDF}" type="slidenum">
              <a:rPr lang="en-US" smtClean="0"/>
              <a:t>34</a:t>
            </a:fld>
            <a:endParaRPr lang="en-US"/>
          </a:p>
        </p:txBody>
      </p:sp>
    </p:spTree>
    <p:extLst>
      <p:ext uri="{BB962C8B-B14F-4D97-AF65-F5344CB8AC3E}">
        <p14:creationId xmlns:p14="http://schemas.microsoft.com/office/powerpoint/2010/main" val="1926463872"/>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9481517-11CD-1043-936A-823C17956EDF}" type="slidenum">
              <a:rPr lang="en-US" smtClean="0"/>
              <a:t>36</a:t>
            </a:fld>
            <a:endParaRPr lang="en-US"/>
          </a:p>
        </p:txBody>
      </p:sp>
    </p:spTree>
    <p:extLst>
      <p:ext uri="{BB962C8B-B14F-4D97-AF65-F5344CB8AC3E}">
        <p14:creationId xmlns:p14="http://schemas.microsoft.com/office/powerpoint/2010/main" val="1261870216"/>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9481517-11CD-1043-936A-823C17956EDF}" type="slidenum">
              <a:rPr lang="en-US" smtClean="0"/>
              <a:t>37</a:t>
            </a:fld>
            <a:endParaRPr lang="en-US"/>
          </a:p>
        </p:txBody>
      </p:sp>
    </p:spTree>
    <p:extLst>
      <p:ext uri="{BB962C8B-B14F-4D97-AF65-F5344CB8AC3E}">
        <p14:creationId xmlns:p14="http://schemas.microsoft.com/office/powerpoint/2010/main" val="404538907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99481517-11CD-1043-936A-823C17956EDF}" type="slidenum">
              <a:rPr lang="en-US" smtClean="0"/>
              <a:t>5</a:t>
            </a:fld>
            <a:endParaRPr lang="en-US"/>
          </a:p>
        </p:txBody>
      </p:sp>
    </p:spTree>
    <p:extLst>
      <p:ext uri="{BB962C8B-B14F-4D97-AF65-F5344CB8AC3E}">
        <p14:creationId xmlns:p14="http://schemas.microsoft.com/office/powerpoint/2010/main" val="1280577966"/>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9481517-11CD-1043-936A-823C17956EDF}" type="slidenum">
              <a:rPr lang="en-US" smtClean="0"/>
              <a:t>39</a:t>
            </a:fld>
            <a:endParaRPr lang="en-US"/>
          </a:p>
        </p:txBody>
      </p:sp>
    </p:spTree>
    <p:extLst>
      <p:ext uri="{BB962C8B-B14F-4D97-AF65-F5344CB8AC3E}">
        <p14:creationId xmlns:p14="http://schemas.microsoft.com/office/powerpoint/2010/main" val="2160830030"/>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9481517-11CD-1043-936A-823C17956EDF}" type="slidenum">
              <a:rPr lang="en-US" smtClean="0"/>
              <a:t>40</a:t>
            </a:fld>
            <a:endParaRPr lang="en-US"/>
          </a:p>
        </p:txBody>
      </p:sp>
    </p:spTree>
    <p:extLst>
      <p:ext uri="{BB962C8B-B14F-4D97-AF65-F5344CB8AC3E}">
        <p14:creationId xmlns:p14="http://schemas.microsoft.com/office/powerpoint/2010/main" val="352194397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99481517-11CD-1043-936A-823C17956EDF}" type="slidenum">
              <a:rPr lang="en-US" smtClean="0"/>
              <a:t>6</a:t>
            </a:fld>
            <a:endParaRPr lang="en-US"/>
          </a:p>
        </p:txBody>
      </p:sp>
    </p:spTree>
    <p:extLst>
      <p:ext uri="{BB962C8B-B14F-4D97-AF65-F5344CB8AC3E}">
        <p14:creationId xmlns:p14="http://schemas.microsoft.com/office/powerpoint/2010/main" val="263813984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99481517-11CD-1043-936A-823C17956EDF}" type="slidenum">
              <a:rPr lang="en-US" smtClean="0"/>
              <a:t>7</a:t>
            </a:fld>
            <a:endParaRPr lang="en-US"/>
          </a:p>
        </p:txBody>
      </p:sp>
    </p:spTree>
    <p:extLst>
      <p:ext uri="{BB962C8B-B14F-4D97-AF65-F5344CB8AC3E}">
        <p14:creationId xmlns:p14="http://schemas.microsoft.com/office/powerpoint/2010/main" val="197775207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99481517-11CD-1043-936A-823C17956EDF}" type="slidenum">
              <a:rPr lang="en-US" smtClean="0"/>
              <a:t>8</a:t>
            </a:fld>
            <a:endParaRPr lang="en-US"/>
          </a:p>
        </p:txBody>
      </p:sp>
    </p:spTree>
    <p:extLst>
      <p:ext uri="{BB962C8B-B14F-4D97-AF65-F5344CB8AC3E}">
        <p14:creationId xmlns:p14="http://schemas.microsoft.com/office/powerpoint/2010/main" val="410660744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99481517-11CD-1043-936A-823C17956EDF}" type="slidenum">
              <a:rPr lang="en-US" smtClean="0"/>
              <a:t>9</a:t>
            </a:fld>
            <a:endParaRPr lang="en-US"/>
          </a:p>
        </p:txBody>
      </p:sp>
    </p:spTree>
    <p:extLst>
      <p:ext uri="{BB962C8B-B14F-4D97-AF65-F5344CB8AC3E}">
        <p14:creationId xmlns:p14="http://schemas.microsoft.com/office/powerpoint/2010/main" val="151727952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gn="just">
              <a:lnSpc>
                <a:spcPct val="150000"/>
              </a:lnSpc>
              <a:spcBef>
                <a:spcPts val="0"/>
              </a:spcBef>
              <a:spcAft>
                <a:spcPts val="0"/>
              </a:spcAft>
            </a:pPr>
            <a:endParaRPr lang="en-US" sz="1800" dirty="0">
              <a:solidFill>
                <a:srgbClr val="000000"/>
              </a:solidFill>
              <a:effectLst/>
              <a:latin typeface="Times New Roman" panose="02020603050405020304" pitchFamily="18" charset="0"/>
              <a:ea typeface="Malgun Gothic" panose="020B0503020000020004" pitchFamily="34" charset="-127"/>
            </a:endParaRPr>
          </a:p>
        </p:txBody>
      </p:sp>
      <p:sp>
        <p:nvSpPr>
          <p:cNvPr id="4" name="Slide Number Placeholder 3"/>
          <p:cNvSpPr>
            <a:spLocks noGrp="1"/>
          </p:cNvSpPr>
          <p:nvPr>
            <p:ph type="sldNum" sz="quarter" idx="10"/>
          </p:nvPr>
        </p:nvSpPr>
        <p:spPr/>
        <p:txBody>
          <a:bodyPr/>
          <a:lstStyle/>
          <a:p>
            <a:fld id="{99481517-11CD-1043-936A-823C17956EDF}" type="slidenum">
              <a:rPr lang="en-US" smtClean="0"/>
              <a:t>10</a:t>
            </a:fld>
            <a:endParaRPr lang="en-US"/>
          </a:p>
        </p:txBody>
      </p:sp>
    </p:spTree>
    <p:extLst>
      <p:ext uri="{BB962C8B-B14F-4D97-AF65-F5344CB8AC3E}">
        <p14:creationId xmlns:p14="http://schemas.microsoft.com/office/powerpoint/2010/main" val="89694055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gn="just">
              <a:lnSpc>
                <a:spcPct val="150000"/>
              </a:lnSpc>
              <a:spcBef>
                <a:spcPts val="0"/>
              </a:spcBef>
              <a:spcAft>
                <a:spcPts val="0"/>
              </a:spcAft>
            </a:pPr>
            <a:endParaRPr lang="en-US" sz="1800" dirty="0">
              <a:solidFill>
                <a:srgbClr val="000000"/>
              </a:solidFill>
              <a:effectLst/>
              <a:latin typeface="Times New Roman" panose="02020603050405020304" pitchFamily="18" charset="0"/>
              <a:ea typeface="Malgun Gothic" panose="020B0503020000020004" pitchFamily="34" charset="-127"/>
            </a:endParaRPr>
          </a:p>
        </p:txBody>
      </p:sp>
      <p:sp>
        <p:nvSpPr>
          <p:cNvPr id="4" name="Slide Number Placeholder 3"/>
          <p:cNvSpPr>
            <a:spLocks noGrp="1"/>
          </p:cNvSpPr>
          <p:nvPr>
            <p:ph type="sldNum" sz="quarter" idx="10"/>
          </p:nvPr>
        </p:nvSpPr>
        <p:spPr/>
        <p:txBody>
          <a:bodyPr/>
          <a:lstStyle/>
          <a:p>
            <a:fld id="{99481517-11CD-1043-936A-823C17956EDF}" type="slidenum">
              <a:rPr lang="en-US" smtClean="0"/>
              <a:t>11</a:t>
            </a:fld>
            <a:endParaRPr lang="en-US"/>
          </a:p>
        </p:txBody>
      </p:sp>
    </p:spTree>
    <p:extLst>
      <p:ext uri="{BB962C8B-B14F-4D97-AF65-F5344CB8AC3E}">
        <p14:creationId xmlns:p14="http://schemas.microsoft.com/office/powerpoint/2010/main" val="408983692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4.png"/><Relationship Id="rId4" Type="http://schemas.openxmlformats.org/officeDocument/2006/relationships/image" Target="../media/image3.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35036" y="3827536"/>
            <a:ext cx="7893511" cy="933450"/>
          </a:xfrm>
        </p:spPr>
        <p:txBody>
          <a:bodyPr>
            <a:normAutofit/>
          </a:bodyPr>
          <a:lstStyle>
            <a:lvl1pPr>
              <a:defRPr sz="2800">
                <a:solidFill>
                  <a:schemeClr val="tx1"/>
                </a:solidFill>
              </a:defRPr>
            </a:lvl1pPr>
          </a:lstStyle>
          <a:p>
            <a:r>
              <a:rPr lang="en-US"/>
              <a:t>Click to edit Master title style</a:t>
            </a:r>
            <a:endParaRPr dirty="0"/>
          </a:p>
        </p:txBody>
      </p:sp>
      <p:sp>
        <p:nvSpPr>
          <p:cNvPr id="3" name="Subtitle 2"/>
          <p:cNvSpPr>
            <a:spLocks noGrp="1"/>
          </p:cNvSpPr>
          <p:nvPr>
            <p:ph type="subTitle" idx="1"/>
          </p:nvPr>
        </p:nvSpPr>
        <p:spPr>
          <a:xfrm>
            <a:off x="635036" y="4927581"/>
            <a:ext cx="7893511" cy="748553"/>
          </a:xfrm>
        </p:spPr>
        <p:txBody>
          <a:bodyPr>
            <a:normAutofit/>
          </a:bodyPr>
          <a:lstStyle>
            <a:lvl1pPr marL="0" indent="0" algn="l">
              <a:spcBef>
                <a:spcPts val="300"/>
              </a:spcBef>
              <a:buNone/>
              <a:defRPr sz="1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dirty="0"/>
          </a:p>
        </p:txBody>
      </p:sp>
      <p:sp>
        <p:nvSpPr>
          <p:cNvPr id="4" name="Date Placeholder 3"/>
          <p:cNvSpPr>
            <a:spLocks noGrp="1"/>
          </p:cNvSpPr>
          <p:nvPr>
            <p:ph type="dt" sz="half" idx="10"/>
          </p:nvPr>
        </p:nvSpPr>
        <p:spPr>
          <a:xfrm>
            <a:off x="635036" y="5765295"/>
            <a:ext cx="1232647" cy="365125"/>
          </a:xfrm>
        </p:spPr>
        <p:txBody>
          <a:bodyPr/>
          <a:lstStyle>
            <a:lvl1pPr algn="l">
              <a:defRPr/>
            </a:lvl1pPr>
          </a:lstStyle>
          <a:p>
            <a:endParaRPr lang="en-US" dirty="0"/>
          </a:p>
        </p:txBody>
      </p:sp>
      <p:sp>
        <p:nvSpPr>
          <p:cNvPr id="5" name="Footer Placeholder 4"/>
          <p:cNvSpPr>
            <a:spLocks noGrp="1"/>
          </p:cNvSpPr>
          <p:nvPr>
            <p:ph type="ftr" sz="quarter" idx="11"/>
          </p:nvPr>
        </p:nvSpPr>
        <p:spPr>
          <a:xfrm>
            <a:off x="2039184" y="5761061"/>
            <a:ext cx="2617694" cy="365125"/>
          </a:xfrm>
        </p:spPr>
        <p:txBody>
          <a:bodyPr/>
          <a:lstStyle>
            <a:lvl1pPr algn="r">
              <a:defRPr/>
            </a:lvl1pPr>
          </a:lstStyle>
          <a:p>
            <a:r>
              <a:rPr lang="en-US" dirty="0"/>
              <a:t>© Palmatier</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98474" y="282574"/>
            <a:ext cx="7556313" cy="803691"/>
          </a:xfrm>
        </p:spPr>
        <p:txBody>
          <a:bodyPr/>
          <a:lstStyle>
            <a:lvl1pPr>
              <a:defRPr sz="2800">
                <a:solidFill>
                  <a:schemeClr val="tx1"/>
                </a:solidFill>
              </a:defRPr>
            </a:lvl1pPr>
          </a:lstStyle>
          <a:p>
            <a:r>
              <a:rPr lang="en-US"/>
              <a:t>Click to edit Master title style</a:t>
            </a:r>
            <a:endParaRPr dirty="0"/>
          </a:p>
        </p:txBody>
      </p:sp>
      <p:sp>
        <p:nvSpPr>
          <p:cNvPr id="3" name="Content Placeholder 2"/>
          <p:cNvSpPr>
            <a:spLocks noGrp="1"/>
          </p:cNvSpPr>
          <p:nvPr>
            <p:ph idx="1"/>
          </p:nvPr>
        </p:nvSpPr>
        <p:spPr>
          <a:xfrm>
            <a:off x="498474" y="1331056"/>
            <a:ext cx="8354173" cy="4948558"/>
          </a:xfrm>
        </p:spPr>
        <p:txBody>
          <a:bodyPr/>
          <a:lstStyle>
            <a:lvl1pPr>
              <a:buClr>
                <a:schemeClr val="tx2"/>
              </a:buClr>
              <a:defRPr/>
            </a:lvl1pPr>
            <a:lvl5pPr>
              <a:defRPr/>
            </a:lvl5pPr>
          </a:lstStyle>
          <a:p>
            <a:pPr lvl="0"/>
            <a:r>
              <a:rPr lang="en-US"/>
              <a:t>Click to edit Master text styles</a:t>
            </a:r>
          </a:p>
          <a:p>
            <a:pPr lvl="1"/>
            <a:r>
              <a:rPr lang="en-US"/>
              <a:t>Second level</a:t>
            </a:r>
          </a:p>
        </p:txBody>
      </p:sp>
      <p:sp>
        <p:nvSpPr>
          <p:cNvPr id="5" name="Footer Placeholder 4"/>
          <p:cNvSpPr>
            <a:spLocks noGrp="1"/>
          </p:cNvSpPr>
          <p:nvPr>
            <p:ph type="ftr" sz="quarter" idx="11"/>
          </p:nvPr>
        </p:nvSpPr>
        <p:spPr/>
        <p:txBody>
          <a:bodyPr/>
          <a:lstStyle/>
          <a:p>
            <a:r>
              <a:rPr lang="en-US" dirty="0"/>
              <a:t>© Palmatier</a:t>
            </a:r>
          </a:p>
        </p:txBody>
      </p:sp>
      <p:sp>
        <p:nvSpPr>
          <p:cNvPr id="6" name="Slide Number Placeholder 5"/>
          <p:cNvSpPr>
            <a:spLocks noGrp="1"/>
          </p:cNvSpPr>
          <p:nvPr>
            <p:ph type="sldNum" sz="quarter" idx="12"/>
          </p:nvPr>
        </p:nvSpPr>
        <p:spPr>
          <a:xfrm>
            <a:off x="8298609" y="6423585"/>
            <a:ext cx="554038" cy="365125"/>
          </a:xfrm>
        </p:spPr>
        <p:txBody>
          <a:bodyPr/>
          <a:lstStyle>
            <a:lvl1pPr>
              <a:defRPr>
                <a:solidFill>
                  <a:schemeClr val="tx1"/>
                </a:solidFill>
              </a:defRPr>
            </a:lvl1pPr>
          </a:lstStyle>
          <a:p>
            <a:fld id="{606C48AC-5425-9447-80A6-7CD23CC5D020}" type="slidenum">
              <a:rPr lang="en-US" smtClean="0"/>
              <a:pPr/>
              <a:t>‹#›</a:t>
            </a:fld>
            <a:endParaRPr lang="en-US" dirty="0"/>
          </a:p>
        </p:txBody>
      </p:sp>
      <p:cxnSp>
        <p:nvCxnSpPr>
          <p:cNvPr id="9" name="Straight Connector 8"/>
          <p:cNvCxnSpPr/>
          <p:nvPr userDrawn="1"/>
        </p:nvCxnSpPr>
        <p:spPr>
          <a:xfrm>
            <a:off x="498474" y="1201093"/>
            <a:ext cx="7569761" cy="0"/>
          </a:xfrm>
          <a:prstGeom prst="line">
            <a:avLst/>
          </a:prstGeom>
          <a:ln>
            <a:solidFill>
              <a:srgbClr val="004264"/>
            </a:solidFill>
          </a:ln>
        </p:spPr>
        <p:style>
          <a:lnRef idx="2">
            <a:schemeClr val="accent1"/>
          </a:lnRef>
          <a:fillRef idx="0">
            <a:schemeClr val="accent1"/>
          </a:fillRef>
          <a:effectRef idx="1">
            <a:schemeClr val="accent1"/>
          </a:effectRef>
          <a:fontRef idx="minor">
            <a:schemeClr val="tx1"/>
          </a:fontRef>
        </p:style>
      </p:cxnSp>
      <p:sp>
        <p:nvSpPr>
          <p:cNvPr id="11" name="Rectangle 10"/>
          <p:cNvSpPr/>
          <p:nvPr userDrawn="1"/>
        </p:nvSpPr>
        <p:spPr>
          <a:xfrm>
            <a:off x="8162915" y="279953"/>
            <a:ext cx="91440" cy="918519"/>
          </a:xfrm>
          <a:prstGeom prst="rect">
            <a:avLst/>
          </a:prstGeom>
          <a:solidFill>
            <a:srgbClr val="0042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Rectangle 11"/>
          <p:cNvSpPr/>
          <p:nvPr userDrawn="1"/>
        </p:nvSpPr>
        <p:spPr>
          <a:xfrm>
            <a:off x="8075379" y="277332"/>
            <a:ext cx="91440" cy="914400"/>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pic>
        <p:nvPicPr>
          <p:cNvPr id="3074" name="Picture 2"/>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8274294" y="314455"/>
            <a:ext cx="422055" cy="39763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075" name="Picture 3"/>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8663653" y="279953"/>
            <a:ext cx="450817" cy="43964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076" name="Picture 4"/>
          <p:cNvPicPr>
            <a:picLocks noChangeAspect="1" noChangeArrowheads="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8274294" y="761223"/>
            <a:ext cx="422055" cy="42205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077" name="Picture 5"/>
          <p:cNvPicPr>
            <a:picLocks noChangeAspect="1" noChangeArrowheads="1"/>
          </p:cNvPicPr>
          <p:nvPr userDrawn="1"/>
        </p:nvPicPr>
        <p:blipFill>
          <a:blip r:embed="rId5">
            <a:extLst>
              <a:ext uri="{28A0092B-C50C-407E-A947-70E740481C1C}">
                <a14:useLocalDpi xmlns:a14="http://schemas.microsoft.com/office/drawing/2010/main" val="0"/>
              </a:ext>
            </a:extLst>
          </a:blip>
          <a:srcRect/>
          <a:stretch>
            <a:fillRect/>
          </a:stretch>
        </p:blipFill>
        <p:spPr bwMode="auto">
          <a:xfrm>
            <a:off x="8663653" y="754576"/>
            <a:ext cx="462253" cy="42870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r>
              <a:rPr lang="en-US" dirty="0"/>
              <a:t>© Palmatier</a:t>
            </a:r>
          </a:p>
        </p:txBody>
      </p:sp>
      <p:sp>
        <p:nvSpPr>
          <p:cNvPr id="4" name="Slide Number Placeholder 3"/>
          <p:cNvSpPr>
            <a:spLocks noGrp="1"/>
          </p:cNvSpPr>
          <p:nvPr>
            <p:ph type="sldNum" sz="quarter" idx="12"/>
          </p:nvPr>
        </p:nvSpPr>
        <p:spPr>
          <a:xfrm>
            <a:off x="8298609" y="6423585"/>
            <a:ext cx="554038" cy="365125"/>
          </a:xfrm>
        </p:spPr>
        <p:txBody>
          <a:bodyPr/>
          <a:lstStyle/>
          <a:p>
            <a:fld id="{606C48AC-5425-9447-80A6-7CD23CC5D020}" type="slidenum">
              <a:rPr lang="en-US" smtClean="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98474" y="484094"/>
            <a:ext cx="7556313" cy="1116106"/>
          </a:xfrm>
          <a:prstGeom prst="rect">
            <a:avLst/>
          </a:prstGeom>
        </p:spPr>
        <p:txBody>
          <a:bodyPr vert="horz" lIns="91440" tIns="45720" rIns="91440" bIns="45720" rtlCol="0" anchor="t" anchorCtr="0">
            <a:noAutofit/>
          </a:bodyPr>
          <a:lstStyle/>
          <a:p>
            <a:r>
              <a:rPr lang="en-US"/>
              <a:t>Click to edit Master title style</a:t>
            </a:r>
            <a:endParaRPr dirty="0"/>
          </a:p>
        </p:txBody>
      </p:sp>
      <p:sp>
        <p:nvSpPr>
          <p:cNvPr id="3" name="Text Placeholder 2"/>
          <p:cNvSpPr>
            <a:spLocks noGrp="1"/>
          </p:cNvSpPr>
          <p:nvPr>
            <p:ph type="body" idx="1"/>
          </p:nvPr>
        </p:nvSpPr>
        <p:spPr>
          <a:xfrm>
            <a:off x="498474" y="1981200"/>
            <a:ext cx="7556313" cy="4144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p:txBody>
      </p:sp>
      <p:sp>
        <p:nvSpPr>
          <p:cNvPr id="4" name="Date Placeholder 3"/>
          <p:cNvSpPr>
            <a:spLocks noGrp="1"/>
          </p:cNvSpPr>
          <p:nvPr>
            <p:ph type="dt" sz="half" idx="2"/>
          </p:nvPr>
        </p:nvSpPr>
        <p:spPr>
          <a:xfrm>
            <a:off x="6795247" y="6423585"/>
            <a:ext cx="2133600" cy="365125"/>
          </a:xfrm>
          <a:prstGeom prst="rect">
            <a:avLst/>
          </a:prstGeom>
        </p:spPr>
        <p:txBody>
          <a:bodyPr vert="horz" lIns="91440" tIns="45720" rIns="91440" bIns="45720" rtlCol="0" anchor="ctr"/>
          <a:lstStyle>
            <a:lvl1pPr algn="r">
              <a:defRPr sz="1200">
                <a:solidFill>
                  <a:schemeClr val="tx1"/>
                </a:solidFill>
              </a:defRPr>
            </a:lvl1pPr>
          </a:lstStyle>
          <a:p>
            <a:endParaRPr lang="en-US" dirty="0"/>
          </a:p>
        </p:txBody>
      </p:sp>
      <p:sp>
        <p:nvSpPr>
          <p:cNvPr id="5" name="Footer Placeholder 4"/>
          <p:cNvSpPr>
            <a:spLocks noGrp="1"/>
          </p:cNvSpPr>
          <p:nvPr>
            <p:ph type="ftr" sz="quarter" idx="3"/>
          </p:nvPr>
        </p:nvSpPr>
        <p:spPr>
          <a:xfrm>
            <a:off x="201706" y="6423585"/>
            <a:ext cx="6122894" cy="365125"/>
          </a:xfrm>
          <a:prstGeom prst="rect">
            <a:avLst/>
          </a:prstGeom>
        </p:spPr>
        <p:txBody>
          <a:bodyPr vert="horz" lIns="91440" tIns="45720" rIns="91440" bIns="45720" rtlCol="0" anchor="ctr"/>
          <a:lstStyle>
            <a:lvl1pPr algn="l">
              <a:defRPr sz="1100">
                <a:solidFill>
                  <a:schemeClr val="tx1">
                    <a:lumMod val="65000"/>
                    <a:lumOff val="35000"/>
                  </a:schemeClr>
                </a:solidFill>
              </a:defRPr>
            </a:lvl1pPr>
          </a:lstStyle>
          <a:p>
            <a:r>
              <a:rPr lang="en-US" dirty="0"/>
              <a:t>© Palmatier</a:t>
            </a:r>
          </a:p>
        </p:txBody>
      </p:sp>
      <p:sp>
        <p:nvSpPr>
          <p:cNvPr id="6" name="Slide Number Placeholder 5"/>
          <p:cNvSpPr>
            <a:spLocks noGrp="1"/>
          </p:cNvSpPr>
          <p:nvPr>
            <p:ph type="sldNum" sz="quarter" idx="4"/>
          </p:nvPr>
        </p:nvSpPr>
        <p:spPr>
          <a:xfrm>
            <a:off x="8305800" y="242234"/>
            <a:ext cx="554038" cy="365125"/>
          </a:xfrm>
          <a:prstGeom prst="rect">
            <a:avLst/>
          </a:prstGeom>
        </p:spPr>
        <p:txBody>
          <a:bodyPr vert="horz" lIns="91440" tIns="45720" rIns="91440" bIns="45720" rtlCol="0" anchor="ctr"/>
          <a:lstStyle>
            <a:lvl1pPr algn="r">
              <a:defRPr sz="1400">
                <a:solidFill>
                  <a:schemeClr val="bg1"/>
                </a:solidFill>
              </a:defRPr>
            </a:lvl1pPr>
          </a:lstStyle>
          <a:p>
            <a:fld id="{606C48AC-5425-9447-80A6-7CD23CC5D020}" type="slidenum">
              <a:rPr lang="en-US" smtClean="0"/>
              <a:t>‹#›</a:t>
            </a:fld>
            <a:endParaRPr lang="en-US" dirty="0"/>
          </a:p>
        </p:txBody>
      </p:sp>
    </p:spTree>
  </p:cSld>
  <p:clrMap bg1="lt1" tx1="dk1" bg2="lt2" tx2="dk2" accent1="accent1" accent2="accent2" accent3="accent3" accent4="accent4" accent5="accent5" accent6="accent6" hlink="hlink" folHlink="folHlink"/>
  <p:sldLayoutIdLst>
    <p:sldLayoutId id="2147483950" r:id="rId1"/>
    <p:sldLayoutId id="2147483951" r:id="rId2"/>
    <p:sldLayoutId id="2147483960" r:id="rId3"/>
  </p:sldLayoutIdLst>
  <p:hf hdr="0" dt="0"/>
  <p:txStyles>
    <p:titleStyle>
      <a:lvl1pPr algn="l" defTabSz="914400" rtl="0" eaLnBrk="1" latinLnBrk="0" hangingPunct="1">
        <a:spcBef>
          <a:spcPct val="0"/>
        </a:spcBef>
        <a:buNone/>
        <a:defRPr sz="3600" b="0" kern="1200">
          <a:solidFill>
            <a:schemeClr val="accent1"/>
          </a:solidFill>
          <a:latin typeface="+mj-lt"/>
          <a:ea typeface="+mj-ea"/>
          <a:cs typeface="+mj-cs"/>
        </a:defRPr>
      </a:lvl1pPr>
    </p:titleStyle>
    <p:bodyStyle>
      <a:lvl1pPr marL="228600" indent="-228600" algn="l" defTabSz="914400" rtl="0" eaLnBrk="1" latinLnBrk="0" hangingPunct="1">
        <a:spcBef>
          <a:spcPts val="2000"/>
        </a:spcBef>
        <a:buClr>
          <a:schemeClr val="tx2"/>
        </a:buClr>
        <a:buSzPct val="75000"/>
        <a:buFont typeface="Wingdings" pitchFamily="2" charset="2"/>
        <a:buChar char="n"/>
        <a:defRPr sz="2000" kern="1200">
          <a:solidFill>
            <a:schemeClr val="tx1">
              <a:lumMod val="65000"/>
              <a:lumOff val="35000"/>
            </a:schemeClr>
          </a:solidFill>
          <a:latin typeface="+mn-lt"/>
          <a:ea typeface="+mn-ea"/>
          <a:cs typeface="+mn-cs"/>
        </a:defRPr>
      </a:lvl1pPr>
      <a:lvl2pPr marL="457200" indent="-228600" algn="l" defTabSz="914400" rtl="0" eaLnBrk="1" latinLnBrk="0" hangingPunct="1">
        <a:spcBef>
          <a:spcPts val="600"/>
        </a:spcBef>
        <a:buClr>
          <a:schemeClr val="tx2"/>
        </a:buClr>
        <a:buSzPct val="75000"/>
        <a:buFont typeface="Wingdings" charset="2"/>
        <a:buChar char=""/>
        <a:defRPr sz="1800" kern="1200">
          <a:solidFill>
            <a:schemeClr val="tx1">
              <a:lumMod val="65000"/>
              <a:lumOff val="35000"/>
            </a:schemeClr>
          </a:solidFill>
          <a:latin typeface="+mn-lt"/>
          <a:ea typeface="+mn-ea"/>
          <a:cs typeface="+mn-cs"/>
        </a:defRPr>
      </a:lvl2pPr>
      <a:lvl3pPr marL="685800" indent="-228600" algn="l" defTabSz="914400" rtl="0" eaLnBrk="1" latinLnBrk="0" hangingPunct="1">
        <a:spcBef>
          <a:spcPts val="600"/>
        </a:spcBef>
        <a:buClr>
          <a:schemeClr val="accent1"/>
        </a:buClr>
        <a:buSzPct val="75000"/>
        <a:buFont typeface="Wingdings" pitchFamily="2" charset="2"/>
        <a:buChar char="n"/>
        <a:defRPr sz="1800" kern="1200">
          <a:solidFill>
            <a:schemeClr val="tx1">
              <a:lumMod val="65000"/>
              <a:lumOff val="35000"/>
            </a:schemeClr>
          </a:solidFill>
          <a:latin typeface="+mn-lt"/>
          <a:ea typeface="+mn-ea"/>
          <a:cs typeface="+mn-cs"/>
        </a:defRPr>
      </a:lvl3pPr>
      <a:lvl4pPr marL="914400" indent="-228600" algn="l" defTabSz="914400" rtl="0" eaLnBrk="1" latinLnBrk="0" hangingPunct="1">
        <a:spcBef>
          <a:spcPts val="600"/>
        </a:spcBef>
        <a:buClr>
          <a:schemeClr val="accent1">
            <a:lumMod val="60000"/>
            <a:lumOff val="40000"/>
          </a:schemeClr>
        </a:buClr>
        <a:buSzPct val="75000"/>
        <a:buFont typeface="Wingdings" pitchFamily="2" charset="2"/>
        <a:buChar char="n"/>
        <a:defRPr sz="1800" kern="1200">
          <a:solidFill>
            <a:schemeClr val="tx1">
              <a:lumMod val="65000"/>
              <a:lumOff val="35000"/>
            </a:schemeClr>
          </a:solidFill>
          <a:latin typeface="+mn-lt"/>
          <a:ea typeface="+mn-ea"/>
          <a:cs typeface="+mn-cs"/>
        </a:defRPr>
      </a:lvl4pPr>
      <a:lvl5pPr marL="1143000" indent="-228600" algn="l" defTabSz="914400" rtl="0" eaLnBrk="1" latinLnBrk="0" hangingPunct="1">
        <a:spcBef>
          <a:spcPts val="600"/>
        </a:spcBef>
        <a:buClr>
          <a:schemeClr val="accent1"/>
        </a:buClr>
        <a:buSzPct val="75000"/>
        <a:buFont typeface="Wingdings" pitchFamily="2" charset="2"/>
        <a:buChar char="n"/>
        <a:defRPr sz="1800" kern="1200">
          <a:solidFill>
            <a:schemeClr val="tx1">
              <a:lumMod val="65000"/>
              <a:lumOff val="35000"/>
            </a:schemeClr>
          </a:solidFill>
          <a:latin typeface="+mn-lt"/>
          <a:ea typeface="+mn-ea"/>
          <a:cs typeface="+mn-cs"/>
        </a:defRPr>
      </a:lvl5pPr>
      <a:lvl6pPr marL="1377950" indent="-228600" algn="l" defTabSz="914400" rtl="0" eaLnBrk="1" latinLnBrk="0" hangingPunct="1">
        <a:spcBef>
          <a:spcPct val="20000"/>
        </a:spcBef>
        <a:buClr>
          <a:schemeClr val="accent1">
            <a:lumMod val="60000"/>
            <a:lumOff val="40000"/>
          </a:schemeClr>
        </a:buClr>
        <a:buSzPct val="75000"/>
        <a:buFont typeface="Wingdings" pitchFamily="2" charset="2"/>
        <a:buChar char=""/>
        <a:defRPr lang="en-US" sz="1800" kern="1200" dirty="0" smtClean="0">
          <a:solidFill>
            <a:schemeClr val="tx1">
              <a:lumMod val="65000"/>
              <a:lumOff val="35000"/>
            </a:schemeClr>
          </a:solidFill>
          <a:latin typeface="+mn-lt"/>
          <a:ea typeface="+mn-ea"/>
          <a:cs typeface="+mn-cs"/>
        </a:defRPr>
      </a:lvl6pPr>
      <a:lvl7pPr marL="1603375" indent="-228600" algn="l" defTabSz="914400" rtl="0" eaLnBrk="1" latinLnBrk="0" hangingPunct="1">
        <a:spcBef>
          <a:spcPct val="20000"/>
        </a:spcBef>
        <a:buClr>
          <a:schemeClr val="accent1"/>
        </a:buClr>
        <a:buSzPct val="75000"/>
        <a:buFont typeface="Wingdings" pitchFamily="2" charset="2"/>
        <a:buChar char=""/>
        <a:defRPr lang="en-US" sz="1800" kern="1200" baseline="0" dirty="0" smtClean="0">
          <a:solidFill>
            <a:schemeClr val="tx1">
              <a:lumMod val="65000"/>
              <a:lumOff val="35000"/>
            </a:schemeClr>
          </a:solidFill>
          <a:latin typeface="+mn-lt"/>
          <a:ea typeface="+mn-ea"/>
          <a:cs typeface="+mn-cs"/>
        </a:defRPr>
      </a:lvl7pPr>
      <a:lvl8pPr marL="1830388" indent="-228600" algn="l" defTabSz="914400" rtl="0" eaLnBrk="1" latinLnBrk="0" hangingPunct="1">
        <a:spcBef>
          <a:spcPct val="20000"/>
        </a:spcBef>
        <a:buClr>
          <a:schemeClr val="accent1">
            <a:lumMod val="60000"/>
            <a:lumOff val="40000"/>
          </a:schemeClr>
        </a:buClr>
        <a:buSzPct val="75000"/>
        <a:buFont typeface="Wingdings" pitchFamily="2" charset="2"/>
        <a:buChar char=""/>
        <a:defRPr lang="en-US" sz="1800" kern="1200" baseline="0" dirty="0" smtClean="0">
          <a:solidFill>
            <a:schemeClr val="tx1">
              <a:lumMod val="65000"/>
              <a:lumOff val="35000"/>
            </a:schemeClr>
          </a:solidFill>
          <a:latin typeface="+mn-lt"/>
          <a:ea typeface="+mn-ea"/>
          <a:cs typeface="+mn-cs"/>
        </a:defRPr>
      </a:lvl8pPr>
      <a:lvl9pPr marL="2057400" indent="-228600" algn="l" defTabSz="914400" rtl="0" eaLnBrk="1" latinLnBrk="0" hangingPunct="1">
        <a:spcBef>
          <a:spcPct val="20000"/>
        </a:spcBef>
        <a:buClr>
          <a:schemeClr val="accent1"/>
        </a:buClr>
        <a:buSzPct val="75000"/>
        <a:buFont typeface="Wingdings" pitchFamily="2" charset="2"/>
        <a:buChar char=""/>
        <a:defRPr lang="en-US" sz="1800" kern="1200" baseline="0" dirty="0">
          <a:solidFill>
            <a:schemeClr val="tx1">
              <a:lumMod val="65000"/>
              <a:lumOff val="3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4668"/>
        </a:solidFill>
        <a:effectLst/>
      </p:bgPr>
    </p:bg>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dirty="0"/>
              <a:t>© Palmatier, Petersen, and Germann</a:t>
            </a:r>
          </a:p>
        </p:txBody>
      </p:sp>
      <p:sp>
        <p:nvSpPr>
          <p:cNvPr id="3" name="Slide Number Placeholder 2"/>
          <p:cNvSpPr>
            <a:spLocks noGrp="1"/>
          </p:cNvSpPr>
          <p:nvPr>
            <p:ph type="sldNum" sz="quarter" idx="12"/>
          </p:nvPr>
        </p:nvSpPr>
        <p:spPr>
          <a:xfrm>
            <a:off x="8298609" y="6423585"/>
            <a:ext cx="554038" cy="365125"/>
          </a:xfrm>
        </p:spPr>
        <p:txBody>
          <a:bodyPr/>
          <a:lstStyle/>
          <a:p>
            <a:fld id="{606C48AC-5425-9447-80A6-7CD23CC5D020}" type="slidenum">
              <a:rPr lang="en-US" smtClean="0"/>
              <a:t>1</a:t>
            </a:fld>
            <a:endParaRPr lang="en-US" dirty="0"/>
          </a:p>
        </p:txBody>
      </p:sp>
      <p:sp>
        <p:nvSpPr>
          <p:cNvPr id="12" name="TextBox 11"/>
          <p:cNvSpPr txBox="1"/>
          <p:nvPr/>
        </p:nvSpPr>
        <p:spPr>
          <a:xfrm>
            <a:off x="2371647" y="4291048"/>
            <a:ext cx="6759315" cy="954107"/>
          </a:xfrm>
          <a:prstGeom prst="rect">
            <a:avLst/>
          </a:prstGeom>
          <a:noFill/>
        </p:spPr>
        <p:txBody>
          <a:bodyPr wrap="square" rtlCol="0">
            <a:spAutoFit/>
          </a:bodyPr>
          <a:lstStyle/>
          <a:p>
            <a:pPr algn="ctr"/>
            <a:r>
              <a:rPr lang="en-US" sz="2800" b="1" dirty="0">
                <a:solidFill>
                  <a:srgbClr val="EFE61E"/>
                </a:solidFill>
                <a:latin typeface="+mj-lt"/>
                <a:cs typeface="Avenir Light"/>
              </a:rPr>
              <a:t>Survey Design and Testing to </a:t>
            </a:r>
            <a:br>
              <a:rPr lang="en-US" sz="2800" b="1" dirty="0">
                <a:solidFill>
                  <a:srgbClr val="EFE61E"/>
                </a:solidFill>
                <a:latin typeface="+mj-lt"/>
                <a:cs typeface="Avenir Light"/>
              </a:rPr>
            </a:br>
            <a:r>
              <a:rPr lang="en-US" sz="2800" b="1" dirty="0">
                <a:solidFill>
                  <a:srgbClr val="EFE61E"/>
                </a:solidFill>
                <a:latin typeface="+mj-lt"/>
                <a:cs typeface="Avenir Light"/>
              </a:rPr>
              <a:t>Derive Customer Insights</a:t>
            </a:r>
            <a:endParaRPr lang="en-US" sz="2800" dirty="0">
              <a:solidFill>
                <a:schemeClr val="tx2"/>
              </a:solidFill>
              <a:latin typeface="Avenir Light"/>
              <a:cs typeface="Avenir Light"/>
            </a:endParaRPr>
          </a:p>
        </p:txBody>
      </p:sp>
      <p:pic>
        <p:nvPicPr>
          <p:cNvPr id="9" name="Picture 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41198" y="4164574"/>
            <a:ext cx="1716803" cy="15959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TextBox 6">
            <a:extLst>
              <a:ext uri="{FF2B5EF4-FFF2-40B4-BE49-F238E27FC236}">
                <a16:creationId xmlns:a16="http://schemas.microsoft.com/office/drawing/2014/main" id="{663314AF-1F62-4D9D-A749-349BFD98B0B9}"/>
              </a:ext>
            </a:extLst>
          </p:cNvPr>
          <p:cNvSpPr txBox="1"/>
          <p:nvPr/>
        </p:nvSpPr>
        <p:spPr>
          <a:xfrm>
            <a:off x="722333" y="517551"/>
            <a:ext cx="7494229" cy="2308324"/>
          </a:xfrm>
          <a:prstGeom prst="rect">
            <a:avLst/>
          </a:prstGeom>
          <a:noFill/>
        </p:spPr>
        <p:txBody>
          <a:bodyPr wrap="square" rtlCol="0">
            <a:spAutoFit/>
          </a:bodyPr>
          <a:lstStyle/>
          <a:p>
            <a:pPr algn="ctr"/>
            <a:r>
              <a:rPr lang="en-US" sz="3600" dirty="0">
                <a:solidFill>
                  <a:schemeClr val="bg1"/>
                </a:solidFill>
                <a:cs typeface="Avenir Light"/>
              </a:rPr>
              <a:t>Marketing Analytics </a:t>
            </a:r>
          </a:p>
          <a:p>
            <a:pPr algn="ctr"/>
            <a:r>
              <a:rPr lang="en-US" sz="3600" dirty="0">
                <a:solidFill>
                  <a:schemeClr val="bg1"/>
                </a:solidFill>
                <a:cs typeface="Avenir Light"/>
              </a:rPr>
              <a:t>Based on First Principles </a:t>
            </a:r>
            <a:r>
              <a:rPr lang="en-US" sz="3600" dirty="0">
                <a:solidFill>
                  <a:schemeClr val="bg1"/>
                </a:solidFill>
                <a:latin typeface="+mj-lt"/>
                <a:cs typeface="Avenir Light"/>
              </a:rPr>
              <a:t>:</a:t>
            </a:r>
          </a:p>
          <a:p>
            <a:pPr algn="ctr"/>
            <a:endParaRPr lang="en-US" sz="2400" b="1" dirty="0">
              <a:solidFill>
                <a:schemeClr val="bg1"/>
              </a:solidFill>
              <a:latin typeface="+mj-lt"/>
              <a:cs typeface="Avenir Light"/>
            </a:endParaRPr>
          </a:p>
          <a:p>
            <a:pPr algn="ctr"/>
            <a:r>
              <a:rPr lang="en-US" sz="4400" b="1" dirty="0">
                <a:solidFill>
                  <a:schemeClr val="bg1"/>
                </a:solidFill>
                <a:latin typeface="+mj-lt"/>
                <a:cs typeface="Avenir Light"/>
              </a:rPr>
              <a:t>Chapter 11</a:t>
            </a:r>
            <a:endParaRPr lang="en-US" sz="4400" b="1" dirty="0">
              <a:solidFill>
                <a:schemeClr val="bg1"/>
              </a:solidFill>
              <a:latin typeface="Avenir Light"/>
              <a:cs typeface="Avenir Light"/>
            </a:endParaRPr>
          </a:p>
        </p:txBody>
      </p:sp>
    </p:spTree>
    <p:extLst>
      <p:ext uri="{BB962C8B-B14F-4D97-AF65-F5344CB8AC3E}">
        <p14:creationId xmlns:p14="http://schemas.microsoft.com/office/powerpoint/2010/main" val="25764709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412130"/>
            <a:ext cx="8153400" cy="883270"/>
          </a:xfrm>
        </p:spPr>
        <p:txBody>
          <a:bodyPr/>
          <a:lstStyle/>
          <a:p>
            <a:r>
              <a:rPr lang="en-US" b="1" dirty="0"/>
              <a:t>Types of Questions</a:t>
            </a:r>
          </a:p>
        </p:txBody>
      </p:sp>
      <p:sp>
        <p:nvSpPr>
          <p:cNvPr id="3" name="Content Placeholder 2"/>
          <p:cNvSpPr>
            <a:spLocks noGrp="1"/>
          </p:cNvSpPr>
          <p:nvPr>
            <p:ph idx="1"/>
          </p:nvPr>
        </p:nvSpPr>
        <p:spPr>
          <a:xfrm>
            <a:off x="381000" y="1295400"/>
            <a:ext cx="8610600" cy="5410200"/>
          </a:xfrm>
        </p:spPr>
        <p:txBody>
          <a:bodyPr>
            <a:normAutofit fontScale="92500" lnSpcReduction="10000"/>
          </a:bodyPr>
          <a:lstStyle/>
          <a:p>
            <a:r>
              <a:rPr lang="en-US" dirty="0"/>
              <a:t>There are two types of questions that are typically included in questionnaires: </a:t>
            </a:r>
          </a:p>
          <a:p>
            <a:r>
              <a:rPr lang="en-US" i="1" dirty="0"/>
              <a:t>Open-ended questions.</a:t>
            </a:r>
            <a:r>
              <a:rPr lang="en-US" dirty="0"/>
              <a:t> An example of an open-ended question is: “What comes to your mind when you think of brand XYZ? Please list all your thoughts.” Some advantages of open-ended questions are that they (</a:t>
            </a:r>
            <a:r>
              <a:rPr lang="en-US" dirty="0" err="1"/>
              <a:t>i</a:t>
            </a:r>
            <a:r>
              <a:rPr lang="en-US" dirty="0"/>
              <a:t>) can provide very rich information and (ii) are good for exploratory research (for example, when the researchers are unsure about the questions to ask). Some of the disadvantages of open-ended questions are that they (</a:t>
            </a:r>
            <a:r>
              <a:rPr lang="en-US" dirty="0" err="1"/>
              <a:t>i</a:t>
            </a:r>
            <a:r>
              <a:rPr lang="en-US" dirty="0"/>
              <a:t>) are sometimes difficult to analyze and (ii) can be burdensome for the respondent.  </a:t>
            </a:r>
          </a:p>
          <a:p>
            <a:r>
              <a:rPr lang="en-US" i="1" dirty="0"/>
              <a:t>Closed-ended questions.</a:t>
            </a:r>
            <a:r>
              <a:rPr lang="en-US" dirty="0"/>
              <a:t> Examples of commonly used closed-ended question types in questionnaires are:</a:t>
            </a:r>
          </a:p>
          <a:p>
            <a:pPr lvl="1"/>
            <a:r>
              <a:rPr lang="en-US" dirty="0"/>
              <a:t>Multiple choice questions (e.g., which of the following running shoe brands have you owned in the last 10 years: Nike, Adidas, Under </a:t>
            </a:r>
            <a:r>
              <a:rPr lang="en-US" dirty="0" err="1"/>
              <a:t>Armour</a:t>
            </a:r>
            <a:r>
              <a:rPr lang="en-US" dirty="0"/>
              <a:t>, Asics, New Balance, None of the above); </a:t>
            </a:r>
          </a:p>
          <a:p>
            <a:pPr lvl="1"/>
            <a:r>
              <a:rPr lang="en-US" dirty="0"/>
              <a:t>Dichotomous (or binary) questions (e.g., have you heard of brand XYZ? Yes, No);</a:t>
            </a:r>
          </a:p>
          <a:p>
            <a:pPr lvl="1"/>
            <a:r>
              <a:rPr lang="en-US" dirty="0"/>
              <a:t>Scaled response questions (e.g., On a scale from 1 – 7, how likely are you to purchase Nike shoes next time you purchase running shoes, where 1 means not at all likely and 7 means extremely likely).</a:t>
            </a:r>
          </a:p>
          <a:p>
            <a:endParaRPr lang="en-US" dirty="0"/>
          </a:p>
        </p:txBody>
      </p:sp>
      <p:sp>
        <p:nvSpPr>
          <p:cNvPr id="4" name="Slide Number Placeholder 3"/>
          <p:cNvSpPr>
            <a:spLocks noGrp="1"/>
          </p:cNvSpPr>
          <p:nvPr>
            <p:ph type="sldNum" sz="quarter" idx="4294967295"/>
          </p:nvPr>
        </p:nvSpPr>
        <p:spPr>
          <a:xfrm>
            <a:off x="8347880" y="6465718"/>
            <a:ext cx="796120" cy="392281"/>
          </a:xfrm>
          <a:prstGeom prst="rect">
            <a:avLst/>
          </a:prstGeom>
        </p:spPr>
        <p:txBody>
          <a:bodyPr/>
          <a:lstStyle/>
          <a:p>
            <a:fld id="{C2FFFFA8-C424-3D40-8C75-649CC0B3824F}" type="slidenum">
              <a:rPr lang="en-US" sz="1400" smtClean="0"/>
              <a:pPr/>
              <a:t>10</a:t>
            </a:fld>
            <a:endParaRPr lang="en-US" sz="1400" dirty="0"/>
          </a:p>
        </p:txBody>
      </p:sp>
      <p:sp>
        <p:nvSpPr>
          <p:cNvPr id="5" name="Footer Placeholder 4"/>
          <p:cNvSpPr>
            <a:spLocks noGrp="1"/>
          </p:cNvSpPr>
          <p:nvPr>
            <p:ph type="ftr" sz="quarter" idx="11"/>
          </p:nvPr>
        </p:nvSpPr>
        <p:spPr/>
        <p:txBody>
          <a:bodyPr/>
          <a:lstStyle/>
          <a:p>
            <a:r>
              <a:rPr lang="en-US" dirty="0"/>
              <a:t>© Palmatier, Petersen, and Germann</a:t>
            </a:r>
          </a:p>
        </p:txBody>
      </p:sp>
      <p:sp>
        <p:nvSpPr>
          <p:cNvPr id="6" name="Slide Number Placeholder 4"/>
          <p:cNvSpPr>
            <a:spLocks noGrp="1"/>
          </p:cNvSpPr>
          <p:nvPr>
            <p:ph type="sldNum" sz="quarter" idx="12"/>
          </p:nvPr>
        </p:nvSpPr>
        <p:spPr>
          <a:xfrm>
            <a:off x="8298609" y="6423585"/>
            <a:ext cx="554038" cy="365125"/>
          </a:xfrm>
        </p:spPr>
        <p:txBody>
          <a:bodyPr/>
          <a:lstStyle/>
          <a:p>
            <a:fld id="{606C48AC-5425-9447-80A6-7CD23CC5D020}" type="slidenum">
              <a:rPr lang="en-US" sz="1200" smtClean="0">
                <a:solidFill>
                  <a:srgbClr val="595959"/>
                </a:solidFill>
              </a:rPr>
              <a:pPr/>
              <a:t>10</a:t>
            </a:fld>
            <a:endParaRPr lang="en-US" sz="1200" dirty="0">
              <a:solidFill>
                <a:srgbClr val="595959"/>
              </a:solidFill>
            </a:endParaRPr>
          </a:p>
        </p:txBody>
      </p:sp>
    </p:spTree>
    <p:extLst>
      <p:ext uri="{BB962C8B-B14F-4D97-AF65-F5344CB8AC3E}">
        <p14:creationId xmlns:p14="http://schemas.microsoft.com/office/powerpoint/2010/main" val="4363482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412130"/>
            <a:ext cx="8153400" cy="883270"/>
          </a:xfrm>
        </p:spPr>
        <p:txBody>
          <a:bodyPr/>
          <a:lstStyle/>
          <a:p>
            <a:r>
              <a:rPr lang="en-US" b="1" dirty="0"/>
              <a:t>Types of Questions</a:t>
            </a:r>
          </a:p>
        </p:txBody>
      </p:sp>
      <p:sp>
        <p:nvSpPr>
          <p:cNvPr id="3" name="Content Placeholder 2"/>
          <p:cNvSpPr>
            <a:spLocks noGrp="1"/>
          </p:cNvSpPr>
          <p:nvPr>
            <p:ph idx="1"/>
          </p:nvPr>
        </p:nvSpPr>
        <p:spPr>
          <a:xfrm>
            <a:off x="381000" y="1295400"/>
            <a:ext cx="8610600" cy="4931780"/>
          </a:xfrm>
        </p:spPr>
        <p:txBody>
          <a:bodyPr>
            <a:normAutofit/>
          </a:bodyPr>
          <a:lstStyle/>
          <a:p>
            <a:r>
              <a:rPr lang="en-US" dirty="0"/>
              <a:t>The scales of closed-ended questions depend of the question being asked. Importantly, there are four types of scales:</a:t>
            </a:r>
          </a:p>
          <a:p>
            <a:pPr lvl="1"/>
            <a:r>
              <a:rPr lang="en-US" dirty="0"/>
              <a:t>Nominal scales are used in questions where the answer choices are named but they do not have an order or direction. </a:t>
            </a:r>
          </a:p>
          <a:p>
            <a:pPr lvl="1"/>
            <a:r>
              <a:rPr lang="en-US" dirty="0"/>
              <a:t>Ordinal scales have an order, and the order is important. However, the difference between the answer choices is not known. </a:t>
            </a:r>
          </a:p>
          <a:p>
            <a:pPr lvl="1"/>
            <a:r>
              <a:rPr lang="en-US" dirty="0"/>
              <a:t>Interval scales have an order, and the difference between each answer choice is known. Marketing researchers commonly use Likert scales. Likert scales are commonly constructed with five, seven, or nine points (see scaled response question example above) and are typically treated as an interval scale.</a:t>
            </a:r>
          </a:p>
          <a:p>
            <a:pPr lvl="1"/>
            <a:r>
              <a:rPr lang="en-US" dirty="0"/>
              <a:t>Ratio scales are the same as interval scales but they also have a true zero.  Examples are questions such as “how much do you spend on running shoes every year?”  </a:t>
            </a:r>
          </a:p>
          <a:p>
            <a:endParaRPr lang="en-US" dirty="0"/>
          </a:p>
        </p:txBody>
      </p:sp>
      <p:sp>
        <p:nvSpPr>
          <p:cNvPr id="4" name="Slide Number Placeholder 3"/>
          <p:cNvSpPr>
            <a:spLocks noGrp="1"/>
          </p:cNvSpPr>
          <p:nvPr>
            <p:ph type="sldNum" sz="quarter" idx="4294967295"/>
          </p:nvPr>
        </p:nvSpPr>
        <p:spPr>
          <a:xfrm>
            <a:off x="8347880" y="6465718"/>
            <a:ext cx="796120" cy="392281"/>
          </a:xfrm>
          <a:prstGeom prst="rect">
            <a:avLst/>
          </a:prstGeom>
        </p:spPr>
        <p:txBody>
          <a:bodyPr/>
          <a:lstStyle/>
          <a:p>
            <a:fld id="{C2FFFFA8-C424-3D40-8C75-649CC0B3824F}" type="slidenum">
              <a:rPr lang="en-US" sz="1400" smtClean="0"/>
              <a:pPr/>
              <a:t>11</a:t>
            </a:fld>
            <a:endParaRPr lang="en-US" sz="1400" dirty="0"/>
          </a:p>
        </p:txBody>
      </p:sp>
      <p:sp>
        <p:nvSpPr>
          <p:cNvPr id="5" name="Footer Placeholder 4"/>
          <p:cNvSpPr>
            <a:spLocks noGrp="1"/>
          </p:cNvSpPr>
          <p:nvPr>
            <p:ph type="ftr" sz="quarter" idx="11"/>
          </p:nvPr>
        </p:nvSpPr>
        <p:spPr/>
        <p:txBody>
          <a:bodyPr/>
          <a:lstStyle/>
          <a:p>
            <a:r>
              <a:rPr lang="en-US" dirty="0"/>
              <a:t>© Palmatier, Petersen, and Germann</a:t>
            </a:r>
          </a:p>
        </p:txBody>
      </p:sp>
      <p:sp>
        <p:nvSpPr>
          <p:cNvPr id="6" name="Slide Number Placeholder 4"/>
          <p:cNvSpPr>
            <a:spLocks noGrp="1"/>
          </p:cNvSpPr>
          <p:nvPr>
            <p:ph type="sldNum" sz="quarter" idx="12"/>
          </p:nvPr>
        </p:nvSpPr>
        <p:spPr>
          <a:xfrm>
            <a:off x="8298609" y="6423585"/>
            <a:ext cx="554038" cy="365125"/>
          </a:xfrm>
        </p:spPr>
        <p:txBody>
          <a:bodyPr/>
          <a:lstStyle/>
          <a:p>
            <a:fld id="{606C48AC-5425-9447-80A6-7CD23CC5D020}" type="slidenum">
              <a:rPr lang="en-US" sz="1200" smtClean="0">
                <a:solidFill>
                  <a:srgbClr val="595959"/>
                </a:solidFill>
              </a:rPr>
              <a:pPr/>
              <a:t>11</a:t>
            </a:fld>
            <a:endParaRPr lang="en-US" sz="1200" dirty="0">
              <a:solidFill>
                <a:srgbClr val="595959"/>
              </a:solidFill>
            </a:endParaRPr>
          </a:p>
        </p:txBody>
      </p:sp>
    </p:spTree>
    <p:extLst>
      <p:ext uri="{BB962C8B-B14F-4D97-AF65-F5344CB8AC3E}">
        <p14:creationId xmlns:p14="http://schemas.microsoft.com/office/powerpoint/2010/main" val="10240122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8474" y="169687"/>
            <a:ext cx="7800135" cy="1132633"/>
          </a:xfrm>
        </p:spPr>
        <p:txBody>
          <a:bodyPr>
            <a:normAutofit/>
          </a:bodyPr>
          <a:lstStyle/>
          <a:p>
            <a:r>
              <a:rPr lang="en-US" b="1" dirty="0"/>
              <a:t>The Art of Asking Questions</a:t>
            </a:r>
          </a:p>
        </p:txBody>
      </p:sp>
      <p:sp>
        <p:nvSpPr>
          <p:cNvPr id="3" name="Content Placeholder 2"/>
          <p:cNvSpPr>
            <a:spLocks noGrp="1"/>
          </p:cNvSpPr>
          <p:nvPr>
            <p:ph idx="1"/>
          </p:nvPr>
        </p:nvSpPr>
        <p:spPr>
          <a:xfrm>
            <a:off x="498474" y="1348217"/>
            <a:ext cx="8354173" cy="4948558"/>
          </a:xfrm>
        </p:spPr>
        <p:txBody>
          <a:bodyPr>
            <a:noAutofit/>
          </a:bodyPr>
          <a:lstStyle/>
          <a:p>
            <a:r>
              <a:rPr lang="en-US" dirty="0"/>
              <a:t>When designing a questionnaire, it is critical to make sure (</a:t>
            </a:r>
            <a:r>
              <a:rPr lang="en-US" dirty="0" err="1"/>
              <a:t>i</a:t>
            </a:r>
            <a:r>
              <a:rPr lang="en-US" dirty="0"/>
              <a:t>) the “right” kind of questions are included and (ii) the questions are worded appropriately. </a:t>
            </a:r>
          </a:p>
          <a:p>
            <a:r>
              <a:rPr lang="en-US" dirty="0"/>
              <a:t>The wording of the questions should be clear, the questions should not bias the respondent, and the respondent should be able and willing to answer the questions. </a:t>
            </a:r>
          </a:p>
          <a:p>
            <a:r>
              <a:rPr lang="en-US" dirty="0"/>
              <a:t>For example:</a:t>
            </a:r>
          </a:p>
          <a:p>
            <a:pPr lvl="1"/>
            <a:r>
              <a:rPr lang="en-US" dirty="0"/>
              <a:t>“Do you own any stock? Yes, No.”  </a:t>
            </a:r>
            <a:br>
              <a:rPr lang="en-US" dirty="0"/>
            </a:br>
            <a:br>
              <a:rPr lang="en-US" dirty="0"/>
            </a:br>
            <a:r>
              <a:rPr lang="en-US" dirty="0"/>
              <a:t>Surprising to the researchers, a high degree of stock ownership turned up in rural areas. However, after investigating the responses some more, the researchers realized many respondents thought the question was about livestock (whereas the survey question was about financial products, i.e., stocks).</a:t>
            </a:r>
          </a:p>
        </p:txBody>
      </p:sp>
      <p:sp>
        <p:nvSpPr>
          <p:cNvPr id="6" name="Footer Placeholder 5"/>
          <p:cNvSpPr>
            <a:spLocks noGrp="1"/>
          </p:cNvSpPr>
          <p:nvPr>
            <p:ph type="ftr" sz="quarter" idx="11"/>
          </p:nvPr>
        </p:nvSpPr>
        <p:spPr/>
        <p:txBody>
          <a:bodyPr/>
          <a:lstStyle/>
          <a:p>
            <a:r>
              <a:rPr lang="en-US" dirty="0"/>
              <a:t>© Palmatier, Petersen, and Germann</a:t>
            </a:r>
          </a:p>
        </p:txBody>
      </p:sp>
      <p:sp>
        <p:nvSpPr>
          <p:cNvPr id="7" name="Slide Number Placeholder 4"/>
          <p:cNvSpPr>
            <a:spLocks noGrp="1"/>
          </p:cNvSpPr>
          <p:nvPr>
            <p:ph type="sldNum" sz="quarter" idx="12"/>
          </p:nvPr>
        </p:nvSpPr>
        <p:spPr>
          <a:xfrm>
            <a:off x="8298609" y="6423585"/>
            <a:ext cx="554038" cy="365125"/>
          </a:xfrm>
        </p:spPr>
        <p:txBody>
          <a:bodyPr/>
          <a:lstStyle/>
          <a:p>
            <a:fld id="{606C48AC-5425-9447-80A6-7CD23CC5D020}" type="slidenum">
              <a:rPr lang="en-US" sz="1200" smtClean="0">
                <a:solidFill>
                  <a:srgbClr val="595959"/>
                </a:solidFill>
              </a:rPr>
              <a:pPr/>
              <a:t>12</a:t>
            </a:fld>
            <a:endParaRPr lang="en-US" sz="1200" dirty="0">
              <a:solidFill>
                <a:srgbClr val="595959"/>
              </a:solidFill>
            </a:endParaRPr>
          </a:p>
        </p:txBody>
      </p:sp>
    </p:spTree>
    <p:extLst>
      <p:ext uri="{BB962C8B-B14F-4D97-AF65-F5344CB8AC3E}">
        <p14:creationId xmlns:p14="http://schemas.microsoft.com/office/powerpoint/2010/main" val="22294310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8474" y="169687"/>
            <a:ext cx="7800135" cy="1132633"/>
          </a:xfrm>
        </p:spPr>
        <p:txBody>
          <a:bodyPr>
            <a:normAutofit/>
          </a:bodyPr>
          <a:lstStyle/>
          <a:p>
            <a:r>
              <a:rPr lang="en-US" b="1" dirty="0"/>
              <a:t>The Art of Asking Questions</a:t>
            </a:r>
          </a:p>
        </p:txBody>
      </p:sp>
      <p:sp>
        <p:nvSpPr>
          <p:cNvPr id="3" name="Content Placeholder 2"/>
          <p:cNvSpPr>
            <a:spLocks noGrp="1"/>
          </p:cNvSpPr>
          <p:nvPr>
            <p:ph idx="1"/>
          </p:nvPr>
        </p:nvSpPr>
        <p:spPr>
          <a:xfrm>
            <a:off x="498474" y="1348217"/>
            <a:ext cx="8354173" cy="4948558"/>
          </a:xfrm>
        </p:spPr>
        <p:txBody>
          <a:bodyPr>
            <a:noAutofit/>
          </a:bodyPr>
          <a:lstStyle/>
          <a:p>
            <a:r>
              <a:rPr lang="en-US" dirty="0"/>
              <a:t>When composing a questionnaire, it is important for the researcher to be clear on why she is asking a question. </a:t>
            </a:r>
          </a:p>
          <a:p>
            <a:r>
              <a:rPr lang="en-US" dirty="0"/>
              <a:t>In summary, some of the keys to writing useful questions on a questionnaire are as follows:</a:t>
            </a:r>
          </a:p>
          <a:p>
            <a:pPr lvl="1"/>
            <a:r>
              <a:rPr lang="en-US" dirty="0"/>
              <a:t>Avoid complexity – use simple, conversational language</a:t>
            </a:r>
          </a:p>
          <a:p>
            <a:pPr lvl="1"/>
            <a:r>
              <a:rPr lang="en-US" dirty="0"/>
              <a:t>Avoid leading and loaded questions</a:t>
            </a:r>
          </a:p>
          <a:p>
            <a:pPr lvl="1"/>
            <a:r>
              <a:rPr lang="en-US" dirty="0"/>
              <a:t>Avoid ambiguity – be as specific as possible</a:t>
            </a:r>
          </a:p>
          <a:p>
            <a:pPr lvl="1"/>
            <a:r>
              <a:rPr lang="en-US" dirty="0"/>
              <a:t>Avoid double-barreled questions</a:t>
            </a:r>
          </a:p>
          <a:p>
            <a:pPr lvl="1"/>
            <a:r>
              <a:rPr lang="en-US" dirty="0"/>
              <a:t>Avoid making assumptions</a:t>
            </a:r>
          </a:p>
          <a:p>
            <a:pPr lvl="1"/>
            <a:r>
              <a:rPr lang="en-US" dirty="0"/>
              <a:t>Avoid burdensome questions</a:t>
            </a:r>
          </a:p>
          <a:p>
            <a:pPr lvl="1"/>
            <a:r>
              <a:rPr lang="en-US" dirty="0"/>
              <a:t>Avoid badly designed response categories</a:t>
            </a:r>
          </a:p>
        </p:txBody>
      </p:sp>
      <p:sp>
        <p:nvSpPr>
          <p:cNvPr id="6" name="Footer Placeholder 5"/>
          <p:cNvSpPr>
            <a:spLocks noGrp="1"/>
          </p:cNvSpPr>
          <p:nvPr>
            <p:ph type="ftr" sz="quarter" idx="11"/>
          </p:nvPr>
        </p:nvSpPr>
        <p:spPr/>
        <p:txBody>
          <a:bodyPr/>
          <a:lstStyle/>
          <a:p>
            <a:r>
              <a:rPr lang="en-US" dirty="0"/>
              <a:t>© Palmatier, Petersen, and Germann</a:t>
            </a:r>
          </a:p>
        </p:txBody>
      </p:sp>
      <p:sp>
        <p:nvSpPr>
          <p:cNvPr id="7" name="Slide Number Placeholder 4"/>
          <p:cNvSpPr>
            <a:spLocks noGrp="1"/>
          </p:cNvSpPr>
          <p:nvPr>
            <p:ph type="sldNum" sz="quarter" idx="12"/>
          </p:nvPr>
        </p:nvSpPr>
        <p:spPr>
          <a:xfrm>
            <a:off x="8298609" y="6423585"/>
            <a:ext cx="554038" cy="365125"/>
          </a:xfrm>
        </p:spPr>
        <p:txBody>
          <a:bodyPr/>
          <a:lstStyle/>
          <a:p>
            <a:fld id="{606C48AC-5425-9447-80A6-7CD23CC5D020}" type="slidenum">
              <a:rPr lang="en-US" sz="1200" smtClean="0">
                <a:solidFill>
                  <a:srgbClr val="595959"/>
                </a:solidFill>
              </a:rPr>
              <a:pPr/>
              <a:t>13</a:t>
            </a:fld>
            <a:endParaRPr lang="en-US" sz="1200" dirty="0">
              <a:solidFill>
                <a:srgbClr val="595959"/>
              </a:solidFill>
            </a:endParaRPr>
          </a:p>
        </p:txBody>
      </p:sp>
    </p:spTree>
    <p:extLst>
      <p:ext uri="{BB962C8B-B14F-4D97-AF65-F5344CB8AC3E}">
        <p14:creationId xmlns:p14="http://schemas.microsoft.com/office/powerpoint/2010/main" val="19036001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8474" y="374368"/>
            <a:ext cx="7556313" cy="803691"/>
          </a:xfrm>
        </p:spPr>
        <p:txBody>
          <a:bodyPr/>
          <a:lstStyle/>
          <a:p>
            <a:r>
              <a:rPr lang="en-US" b="1" dirty="0"/>
              <a:t>Questionnaire Layout </a:t>
            </a:r>
          </a:p>
        </p:txBody>
      </p:sp>
      <p:sp>
        <p:nvSpPr>
          <p:cNvPr id="4" name="Footer Placeholder 3"/>
          <p:cNvSpPr>
            <a:spLocks noGrp="1"/>
          </p:cNvSpPr>
          <p:nvPr>
            <p:ph type="ftr" sz="quarter" idx="11"/>
          </p:nvPr>
        </p:nvSpPr>
        <p:spPr/>
        <p:txBody>
          <a:bodyPr/>
          <a:lstStyle/>
          <a:p>
            <a:r>
              <a:rPr lang="en-US" dirty="0"/>
              <a:t>© Palmatier, Petersen, and Germann</a:t>
            </a:r>
          </a:p>
        </p:txBody>
      </p:sp>
      <p:sp>
        <p:nvSpPr>
          <p:cNvPr id="5" name="Slide Number Placeholder 4"/>
          <p:cNvSpPr>
            <a:spLocks noGrp="1"/>
          </p:cNvSpPr>
          <p:nvPr>
            <p:ph type="sldNum" sz="quarter" idx="12"/>
          </p:nvPr>
        </p:nvSpPr>
        <p:spPr/>
        <p:txBody>
          <a:bodyPr/>
          <a:lstStyle/>
          <a:p>
            <a:fld id="{606C48AC-5425-9447-80A6-7CD23CC5D020}" type="slidenum">
              <a:rPr lang="en-US" sz="1200" smtClean="0">
                <a:solidFill>
                  <a:srgbClr val="595959"/>
                </a:solidFill>
              </a:rPr>
              <a:pPr/>
              <a:t>14</a:t>
            </a:fld>
            <a:endParaRPr lang="en-US" sz="1200" dirty="0">
              <a:solidFill>
                <a:srgbClr val="595959"/>
              </a:solidFill>
            </a:endParaRPr>
          </a:p>
        </p:txBody>
      </p:sp>
      <p:sp>
        <p:nvSpPr>
          <p:cNvPr id="6" name="Content Placeholder 2">
            <a:extLst>
              <a:ext uri="{FF2B5EF4-FFF2-40B4-BE49-F238E27FC236}">
                <a16:creationId xmlns:a16="http://schemas.microsoft.com/office/drawing/2014/main" id="{1A168E48-210C-49B4-8294-89539698F15E}"/>
              </a:ext>
            </a:extLst>
          </p:cNvPr>
          <p:cNvSpPr>
            <a:spLocks noGrp="1"/>
          </p:cNvSpPr>
          <p:nvPr>
            <p:ph idx="1"/>
          </p:nvPr>
        </p:nvSpPr>
        <p:spPr>
          <a:xfrm>
            <a:off x="498474" y="1348217"/>
            <a:ext cx="8354173" cy="4948558"/>
          </a:xfrm>
        </p:spPr>
        <p:txBody>
          <a:bodyPr>
            <a:noAutofit/>
          </a:bodyPr>
          <a:lstStyle/>
          <a:p>
            <a:r>
              <a:rPr lang="en-US" dirty="0"/>
              <a:t>Questionnaires should be designed to appear as short as possible. One common practice is to use multiple-grid layout where similar questions and response alternatives are arranged in a grid format.</a:t>
            </a:r>
            <a:endParaRPr lang="en-US" sz="2000" dirty="0"/>
          </a:p>
        </p:txBody>
      </p:sp>
      <p:pic>
        <p:nvPicPr>
          <p:cNvPr id="7" name="Picture 6">
            <a:extLst>
              <a:ext uri="{FF2B5EF4-FFF2-40B4-BE49-F238E27FC236}">
                <a16:creationId xmlns:a16="http://schemas.microsoft.com/office/drawing/2014/main" id="{29176C76-583D-4363-A182-83959699740E}"/>
              </a:ext>
            </a:extLst>
          </p:cNvPr>
          <p:cNvPicPr/>
          <p:nvPr/>
        </p:nvPicPr>
        <p:blipFill rotWithShape="1">
          <a:blip r:embed="rId2">
            <a:extLst>
              <a:ext uri="{28A0092B-C50C-407E-A947-70E740481C1C}">
                <a14:useLocalDpi xmlns:a14="http://schemas.microsoft.com/office/drawing/2010/main" val="0"/>
              </a:ext>
            </a:extLst>
          </a:blip>
          <a:srcRect r="20009" b="15705"/>
          <a:stretch/>
        </p:blipFill>
        <p:spPr bwMode="auto">
          <a:xfrm>
            <a:off x="1176622" y="2674536"/>
            <a:ext cx="6298727" cy="3471620"/>
          </a:xfrm>
          <a:prstGeom prst="rect">
            <a:avLst/>
          </a:prstGeom>
          <a:noFill/>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35426447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8474" y="374368"/>
            <a:ext cx="7556313" cy="803691"/>
          </a:xfrm>
        </p:spPr>
        <p:txBody>
          <a:bodyPr/>
          <a:lstStyle/>
          <a:p>
            <a:r>
              <a:rPr lang="en-US" b="1" dirty="0"/>
              <a:t>Questionnaire Layout </a:t>
            </a:r>
          </a:p>
        </p:txBody>
      </p:sp>
      <p:sp>
        <p:nvSpPr>
          <p:cNvPr id="4" name="Footer Placeholder 3"/>
          <p:cNvSpPr>
            <a:spLocks noGrp="1"/>
          </p:cNvSpPr>
          <p:nvPr>
            <p:ph type="ftr" sz="quarter" idx="11"/>
          </p:nvPr>
        </p:nvSpPr>
        <p:spPr/>
        <p:txBody>
          <a:bodyPr/>
          <a:lstStyle/>
          <a:p>
            <a:r>
              <a:rPr lang="en-US" dirty="0"/>
              <a:t>© Palmatier, Petersen, and Germann</a:t>
            </a:r>
          </a:p>
        </p:txBody>
      </p:sp>
      <p:sp>
        <p:nvSpPr>
          <p:cNvPr id="5" name="Slide Number Placeholder 4"/>
          <p:cNvSpPr>
            <a:spLocks noGrp="1"/>
          </p:cNvSpPr>
          <p:nvPr>
            <p:ph type="sldNum" sz="quarter" idx="12"/>
          </p:nvPr>
        </p:nvSpPr>
        <p:spPr/>
        <p:txBody>
          <a:bodyPr/>
          <a:lstStyle/>
          <a:p>
            <a:fld id="{606C48AC-5425-9447-80A6-7CD23CC5D020}" type="slidenum">
              <a:rPr lang="en-US" sz="1200" smtClean="0">
                <a:solidFill>
                  <a:srgbClr val="595959"/>
                </a:solidFill>
              </a:rPr>
              <a:pPr/>
              <a:t>15</a:t>
            </a:fld>
            <a:endParaRPr lang="en-US" sz="1200" dirty="0">
              <a:solidFill>
                <a:srgbClr val="595959"/>
              </a:solidFill>
            </a:endParaRPr>
          </a:p>
        </p:txBody>
      </p:sp>
      <p:sp>
        <p:nvSpPr>
          <p:cNvPr id="6" name="Content Placeholder 2">
            <a:extLst>
              <a:ext uri="{FF2B5EF4-FFF2-40B4-BE49-F238E27FC236}">
                <a16:creationId xmlns:a16="http://schemas.microsoft.com/office/drawing/2014/main" id="{1A168E48-210C-49B4-8294-89539698F15E}"/>
              </a:ext>
            </a:extLst>
          </p:cNvPr>
          <p:cNvSpPr>
            <a:spLocks noGrp="1"/>
          </p:cNvSpPr>
          <p:nvPr>
            <p:ph idx="1"/>
          </p:nvPr>
        </p:nvSpPr>
        <p:spPr>
          <a:xfrm>
            <a:off x="498474" y="1348217"/>
            <a:ext cx="8354173" cy="4948558"/>
          </a:xfrm>
        </p:spPr>
        <p:txBody>
          <a:bodyPr>
            <a:noAutofit/>
          </a:bodyPr>
          <a:lstStyle/>
          <a:p>
            <a:r>
              <a:rPr lang="en-US" dirty="0"/>
              <a:t>Questionnaires should start with easy to answer questions to build rapport with the respondent and to indicate that the questionnaire is not burdensome. </a:t>
            </a:r>
          </a:p>
          <a:p>
            <a:r>
              <a:rPr lang="en-US" dirty="0"/>
              <a:t>Tough and important questions should be placed in the middle of the questionnaire. At that stage, the respondent has likely committed to completing the questionnaire and is expected to answer these questions accurately. </a:t>
            </a:r>
          </a:p>
          <a:p>
            <a:r>
              <a:rPr lang="en-US" dirty="0"/>
              <a:t>Sensitive and/or demographic questions, in turn, should be asked at the end of the questionnaire to avoid making the respondent feel uneasy earlier on.</a:t>
            </a:r>
            <a:endParaRPr lang="en-US" sz="2000" dirty="0"/>
          </a:p>
        </p:txBody>
      </p:sp>
    </p:spTree>
    <p:extLst>
      <p:ext uri="{BB962C8B-B14F-4D97-AF65-F5344CB8AC3E}">
        <p14:creationId xmlns:p14="http://schemas.microsoft.com/office/powerpoint/2010/main" val="29407450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8474" y="374368"/>
            <a:ext cx="7556313" cy="803691"/>
          </a:xfrm>
        </p:spPr>
        <p:txBody>
          <a:bodyPr/>
          <a:lstStyle/>
          <a:p>
            <a:r>
              <a:rPr lang="en-US" b="1" dirty="0"/>
              <a:t>Questionnaire Layout </a:t>
            </a:r>
          </a:p>
        </p:txBody>
      </p:sp>
      <p:sp>
        <p:nvSpPr>
          <p:cNvPr id="4" name="Footer Placeholder 3"/>
          <p:cNvSpPr>
            <a:spLocks noGrp="1"/>
          </p:cNvSpPr>
          <p:nvPr>
            <p:ph type="ftr" sz="quarter" idx="11"/>
          </p:nvPr>
        </p:nvSpPr>
        <p:spPr/>
        <p:txBody>
          <a:bodyPr/>
          <a:lstStyle/>
          <a:p>
            <a:r>
              <a:rPr lang="en-US" dirty="0"/>
              <a:t>© Palmatier, Petersen, and Germann</a:t>
            </a:r>
          </a:p>
        </p:txBody>
      </p:sp>
      <p:sp>
        <p:nvSpPr>
          <p:cNvPr id="5" name="Slide Number Placeholder 4"/>
          <p:cNvSpPr>
            <a:spLocks noGrp="1"/>
          </p:cNvSpPr>
          <p:nvPr>
            <p:ph type="sldNum" sz="quarter" idx="12"/>
          </p:nvPr>
        </p:nvSpPr>
        <p:spPr/>
        <p:txBody>
          <a:bodyPr/>
          <a:lstStyle/>
          <a:p>
            <a:fld id="{606C48AC-5425-9447-80A6-7CD23CC5D020}" type="slidenum">
              <a:rPr lang="en-US" sz="1200" smtClean="0">
                <a:solidFill>
                  <a:srgbClr val="595959"/>
                </a:solidFill>
              </a:rPr>
              <a:pPr/>
              <a:t>16</a:t>
            </a:fld>
            <a:endParaRPr lang="en-US" sz="1200" dirty="0">
              <a:solidFill>
                <a:srgbClr val="595959"/>
              </a:solidFill>
            </a:endParaRPr>
          </a:p>
        </p:txBody>
      </p:sp>
      <p:sp>
        <p:nvSpPr>
          <p:cNvPr id="6" name="Content Placeholder 2">
            <a:extLst>
              <a:ext uri="{FF2B5EF4-FFF2-40B4-BE49-F238E27FC236}">
                <a16:creationId xmlns:a16="http://schemas.microsoft.com/office/drawing/2014/main" id="{1A168E48-210C-49B4-8294-89539698F15E}"/>
              </a:ext>
            </a:extLst>
          </p:cNvPr>
          <p:cNvSpPr>
            <a:spLocks noGrp="1"/>
          </p:cNvSpPr>
          <p:nvPr>
            <p:ph idx="1"/>
          </p:nvPr>
        </p:nvSpPr>
        <p:spPr>
          <a:xfrm>
            <a:off x="498474" y="1348217"/>
            <a:ext cx="8354173" cy="4948558"/>
          </a:xfrm>
        </p:spPr>
        <p:txBody>
          <a:bodyPr>
            <a:noAutofit/>
          </a:bodyPr>
          <a:lstStyle/>
          <a:p>
            <a:r>
              <a:rPr lang="en-US" dirty="0"/>
              <a:t>An Example:</a:t>
            </a:r>
            <a:endParaRPr lang="en-US" sz="2000" dirty="0"/>
          </a:p>
        </p:txBody>
      </p:sp>
      <p:pic>
        <p:nvPicPr>
          <p:cNvPr id="7" name="Picture 6">
            <a:extLst>
              <a:ext uri="{FF2B5EF4-FFF2-40B4-BE49-F238E27FC236}">
                <a16:creationId xmlns:a16="http://schemas.microsoft.com/office/drawing/2014/main" id="{EDEAFD2A-7C19-42ED-A892-CFA2F3E2A4C5}"/>
              </a:ext>
            </a:extLst>
          </p:cNvPr>
          <p:cNvPicPr/>
          <p:nvPr/>
        </p:nvPicPr>
        <p:blipFill rotWithShape="1">
          <a:blip r:embed="rId2">
            <a:extLst>
              <a:ext uri="{28A0092B-C50C-407E-A947-70E740481C1C}">
                <a14:useLocalDpi xmlns:a14="http://schemas.microsoft.com/office/drawing/2010/main" val="0"/>
              </a:ext>
            </a:extLst>
          </a:blip>
          <a:srcRect r="16359" b="15438"/>
          <a:stretch/>
        </p:blipFill>
        <p:spPr bwMode="auto">
          <a:xfrm>
            <a:off x="956531" y="1855900"/>
            <a:ext cx="7393949" cy="4412150"/>
          </a:xfrm>
          <a:prstGeom prst="rect">
            <a:avLst/>
          </a:prstGeom>
          <a:noFill/>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38865879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Agenda</a:t>
            </a:r>
          </a:p>
        </p:txBody>
      </p:sp>
      <p:sp>
        <p:nvSpPr>
          <p:cNvPr id="3" name="Content Placeholder 2"/>
          <p:cNvSpPr>
            <a:spLocks noGrp="1"/>
          </p:cNvSpPr>
          <p:nvPr>
            <p:ph idx="1"/>
          </p:nvPr>
        </p:nvSpPr>
        <p:spPr/>
        <p:txBody>
          <a:bodyPr>
            <a:normAutofit fontScale="55000" lnSpcReduction="20000"/>
          </a:bodyPr>
          <a:lstStyle/>
          <a:p>
            <a:r>
              <a:rPr lang="en-US" dirty="0">
                <a:solidFill>
                  <a:schemeClr val="tx1">
                    <a:lumMod val="75000"/>
                    <a:lumOff val="25000"/>
                  </a:schemeClr>
                </a:solidFill>
              </a:rPr>
              <a:t>Learning Objectives</a:t>
            </a:r>
          </a:p>
          <a:p>
            <a:r>
              <a:rPr lang="en-US" dirty="0">
                <a:solidFill>
                  <a:schemeClr val="tx1">
                    <a:lumMod val="75000"/>
                    <a:lumOff val="25000"/>
                  </a:schemeClr>
                </a:solidFill>
              </a:rPr>
              <a:t>Introduction</a:t>
            </a:r>
          </a:p>
          <a:p>
            <a:pPr lvl="1"/>
            <a:r>
              <a:rPr lang="en-US" dirty="0"/>
              <a:t>Principles of Questionnaire Design</a:t>
            </a:r>
          </a:p>
          <a:p>
            <a:pPr lvl="1"/>
            <a:r>
              <a:rPr lang="en-US" dirty="0"/>
              <a:t>Types of Questions</a:t>
            </a:r>
          </a:p>
          <a:p>
            <a:pPr lvl="1"/>
            <a:r>
              <a:rPr lang="en-US" dirty="0"/>
              <a:t>The Art of Asking Questions</a:t>
            </a:r>
          </a:p>
          <a:p>
            <a:pPr lvl="1"/>
            <a:r>
              <a:rPr lang="en-US" dirty="0"/>
              <a:t>Questionnaire Layout </a:t>
            </a:r>
          </a:p>
          <a:p>
            <a:r>
              <a:rPr lang="en-US" b="1" dirty="0">
                <a:solidFill>
                  <a:srgbClr val="004668"/>
                </a:solidFill>
              </a:rPr>
              <a:t>Principles of Sampling</a:t>
            </a:r>
          </a:p>
          <a:p>
            <a:pPr lvl="1"/>
            <a:r>
              <a:rPr lang="en-US" dirty="0"/>
              <a:t>Probability versus Quota Sampling</a:t>
            </a:r>
          </a:p>
          <a:p>
            <a:pPr lvl="1"/>
            <a:r>
              <a:rPr lang="en-US" dirty="0"/>
              <a:t>Sample Size for Estimating the Population Mean</a:t>
            </a:r>
          </a:p>
          <a:p>
            <a:pPr lvl="1"/>
            <a:r>
              <a:rPr lang="en-US" dirty="0"/>
              <a:t>Sample Size for Estimating Proportions</a:t>
            </a:r>
          </a:p>
          <a:p>
            <a:pPr lvl="1"/>
            <a:r>
              <a:rPr lang="en-US" dirty="0"/>
              <a:t>Sample Size Heuristics</a:t>
            </a:r>
          </a:p>
          <a:p>
            <a:r>
              <a:rPr lang="en-US" dirty="0"/>
              <a:t>Scales and Factor analysis</a:t>
            </a:r>
          </a:p>
          <a:p>
            <a:pPr lvl="1"/>
            <a:r>
              <a:rPr lang="en-US" dirty="0"/>
              <a:t>Scale Development Process</a:t>
            </a:r>
          </a:p>
          <a:p>
            <a:pPr lvl="1"/>
            <a:r>
              <a:rPr lang="en-US" dirty="0"/>
              <a:t>What is Factor analysis?</a:t>
            </a:r>
          </a:p>
          <a:p>
            <a:pPr lvl="1"/>
            <a:r>
              <a:rPr lang="en-US" dirty="0"/>
              <a:t>Model Underlying Factor Analysis</a:t>
            </a:r>
          </a:p>
          <a:p>
            <a:pPr lvl="1"/>
            <a:r>
              <a:rPr lang="en-US" dirty="0"/>
              <a:t>Number of Factors to Retain</a:t>
            </a:r>
          </a:p>
          <a:p>
            <a:pPr lvl="1"/>
            <a:r>
              <a:rPr lang="en-US" dirty="0"/>
              <a:t>Interpretation of Factors</a:t>
            </a:r>
          </a:p>
          <a:p>
            <a:r>
              <a:rPr lang="en-US" dirty="0"/>
              <a:t>Summary</a:t>
            </a:r>
          </a:p>
          <a:p>
            <a:r>
              <a:rPr lang="en-US" dirty="0"/>
              <a:t>Takeaways</a:t>
            </a:r>
          </a:p>
        </p:txBody>
      </p:sp>
      <p:sp>
        <p:nvSpPr>
          <p:cNvPr id="5" name="Slide Number Placeholder 4"/>
          <p:cNvSpPr>
            <a:spLocks noGrp="1"/>
          </p:cNvSpPr>
          <p:nvPr>
            <p:ph type="sldNum" sz="quarter" idx="12"/>
          </p:nvPr>
        </p:nvSpPr>
        <p:spPr>
          <a:xfrm>
            <a:off x="8398863" y="6457009"/>
            <a:ext cx="554038" cy="365125"/>
          </a:xfrm>
        </p:spPr>
        <p:txBody>
          <a:bodyPr/>
          <a:lstStyle/>
          <a:p>
            <a:fld id="{606C48AC-5425-9447-80A6-7CD23CC5D020}" type="slidenum">
              <a:rPr lang="en-US" sz="1200" smtClean="0">
                <a:solidFill>
                  <a:schemeClr val="tx1">
                    <a:lumMod val="65000"/>
                    <a:lumOff val="35000"/>
                  </a:schemeClr>
                </a:solidFill>
              </a:rPr>
              <a:t>17</a:t>
            </a:fld>
            <a:endParaRPr lang="en-US" sz="1200" dirty="0">
              <a:solidFill>
                <a:schemeClr val="tx1">
                  <a:lumMod val="65000"/>
                  <a:lumOff val="35000"/>
                </a:schemeClr>
              </a:solidFill>
            </a:endParaRPr>
          </a:p>
        </p:txBody>
      </p:sp>
      <p:sp>
        <p:nvSpPr>
          <p:cNvPr id="6" name="Footer Placeholder 5"/>
          <p:cNvSpPr>
            <a:spLocks noGrp="1"/>
          </p:cNvSpPr>
          <p:nvPr>
            <p:ph type="ftr" sz="quarter" idx="11"/>
          </p:nvPr>
        </p:nvSpPr>
        <p:spPr/>
        <p:txBody>
          <a:bodyPr/>
          <a:lstStyle/>
          <a:p>
            <a:r>
              <a:rPr lang="en-US" dirty="0"/>
              <a:t>© Palmatier, Petersen, and Germann</a:t>
            </a:r>
          </a:p>
        </p:txBody>
      </p:sp>
    </p:spTree>
    <p:extLst>
      <p:ext uri="{BB962C8B-B14F-4D97-AF65-F5344CB8AC3E}">
        <p14:creationId xmlns:p14="http://schemas.microsoft.com/office/powerpoint/2010/main" val="388715462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8474" y="154450"/>
            <a:ext cx="7556313" cy="931815"/>
          </a:xfrm>
        </p:spPr>
        <p:txBody>
          <a:bodyPr/>
          <a:lstStyle/>
          <a:p>
            <a:r>
              <a:rPr lang="en-US" b="1" dirty="0"/>
              <a:t>Probability versus Quota Sampling</a:t>
            </a:r>
          </a:p>
        </p:txBody>
      </p:sp>
      <p:sp>
        <p:nvSpPr>
          <p:cNvPr id="3" name="Content Placeholder 2"/>
          <p:cNvSpPr>
            <a:spLocks noGrp="1"/>
          </p:cNvSpPr>
          <p:nvPr>
            <p:ph idx="1"/>
          </p:nvPr>
        </p:nvSpPr>
        <p:spPr>
          <a:xfrm>
            <a:off x="467872" y="1239261"/>
            <a:ext cx="8354173" cy="4875211"/>
          </a:xfrm>
        </p:spPr>
        <p:txBody>
          <a:bodyPr>
            <a:noAutofit/>
          </a:bodyPr>
          <a:lstStyle/>
          <a:p>
            <a:r>
              <a:rPr lang="en-US" dirty="0"/>
              <a:t>When administering questionnaires, researchers usually want to obtain a big enough sample to make valid inferences about the population they are studying and interested in. </a:t>
            </a:r>
          </a:p>
          <a:p>
            <a:r>
              <a:rPr lang="en-US" dirty="0"/>
              <a:t>The question, however, is how many respondents do researchers have to get feedback from to make valid inferences about the population of interest. And how should the respondents be selected?</a:t>
            </a:r>
            <a:endParaRPr lang="en-US" sz="2000" b="1" dirty="0">
              <a:solidFill>
                <a:schemeClr val="tx2"/>
              </a:solidFill>
              <a:cs typeface="Arial"/>
            </a:endParaRPr>
          </a:p>
        </p:txBody>
      </p:sp>
      <p:sp>
        <p:nvSpPr>
          <p:cNvPr id="6" name="Footer Placeholder 5"/>
          <p:cNvSpPr>
            <a:spLocks noGrp="1"/>
          </p:cNvSpPr>
          <p:nvPr>
            <p:ph type="ftr" sz="quarter" idx="11"/>
          </p:nvPr>
        </p:nvSpPr>
        <p:spPr/>
        <p:txBody>
          <a:bodyPr/>
          <a:lstStyle/>
          <a:p>
            <a:r>
              <a:rPr lang="en-US" dirty="0"/>
              <a:t>© Palmatier, Petersen, and Germann</a:t>
            </a:r>
          </a:p>
        </p:txBody>
      </p:sp>
      <p:sp>
        <p:nvSpPr>
          <p:cNvPr id="8" name="Slide Number Placeholder 4"/>
          <p:cNvSpPr>
            <a:spLocks noGrp="1"/>
          </p:cNvSpPr>
          <p:nvPr>
            <p:ph type="sldNum" sz="quarter" idx="12"/>
          </p:nvPr>
        </p:nvSpPr>
        <p:spPr>
          <a:xfrm>
            <a:off x="8298609" y="6423585"/>
            <a:ext cx="554038" cy="365125"/>
          </a:xfrm>
        </p:spPr>
        <p:txBody>
          <a:bodyPr/>
          <a:lstStyle/>
          <a:p>
            <a:fld id="{606C48AC-5425-9447-80A6-7CD23CC5D020}" type="slidenum">
              <a:rPr lang="en-US" sz="1200" smtClean="0">
                <a:solidFill>
                  <a:srgbClr val="595959"/>
                </a:solidFill>
              </a:rPr>
              <a:pPr/>
              <a:t>18</a:t>
            </a:fld>
            <a:endParaRPr lang="en-US" sz="1200" dirty="0">
              <a:solidFill>
                <a:srgbClr val="595959"/>
              </a:solidFill>
            </a:endParaRPr>
          </a:p>
        </p:txBody>
      </p:sp>
    </p:spTree>
    <p:extLst>
      <p:ext uri="{BB962C8B-B14F-4D97-AF65-F5344CB8AC3E}">
        <p14:creationId xmlns:p14="http://schemas.microsoft.com/office/powerpoint/2010/main" val="27643586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8474" y="154450"/>
            <a:ext cx="7556313" cy="931815"/>
          </a:xfrm>
        </p:spPr>
        <p:txBody>
          <a:bodyPr/>
          <a:lstStyle/>
          <a:p>
            <a:r>
              <a:rPr lang="en-US" b="1" dirty="0"/>
              <a:t>Probability versus Quota Sampling</a:t>
            </a:r>
          </a:p>
        </p:txBody>
      </p:sp>
      <p:sp>
        <p:nvSpPr>
          <p:cNvPr id="3" name="Content Placeholder 2"/>
          <p:cNvSpPr>
            <a:spLocks noGrp="1"/>
          </p:cNvSpPr>
          <p:nvPr>
            <p:ph idx="1"/>
          </p:nvPr>
        </p:nvSpPr>
        <p:spPr>
          <a:xfrm>
            <a:off x="467872" y="1239261"/>
            <a:ext cx="8354173" cy="4875211"/>
          </a:xfrm>
        </p:spPr>
        <p:txBody>
          <a:bodyPr>
            <a:noAutofit/>
          </a:bodyPr>
          <a:lstStyle/>
          <a:p>
            <a:r>
              <a:rPr lang="en-US" dirty="0"/>
              <a:t>There are two broad ways to select respondents</a:t>
            </a:r>
          </a:p>
          <a:p>
            <a:r>
              <a:rPr lang="en-US" b="1" i="1" dirty="0"/>
              <a:t>Probability sampling</a:t>
            </a:r>
            <a:r>
              <a:rPr lang="en-US" dirty="0"/>
              <a:t> entails random selection of respondents (i.e., the sample). For example, a company might have a database that includes contact details of all its 10,000 customers. The company could randomly select 300 customers for the survey. </a:t>
            </a:r>
          </a:p>
          <a:p>
            <a:r>
              <a:rPr lang="en-US" b="1" i="1" dirty="0"/>
              <a:t>Quota sampling</a:t>
            </a:r>
            <a:r>
              <a:rPr lang="en-US" dirty="0"/>
              <a:t>, as the name suggests, is based on quotas. For example, a company may have decided it wants to collect data from 300 respondents. Rather than randomly selecting the 300 respondents from the population of interest, the company’s researcher contacts every person in his contact list until he has responses from 300 respondents. Because the selection of the respondents is left to the subjective judgment of the researcher – or in the example here, his non-random contact list.</a:t>
            </a:r>
          </a:p>
        </p:txBody>
      </p:sp>
      <p:sp>
        <p:nvSpPr>
          <p:cNvPr id="6" name="Footer Placeholder 5"/>
          <p:cNvSpPr>
            <a:spLocks noGrp="1"/>
          </p:cNvSpPr>
          <p:nvPr>
            <p:ph type="ftr" sz="quarter" idx="11"/>
          </p:nvPr>
        </p:nvSpPr>
        <p:spPr/>
        <p:txBody>
          <a:bodyPr/>
          <a:lstStyle/>
          <a:p>
            <a:r>
              <a:rPr lang="en-US" dirty="0"/>
              <a:t>© Palmatier, Petersen, and Germann</a:t>
            </a:r>
          </a:p>
        </p:txBody>
      </p:sp>
      <p:sp>
        <p:nvSpPr>
          <p:cNvPr id="8" name="Slide Number Placeholder 4"/>
          <p:cNvSpPr>
            <a:spLocks noGrp="1"/>
          </p:cNvSpPr>
          <p:nvPr>
            <p:ph type="sldNum" sz="quarter" idx="12"/>
          </p:nvPr>
        </p:nvSpPr>
        <p:spPr>
          <a:xfrm>
            <a:off x="8298609" y="6423585"/>
            <a:ext cx="554038" cy="365125"/>
          </a:xfrm>
        </p:spPr>
        <p:txBody>
          <a:bodyPr/>
          <a:lstStyle/>
          <a:p>
            <a:fld id="{606C48AC-5425-9447-80A6-7CD23CC5D020}" type="slidenum">
              <a:rPr lang="en-US" sz="1200" smtClean="0">
                <a:solidFill>
                  <a:srgbClr val="595959"/>
                </a:solidFill>
              </a:rPr>
              <a:pPr/>
              <a:t>19</a:t>
            </a:fld>
            <a:endParaRPr lang="en-US" sz="1200" dirty="0">
              <a:solidFill>
                <a:srgbClr val="595959"/>
              </a:solidFill>
            </a:endParaRPr>
          </a:p>
        </p:txBody>
      </p:sp>
    </p:spTree>
    <p:extLst>
      <p:ext uri="{BB962C8B-B14F-4D97-AF65-F5344CB8AC3E}">
        <p14:creationId xmlns:p14="http://schemas.microsoft.com/office/powerpoint/2010/main" val="26343626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Agenda</a:t>
            </a:r>
          </a:p>
        </p:txBody>
      </p:sp>
      <p:sp>
        <p:nvSpPr>
          <p:cNvPr id="3" name="Content Placeholder 2"/>
          <p:cNvSpPr>
            <a:spLocks noGrp="1"/>
          </p:cNvSpPr>
          <p:nvPr>
            <p:ph idx="1"/>
          </p:nvPr>
        </p:nvSpPr>
        <p:spPr/>
        <p:txBody>
          <a:bodyPr>
            <a:normAutofit fontScale="55000" lnSpcReduction="20000"/>
          </a:bodyPr>
          <a:lstStyle/>
          <a:p>
            <a:r>
              <a:rPr lang="en-US" b="1" dirty="0">
                <a:solidFill>
                  <a:schemeClr val="tx2"/>
                </a:solidFill>
              </a:rPr>
              <a:t>Learning Objectives</a:t>
            </a:r>
          </a:p>
          <a:p>
            <a:r>
              <a:rPr lang="en-US" dirty="0"/>
              <a:t>Introduction</a:t>
            </a:r>
          </a:p>
          <a:p>
            <a:pPr lvl="1"/>
            <a:r>
              <a:rPr lang="en-US" dirty="0"/>
              <a:t>Principles of Questionnaire Design</a:t>
            </a:r>
          </a:p>
          <a:p>
            <a:pPr lvl="1"/>
            <a:r>
              <a:rPr lang="en-US" dirty="0"/>
              <a:t>Types of Questions</a:t>
            </a:r>
          </a:p>
          <a:p>
            <a:pPr lvl="1"/>
            <a:r>
              <a:rPr lang="en-US" dirty="0"/>
              <a:t>The Art of Asking Questions</a:t>
            </a:r>
          </a:p>
          <a:p>
            <a:pPr lvl="1"/>
            <a:r>
              <a:rPr lang="en-US" dirty="0"/>
              <a:t>Questionnaire Layout </a:t>
            </a:r>
          </a:p>
          <a:p>
            <a:r>
              <a:rPr lang="en-US" dirty="0"/>
              <a:t>Principles of Sampling</a:t>
            </a:r>
          </a:p>
          <a:p>
            <a:pPr lvl="1"/>
            <a:r>
              <a:rPr lang="en-US" dirty="0"/>
              <a:t>Probability versus Quota Sampling</a:t>
            </a:r>
          </a:p>
          <a:p>
            <a:pPr lvl="1"/>
            <a:r>
              <a:rPr lang="en-US" dirty="0"/>
              <a:t>Sample Size for Estimating the Population Mean</a:t>
            </a:r>
          </a:p>
          <a:p>
            <a:pPr lvl="1"/>
            <a:r>
              <a:rPr lang="en-US" dirty="0"/>
              <a:t>Sample Size for Estimating Proportions</a:t>
            </a:r>
          </a:p>
          <a:p>
            <a:pPr lvl="1"/>
            <a:r>
              <a:rPr lang="en-US" dirty="0"/>
              <a:t>Sample Size Heuristics</a:t>
            </a:r>
          </a:p>
          <a:p>
            <a:r>
              <a:rPr lang="en-US" dirty="0"/>
              <a:t>Scales and Factor analysis</a:t>
            </a:r>
          </a:p>
          <a:p>
            <a:pPr lvl="1"/>
            <a:r>
              <a:rPr lang="en-US" dirty="0"/>
              <a:t>Scale Development Process</a:t>
            </a:r>
          </a:p>
          <a:p>
            <a:pPr lvl="1"/>
            <a:r>
              <a:rPr lang="en-US" dirty="0"/>
              <a:t>What is Factor analysis?</a:t>
            </a:r>
          </a:p>
          <a:p>
            <a:pPr lvl="1"/>
            <a:r>
              <a:rPr lang="en-US" dirty="0"/>
              <a:t>Model Underlying Factor Analysis</a:t>
            </a:r>
          </a:p>
          <a:p>
            <a:pPr lvl="1"/>
            <a:r>
              <a:rPr lang="en-US" dirty="0"/>
              <a:t>Number of Factors to Retain</a:t>
            </a:r>
          </a:p>
          <a:p>
            <a:pPr lvl="1"/>
            <a:r>
              <a:rPr lang="en-US" dirty="0"/>
              <a:t>Interpretation of Factors</a:t>
            </a:r>
          </a:p>
          <a:p>
            <a:r>
              <a:rPr lang="en-US" dirty="0"/>
              <a:t>Summary</a:t>
            </a:r>
          </a:p>
          <a:p>
            <a:r>
              <a:rPr lang="en-US" dirty="0"/>
              <a:t>Takeaways</a:t>
            </a:r>
          </a:p>
        </p:txBody>
      </p:sp>
      <p:sp>
        <p:nvSpPr>
          <p:cNvPr id="5" name="Slide Number Placeholder 4"/>
          <p:cNvSpPr>
            <a:spLocks noGrp="1"/>
          </p:cNvSpPr>
          <p:nvPr>
            <p:ph type="sldNum" sz="quarter" idx="12"/>
          </p:nvPr>
        </p:nvSpPr>
        <p:spPr>
          <a:xfrm>
            <a:off x="8398863" y="6457009"/>
            <a:ext cx="554038" cy="365125"/>
          </a:xfrm>
        </p:spPr>
        <p:txBody>
          <a:bodyPr/>
          <a:lstStyle/>
          <a:p>
            <a:fld id="{606C48AC-5425-9447-80A6-7CD23CC5D020}" type="slidenum">
              <a:rPr lang="en-US" sz="1200" smtClean="0">
                <a:solidFill>
                  <a:schemeClr val="tx1">
                    <a:lumMod val="65000"/>
                    <a:lumOff val="35000"/>
                  </a:schemeClr>
                </a:solidFill>
              </a:rPr>
              <a:t>2</a:t>
            </a:fld>
            <a:endParaRPr lang="en-US" sz="1200" dirty="0">
              <a:solidFill>
                <a:schemeClr val="tx1">
                  <a:lumMod val="65000"/>
                  <a:lumOff val="35000"/>
                </a:schemeClr>
              </a:solidFill>
            </a:endParaRPr>
          </a:p>
        </p:txBody>
      </p:sp>
      <p:sp>
        <p:nvSpPr>
          <p:cNvPr id="6" name="Footer Placeholder 5"/>
          <p:cNvSpPr>
            <a:spLocks noGrp="1"/>
          </p:cNvSpPr>
          <p:nvPr>
            <p:ph type="ftr" sz="quarter" idx="11"/>
          </p:nvPr>
        </p:nvSpPr>
        <p:spPr/>
        <p:txBody>
          <a:bodyPr/>
          <a:lstStyle/>
          <a:p>
            <a:r>
              <a:rPr lang="en-US" dirty="0"/>
              <a:t>© Palmatier, Petersen, and Germann</a:t>
            </a:r>
          </a:p>
        </p:txBody>
      </p:sp>
    </p:spTree>
    <p:extLst>
      <p:ext uri="{BB962C8B-B14F-4D97-AF65-F5344CB8AC3E}">
        <p14:creationId xmlns:p14="http://schemas.microsoft.com/office/powerpoint/2010/main" val="369739276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8474" y="154450"/>
            <a:ext cx="7556313" cy="931815"/>
          </a:xfrm>
        </p:spPr>
        <p:txBody>
          <a:bodyPr/>
          <a:lstStyle/>
          <a:p>
            <a:r>
              <a:rPr lang="en-US" b="1" dirty="0"/>
              <a:t>Sample Size for Estimating the Population Mean</a:t>
            </a:r>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a:xfrm>
                <a:off x="467872" y="1239261"/>
                <a:ext cx="8354173" cy="4875211"/>
              </a:xfrm>
            </p:spPr>
            <p:txBody>
              <a:bodyPr>
                <a:normAutofit/>
              </a:bodyPr>
              <a:lstStyle/>
              <a:p>
                <a:r>
                  <a:rPr lang="en-US" dirty="0"/>
                  <a:t>Depending on the variable of interest, statistical methods exist that researchers can use to calculate the necessary sample size. </a:t>
                </a:r>
              </a:p>
              <a:p>
                <a:r>
                  <a:rPr lang="en-US" dirty="0"/>
                  <a:t>Then they can calculate the sample size </a:t>
                </a:r>
                <a14:m>
                  <m:oMath xmlns:m="http://schemas.openxmlformats.org/officeDocument/2006/math">
                    <m:r>
                      <a:rPr lang="en-US" i="1">
                        <a:latin typeface="Cambria Math" panose="02040503050406030204" pitchFamily="18" charset="0"/>
                      </a:rPr>
                      <m:t>𝑛</m:t>
                    </m:r>
                  </m:oMath>
                </a14:m>
                <a:r>
                  <a:rPr lang="en-US" dirty="0"/>
                  <a:t> needed to estimate the mean attitude using the following formula:</a:t>
                </a:r>
                <a:br>
                  <a:rPr lang="en-US" dirty="0"/>
                </a:br>
                <a:endParaRPr lang="en-US" dirty="0"/>
              </a:p>
              <a:p>
                <a:pPr marL="0" lvl="0" indent="0">
                  <a:buNone/>
                </a:pPr>
                <a14:m>
                  <m:oMathPara xmlns:m="http://schemas.openxmlformats.org/officeDocument/2006/math">
                    <m:oMathParaPr>
                      <m:jc m:val="centerGroup"/>
                    </m:oMathParaPr>
                    <m:oMath xmlns:m="http://schemas.openxmlformats.org/officeDocument/2006/math">
                      <m:r>
                        <a:rPr lang="en-US" i="1">
                          <a:latin typeface="Cambria Math" panose="02040503050406030204" pitchFamily="18" charset="0"/>
                        </a:rPr>
                        <m:t>𝑛</m:t>
                      </m:r>
                      <m:r>
                        <a:rPr lang="en-US" i="1">
                          <a:latin typeface="Cambria Math" panose="02040503050406030204" pitchFamily="18" charset="0"/>
                        </a:rPr>
                        <m:t>= </m:t>
                      </m:r>
                      <m:f>
                        <m:fPr>
                          <m:ctrlPr>
                            <a:rPr lang="en-US" i="1">
                              <a:latin typeface="Cambria Math" panose="02040503050406030204" pitchFamily="18" charset="0"/>
                            </a:rPr>
                          </m:ctrlPr>
                        </m:fPr>
                        <m:num>
                          <m:r>
                            <a:rPr lang="en-US" i="1">
                              <a:latin typeface="Cambria Math" panose="02040503050406030204" pitchFamily="18" charset="0"/>
                            </a:rPr>
                            <m:t>1</m:t>
                          </m:r>
                        </m:num>
                        <m:den>
                          <m:f>
                            <m:fPr>
                              <m:ctrlPr>
                                <a:rPr lang="en-US" i="1">
                                  <a:latin typeface="Cambria Math" panose="02040503050406030204" pitchFamily="18" charset="0"/>
                                </a:rPr>
                              </m:ctrlPr>
                            </m:fPr>
                            <m:num>
                              <m:sSup>
                                <m:sSupPr>
                                  <m:ctrlPr>
                                    <a:rPr lang="en-US" i="1">
                                      <a:latin typeface="Cambria Math" panose="02040503050406030204" pitchFamily="18" charset="0"/>
                                    </a:rPr>
                                  </m:ctrlPr>
                                </m:sSupPr>
                                <m:e>
                                  <m:r>
                                    <a:rPr lang="en-US" i="1">
                                      <a:latin typeface="Cambria Math" panose="02040503050406030204" pitchFamily="18" charset="0"/>
                                    </a:rPr>
                                    <m:t>𝑑</m:t>
                                  </m:r>
                                </m:e>
                                <m:sup>
                                  <m:r>
                                    <a:rPr lang="en-US" i="1">
                                      <a:latin typeface="Cambria Math" panose="02040503050406030204" pitchFamily="18" charset="0"/>
                                    </a:rPr>
                                    <m:t>2</m:t>
                                  </m:r>
                                </m:sup>
                              </m:sSup>
                            </m:num>
                            <m:den>
                              <m:sSubSup>
                                <m:sSubSupPr>
                                  <m:ctrlPr>
                                    <a:rPr lang="en-US" i="1">
                                      <a:latin typeface="Cambria Math" panose="02040503050406030204" pitchFamily="18" charset="0"/>
                                    </a:rPr>
                                  </m:ctrlPr>
                                </m:sSubSupPr>
                                <m:e>
                                  <m:r>
                                    <a:rPr lang="en-US" i="1">
                                      <a:latin typeface="Cambria Math" panose="02040503050406030204" pitchFamily="18" charset="0"/>
                                    </a:rPr>
                                    <m:t>𝑧</m:t>
                                  </m:r>
                                </m:e>
                                <m:sub>
                                  <m:f>
                                    <m:fPr>
                                      <m:type m:val="lin"/>
                                      <m:ctrlPr>
                                        <a:rPr lang="en-US" i="1">
                                          <a:latin typeface="Cambria Math" panose="02040503050406030204" pitchFamily="18" charset="0"/>
                                        </a:rPr>
                                      </m:ctrlPr>
                                    </m:fPr>
                                    <m:num>
                                      <m:r>
                                        <a:rPr lang="en-US" i="1">
                                          <a:latin typeface="Cambria Math" panose="02040503050406030204" pitchFamily="18" charset="0"/>
                                        </a:rPr>
                                        <m:t>𝛼</m:t>
                                      </m:r>
                                    </m:num>
                                    <m:den>
                                      <m:r>
                                        <a:rPr lang="en-US" i="1">
                                          <a:latin typeface="Cambria Math" panose="02040503050406030204" pitchFamily="18" charset="0"/>
                                        </a:rPr>
                                        <m:t>2</m:t>
                                      </m:r>
                                    </m:den>
                                  </m:f>
                                  <m:r>
                                    <a:rPr lang="en-US" i="1">
                                      <a:latin typeface="Cambria Math" panose="02040503050406030204" pitchFamily="18" charset="0"/>
                                    </a:rPr>
                                    <m:t> </m:t>
                                  </m:r>
                                </m:sub>
                                <m:sup>
                                  <m:r>
                                    <a:rPr lang="en-US" i="1">
                                      <a:latin typeface="Cambria Math" panose="02040503050406030204" pitchFamily="18" charset="0"/>
                                    </a:rPr>
                                    <m:t>2</m:t>
                                  </m:r>
                                </m:sup>
                              </m:sSubSup>
                              <m:r>
                                <a:rPr lang="en-US" i="1">
                                  <a:latin typeface="Cambria Math" panose="02040503050406030204" pitchFamily="18" charset="0"/>
                                </a:rPr>
                                <m:t>∗ </m:t>
                              </m:r>
                              <m:sSup>
                                <m:sSupPr>
                                  <m:ctrlPr>
                                    <a:rPr lang="en-US" i="1">
                                      <a:latin typeface="Cambria Math" panose="02040503050406030204" pitchFamily="18" charset="0"/>
                                    </a:rPr>
                                  </m:ctrlPr>
                                </m:sSupPr>
                                <m:e>
                                  <m:r>
                                    <a:rPr lang="en-US" i="1">
                                      <a:latin typeface="Cambria Math" panose="02040503050406030204" pitchFamily="18" charset="0"/>
                                    </a:rPr>
                                    <m:t>𝜎</m:t>
                                  </m:r>
                                </m:e>
                                <m:sup>
                                  <m:r>
                                    <a:rPr lang="en-US" i="1">
                                      <a:latin typeface="Cambria Math" panose="02040503050406030204" pitchFamily="18" charset="0"/>
                                    </a:rPr>
                                    <m:t>2</m:t>
                                  </m:r>
                                </m:sup>
                              </m:sSup>
                            </m:den>
                          </m:f>
                          <m:r>
                            <a:rPr lang="en-US" i="1">
                              <a:latin typeface="Cambria Math" panose="02040503050406030204" pitchFamily="18" charset="0"/>
                            </a:rPr>
                            <m:t>+ </m:t>
                          </m:r>
                          <m:f>
                            <m:fPr>
                              <m:ctrlPr>
                                <a:rPr lang="en-US" i="1">
                                  <a:latin typeface="Cambria Math" panose="02040503050406030204" pitchFamily="18" charset="0"/>
                                </a:rPr>
                              </m:ctrlPr>
                            </m:fPr>
                            <m:num>
                              <m:r>
                                <a:rPr lang="en-US" i="1">
                                  <a:latin typeface="Cambria Math" panose="02040503050406030204" pitchFamily="18" charset="0"/>
                                </a:rPr>
                                <m:t>1</m:t>
                              </m:r>
                            </m:num>
                            <m:den>
                              <m:r>
                                <a:rPr lang="en-US" i="1">
                                  <a:latin typeface="Cambria Math" panose="02040503050406030204" pitchFamily="18" charset="0"/>
                                </a:rPr>
                                <m:t>𝑁</m:t>
                              </m:r>
                            </m:den>
                          </m:f>
                        </m:den>
                      </m:f>
                    </m:oMath>
                  </m:oMathPara>
                </a14:m>
                <a:endParaRPr lang="en-US" dirty="0"/>
              </a:p>
              <a:p>
                <a:r>
                  <a:rPr lang="en-US" dirty="0"/>
                  <a:t>where </a:t>
                </a:r>
                <a14:m>
                  <m:oMath xmlns:m="http://schemas.openxmlformats.org/officeDocument/2006/math">
                    <m:r>
                      <a:rPr lang="en-US" i="1">
                        <a:latin typeface="Cambria Math" panose="02040503050406030204" pitchFamily="18" charset="0"/>
                      </a:rPr>
                      <m:t>𝑁</m:t>
                    </m:r>
                  </m:oMath>
                </a14:m>
                <a:r>
                  <a:rPr lang="en-US" dirty="0"/>
                  <a:t> is the population size; </a:t>
                </a:r>
                <a14:m>
                  <m:oMath xmlns:m="http://schemas.openxmlformats.org/officeDocument/2006/math">
                    <m:sSup>
                      <m:sSupPr>
                        <m:ctrlPr>
                          <a:rPr lang="en-US" i="1">
                            <a:latin typeface="Cambria Math" panose="02040503050406030204" pitchFamily="18" charset="0"/>
                          </a:rPr>
                        </m:ctrlPr>
                      </m:sSupPr>
                      <m:e>
                        <m:r>
                          <a:rPr lang="en-US" i="1">
                            <a:latin typeface="Cambria Math" panose="02040503050406030204" pitchFamily="18" charset="0"/>
                          </a:rPr>
                          <m:t>𝜎</m:t>
                        </m:r>
                      </m:e>
                      <m:sup>
                        <m:r>
                          <a:rPr lang="en-US" i="1">
                            <a:latin typeface="Cambria Math" panose="02040503050406030204" pitchFamily="18" charset="0"/>
                          </a:rPr>
                          <m:t>2</m:t>
                        </m:r>
                      </m:sup>
                    </m:sSup>
                  </m:oMath>
                </a14:m>
                <a:r>
                  <a:rPr lang="en-US" dirty="0"/>
                  <a:t> is the population variance; </a:t>
                </a:r>
                <a14:m>
                  <m:oMath xmlns:m="http://schemas.openxmlformats.org/officeDocument/2006/math">
                    <m:r>
                      <a:rPr lang="en-US" i="1">
                        <a:latin typeface="Cambria Math" panose="02040503050406030204" pitchFamily="18" charset="0"/>
                      </a:rPr>
                      <m:t>𝑑</m:t>
                    </m:r>
                  </m:oMath>
                </a14:m>
                <a:r>
                  <a:rPr lang="en-US" dirty="0"/>
                  <a:t> is the spread around the population estimate (i.e., margin of error) the researchers are willing to accept with a 100(1 – </a:t>
                </a:r>
                <a14:m>
                  <m:oMath xmlns:m="http://schemas.openxmlformats.org/officeDocument/2006/math">
                    <m:r>
                      <a:rPr lang="en-US" i="1">
                        <a:latin typeface="Cambria Math" panose="02040503050406030204" pitchFamily="18" charset="0"/>
                      </a:rPr>
                      <m:t>𝛼</m:t>
                    </m:r>
                  </m:oMath>
                </a14:m>
                <a:r>
                  <a:rPr lang="en-US" dirty="0"/>
                  <a:t>) confidence. </a:t>
                </a:r>
                <a14:m>
                  <m:oMath xmlns:m="http://schemas.openxmlformats.org/officeDocument/2006/math">
                    <m:sSub>
                      <m:sSubPr>
                        <m:ctrlPr>
                          <a:rPr lang="en-US" i="1">
                            <a:latin typeface="Cambria Math" panose="02040503050406030204" pitchFamily="18" charset="0"/>
                          </a:rPr>
                        </m:ctrlPr>
                      </m:sSubPr>
                      <m:e>
                        <m:r>
                          <a:rPr lang="en-US" i="1">
                            <a:latin typeface="Cambria Math" panose="02040503050406030204" pitchFamily="18" charset="0"/>
                          </a:rPr>
                          <m:t>𝑧</m:t>
                        </m:r>
                      </m:e>
                      <m:sub>
                        <m:r>
                          <a:rPr lang="en-US" i="1">
                            <a:latin typeface="Cambria Math" panose="02040503050406030204" pitchFamily="18" charset="0"/>
                          </a:rPr>
                          <m:t>𝛼</m:t>
                        </m:r>
                      </m:sub>
                    </m:sSub>
                    <m:r>
                      <a:rPr lang="en-US" i="1">
                        <a:latin typeface="Cambria Math" panose="02040503050406030204" pitchFamily="18" charset="0"/>
                      </a:rPr>
                      <m:t> </m:t>
                    </m:r>
                  </m:oMath>
                </a14:m>
                <a:r>
                  <a:rPr lang="en-US" dirty="0"/>
                  <a:t>is the Z-score based on the standard normal distribution. </a:t>
                </a:r>
              </a:p>
              <a:p>
                <a:endParaRPr lang="en-US" sz="2000" b="1" dirty="0">
                  <a:solidFill>
                    <a:schemeClr val="tx2"/>
                  </a:solidFill>
                  <a:cs typeface="Arial"/>
                </a:endParaRPr>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xfrm>
                <a:off x="467872" y="1239261"/>
                <a:ext cx="8354173" cy="4875211"/>
              </a:xfrm>
              <a:blipFill>
                <a:blip r:embed="rId3"/>
                <a:stretch>
                  <a:fillRect l="-219" t="-625"/>
                </a:stretch>
              </a:blipFill>
            </p:spPr>
            <p:txBody>
              <a:bodyPr/>
              <a:lstStyle/>
              <a:p>
                <a:r>
                  <a:rPr lang="en-US">
                    <a:noFill/>
                  </a:rPr>
                  <a:t> </a:t>
                </a:r>
              </a:p>
            </p:txBody>
          </p:sp>
        </mc:Fallback>
      </mc:AlternateContent>
      <p:sp>
        <p:nvSpPr>
          <p:cNvPr id="6" name="Footer Placeholder 5"/>
          <p:cNvSpPr>
            <a:spLocks noGrp="1"/>
          </p:cNvSpPr>
          <p:nvPr>
            <p:ph type="ftr" sz="quarter" idx="11"/>
          </p:nvPr>
        </p:nvSpPr>
        <p:spPr/>
        <p:txBody>
          <a:bodyPr/>
          <a:lstStyle/>
          <a:p>
            <a:r>
              <a:rPr lang="en-US" dirty="0"/>
              <a:t>© Palmatier, Petersen, and Germann</a:t>
            </a:r>
          </a:p>
        </p:txBody>
      </p:sp>
      <p:sp>
        <p:nvSpPr>
          <p:cNvPr id="8" name="Slide Number Placeholder 4"/>
          <p:cNvSpPr>
            <a:spLocks noGrp="1"/>
          </p:cNvSpPr>
          <p:nvPr>
            <p:ph type="sldNum" sz="quarter" idx="12"/>
          </p:nvPr>
        </p:nvSpPr>
        <p:spPr>
          <a:xfrm>
            <a:off x="8298609" y="6423585"/>
            <a:ext cx="554038" cy="365125"/>
          </a:xfrm>
        </p:spPr>
        <p:txBody>
          <a:bodyPr/>
          <a:lstStyle/>
          <a:p>
            <a:fld id="{606C48AC-5425-9447-80A6-7CD23CC5D020}" type="slidenum">
              <a:rPr lang="en-US" sz="1200" smtClean="0">
                <a:solidFill>
                  <a:srgbClr val="595959"/>
                </a:solidFill>
              </a:rPr>
              <a:pPr/>
              <a:t>20</a:t>
            </a:fld>
            <a:endParaRPr lang="en-US" sz="1200" dirty="0">
              <a:solidFill>
                <a:srgbClr val="595959"/>
              </a:solidFill>
            </a:endParaRPr>
          </a:p>
        </p:txBody>
      </p:sp>
    </p:spTree>
    <p:extLst>
      <p:ext uri="{BB962C8B-B14F-4D97-AF65-F5344CB8AC3E}">
        <p14:creationId xmlns:p14="http://schemas.microsoft.com/office/powerpoint/2010/main" val="12207612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8474" y="154450"/>
            <a:ext cx="7556313" cy="931815"/>
          </a:xfrm>
        </p:spPr>
        <p:txBody>
          <a:bodyPr/>
          <a:lstStyle/>
          <a:p>
            <a:r>
              <a:rPr lang="en-US" b="1" dirty="0"/>
              <a:t>Sample Size for Estimating Proportions</a:t>
            </a:r>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a:xfrm>
                <a:off x="467872" y="1239261"/>
                <a:ext cx="8354173" cy="4875211"/>
              </a:xfrm>
            </p:spPr>
            <p:txBody>
              <a:bodyPr>
                <a:noAutofit/>
              </a:bodyPr>
              <a:lstStyle/>
              <a:p>
                <a:r>
                  <a:rPr lang="en-US" dirty="0"/>
                  <a:t>Marketing researchers are often interested in understanding proportions. For example, they may want to know the proportion of the population of interest that would purchase their brand (vs. not purchase their brand).</a:t>
                </a:r>
              </a:p>
              <a:p>
                <a:r>
                  <a:rPr lang="en-US" dirty="0"/>
                  <a:t>We can substitute </a:t>
                </a:r>
                <a14:m>
                  <m:oMath xmlns:m="http://schemas.openxmlformats.org/officeDocument/2006/math">
                    <m:sSup>
                      <m:sSupPr>
                        <m:ctrlPr>
                          <a:rPr lang="en-US" i="1">
                            <a:latin typeface="Cambria Math" panose="02040503050406030204" pitchFamily="18" charset="0"/>
                          </a:rPr>
                        </m:ctrlPr>
                      </m:sSupPr>
                      <m:e>
                        <m:r>
                          <a:rPr lang="en-US" i="1">
                            <a:latin typeface="Cambria Math" panose="02040503050406030204" pitchFamily="18" charset="0"/>
                          </a:rPr>
                          <m:t>𝜎</m:t>
                        </m:r>
                      </m:e>
                      <m:sup>
                        <m:r>
                          <a:rPr lang="en-US" i="1">
                            <a:latin typeface="Cambria Math" panose="02040503050406030204" pitchFamily="18" charset="0"/>
                          </a:rPr>
                          <m:t>2</m:t>
                        </m:r>
                      </m:sup>
                    </m:sSup>
                  </m:oMath>
                </a14:m>
                <a:r>
                  <a:rPr lang="en-US" dirty="0"/>
                  <a:t> with </a:t>
                </a:r>
                <a14:m>
                  <m:oMath xmlns:m="http://schemas.openxmlformats.org/officeDocument/2006/math">
                    <m:f>
                      <m:fPr>
                        <m:ctrlPr>
                          <a:rPr lang="en-US" i="1">
                            <a:latin typeface="Cambria Math" panose="02040503050406030204" pitchFamily="18" charset="0"/>
                          </a:rPr>
                        </m:ctrlPr>
                      </m:fPr>
                      <m:num>
                        <m:r>
                          <a:rPr lang="en-US" i="1">
                            <a:latin typeface="Cambria Math" panose="02040503050406030204" pitchFamily="18" charset="0"/>
                          </a:rPr>
                          <m:t>𝑁</m:t>
                        </m:r>
                      </m:num>
                      <m:den>
                        <m:r>
                          <a:rPr lang="en-US" i="1">
                            <a:latin typeface="Cambria Math" panose="02040503050406030204" pitchFamily="18" charset="0"/>
                          </a:rPr>
                          <m:t>𝑁</m:t>
                        </m:r>
                        <m:r>
                          <a:rPr lang="en-US" i="1">
                            <a:latin typeface="Cambria Math" panose="02040503050406030204" pitchFamily="18" charset="0"/>
                          </a:rPr>
                          <m:t>−1</m:t>
                        </m:r>
                      </m:den>
                    </m:f>
                    <m:r>
                      <a:rPr lang="en-US" i="1">
                        <a:latin typeface="Cambria Math" panose="02040503050406030204" pitchFamily="18" charset="0"/>
                      </a:rPr>
                      <m:t>∗</m:t>
                    </m:r>
                    <m:r>
                      <a:rPr lang="en-US" i="1">
                        <a:latin typeface="Cambria Math" panose="02040503050406030204" pitchFamily="18" charset="0"/>
                      </a:rPr>
                      <m:t>𝑝</m:t>
                    </m:r>
                    <m:r>
                      <a:rPr lang="en-US" i="1">
                        <a:latin typeface="Cambria Math" panose="02040503050406030204" pitchFamily="18" charset="0"/>
                      </a:rPr>
                      <m:t>∗(1−</m:t>
                    </m:r>
                    <m:r>
                      <a:rPr lang="en-US" i="1">
                        <a:latin typeface="Cambria Math" panose="02040503050406030204" pitchFamily="18" charset="0"/>
                      </a:rPr>
                      <m:t>𝑝</m:t>
                    </m:r>
                    <m:r>
                      <a:rPr lang="en-US" i="1">
                        <a:latin typeface="Cambria Math" panose="02040503050406030204" pitchFamily="18" charset="0"/>
                      </a:rPr>
                      <m:t>)</m:t>
                    </m:r>
                  </m:oMath>
                </a14:m>
                <a:r>
                  <a:rPr lang="en-US" dirty="0"/>
                  <a:t> (where </a:t>
                </a:r>
                <a14:m>
                  <m:oMath xmlns:m="http://schemas.openxmlformats.org/officeDocument/2006/math">
                    <m:r>
                      <a:rPr lang="en-US" i="1">
                        <a:latin typeface="Cambria Math" panose="02040503050406030204" pitchFamily="18" charset="0"/>
                      </a:rPr>
                      <m:t>𝑝</m:t>
                    </m:r>
                  </m:oMath>
                </a14:m>
                <a:r>
                  <a:rPr lang="en-US" dirty="0"/>
                  <a:t> is the proportion of the population of interest) to get the equation to calculate the sample size needed to estimate the proportion of the population of interest. This gives us the following equation:  </a:t>
                </a:r>
                <a:br>
                  <a:rPr lang="en-US" dirty="0"/>
                </a:br>
                <a:endParaRPr lang="en-US" dirty="0"/>
              </a:p>
              <a:p>
                <a:pPr marL="0" lvl="0" indent="0">
                  <a:buNone/>
                </a:pPr>
                <a14:m>
                  <m:oMathPara xmlns:m="http://schemas.openxmlformats.org/officeDocument/2006/math">
                    <m:oMathParaPr>
                      <m:jc m:val="centerGroup"/>
                    </m:oMathParaPr>
                    <m:oMath xmlns:m="http://schemas.openxmlformats.org/officeDocument/2006/math">
                      <m:r>
                        <a:rPr lang="en-US" i="1">
                          <a:latin typeface="Cambria Math" panose="02040503050406030204" pitchFamily="18" charset="0"/>
                        </a:rPr>
                        <m:t>𝑛</m:t>
                      </m:r>
                      <m:r>
                        <a:rPr lang="en-US" i="1">
                          <a:latin typeface="Cambria Math" panose="02040503050406030204" pitchFamily="18" charset="0"/>
                        </a:rPr>
                        <m:t>= </m:t>
                      </m:r>
                      <m:f>
                        <m:fPr>
                          <m:ctrlPr>
                            <a:rPr lang="en-US" i="1">
                              <a:latin typeface="Cambria Math" panose="02040503050406030204" pitchFamily="18" charset="0"/>
                            </a:rPr>
                          </m:ctrlPr>
                        </m:fPr>
                        <m:num>
                          <m:r>
                            <a:rPr lang="en-US" i="1">
                              <a:latin typeface="Cambria Math" panose="02040503050406030204" pitchFamily="18" charset="0"/>
                            </a:rPr>
                            <m:t>𝑁</m:t>
                          </m:r>
                          <m:r>
                            <a:rPr lang="en-US" i="1">
                              <a:latin typeface="Cambria Math" panose="02040503050406030204" pitchFamily="18" charset="0"/>
                            </a:rPr>
                            <m:t>∗</m:t>
                          </m:r>
                          <m:r>
                            <a:rPr lang="en-US" i="1">
                              <a:latin typeface="Cambria Math" panose="02040503050406030204" pitchFamily="18" charset="0"/>
                            </a:rPr>
                            <m:t>𝑝</m:t>
                          </m:r>
                          <m:r>
                            <a:rPr lang="en-US" i="1">
                              <a:latin typeface="Cambria Math" panose="02040503050406030204" pitchFamily="18" charset="0"/>
                            </a:rPr>
                            <m:t>∗(1−</m:t>
                          </m:r>
                          <m:r>
                            <a:rPr lang="en-US" i="1">
                              <a:latin typeface="Cambria Math" panose="02040503050406030204" pitchFamily="18" charset="0"/>
                            </a:rPr>
                            <m:t>𝑝</m:t>
                          </m:r>
                          <m:r>
                            <a:rPr lang="en-US" i="1">
                              <a:latin typeface="Cambria Math" panose="02040503050406030204" pitchFamily="18" charset="0"/>
                            </a:rPr>
                            <m:t>)</m:t>
                          </m:r>
                        </m:num>
                        <m:den>
                          <m:d>
                            <m:dPr>
                              <m:ctrlPr>
                                <a:rPr lang="en-US" i="1">
                                  <a:latin typeface="Cambria Math" panose="02040503050406030204" pitchFamily="18" charset="0"/>
                                </a:rPr>
                              </m:ctrlPr>
                            </m:dPr>
                            <m:e>
                              <m:r>
                                <a:rPr lang="en-US" i="1">
                                  <a:latin typeface="Cambria Math" panose="02040503050406030204" pitchFamily="18" charset="0"/>
                                </a:rPr>
                                <m:t>𝑁</m:t>
                              </m:r>
                              <m:r>
                                <a:rPr lang="en-US" i="1">
                                  <a:latin typeface="Cambria Math" panose="02040503050406030204" pitchFamily="18" charset="0"/>
                                </a:rPr>
                                <m:t>−1</m:t>
                              </m:r>
                            </m:e>
                          </m:d>
                          <m:r>
                            <a:rPr lang="en-US" i="1">
                              <a:latin typeface="Cambria Math" panose="02040503050406030204" pitchFamily="18" charset="0"/>
                            </a:rPr>
                            <m:t>∗ </m:t>
                          </m:r>
                          <m:f>
                            <m:fPr>
                              <m:ctrlPr>
                                <a:rPr lang="en-US" i="1">
                                  <a:latin typeface="Cambria Math" panose="02040503050406030204" pitchFamily="18" charset="0"/>
                                </a:rPr>
                              </m:ctrlPr>
                            </m:fPr>
                            <m:num>
                              <m:sSup>
                                <m:sSupPr>
                                  <m:ctrlPr>
                                    <a:rPr lang="en-US" i="1">
                                      <a:latin typeface="Cambria Math" panose="02040503050406030204" pitchFamily="18" charset="0"/>
                                    </a:rPr>
                                  </m:ctrlPr>
                                </m:sSupPr>
                                <m:e>
                                  <m:r>
                                    <a:rPr lang="en-US" i="1">
                                      <a:latin typeface="Cambria Math" panose="02040503050406030204" pitchFamily="18" charset="0"/>
                                    </a:rPr>
                                    <m:t>𝑑</m:t>
                                  </m:r>
                                </m:e>
                                <m:sup>
                                  <m:r>
                                    <a:rPr lang="en-US" i="1">
                                      <a:latin typeface="Cambria Math" panose="02040503050406030204" pitchFamily="18" charset="0"/>
                                    </a:rPr>
                                    <m:t>2</m:t>
                                  </m:r>
                                </m:sup>
                              </m:sSup>
                            </m:num>
                            <m:den>
                              <m:sSubSup>
                                <m:sSubSupPr>
                                  <m:ctrlPr>
                                    <a:rPr lang="en-US" i="1">
                                      <a:latin typeface="Cambria Math" panose="02040503050406030204" pitchFamily="18" charset="0"/>
                                    </a:rPr>
                                  </m:ctrlPr>
                                </m:sSubSupPr>
                                <m:e>
                                  <m:r>
                                    <a:rPr lang="en-US" i="1">
                                      <a:latin typeface="Cambria Math" panose="02040503050406030204" pitchFamily="18" charset="0"/>
                                    </a:rPr>
                                    <m:t>𝑧</m:t>
                                  </m:r>
                                </m:e>
                                <m:sub>
                                  <m:f>
                                    <m:fPr>
                                      <m:type m:val="lin"/>
                                      <m:ctrlPr>
                                        <a:rPr lang="en-US" i="1">
                                          <a:latin typeface="Cambria Math" panose="02040503050406030204" pitchFamily="18" charset="0"/>
                                        </a:rPr>
                                      </m:ctrlPr>
                                    </m:fPr>
                                    <m:num>
                                      <m:r>
                                        <a:rPr lang="en-US" i="1">
                                          <a:latin typeface="Cambria Math" panose="02040503050406030204" pitchFamily="18" charset="0"/>
                                        </a:rPr>
                                        <m:t>𝛼</m:t>
                                      </m:r>
                                    </m:num>
                                    <m:den>
                                      <m:r>
                                        <a:rPr lang="en-US" i="1">
                                          <a:latin typeface="Cambria Math" panose="02040503050406030204" pitchFamily="18" charset="0"/>
                                        </a:rPr>
                                        <m:t>2</m:t>
                                      </m:r>
                                    </m:den>
                                  </m:f>
                                  <m:r>
                                    <a:rPr lang="en-US" i="1">
                                      <a:latin typeface="Cambria Math" panose="02040503050406030204" pitchFamily="18" charset="0"/>
                                    </a:rPr>
                                    <m:t> </m:t>
                                  </m:r>
                                </m:sub>
                                <m:sup>
                                  <m:r>
                                    <a:rPr lang="en-US" i="1">
                                      <a:latin typeface="Cambria Math" panose="02040503050406030204" pitchFamily="18" charset="0"/>
                                    </a:rPr>
                                    <m:t>2</m:t>
                                  </m:r>
                                </m:sup>
                              </m:sSubSup>
                            </m:den>
                          </m:f>
                          <m:r>
                            <a:rPr lang="en-US" i="1">
                              <a:latin typeface="Cambria Math" panose="02040503050406030204" pitchFamily="18" charset="0"/>
                            </a:rPr>
                            <m:t>+ </m:t>
                          </m:r>
                          <m:r>
                            <a:rPr lang="en-US" i="1">
                              <a:latin typeface="Cambria Math" panose="02040503050406030204" pitchFamily="18" charset="0"/>
                            </a:rPr>
                            <m:t>𝑝</m:t>
                          </m:r>
                          <m:r>
                            <a:rPr lang="en-US" i="1">
                              <a:latin typeface="Cambria Math" panose="02040503050406030204" pitchFamily="18" charset="0"/>
                            </a:rPr>
                            <m:t>∗(1−</m:t>
                          </m:r>
                          <m:r>
                            <a:rPr lang="en-US" i="1">
                              <a:latin typeface="Cambria Math" panose="02040503050406030204" pitchFamily="18" charset="0"/>
                            </a:rPr>
                            <m:t>𝑝</m:t>
                          </m:r>
                          <m:r>
                            <a:rPr lang="en-US" i="1">
                              <a:latin typeface="Cambria Math" panose="02040503050406030204" pitchFamily="18" charset="0"/>
                            </a:rPr>
                            <m:t>)</m:t>
                          </m:r>
                        </m:den>
                      </m:f>
                    </m:oMath>
                  </m:oMathPara>
                </a14:m>
                <a:endParaRPr lang="en-US" dirty="0"/>
              </a:p>
              <a:p>
                <a:endParaRPr lang="en-US" sz="2000" b="1" dirty="0">
                  <a:solidFill>
                    <a:schemeClr val="tx2"/>
                  </a:solidFill>
                  <a:cs typeface="Arial"/>
                </a:endParaRPr>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xfrm>
                <a:off x="467872" y="1239261"/>
                <a:ext cx="8354173" cy="4875211"/>
              </a:xfrm>
              <a:blipFill>
                <a:blip r:embed="rId3"/>
                <a:stretch>
                  <a:fillRect l="-219" t="-625" r="-1387"/>
                </a:stretch>
              </a:blipFill>
            </p:spPr>
            <p:txBody>
              <a:bodyPr/>
              <a:lstStyle/>
              <a:p>
                <a:r>
                  <a:rPr lang="en-US">
                    <a:noFill/>
                  </a:rPr>
                  <a:t> </a:t>
                </a:r>
              </a:p>
            </p:txBody>
          </p:sp>
        </mc:Fallback>
      </mc:AlternateContent>
      <p:sp>
        <p:nvSpPr>
          <p:cNvPr id="6" name="Footer Placeholder 5"/>
          <p:cNvSpPr>
            <a:spLocks noGrp="1"/>
          </p:cNvSpPr>
          <p:nvPr>
            <p:ph type="ftr" sz="quarter" idx="11"/>
          </p:nvPr>
        </p:nvSpPr>
        <p:spPr/>
        <p:txBody>
          <a:bodyPr/>
          <a:lstStyle/>
          <a:p>
            <a:r>
              <a:rPr lang="en-US" dirty="0"/>
              <a:t>© Palmatier, Petersen, and Germann</a:t>
            </a:r>
          </a:p>
        </p:txBody>
      </p:sp>
      <p:sp>
        <p:nvSpPr>
          <p:cNvPr id="8" name="Slide Number Placeholder 4"/>
          <p:cNvSpPr>
            <a:spLocks noGrp="1"/>
          </p:cNvSpPr>
          <p:nvPr>
            <p:ph type="sldNum" sz="quarter" idx="12"/>
          </p:nvPr>
        </p:nvSpPr>
        <p:spPr>
          <a:xfrm>
            <a:off x="8298609" y="6423585"/>
            <a:ext cx="554038" cy="365125"/>
          </a:xfrm>
        </p:spPr>
        <p:txBody>
          <a:bodyPr/>
          <a:lstStyle/>
          <a:p>
            <a:fld id="{606C48AC-5425-9447-80A6-7CD23CC5D020}" type="slidenum">
              <a:rPr lang="en-US" sz="1200" smtClean="0">
                <a:solidFill>
                  <a:srgbClr val="595959"/>
                </a:solidFill>
              </a:rPr>
              <a:pPr/>
              <a:t>21</a:t>
            </a:fld>
            <a:endParaRPr lang="en-US" sz="1200" dirty="0">
              <a:solidFill>
                <a:srgbClr val="595959"/>
              </a:solidFill>
            </a:endParaRPr>
          </a:p>
        </p:txBody>
      </p:sp>
    </p:spTree>
    <p:extLst>
      <p:ext uri="{BB962C8B-B14F-4D97-AF65-F5344CB8AC3E}">
        <p14:creationId xmlns:p14="http://schemas.microsoft.com/office/powerpoint/2010/main" val="16883796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8474" y="154450"/>
            <a:ext cx="7556313" cy="931815"/>
          </a:xfrm>
        </p:spPr>
        <p:txBody>
          <a:bodyPr/>
          <a:lstStyle/>
          <a:p>
            <a:r>
              <a:rPr lang="en-US" b="1" dirty="0"/>
              <a:t>Sample Size Heuristics</a:t>
            </a:r>
          </a:p>
        </p:txBody>
      </p:sp>
      <p:sp>
        <p:nvSpPr>
          <p:cNvPr id="3" name="Content Placeholder 2"/>
          <p:cNvSpPr>
            <a:spLocks noGrp="1"/>
          </p:cNvSpPr>
          <p:nvPr>
            <p:ph idx="1"/>
          </p:nvPr>
        </p:nvSpPr>
        <p:spPr>
          <a:xfrm>
            <a:off x="467872" y="1239261"/>
            <a:ext cx="8354173" cy="4875211"/>
          </a:xfrm>
        </p:spPr>
        <p:txBody>
          <a:bodyPr>
            <a:noAutofit/>
          </a:bodyPr>
          <a:lstStyle/>
          <a:p>
            <a:r>
              <a:rPr lang="en-US" dirty="0"/>
              <a:t>Although it is generally a good idea to use the above formulas to calculate the required sample size, some researchers rely on simple sample size heuristics. </a:t>
            </a:r>
          </a:p>
          <a:p>
            <a:r>
              <a:rPr lang="en-US" dirty="0"/>
              <a:t>A common heuristic is to have at least 5 times as many responses as there are survey questions, and a minimum of 50 responses.  Thus, if the survey includes 20 questions, the sample size should be 100 (i.e., 20 x 5).</a:t>
            </a:r>
            <a:endParaRPr lang="en-US" sz="2000" b="1" dirty="0">
              <a:solidFill>
                <a:schemeClr val="tx2"/>
              </a:solidFill>
              <a:cs typeface="Arial"/>
            </a:endParaRPr>
          </a:p>
        </p:txBody>
      </p:sp>
      <p:sp>
        <p:nvSpPr>
          <p:cNvPr id="6" name="Footer Placeholder 5"/>
          <p:cNvSpPr>
            <a:spLocks noGrp="1"/>
          </p:cNvSpPr>
          <p:nvPr>
            <p:ph type="ftr" sz="quarter" idx="11"/>
          </p:nvPr>
        </p:nvSpPr>
        <p:spPr/>
        <p:txBody>
          <a:bodyPr/>
          <a:lstStyle/>
          <a:p>
            <a:r>
              <a:rPr lang="en-US" dirty="0"/>
              <a:t>© Palmatier, Petersen, and Germann</a:t>
            </a:r>
          </a:p>
        </p:txBody>
      </p:sp>
      <p:sp>
        <p:nvSpPr>
          <p:cNvPr id="8" name="Slide Number Placeholder 4"/>
          <p:cNvSpPr>
            <a:spLocks noGrp="1"/>
          </p:cNvSpPr>
          <p:nvPr>
            <p:ph type="sldNum" sz="quarter" idx="12"/>
          </p:nvPr>
        </p:nvSpPr>
        <p:spPr>
          <a:xfrm>
            <a:off x="8298609" y="6423585"/>
            <a:ext cx="554038" cy="365125"/>
          </a:xfrm>
        </p:spPr>
        <p:txBody>
          <a:bodyPr/>
          <a:lstStyle/>
          <a:p>
            <a:fld id="{606C48AC-5425-9447-80A6-7CD23CC5D020}" type="slidenum">
              <a:rPr lang="en-US" sz="1200" smtClean="0">
                <a:solidFill>
                  <a:srgbClr val="595959"/>
                </a:solidFill>
              </a:rPr>
              <a:pPr/>
              <a:t>22</a:t>
            </a:fld>
            <a:endParaRPr lang="en-US" sz="1200" dirty="0">
              <a:solidFill>
                <a:srgbClr val="595959"/>
              </a:solidFill>
            </a:endParaRPr>
          </a:p>
        </p:txBody>
      </p:sp>
    </p:spTree>
    <p:extLst>
      <p:ext uri="{BB962C8B-B14F-4D97-AF65-F5344CB8AC3E}">
        <p14:creationId xmlns:p14="http://schemas.microsoft.com/office/powerpoint/2010/main" val="14569686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Agenda</a:t>
            </a:r>
          </a:p>
        </p:txBody>
      </p:sp>
      <p:sp>
        <p:nvSpPr>
          <p:cNvPr id="3" name="Content Placeholder 2"/>
          <p:cNvSpPr>
            <a:spLocks noGrp="1"/>
          </p:cNvSpPr>
          <p:nvPr>
            <p:ph idx="1"/>
          </p:nvPr>
        </p:nvSpPr>
        <p:spPr/>
        <p:txBody>
          <a:bodyPr>
            <a:normAutofit fontScale="55000" lnSpcReduction="20000"/>
          </a:bodyPr>
          <a:lstStyle/>
          <a:p>
            <a:r>
              <a:rPr lang="en-US" dirty="0">
                <a:solidFill>
                  <a:schemeClr val="tx1">
                    <a:lumMod val="75000"/>
                    <a:lumOff val="25000"/>
                  </a:schemeClr>
                </a:solidFill>
              </a:rPr>
              <a:t>Learning Objectives</a:t>
            </a:r>
          </a:p>
          <a:p>
            <a:r>
              <a:rPr lang="en-US" dirty="0">
                <a:solidFill>
                  <a:schemeClr val="tx1">
                    <a:lumMod val="75000"/>
                    <a:lumOff val="25000"/>
                  </a:schemeClr>
                </a:solidFill>
              </a:rPr>
              <a:t>Introduction</a:t>
            </a:r>
          </a:p>
          <a:p>
            <a:pPr lvl="1"/>
            <a:r>
              <a:rPr lang="en-US" dirty="0"/>
              <a:t>Principles of Questionnaire Design</a:t>
            </a:r>
          </a:p>
          <a:p>
            <a:pPr lvl="1"/>
            <a:r>
              <a:rPr lang="en-US" dirty="0"/>
              <a:t>Types of Questions</a:t>
            </a:r>
          </a:p>
          <a:p>
            <a:pPr lvl="1"/>
            <a:r>
              <a:rPr lang="en-US" dirty="0"/>
              <a:t>The Art of Asking Questions</a:t>
            </a:r>
          </a:p>
          <a:p>
            <a:pPr lvl="1"/>
            <a:r>
              <a:rPr lang="en-US" dirty="0"/>
              <a:t>Questionnaire Layout </a:t>
            </a:r>
          </a:p>
          <a:p>
            <a:r>
              <a:rPr lang="en-US" dirty="0">
                <a:solidFill>
                  <a:schemeClr val="tx1">
                    <a:lumMod val="75000"/>
                    <a:lumOff val="25000"/>
                  </a:schemeClr>
                </a:solidFill>
              </a:rPr>
              <a:t>Principles of Sampling</a:t>
            </a:r>
          </a:p>
          <a:p>
            <a:pPr lvl="1"/>
            <a:r>
              <a:rPr lang="en-US" dirty="0"/>
              <a:t>Probability versus Quota Sampling</a:t>
            </a:r>
          </a:p>
          <a:p>
            <a:pPr lvl="1"/>
            <a:r>
              <a:rPr lang="en-US" dirty="0"/>
              <a:t>Sample Size for Estimating the Population Mean</a:t>
            </a:r>
          </a:p>
          <a:p>
            <a:pPr lvl="1"/>
            <a:r>
              <a:rPr lang="en-US" dirty="0"/>
              <a:t>Sample Size for Estimating Proportions</a:t>
            </a:r>
          </a:p>
          <a:p>
            <a:pPr lvl="1"/>
            <a:r>
              <a:rPr lang="en-US" dirty="0"/>
              <a:t>Sample Size Heuristics</a:t>
            </a:r>
          </a:p>
          <a:p>
            <a:r>
              <a:rPr lang="en-US" b="1" dirty="0">
                <a:solidFill>
                  <a:srgbClr val="004668"/>
                </a:solidFill>
              </a:rPr>
              <a:t>Scales and Factor analysis</a:t>
            </a:r>
          </a:p>
          <a:p>
            <a:pPr lvl="1"/>
            <a:r>
              <a:rPr lang="en-US" dirty="0"/>
              <a:t>Scale Development Process</a:t>
            </a:r>
          </a:p>
          <a:p>
            <a:pPr lvl="1"/>
            <a:r>
              <a:rPr lang="en-US" dirty="0"/>
              <a:t>What is Factor analysis?</a:t>
            </a:r>
          </a:p>
          <a:p>
            <a:pPr lvl="1"/>
            <a:r>
              <a:rPr lang="en-US" dirty="0"/>
              <a:t>Model Underlying Factor Analysis</a:t>
            </a:r>
          </a:p>
          <a:p>
            <a:pPr lvl="1"/>
            <a:r>
              <a:rPr lang="en-US" dirty="0"/>
              <a:t>Number of Factors to Retain</a:t>
            </a:r>
          </a:p>
          <a:p>
            <a:pPr lvl="1"/>
            <a:r>
              <a:rPr lang="en-US" dirty="0"/>
              <a:t>Interpretation of Factors</a:t>
            </a:r>
          </a:p>
          <a:p>
            <a:r>
              <a:rPr lang="en-US" dirty="0"/>
              <a:t>Summary</a:t>
            </a:r>
          </a:p>
          <a:p>
            <a:r>
              <a:rPr lang="en-US" dirty="0"/>
              <a:t>Takeaways</a:t>
            </a:r>
          </a:p>
        </p:txBody>
      </p:sp>
      <p:sp>
        <p:nvSpPr>
          <p:cNvPr id="5" name="Slide Number Placeholder 4"/>
          <p:cNvSpPr>
            <a:spLocks noGrp="1"/>
          </p:cNvSpPr>
          <p:nvPr>
            <p:ph type="sldNum" sz="quarter" idx="12"/>
          </p:nvPr>
        </p:nvSpPr>
        <p:spPr>
          <a:xfrm>
            <a:off x="8398863" y="6457009"/>
            <a:ext cx="554038" cy="365125"/>
          </a:xfrm>
        </p:spPr>
        <p:txBody>
          <a:bodyPr/>
          <a:lstStyle/>
          <a:p>
            <a:fld id="{606C48AC-5425-9447-80A6-7CD23CC5D020}" type="slidenum">
              <a:rPr lang="en-US" sz="1200" smtClean="0">
                <a:solidFill>
                  <a:schemeClr val="tx1">
                    <a:lumMod val="65000"/>
                    <a:lumOff val="35000"/>
                  </a:schemeClr>
                </a:solidFill>
              </a:rPr>
              <a:t>23</a:t>
            </a:fld>
            <a:endParaRPr lang="en-US" sz="1200" dirty="0">
              <a:solidFill>
                <a:schemeClr val="tx1">
                  <a:lumMod val="65000"/>
                  <a:lumOff val="35000"/>
                </a:schemeClr>
              </a:solidFill>
            </a:endParaRPr>
          </a:p>
        </p:txBody>
      </p:sp>
      <p:sp>
        <p:nvSpPr>
          <p:cNvPr id="6" name="Footer Placeholder 5"/>
          <p:cNvSpPr>
            <a:spLocks noGrp="1"/>
          </p:cNvSpPr>
          <p:nvPr>
            <p:ph type="ftr" sz="quarter" idx="11"/>
          </p:nvPr>
        </p:nvSpPr>
        <p:spPr/>
        <p:txBody>
          <a:bodyPr/>
          <a:lstStyle/>
          <a:p>
            <a:r>
              <a:rPr lang="en-US" dirty="0"/>
              <a:t>© Palmatier, Petersen, and Germann</a:t>
            </a:r>
          </a:p>
        </p:txBody>
      </p:sp>
    </p:spTree>
    <p:extLst>
      <p:ext uri="{BB962C8B-B14F-4D97-AF65-F5344CB8AC3E}">
        <p14:creationId xmlns:p14="http://schemas.microsoft.com/office/powerpoint/2010/main" val="369345885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D42C7B-3893-4DB0-B6BE-A54AC0801C6E}"/>
              </a:ext>
            </a:extLst>
          </p:cNvPr>
          <p:cNvSpPr>
            <a:spLocks noGrp="1"/>
          </p:cNvSpPr>
          <p:nvPr>
            <p:ph type="title"/>
          </p:nvPr>
        </p:nvSpPr>
        <p:spPr>
          <a:xfrm>
            <a:off x="498474" y="578386"/>
            <a:ext cx="7556313" cy="803691"/>
          </a:xfrm>
        </p:spPr>
        <p:txBody>
          <a:bodyPr/>
          <a:lstStyle/>
          <a:p>
            <a:r>
              <a:rPr lang="en-US" b="1" dirty="0"/>
              <a:t>Scale Development Process</a:t>
            </a:r>
          </a:p>
        </p:txBody>
      </p:sp>
      <p:sp>
        <p:nvSpPr>
          <p:cNvPr id="3" name="Content Placeholder 2">
            <a:extLst>
              <a:ext uri="{FF2B5EF4-FFF2-40B4-BE49-F238E27FC236}">
                <a16:creationId xmlns:a16="http://schemas.microsoft.com/office/drawing/2014/main" id="{A6819EB7-90B9-44D9-8663-7348A53F78BF}"/>
              </a:ext>
            </a:extLst>
          </p:cNvPr>
          <p:cNvSpPr>
            <a:spLocks noGrp="1"/>
          </p:cNvSpPr>
          <p:nvPr>
            <p:ph idx="1"/>
          </p:nvPr>
        </p:nvSpPr>
        <p:spPr>
          <a:xfrm>
            <a:off x="394913" y="1382077"/>
            <a:ext cx="8354173" cy="5287414"/>
          </a:xfrm>
        </p:spPr>
        <p:txBody>
          <a:bodyPr>
            <a:normAutofit/>
          </a:bodyPr>
          <a:lstStyle/>
          <a:p>
            <a:r>
              <a:rPr lang="en-US" dirty="0"/>
              <a:t>Survey constructs of interest are often </a:t>
            </a:r>
            <a:r>
              <a:rPr lang="en-US" i="1" dirty="0"/>
              <a:t>latent</a:t>
            </a:r>
            <a:r>
              <a:rPr lang="en-US" dirty="0"/>
              <a:t> and hence cannot be directly observed. </a:t>
            </a:r>
          </a:p>
          <a:p>
            <a:r>
              <a:rPr lang="en-US" dirty="0"/>
              <a:t>Researchers typically use scales to measure latent constructs. </a:t>
            </a:r>
          </a:p>
          <a:p>
            <a:r>
              <a:rPr lang="en-US" dirty="0"/>
              <a:t>Scales usually include multiple questions where each question captures a different (yet related) aspect of the latent construct. </a:t>
            </a:r>
          </a:p>
          <a:p>
            <a:r>
              <a:rPr lang="en-US" dirty="0"/>
              <a:t>Marketers have developed hundreds of scales over the years, and researchers use these existing scales on a regular basis. </a:t>
            </a:r>
          </a:p>
          <a:p>
            <a:r>
              <a:rPr lang="en-US" dirty="0"/>
              <a:t>Sometimes, however, there are no existing scales, or the ones that exist do not fully meet the needs of the researchers. In those cases, researchers have to develop their own scale(s).</a:t>
            </a:r>
          </a:p>
        </p:txBody>
      </p:sp>
      <p:sp>
        <p:nvSpPr>
          <p:cNvPr id="4" name="Footer Placeholder 3">
            <a:extLst>
              <a:ext uri="{FF2B5EF4-FFF2-40B4-BE49-F238E27FC236}">
                <a16:creationId xmlns:a16="http://schemas.microsoft.com/office/drawing/2014/main" id="{8A705376-667D-436C-842E-9DAFF8319634}"/>
              </a:ext>
            </a:extLst>
          </p:cNvPr>
          <p:cNvSpPr>
            <a:spLocks noGrp="1"/>
          </p:cNvSpPr>
          <p:nvPr>
            <p:ph type="ftr" sz="quarter" idx="11"/>
          </p:nvPr>
        </p:nvSpPr>
        <p:spPr>
          <a:xfrm>
            <a:off x="146047" y="6459366"/>
            <a:ext cx="6122894" cy="365125"/>
          </a:xfrm>
        </p:spPr>
        <p:txBody>
          <a:bodyPr/>
          <a:lstStyle/>
          <a:p>
            <a:r>
              <a:rPr lang="en-US" dirty="0"/>
              <a:t>© Palmatier, Petersen, and Germann</a:t>
            </a:r>
          </a:p>
        </p:txBody>
      </p:sp>
      <p:sp>
        <p:nvSpPr>
          <p:cNvPr id="5" name="Slide Number Placeholder 4">
            <a:extLst>
              <a:ext uri="{FF2B5EF4-FFF2-40B4-BE49-F238E27FC236}">
                <a16:creationId xmlns:a16="http://schemas.microsoft.com/office/drawing/2014/main" id="{0DD53FE7-72BE-4D3A-B47F-7F16C5D3EA30}"/>
              </a:ext>
            </a:extLst>
          </p:cNvPr>
          <p:cNvSpPr>
            <a:spLocks noGrp="1"/>
          </p:cNvSpPr>
          <p:nvPr>
            <p:ph type="sldNum" sz="quarter" idx="12"/>
          </p:nvPr>
        </p:nvSpPr>
        <p:spPr/>
        <p:txBody>
          <a:bodyPr/>
          <a:lstStyle/>
          <a:p>
            <a:fld id="{606C48AC-5425-9447-80A6-7CD23CC5D020}" type="slidenum">
              <a:rPr lang="en-US" sz="1200">
                <a:solidFill>
                  <a:srgbClr val="595959"/>
                </a:solidFill>
              </a:rPr>
              <a:pPr/>
              <a:t>24</a:t>
            </a:fld>
            <a:endParaRPr lang="en-US" sz="1200" dirty="0">
              <a:solidFill>
                <a:srgbClr val="595959"/>
              </a:solidFill>
            </a:endParaRPr>
          </a:p>
        </p:txBody>
      </p:sp>
    </p:spTree>
    <p:extLst>
      <p:ext uri="{BB962C8B-B14F-4D97-AF65-F5344CB8AC3E}">
        <p14:creationId xmlns:p14="http://schemas.microsoft.com/office/powerpoint/2010/main" val="16697420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D42C7B-3893-4DB0-B6BE-A54AC0801C6E}"/>
              </a:ext>
            </a:extLst>
          </p:cNvPr>
          <p:cNvSpPr>
            <a:spLocks noGrp="1"/>
          </p:cNvSpPr>
          <p:nvPr>
            <p:ph type="title"/>
          </p:nvPr>
        </p:nvSpPr>
        <p:spPr>
          <a:xfrm>
            <a:off x="498474" y="578386"/>
            <a:ext cx="7556313" cy="803691"/>
          </a:xfrm>
        </p:spPr>
        <p:txBody>
          <a:bodyPr/>
          <a:lstStyle/>
          <a:p>
            <a:r>
              <a:rPr lang="en-US" b="1" dirty="0"/>
              <a:t>Scale Development Process</a:t>
            </a:r>
          </a:p>
        </p:txBody>
      </p:sp>
      <p:sp>
        <p:nvSpPr>
          <p:cNvPr id="3" name="Content Placeholder 2">
            <a:extLst>
              <a:ext uri="{FF2B5EF4-FFF2-40B4-BE49-F238E27FC236}">
                <a16:creationId xmlns:a16="http://schemas.microsoft.com/office/drawing/2014/main" id="{A6819EB7-90B9-44D9-8663-7348A53F78BF}"/>
              </a:ext>
            </a:extLst>
          </p:cNvPr>
          <p:cNvSpPr>
            <a:spLocks noGrp="1"/>
          </p:cNvSpPr>
          <p:nvPr>
            <p:ph idx="1"/>
          </p:nvPr>
        </p:nvSpPr>
        <p:spPr>
          <a:xfrm>
            <a:off x="394913" y="1382077"/>
            <a:ext cx="8354173" cy="4897537"/>
          </a:xfrm>
        </p:spPr>
        <p:txBody>
          <a:bodyPr>
            <a:normAutofit/>
          </a:bodyPr>
          <a:lstStyle/>
          <a:p>
            <a:r>
              <a:rPr lang="en-US" dirty="0"/>
              <a:t>The scale development process typically follows a four-phase iterative procedure. </a:t>
            </a:r>
          </a:p>
          <a:p>
            <a:pPr lvl="1"/>
            <a:r>
              <a:rPr lang="en-US" dirty="0"/>
              <a:t>Generating survey questions (also referred to as items) that capture the essence of the construct of interest. </a:t>
            </a:r>
          </a:p>
          <a:p>
            <a:pPr lvl="1"/>
            <a:r>
              <a:rPr lang="en-US" dirty="0"/>
              <a:t>Researchers usually engage other researchers to evaluate the clarity and appropriateness of each of the survey questions they developed and to perhaps expand the list of questions. </a:t>
            </a:r>
          </a:p>
          <a:p>
            <a:pPr lvl="1"/>
            <a:r>
              <a:rPr lang="en-US" dirty="0"/>
              <a:t>Researchers usually administer the resulting questions to a small sample of target respondents to assess any ambiguity or difficulty that they experienced when responding. </a:t>
            </a:r>
          </a:p>
          <a:p>
            <a:pPr lvl="1"/>
            <a:r>
              <a:rPr lang="en-US" dirty="0"/>
              <a:t>Researchers will administer the survey questions (i.e., the scale) along with other survey questions to target respondents. </a:t>
            </a:r>
          </a:p>
        </p:txBody>
      </p:sp>
      <p:sp>
        <p:nvSpPr>
          <p:cNvPr id="4" name="Footer Placeholder 3">
            <a:extLst>
              <a:ext uri="{FF2B5EF4-FFF2-40B4-BE49-F238E27FC236}">
                <a16:creationId xmlns:a16="http://schemas.microsoft.com/office/drawing/2014/main" id="{8A705376-667D-436C-842E-9DAFF8319634}"/>
              </a:ext>
            </a:extLst>
          </p:cNvPr>
          <p:cNvSpPr>
            <a:spLocks noGrp="1"/>
          </p:cNvSpPr>
          <p:nvPr>
            <p:ph type="ftr" sz="quarter" idx="11"/>
          </p:nvPr>
        </p:nvSpPr>
        <p:spPr>
          <a:xfrm>
            <a:off x="146047" y="6459366"/>
            <a:ext cx="6122894" cy="365125"/>
          </a:xfrm>
        </p:spPr>
        <p:txBody>
          <a:bodyPr/>
          <a:lstStyle/>
          <a:p>
            <a:r>
              <a:rPr lang="en-US" dirty="0"/>
              <a:t>© Palmatier, Petersen, and Germann</a:t>
            </a:r>
          </a:p>
        </p:txBody>
      </p:sp>
      <p:sp>
        <p:nvSpPr>
          <p:cNvPr id="5" name="Slide Number Placeholder 4">
            <a:extLst>
              <a:ext uri="{FF2B5EF4-FFF2-40B4-BE49-F238E27FC236}">
                <a16:creationId xmlns:a16="http://schemas.microsoft.com/office/drawing/2014/main" id="{0DD53FE7-72BE-4D3A-B47F-7F16C5D3EA30}"/>
              </a:ext>
            </a:extLst>
          </p:cNvPr>
          <p:cNvSpPr>
            <a:spLocks noGrp="1"/>
          </p:cNvSpPr>
          <p:nvPr>
            <p:ph type="sldNum" sz="quarter" idx="12"/>
          </p:nvPr>
        </p:nvSpPr>
        <p:spPr/>
        <p:txBody>
          <a:bodyPr/>
          <a:lstStyle/>
          <a:p>
            <a:fld id="{606C48AC-5425-9447-80A6-7CD23CC5D020}" type="slidenum">
              <a:rPr lang="en-US" sz="1200">
                <a:solidFill>
                  <a:srgbClr val="595959"/>
                </a:solidFill>
              </a:rPr>
              <a:pPr/>
              <a:t>25</a:t>
            </a:fld>
            <a:endParaRPr lang="en-US" sz="1200" dirty="0">
              <a:solidFill>
                <a:srgbClr val="595959"/>
              </a:solidFill>
            </a:endParaRPr>
          </a:p>
        </p:txBody>
      </p:sp>
    </p:spTree>
    <p:extLst>
      <p:ext uri="{BB962C8B-B14F-4D97-AF65-F5344CB8AC3E}">
        <p14:creationId xmlns:p14="http://schemas.microsoft.com/office/powerpoint/2010/main" val="40660552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D42C7B-3893-4DB0-B6BE-A54AC0801C6E}"/>
              </a:ext>
            </a:extLst>
          </p:cNvPr>
          <p:cNvSpPr>
            <a:spLocks noGrp="1"/>
          </p:cNvSpPr>
          <p:nvPr>
            <p:ph type="title"/>
          </p:nvPr>
        </p:nvSpPr>
        <p:spPr>
          <a:xfrm>
            <a:off x="498474" y="578386"/>
            <a:ext cx="7556313" cy="803691"/>
          </a:xfrm>
        </p:spPr>
        <p:txBody>
          <a:bodyPr/>
          <a:lstStyle/>
          <a:p>
            <a:r>
              <a:rPr lang="en-US" b="1" dirty="0"/>
              <a:t>Scale Development Process</a:t>
            </a:r>
          </a:p>
        </p:txBody>
      </p:sp>
      <p:sp>
        <p:nvSpPr>
          <p:cNvPr id="3" name="Content Placeholder 2">
            <a:extLst>
              <a:ext uri="{FF2B5EF4-FFF2-40B4-BE49-F238E27FC236}">
                <a16:creationId xmlns:a16="http://schemas.microsoft.com/office/drawing/2014/main" id="{A6819EB7-90B9-44D9-8663-7348A53F78BF}"/>
              </a:ext>
            </a:extLst>
          </p:cNvPr>
          <p:cNvSpPr>
            <a:spLocks noGrp="1"/>
          </p:cNvSpPr>
          <p:nvPr>
            <p:ph idx="1"/>
          </p:nvPr>
        </p:nvSpPr>
        <p:spPr>
          <a:xfrm>
            <a:off x="394913" y="1382077"/>
            <a:ext cx="8354173" cy="4897537"/>
          </a:xfrm>
        </p:spPr>
        <p:txBody>
          <a:bodyPr>
            <a:normAutofit/>
          </a:bodyPr>
          <a:lstStyle/>
          <a:p>
            <a:r>
              <a:rPr lang="en-US" dirty="0"/>
              <a:t>Researchers will typically use the responses to this survey to assess the reliability and validity of the newly developed scale. </a:t>
            </a:r>
          </a:p>
          <a:p>
            <a:r>
              <a:rPr lang="en-US" dirty="0"/>
              <a:t>There are a number of analyses researchers can use to assess scale (or construct) reliability and validity. In what follows, we focus on one of the key techniques: Factor analysis. </a:t>
            </a:r>
          </a:p>
        </p:txBody>
      </p:sp>
      <p:sp>
        <p:nvSpPr>
          <p:cNvPr id="4" name="Footer Placeholder 3">
            <a:extLst>
              <a:ext uri="{FF2B5EF4-FFF2-40B4-BE49-F238E27FC236}">
                <a16:creationId xmlns:a16="http://schemas.microsoft.com/office/drawing/2014/main" id="{8A705376-667D-436C-842E-9DAFF8319634}"/>
              </a:ext>
            </a:extLst>
          </p:cNvPr>
          <p:cNvSpPr>
            <a:spLocks noGrp="1"/>
          </p:cNvSpPr>
          <p:nvPr>
            <p:ph type="ftr" sz="quarter" idx="11"/>
          </p:nvPr>
        </p:nvSpPr>
        <p:spPr>
          <a:xfrm>
            <a:off x="146047" y="6459366"/>
            <a:ext cx="6122894" cy="365125"/>
          </a:xfrm>
        </p:spPr>
        <p:txBody>
          <a:bodyPr/>
          <a:lstStyle/>
          <a:p>
            <a:r>
              <a:rPr lang="en-US" dirty="0"/>
              <a:t>© Palmatier, Petersen, and Germann</a:t>
            </a:r>
          </a:p>
        </p:txBody>
      </p:sp>
      <p:sp>
        <p:nvSpPr>
          <p:cNvPr id="5" name="Slide Number Placeholder 4">
            <a:extLst>
              <a:ext uri="{FF2B5EF4-FFF2-40B4-BE49-F238E27FC236}">
                <a16:creationId xmlns:a16="http://schemas.microsoft.com/office/drawing/2014/main" id="{0DD53FE7-72BE-4D3A-B47F-7F16C5D3EA30}"/>
              </a:ext>
            </a:extLst>
          </p:cNvPr>
          <p:cNvSpPr>
            <a:spLocks noGrp="1"/>
          </p:cNvSpPr>
          <p:nvPr>
            <p:ph type="sldNum" sz="quarter" idx="12"/>
          </p:nvPr>
        </p:nvSpPr>
        <p:spPr/>
        <p:txBody>
          <a:bodyPr/>
          <a:lstStyle/>
          <a:p>
            <a:fld id="{606C48AC-5425-9447-80A6-7CD23CC5D020}" type="slidenum">
              <a:rPr lang="en-US" sz="1200">
                <a:solidFill>
                  <a:srgbClr val="595959"/>
                </a:solidFill>
              </a:rPr>
              <a:pPr/>
              <a:t>26</a:t>
            </a:fld>
            <a:endParaRPr lang="en-US" sz="1200" dirty="0">
              <a:solidFill>
                <a:srgbClr val="595959"/>
              </a:solidFill>
            </a:endParaRPr>
          </a:p>
        </p:txBody>
      </p:sp>
    </p:spTree>
    <p:extLst>
      <p:ext uri="{BB962C8B-B14F-4D97-AF65-F5344CB8AC3E}">
        <p14:creationId xmlns:p14="http://schemas.microsoft.com/office/powerpoint/2010/main" val="28099302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D42C7B-3893-4DB0-B6BE-A54AC0801C6E}"/>
              </a:ext>
            </a:extLst>
          </p:cNvPr>
          <p:cNvSpPr>
            <a:spLocks noGrp="1"/>
          </p:cNvSpPr>
          <p:nvPr>
            <p:ph type="title"/>
          </p:nvPr>
        </p:nvSpPr>
        <p:spPr>
          <a:xfrm>
            <a:off x="498474" y="578386"/>
            <a:ext cx="7556313" cy="803691"/>
          </a:xfrm>
        </p:spPr>
        <p:txBody>
          <a:bodyPr/>
          <a:lstStyle/>
          <a:p>
            <a:r>
              <a:rPr lang="en-US" b="1" dirty="0"/>
              <a:t>What is Factor analysis?</a:t>
            </a:r>
          </a:p>
        </p:txBody>
      </p:sp>
      <p:sp>
        <p:nvSpPr>
          <p:cNvPr id="3" name="Content Placeholder 2">
            <a:extLst>
              <a:ext uri="{FF2B5EF4-FFF2-40B4-BE49-F238E27FC236}">
                <a16:creationId xmlns:a16="http://schemas.microsoft.com/office/drawing/2014/main" id="{A6819EB7-90B9-44D9-8663-7348A53F78BF}"/>
              </a:ext>
            </a:extLst>
          </p:cNvPr>
          <p:cNvSpPr>
            <a:spLocks noGrp="1"/>
          </p:cNvSpPr>
          <p:nvPr>
            <p:ph idx="1"/>
          </p:nvPr>
        </p:nvSpPr>
        <p:spPr>
          <a:xfrm>
            <a:off x="394913" y="1382077"/>
            <a:ext cx="8354173" cy="5287414"/>
          </a:xfrm>
        </p:spPr>
        <p:txBody>
          <a:bodyPr>
            <a:normAutofit/>
          </a:bodyPr>
          <a:lstStyle/>
          <a:p>
            <a:r>
              <a:rPr lang="en-US" dirty="0"/>
              <a:t>Factor analysis is a statistical technique used to analyze interrelationships (i.e., correlations) among a large number of variables and to explain these variables in terms of their common underlying dimensions (referred to as factors). </a:t>
            </a:r>
          </a:p>
          <a:p>
            <a:r>
              <a:rPr lang="en-US" dirty="0"/>
              <a:t>The main objective of factor analysis is condensing the information contained in the original variables into a small set of factors with a minimum loss of information. </a:t>
            </a:r>
          </a:p>
          <a:p>
            <a:r>
              <a:rPr lang="en-US" dirty="0"/>
              <a:t>Considering scale development, factor analysis is used to determine if all scale items (i.e., questions) load onto the same factor.</a:t>
            </a:r>
            <a:endParaRPr lang="en-US" altLang="zh-CN" dirty="0"/>
          </a:p>
        </p:txBody>
      </p:sp>
      <p:sp>
        <p:nvSpPr>
          <p:cNvPr id="4" name="Footer Placeholder 3">
            <a:extLst>
              <a:ext uri="{FF2B5EF4-FFF2-40B4-BE49-F238E27FC236}">
                <a16:creationId xmlns:a16="http://schemas.microsoft.com/office/drawing/2014/main" id="{8A705376-667D-436C-842E-9DAFF8319634}"/>
              </a:ext>
            </a:extLst>
          </p:cNvPr>
          <p:cNvSpPr>
            <a:spLocks noGrp="1"/>
          </p:cNvSpPr>
          <p:nvPr>
            <p:ph type="ftr" sz="quarter" idx="11"/>
          </p:nvPr>
        </p:nvSpPr>
        <p:spPr>
          <a:xfrm>
            <a:off x="146047" y="6459366"/>
            <a:ext cx="6122894" cy="365125"/>
          </a:xfrm>
        </p:spPr>
        <p:txBody>
          <a:bodyPr/>
          <a:lstStyle/>
          <a:p>
            <a:r>
              <a:rPr lang="en-US" dirty="0"/>
              <a:t>© Palmatier, Petersen, and Germann</a:t>
            </a:r>
          </a:p>
        </p:txBody>
      </p:sp>
      <p:sp>
        <p:nvSpPr>
          <p:cNvPr id="5" name="Slide Number Placeholder 4">
            <a:extLst>
              <a:ext uri="{FF2B5EF4-FFF2-40B4-BE49-F238E27FC236}">
                <a16:creationId xmlns:a16="http://schemas.microsoft.com/office/drawing/2014/main" id="{0DD53FE7-72BE-4D3A-B47F-7F16C5D3EA30}"/>
              </a:ext>
            </a:extLst>
          </p:cNvPr>
          <p:cNvSpPr>
            <a:spLocks noGrp="1"/>
          </p:cNvSpPr>
          <p:nvPr>
            <p:ph type="sldNum" sz="quarter" idx="12"/>
          </p:nvPr>
        </p:nvSpPr>
        <p:spPr/>
        <p:txBody>
          <a:bodyPr/>
          <a:lstStyle/>
          <a:p>
            <a:fld id="{606C48AC-5425-9447-80A6-7CD23CC5D020}" type="slidenum">
              <a:rPr lang="en-US" sz="1200">
                <a:solidFill>
                  <a:srgbClr val="595959"/>
                </a:solidFill>
              </a:rPr>
              <a:pPr/>
              <a:t>27</a:t>
            </a:fld>
            <a:endParaRPr lang="en-US" sz="1200" dirty="0">
              <a:solidFill>
                <a:srgbClr val="595959"/>
              </a:solidFill>
            </a:endParaRPr>
          </a:p>
        </p:txBody>
      </p:sp>
    </p:spTree>
    <p:extLst>
      <p:ext uri="{BB962C8B-B14F-4D97-AF65-F5344CB8AC3E}">
        <p14:creationId xmlns:p14="http://schemas.microsoft.com/office/powerpoint/2010/main" val="27891877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D42C7B-3893-4DB0-B6BE-A54AC0801C6E}"/>
              </a:ext>
            </a:extLst>
          </p:cNvPr>
          <p:cNvSpPr>
            <a:spLocks noGrp="1"/>
          </p:cNvSpPr>
          <p:nvPr>
            <p:ph type="title"/>
          </p:nvPr>
        </p:nvSpPr>
        <p:spPr>
          <a:xfrm>
            <a:off x="498474" y="578386"/>
            <a:ext cx="7556313" cy="803691"/>
          </a:xfrm>
        </p:spPr>
        <p:txBody>
          <a:bodyPr/>
          <a:lstStyle/>
          <a:p>
            <a:r>
              <a:rPr lang="en-US" b="1" dirty="0"/>
              <a:t>What is Factor analysis?</a:t>
            </a:r>
          </a:p>
        </p:txBody>
      </p:sp>
      <p:sp>
        <p:nvSpPr>
          <p:cNvPr id="3" name="Content Placeholder 2">
            <a:extLst>
              <a:ext uri="{FF2B5EF4-FFF2-40B4-BE49-F238E27FC236}">
                <a16:creationId xmlns:a16="http://schemas.microsoft.com/office/drawing/2014/main" id="{A6819EB7-90B9-44D9-8663-7348A53F78BF}"/>
              </a:ext>
            </a:extLst>
          </p:cNvPr>
          <p:cNvSpPr>
            <a:spLocks noGrp="1"/>
          </p:cNvSpPr>
          <p:nvPr>
            <p:ph idx="1"/>
          </p:nvPr>
        </p:nvSpPr>
        <p:spPr>
          <a:xfrm>
            <a:off x="394913" y="1382077"/>
            <a:ext cx="8354173" cy="5041508"/>
          </a:xfrm>
        </p:spPr>
        <p:txBody>
          <a:bodyPr>
            <a:normAutofit lnSpcReduction="10000"/>
          </a:bodyPr>
          <a:lstStyle/>
          <a:p>
            <a:r>
              <a:rPr lang="en-US" dirty="0"/>
              <a:t>Factor analysis is very similar to principal components analysis (PCA) discussed in Chapter 5. </a:t>
            </a:r>
          </a:p>
          <a:p>
            <a:r>
              <a:rPr lang="en-US" dirty="0"/>
              <a:t>Indeed, both analyses are used to simplify the structure of a set of variables. </a:t>
            </a:r>
          </a:p>
          <a:p>
            <a:r>
              <a:rPr lang="en-US" dirty="0"/>
              <a:t>However, the two analyses also differ in important ways. </a:t>
            </a:r>
          </a:p>
          <a:p>
            <a:pPr lvl="1"/>
            <a:r>
              <a:rPr lang="en-US" dirty="0"/>
              <a:t>In PCA, the components are calculated as linear combinations of the underlying variables whereas in factor analysis, the underlying variables are defined as linear combinations of the factors. </a:t>
            </a:r>
          </a:p>
          <a:p>
            <a:pPr lvl="1"/>
            <a:r>
              <a:rPr lang="en-US" dirty="0"/>
              <a:t>Moreover, in PCA, the goal is to explain as much of the total variance in the variables as possible. </a:t>
            </a:r>
          </a:p>
          <a:p>
            <a:pPr lvl="1"/>
            <a:r>
              <a:rPr lang="en-US" dirty="0"/>
              <a:t>In contrast, the goal of factor analysis is to explain the correlations among the variables. </a:t>
            </a:r>
          </a:p>
          <a:p>
            <a:pPr lvl="1"/>
            <a:r>
              <a:rPr lang="en-US" dirty="0"/>
              <a:t>Furthermore, PCA is typically used to reduce the data into a smaller number of components whereas factor analysis is used to understand the constructs that underlie the variables. </a:t>
            </a:r>
            <a:endParaRPr lang="en-US" altLang="zh-CN" dirty="0"/>
          </a:p>
        </p:txBody>
      </p:sp>
      <p:sp>
        <p:nvSpPr>
          <p:cNvPr id="4" name="Footer Placeholder 3">
            <a:extLst>
              <a:ext uri="{FF2B5EF4-FFF2-40B4-BE49-F238E27FC236}">
                <a16:creationId xmlns:a16="http://schemas.microsoft.com/office/drawing/2014/main" id="{8A705376-667D-436C-842E-9DAFF8319634}"/>
              </a:ext>
            </a:extLst>
          </p:cNvPr>
          <p:cNvSpPr>
            <a:spLocks noGrp="1"/>
          </p:cNvSpPr>
          <p:nvPr>
            <p:ph type="ftr" sz="quarter" idx="11"/>
          </p:nvPr>
        </p:nvSpPr>
        <p:spPr>
          <a:xfrm>
            <a:off x="146047" y="6459366"/>
            <a:ext cx="6122894" cy="365125"/>
          </a:xfrm>
        </p:spPr>
        <p:txBody>
          <a:bodyPr/>
          <a:lstStyle/>
          <a:p>
            <a:r>
              <a:rPr lang="en-US" dirty="0"/>
              <a:t>© Palmatier, Petersen, and Germann</a:t>
            </a:r>
          </a:p>
        </p:txBody>
      </p:sp>
      <p:sp>
        <p:nvSpPr>
          <p:cNvPr id="5" name="Slide Number Placeholder 4">
            <a:extLst>
              <a:ext uri="{FF2B5EF4-FFF2-40B4-BE49-F238E27FC236}">
                <a16:creationId xmlns:a16="http://schemas.microsoft.com/office/drawing/2014/main" id="{0DD53FE7-72BE-4D3A-B47F-7F16C5D3EA30}"/>
              </a:ext>
            </a:extLst>
          </p:cNvPr>
          <p:cNvSpPr>
            <a:spLocks noGrp="1"/>
          </p:cNvSpPr>
          <p:nvPr>
            <p:ph type="sldNum" sz="quarter" idx="12"/>
          </p:nvPr>
        </p:nvSpPr>
        <p:spPr/>
        <p:txBody>
          <a:bodyPr/>
          <a:lstStyle/>
          <a:p>
            <a:fld id="{606C48AC-5425-9447-80A6-7CD23CC5D020}" type="slidenum">
              <a:rPr lang="en-US" sz="1200">
                <a:solidFill>
                  <a:srgbClr val="595959"/>
                </a:solidFill>
              </a:rPr>
              <a:pPr/>
              <a:t>28</a:t>
            </a:fld>
            <a:endParaRPr lang="en-US" sz="1200" dirty="0">
              <a:solidFill>
                <a:srgbClr val="595959"/>
              </a:solidFill>
            </a:endParaRPr>
          </a:p>
        </p:txBody>
      </p:sp>
    </p:spTree>
    <p:extLst>
      <p:ext uri="{BB962C8B-B14F-4D97-AF65-F5344CB8AC3E}">
        <p14:creationId xmlns:p14="http://schemas.microsoft.com/office/powerpoint/2010/main" val="41916216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D42C7B-3893-4DB0-B6BE-A54AC0801C6E}"/>
              </a:ext>
            </a:extLst>
          </p:cNvPr>
          <p:cNvSpPr>
            <a:spLocks noGrp="1"/>
          </p:cNvSpPr>
          <p:nvPr>
            <p:ph type="title"/>
          </p:nvPr>
        </p:nvSpPr>
        <p:spPr>
          <a:xfrm>
            <a:off x="498474" y="578386"/>
            <a:ext cx="7556313" cy="803691"/>
          </a:xfrm>
        </p:spPr>
        <p:txBody>
          <a:bodyPr/>
          <a:lstStyle/>
          <a:p>
            <a:r>
              <a:rPr lang="en-US" b="1" dirty="0"/>
              <a:t>What is Factor analysis?</a:t>
            </a:r>
          </a:p>
        </p:txBody>
      </p:sp>
      <p:sp>
        <p:nvSpPr>
          <p:cNvPr id="3" name="Content Placeholder 2">
            <a:extLst>
              <a:ext uri="{FF2B5EF4-FFF2-40B4-BE49-F238E27FC236}">
                <a16:creationId xmlns:a16="http://schemas.microsoft.com/office/drawing/2014/main" id="{A6819EB7-90B9-44D9-8663-7348A53F78BF}"/>
              </a:ext>
            </a:extLst>
          </p:cNvPr>
          <p:cNvSpPr>
            <a:spLocks noGrp="1"/>
          </p:cNvSpPr>
          <p:nvPr>
            <p:ph idx="1"/>
          </p:nvPr>
        </p:nvSpPr>
        <p:spPr>
          <a:xfrm>
            <a:off x="394913" y="1382077"/>
            <a:ext cx="8354173" cy="5041508"/>
          </a:xfrm>
        </p:spPr>
        <p:txBody>
          <a:bodyPr>
            <a:normAutofit/>
          </a:bodyPr>
          <a:lstStyle/>
          <a:p>
            <a:r>
              <a:rPr lang="en-US" dirty="0"/>
              <a:t>Factor analysis is also very similar to cluster analysis discussed in Chapter 3. </a:t>
            </a:r>
          </a:p>
          <a:p>
            <a:r>
              <a:rPr lang="en-US" dirty="0"/>
              <a:t>Both are used to analyze the structure of relationships. </a:t>
            </a:r>
          </a:p>
          <a:p>
            <a:pPr lvl="1"/>
            <a:r>
              <a:rPr lang="en-US" dirty="0"/>
              <a:t>However, whereas factor analysis is used to understand the structure of the relationship among variables, cluster analysis is used to identify meaningful subgroups (or clusters) of individuals (e.g., customers) or objects (e.g. companies). </a:t>
            </a:r>
          </a:p>
          <a:p>
            <a:pPr lvl="1"/>
            <a:r>
              <a:rPr lang="en-US" dirty="0"/>
              <a:t>That is, the objective of cluster analysis is to classify a sample of individuals or objects into a small number of mutually exclusive clusters. </a:t>
            </a:r>
            <a:endParaRPr lang="en-US" altLang="zh-CN" dirty="0"/>
          </a:p>
        </p:txBody>
      </p:sp>
      <p:sp>
        <p:nvSpPr>
          <p:cNvPr id="4" name="Footer Placeholder 3">
            <a:extLst>
              <a:ext uri="{FF2B5EF4-FFF2-40B4-BE49-F238E27FC236}">
                <a16:creationId xmlns:a16="http://schemas.microsoft.com/office/drawing/2014/main" id="{8A705376-667D-436C-842E-9DAFF8319634}"/>
              </a:ext>
            </a:extLst>
          </p:cNvPr>
          <p:cNvSpPr>
            <a:spLocks noGrp="1"/>
          </p:cNvSpPr>
          <p:nvPr>
            <p:ph type="ftr" sz="quarter" idx="11"/>
          </p:nvPr>
        </p:nvSpPr>
        <p:spPr>
          <a:xfrm>
            <a:off x="146047" y="6459366"/>
            <a:ext cx="6122894" cy="365125"/>
          </a:xfrm>
        </p:spPr>
        <p:txBody>
          <a:bodyPr/>
          <a:lstStyle/>
          <a:p>
            <a:r>
              <a:rPr lang="en-US" dirty="0"/>
              <a:t>© Palmatier, Petersen, and Germann</a:t>
            </a:r>
          </a:p>
        </p:txBody>
      </p:sp>
      <p:sp>
        <p:nvSpPr>
          <p:cNvPr id="5" name="Slide Number Placeholder 4">
            <a:extLst>
              <a:ext uri="{FF2B5EF4-FFF2-40B4-BE49-F238E27FC236}">
                <a16:creationId xmlns:a16="http://schemas.microsoft.com/office/drawing/2014/main" id="{0DD53FE7-72BE-4D3A-B47F-7F16C5D3EA30}"/>
              </a:ext>
            </a:extLst>
          </p:cNvPr>
          <p:cNvSpPr>
            <a:spLocks noGrp="1"/>
          </p:cNvSpPr>
          <p:nvPr>
            <p:ph type="sldNum" sz="quarter" idx="12"/>
          </p:nvPr>
        </p:nvSpPr>
        <p:spPr/>
        <p:txBody>
          <a:bodyPr/>
          <a:lstStyle/>
          <a:p>
            <a:fld id="{606C48AC-5425-9447-80A6-7CD23CC5D020}" type="slidenum">
              <a:rPr lang="en-US" sz="1200">
                <a:solidFill>
                  <a:srgbClr val="595959"/>
                </a:solidFill>
              </a:rPr>
              <a:pPr/>
              <a:t>29</a:t>
            </a:fld>
            <a:endParaRPr lang="en-US" sz="1200" dirty="0">
              <a:solidFill>
                <a:srgbClr val="595959"/>
              </a:solidFill>
            </a:endParaRPr>
          </a:p>
        </p:txBody>
      </p:sp>
    </p:spTree>
    <p:extLst>
      <p:ext uri="{BB962C8B-B14F-4D97-AF65-F5344CB8AC3E}">
        <p14:creationId xmlns:p14="http://schemas.microsoft.com/office/powerpoint/2010/main" val="35539373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666" y="1485899"/>
            <a:ext cx="8382000" cy="4766855"/>
          </a:xfrm>
        </p:spPr>
        <p:txBody>
          <a:bodyPr>
            <a:normAutofit fontScale="85000" lnSpcReduction="20000"/>
          </a:bodyPr>
          <a:lstStyle/>
          <a:p>
            <a:pPr lvl="0"/>
            <a:r>
              <a:rPr lang="en-US" dirty="0"/>
              <a:t>Be able to describe the most common methods used to administer questionnaires.  Explain the advantages and disadvantages of these methods.</a:t>
            </a:r>
          </a:p>
          <a:p>
            <a:pPr lvl="0"/>
            <a:r>
              <a:rPr lang="en-US" dirty="0"/>
              <a:t>Understand the different types of scales that exist.</a:t>
            </a:r>
          </a:p>
          <a:p>
            <a:pPr lvl="0"/>
            <a:r>
              <a:rPr lang="en-US" dirty="0"/>
              <a:t>Be able to successfully design a questionnaire.</a:t>
            </a:r>
          </a:p>
          <a:p>
            <a:pPr lvl="0"/>
            <a:r>
              <a:rPr lang="en-US" dirty="0"/>
              <a:t>Understand the difference between probability and quota sampling, and know when to use which type of sampling.</a:t>
            </a:r>
          </a:p>
          <a:p>
            <a:pPr lvl="0"/>
            <a:r>
              <a:rPr lang="en-US" dirty="0"/>
              <a:t>Be able to calculate the sample size needed to estimate the population mean and proportion.</a:t>
            </a:r>
          </a:p>
          <a:p>
            <a:pPr lvl="0"/>
            <a:r>
              <a:rPr lang="en-US" dirty="0"/>
              <a:t>Understand what a latent construct is.</a:t>
            </a:r>
          </a:p>
          <a:p>
            <a:pPr lvl="0"/>
            <a:r>
              <a:rPr lang="en-US" dirty="0"/>
              <a:t>Know what factor analysis is and how it differs from principal component analysis (PCA) and cluster analysis.</a:t>
            </a:r>
          </a:p>
          <a:p>
            <a:pPr lvl="0"/>
            <a:r>
              <a:rPr lang="en-US" dirty="0"/>
              <a:t>Understand how factors can be rotated and know the difference between orthogonal and oblique factor rotation.</a:t>
            </a:r>
          </a:p>
        </p:txBody>
      </p:sp>
      <p:sp>
        <p:nvSpPr>
          <p:cNvPr id="6" name="Footer Placeholder 5"/>
          <p:cNvSpPr>
            <a:spLocks noGrp="1"/>
          </p:cNvSpPr>
          <p:nvPr>
            <p:ph type="ftr" sz="quarter" idx="11"/>
          </p:nvPr>
        </p:nvSpPr>
        <p:spPr/>
        <p:txBody>
          <a:bodyPr/>
          <a:lstStyle/>
          <a:p>
            <a:r>
              <a:rPr lang="en-US" dirty="0"/>
              <a:t>© Palmatier, Petersen, and Germann</a:t>
            </a:r>
          </a:p>
        </p:txBody>
      </p:sp>
      <p:sp>
        <p:nvSpPr>
          <p:cNvPr id="8" name="Slide Number Placeholder 4"/>
          <p:cNvSpPr>
            <a:spLocks noGrp="1"/>
          </p:cNvSpPr>
          <p:nvPr>
            <p:ph type="sldNum" sz="quarter" idx="12"/>
          </p:nvPr>
        </p:nvSpPr>
        <p:spPr>
          <a:xfrm>
            <a:off x="8298609" y="6423585"/>
            <a:ext cx="554038" cy="365125"/>
          </a:xfrm>
        </p:spPr>
        <p:txBody>
          <a:bodyPr/>
          <a:lstStyle/>
          <a:p>
            <a:fld id="{11599E64-13D8-6C4C-BC45-CF946C645FF2}" type="slidenum">
              <a:rPr lang="en-US" sz="1200" smtClean="0">
                <a:solidFill>
                  <a:schemeClr val="tx1">
                    <a:lumMod val="65000"/>
                    <a:lumOff val="35000"/>
                  </a:schemeClr>
                </a:solidFill>
              </a:rPr>
              <a:t>3</a:t>
            </a:fld>
            <a:endParaRPr lang="en-US" sz="1200" dirty="0">
              <a:solidFill>
                <a:schemeClr val="tx1">
                  <a:lumMod val="65000"/>
                  <a:lumOff val="35000"/>
                </a:schemeClr>
              </a:solidFill>
            </a:endParaRPr>
          </a:p>
        </p:txBody>
      </p:sp>
      <p:sp>
        <p:nvSpPr>
          <p:cNvPr id="10" name="Title 1">
            <a:extLst>
              <a:ext uri="{FF2B5EF4-FFF2-40B4-BE49-F238E27FC236}">
                <a16:creationId xmlns:a16="http://schemas.microsoft.com/office/drawing/2014/main" id="{8EAE9807-BA27-4336-A769-D04F026F8E57}"/>
              </a:ext>
            </a:extLst>
          </p:cNvPr>
          <p:cNvSpPr>
            <a:spLocks noGrp="1"/>
          </p:cNvSpPr>
          <p:nvPr>
            <p:ph type="title"/>
          </p:nvPr>
        </p:nvSpPr>
        <p:spPr>
          <a:xfrm>
            <a:off x="498474" y="282574"/>
            <a:ext cx="7556313" cy="803691"/>
          </a:xfrm>
        </p:spPr>
        <p:txBody>
          <a:bodyPr/>
          <a:lstStyle/>
          <a:p>
            <a:r>
              <a:rPr lang="en-US" sz="3200" b="1" dirty="0"/>
              <a:t>Learning Objectives</a:t>
            </a:r>
          </a:p>
        </p:txBody>
      </p:sp>
    </p:spTree>
    <p:extLst>
      <p:ext uri="{BB962C8B-B14F-4D97-AF65-F5344CB8AC3E}">
        <p14:creationId xmlns:p14="http://schemas.microsoft.com/office/powerpoint/2010/main" val="1211275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D42C7B-3893-4DB0-B6BE-A54AC0801C6E}"/>
              </a:ext>
            </a:extLst>
          </p:cNvPr>
          <p:cNvSpPr>
            <a:spLocks noGrp="1"/>
          </p:cNvSpPr>
          <p:nvPr>
            <p:ph type="title"/>
          </p:nvPr>
        </p:nvSpPr>
        <p:spPr>
          <a:xfrm>
            <a:off x="498474" y="578386"/>
            <a:ext cx="7556313" cy="803691"/>
          </a:xfrm>
        </p:spPr>
        <p:txBody>
          <a:bodyPr/>
          <a:lstStyle/>
          <a:p>
            <a:r>
              <a:rPr lang="en-US" b="1" dirty="0"/>
              <a:t>Model Underlying Factor Analysis</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A6819EB7-90B9-44D9-8663-7348A53F78BF}"/>
                  </a:ext>
                </a:extLst>
              </p:cNvPr>
              <p:cNvSpPr>
                <a:spLocks noGrp="1"/>
              </p:cNvSpPr>
              <p:nvPr>
                <p:ph idx="1"/>
              </p:nvPr>
            </p:nvSpPr>
            <p:spPr>
              <a:xfrm>
                <a:off x="394913" y="1382077"/>
                <a:ext cx="8354173" cy="4897537"/>
              </a:xfrm>
            </p:spPr>
            <p:txBody>
              <a:bodyPr>
                <a:normAutofit fontScale="85000" lnSpcReduction="10000"/>
              </a:bodyPr>
              <a:lstStyle/>
              <a:p>
                <a:r>
                  <a:rPr lang="en-US" dirty="0"/>
                  <a:t>The key purpose of factor analysis is to capture – if possible – the relationships among many variables in terms of a few underlying (latent) factors. </a:t>
                </a:r>
              </a:p>
              <a:p>
                <a:r>
                  <a:rPr lang="en-US" dirty="0"/>
                  <a:t>Thus, it is conceivable that each group of variables that load onto a specific factor represent a single latent construct.</a:t>
                </a:r>
              </a:p>
              <a:p>
                <a:r>
                  <a:rPr lang="en-US" dirty="0"/>
                  <a:t>The orthogonal factor model takes the following form:</a:t>
                </a:r>
                <a:br>
                  <a:rPr lang="en-US" dirty="0"/>
                </a:br>
                <a:endParaRPr lang="en-US" dirty="0"/>
              </a:p>
              <a:p>
                <a:pPr marL="0" indent="0">
                  <a:buNone/>
                </a:pPr>
                <a14:m>
                  <m:oMathPara xmlns:m="http://schemas.openxmlformats.org/officeDocument/2006/math">
                    <m:oMathParaPr>
                      <m:jc m:val="centerGroup"/>
                    </m:oMathParaPr>
                    <m:oMath xmlns:m="http://schemas.openxmlformats.org/officeDocument/2006/math">
                      <m:sSub>
                        <m:sSubPr>
                          <m:ctrlPr>
                            <a:rPr lang="en-US" i="1">
                              <a:latin typeface="Cambria Math" panose="02040503050406030204" pitchFamily="18" charset="0"/>
                            </a:rPr>
                          </m:ctrlPr>
                        </m:sSubPr>
                        <m:e>
                          <m:r>
                            <a:rPr lang="en-US" i="1">
                              <a:latin typeface="Cambria Math" panose="02040503050406030204" pitchFamily="18" charset="0"/>
                            </a:rPr>
                            <m:t>𝑋</m:t>
                          </m:r>
                        </m:e>
                        <m:sub>
                          <m:r>
                            <a:rPr lang="en-US" i="1">
                              <a:latin typeface="Cambria Math" panose="02040503050406030204" pitchFamily="18" charset="0"/>
                            </a:rPr>
                            <m:t>1</m:t>
                          </m:r>
                        </m:sub>
                      </m:sSub>
                      <m:r>
                        <a:rPr lang="en-US" i="1">
                          <a:latin typeface="Cambria Math" panose="02040503050406030204" pitchFamily="18" charset="0"/>
                        </a:rPr>
                        <m:t>− </m:t>
                      </m:r>
                      <m:sSub>
                        <m:sSubPr>
                          <m:ctrlPr>
                            <a:rPr lang="en-US" i="1">
                              <a:latin typeface="Cambria Math" panose="02040503050406030204" pitchFamily="18" charset="0"/>
                            </a:rPr>
                          </m:ctrlPr>
                        </m:sSubPr>
                        <m:e>
                          <m:r>
                            <a:rPr lang="en-US" i="1">
                              <a:latin typeface="Cambria Math" panose="02040503050406030204" pitchFamily="18" charset="0"/>
                            </a:rPr>
                            <m:t>𝜇</m:t>
                          </m:r>
                        </m:e>
                        <m:sub>
                          <m:r>
                            <a:rPr lang="en-US" i="1">
                              <a:latin typeface="Cambria Math" panose="02040503050406030204" pitchFamily="18" charset="0"/>
                            </a:rPr>
                            <m:t>1</m:t>
                          </m:r>
                        </m:sub>
                      </m:sSub>
                      <m:r>
                        <a:rPr lang="en-US" i="1">
                          <a:latin typeface="Cambria Math" panose="02040503050406030204" pitchFamily="18" charset="0"/>
                        </a:rPr>
                        <m:t>= </m:t>
                      </m:r>
                      <m:sSub>
                        <m:sSubPr>
                          <m:ctrlPr>
                            <a:rPr lang="en-US" i="1">
                              <a:latin typeface="Cambria Math" panose="02040503050406030204" pitchFamily="18" charset="0"/>
                            </a:rPr>
                          </m:ctrlPr>
                        </m:sSubPr>
                        <m:e>
                          <m:r>
                            <a:rPr lang="en-US" i="1">
                              <a:latin typeface="Cambria Math" panose="02040503050406030204" pitchFamily="18" charset="0"/>
                            </a:rPr>
                            <m:t>𝑙</m:t>
                          </m:r>
                        </m:e>
                        <m:sub>
                          <m:r>
                            <a:rPr lang="en-US" i="1">
                              <a:latin typeface="Cambria Math" panose="02040503050406030204" pitchFamily="18" charset="0"/>
                            </a:rPr>
                            <m:t>11</m:t>
                          </m:r>
                        </m:sub>
                      </m:sSub>
                      <m:sSub>
                        <m:sSubPr>
                          <m:ctrlPr>
                            <a:rPr lang="en-US" i="1">
                              <a:latin typeface="Cambria Math" panose="02040503050406030204" pitchFamily="18" charset="0"/>
                            </a:rPr>
                          </m:ctrlPr>
                        </m:sSubPr>
                        <m:e>
                          <m:r>
                            <a:rPr lang="en-US" i="1">
                              <a:latin typeface="Cambria Math" panose="02040503050406030204" pitchFamily="18" charset="0"/>
                            </a:rPr>
                            <m:t>𝐹</m:t>
                          </m:r>
                        </m:e>
                        <m:sub>
                          <m:r>
                            <a:rPr lang="en-US" i="1">
                              <a:latin typeface="Cambria Math" panose="02040503050406030204" pitchFamily="18" charset="0"/>
                            </a:rPr>
                            <m:t>1</m:t>
                          </m:r>
                        </m:sub>
                      </m:sSub>
                      <m:r>
                        <a:rPr lang="en-US" i="1">
                          <a:latin typeface="Cambria Math" panose="02040503050406030204" pitchFamily="18" charset="0"/>
                        </a:rPr>
                        <m:t>+ </m:t>
                      </m:r>
                      <m:sSub>
                        <m:sSubPr>
                          <m:ctrlPr>
                            <a:rPr lang="en-US" i="1">
                              <a:latin typeface="Cambria Math" panose="02040503050406030204" pitchFamily="18" charset="0"/>
                            </a:rPr>
                          </m:ctrlPr>
                        </m:sSubPr>
                        <m:e>
                          <m:r>
                            <a:rPr lang="en-US" i="1">
                              <a:latin typeface="Cambria Math" panose="02040503050406030204" pitchFamily="18" charset="0"/>
                            </a:rPr>
                            <m:t>𝑙</m:t>
                          </m:r>
                        </m:e>
                        <m:sub>
                          <m:r>
                            <a:rPr lang="en-US" i="1">
                              <a:latin typeface="Cambria Math" panose="02040503050406030204" pitchFamily="18" charset="0"/>
                            </a:rPr>
                            <m:t>12</m:t>
                          </m:r>
                        </m:sub>
                      </m:sSub>
                      <m:sSub>
                        <m:sSubPr>
                          <m:ctrlPr>
                            <a:rPr lang="en-US" i="1">
                              <a:latin typeface="Cambria Math" panose="02040503050406030204" pitchFamily="18" charset="0"/>
                            </a:rPr>
                          </m:ctrlPr>
                        </m:sSubPr>
                        <m:e>
                          <m:r>
                            <a:rPr lang="en-US" i="1">
                              <a:latin typeface="Cambria Math" panose="02040503050406030204" pitchFamily="18" charset="0"/>
                            </a:rPr>
                            <m:t>𝐹</m:t>
                          </m:r>
                        </m:e>
                        <m:sub>
                          <m:r>
                            <a:rPr lang="en-US" i="1">
                              <a:latin typeface="Cambria Math" panose="02040503050406030204" pitchFamily="18" charset="0"/>
                            </a:rPr>
                            <m:t>2</m:t>
                          </m:r>
                        </m:sub>
                      </m:sSub>
                      <m:r>
                        <a:rPr lang="en-US" i="1">
                          <a:latin typeface="Cambria Math" panose="02040503050406030204" pitchFamily="18" charset="0"/>
                        </a:rPr>
                        <m:t>+…+</m:t>
                      </m:r>
                      <m:sSub>
                        <m:sSubPr>
                          <m:ctrlPr>
                            <a:rPr lang="en-US" i="1">
                              <a:latin typeface="Cambria Math" panose="02040503050406030204" pitchFamily="18" charset="0"/>
                            </a:rPr>
                          </m:ctrlPr>
                        </m:sSubPr>
                        <m:e>
                          <m:r>
                            <a:rPr lang="en-US" i="1">
                              <a:latin typeface="Cambria Math" panose="02040503050406030204" pitchFamily="18" charset="0"/>
                            </a:rPr>
                            <m:t>𝑙</m:t>
                          </m:r>
                        </m:e>
                        <m:sub>
                          <m:r>
                            <a:rPr lang="en-US" i="1">
                              <a:latin typeface="Cambria Math" panose="02040503050406030204" pitchFamily="18" charset="0"/>
                            </a:rPr>
                            <m:t>1</m:t>
                          </m:r>
                          <m:r>
                            <a:rPr lang="en-US" i="1">
                              <a:latin typeface="Cambria Math" panose="02040503050406030204" pitchFamily="18" charset="0"/>
                            </a:rPr>
                            <m:t>𝑚</m:t>
                          </m:r>
                        </m:sub>
                      </m:sSub>
                      <m:sSub>
                        <m:sSubPr>
                          <m:ctrlPr>
                            <a:rPr lang="en-US" i="1">
                              <a:latin typeface="Cambria Math" panose="02040503050406030204" pitchFamily="18" charset="0"/>
                            </a:rPr>
                          </m:ctrlPr>
                        </m:sSubPr>
                        <m:e>
                          <m:r>
                            <a:rPr lang="en-US" i="1">
                              <a:latin typeface="Cambria Math" panose="02040503050406030204" pitchFamily="18" charset="0"/>
                            </a:rPr>
                            <m:t>𝐹</m:t>
                          </m:r>
                        </m:e>
                        <m:sub>
                          <m:r>
                            <a:rPr lang="en-US" i="1">
                              <a:latin typeface="Cambria Math" panose="02040503050406030204" pitchFamily="18" charset="0"/>
                            </a:rPr>
                            <m:t>𝑚</m:t>
                          </m:r>
                        </m:sub>
                      </m:sSub>
                      <m:r>
                        <a:rPr lang="en-US" i="1">
                          <a:latin typeface="Cambria Math" panose="02040503050406030204" pitchFamily="18" charset="0"/>
                        </a:rPr>
                        <m:t>+</m:t>
                      </m:r>
                      <m:sSub>
                        <m:sSubPr>
                          <m:ctrlPr>
                            <a:rPr lang="en-US" i="1">
                              <a:latin typeface="Cambria Math" panose="02040503050406030204" pitchFamily="18" charset="0"/>
                            </a:rPr>
                          </m:ctrlPr>
                        </m:sSubPr>
                        <m:e>
                          <m:r>
                            <a:rPr lang="en-US" i="1">
                              <a:latin typeface="Cambria Math" panose="02040503050406030204" pitchFamily="18" charset="0"/>
                            </a:rPr>
                            <m:t>𝜀</m:t>
                          </m:r>
                        </m:e>
                        <m:sub>
                          <m:r>
                            <a:rPr lang="en-US" i="1">
                              <a:latin typeface="Cambria Math" panose="02040503050406030204" pitchFamily="18" charset="0"/>
                            </a:rPr>
                            <m:t>1</m:t>
                          </m:r>
                        </m:sub>
                      </m:sSub>
                    </m:oMath>
                  </m:oMathPara>
                </a14:m>
                <a:endParaRPr lang="en-US" dirty="0"/>
              </a:p>
              <a:p>
                <a:pPr marL="0" lvl="0" indent="0">
                  <a:buNone/>
                </a:pPr>
                <a14:m>
                  <m:oMathPara xmlns:m="http://schemas.openxmlformats.org/officeDocument/2006/math">
                    <m:oMathParaPr>
                      <m:jc m:val="centerGroup"/>
                    </m:oMathParaPr>
                    <m:oMath xmlns:m="http://schemas.openxmlformats.org/officeDocument/2006/math">
                      <m:sSub>
                        <m:sSubPr>
                          <m:ctrlPr>
                            <a:rPr lang="en-US" i="1">
                              <a:latin typeface="Cambria Math" panose="02040503050406030204" pitchFamily="18" charset="0"/>
                            </a:rPr>
                          </m:ctrlPr>
                        </m:sSubPr>
                        <m:e>
                          <m:r>
                            <a:rPr lang="en-US" i="1">
                              <a:latin typeface="Cambria Math" panose="02040503050406030204" pitchFamily="18" charset="0"/>
                            </a:rPr>
                            <m:t>𝑋</m:t>
                          </m:r>
                        </m:e>
                        <m:sub>
                          <m:r>
                            <a:rPr lang="en-US" i="1">
                              <a:latin typeface="Cambria Math" panose="02040503050406030204" pitchFamily="18" charset="0"/>
                            </a:rPr>
                            <m:t>2</m:t>
                          </m:r>
                        </m:sub>
                      </m:sSub>
                      <m:r>
                        <a:rPr lang="en-US" i="1">
                          <a:latin typeface="Cambria Math" panose="02040503050406030204" pitchFamily="18" charset="0"/>
                        </a:rPr>
                        <m:t>− </m:t>
                      </m:r>
                      <m:sSub>
                        <m:sSubPr>
                          <m:ctrlPr>
                            <a:rPr lang="en-US" i="1">
                              <a:latin typeface="Cambria Math" panose="02040503050406030204" pitchFamily="18" charset="0"/>
                            </a:rPr>
                          </m:ctrlPr>
                        </m:sSubPr>
                        <m:e>
                          <m:r>
                            <a:rPr lang="en-US" i="1">
                              <a:latin typeface="Cambria Math" panose="02040503050406030204" pitchFamily="18" charset="0"/>
                            </a:rPr>
                            <m:t>𝜇</m:t>
                          </m:r>
                        </m:e>
                        <m:sub>
                          <m:r>
                            <a:rPr lang="en-US" i="1">
                              <a:latin typeface="Cambria Math" panose="02040503050406030204" pitchFamily="18" charset="0"/>
                            </a:rPr>
                            <m:t>2</m:t>
                          </m:r>
                        </m:sub>
                      </m:sSub>
                      <m:r>
                        <a:rPr lang="en-US" i="1">
                          <a:latin typeface="Cambria Math" panose="02040503050406030204" pitchFamily="18" charset="0"/>
                        </a:rPr>
                        <m:t>= </m:t>
                      </m:r>
                      <m:sSub>
                        <m:sSubPr>
                          <m:ctrlPr>
                            <a:rPr lang="en-US" i="1">
                              <a:latin typeface="Cambria Math" panose="02040503050406030204" pitchFamily="18" charset="0"/>
                            </a:rPr>
                          </m:ctrlPr>
                        </m:sSubPr>
                        <m:e>
                          <m:r>
                            <a:rPr lang="en-US" i="1">
                              <a:latin typeface="Cambria Math" panose="02040503050406030204" pitchFamily="18" charset="0"/>
                            </a:rPr>
                            <m:t>𝑙</m:t>
                          </m:r>
                        </m:e>
                        <m:sub>
                          <m:r>
                            <a:rPr lang="en-US" i="1">
                              <a:latin typeface="Cambria Math" panose="02040503050406030204" pitchFamily="18" charset="0"/>
                            </a:rPr>
                            <m:t>21</m:t>
                          </m:r>
                        </m:sub>
                      </m:sSub>
                      <m:sSub>
                        <m:sSubPr>
                          <m:ctrlPr>
                            <a:rPr lang="en-US" i="1">
                              <a:latin typeface="Cambria Math" panose="02040503050406030204" pitchFamily="18" charset="0"/>
                            </a:rPr>
                          </m:ctrlPr>
                        </m:sSubPr>
                        <m:e>
                          <m:r>
                            <a:rPr lang="en-US" i="1">
                              <a:latin typeface="Cambria Math" panose="02040503050406030204" pitchFamily="18" charset="0"/>
                            </a:rPr>
                            <m:t>𝐹</m:t>
                          </m:r>
                        </m:e>
                        <m:sub>
                          <m:r>
                            <a:rPr lang="en-US" i="1">
                              <a:latin typeface="Cambria Math" panose="02040503050406030204" pitchFamily="18" charset="0"/>
                            </a:rPr>
                            <m:t>1</m:t>
                          </m:r>
                        </m:sub>
                      </m:sSub>
                      <m:r>
                        <a:rPr lang="en-US" i="1">
                          <a:latin typeface="Cambria Math" panose="02040503050406030204" pitchFamily="18" charset="0"/>
                        </a:rPr>
                        <m:t>+ </m:t>
                      </m:r>
                      <m:sSub>
                        <m:sSubPr>
                          <m:ctrlPr>
                            <a:rPr lang="en-US" i="1">
                              <a:latin typeface="Cambria Math" panose="02040503050406030204" pitchFamily="18" charset="0"/>
                            </a:rPr>
                          </m:ctrlPr>
                        </m:sSubPr>
                        <m:e>
                          <m:r>
                            <a:rPr lang="en-US" i="1">
                              <a:latin typeface="Cambria Math" panose="02040503050406030204" pitchFamily="18" charset="0"/>
                            </a:rPr>
                            <m:t>𝑙</m:t>
                          </m:r>
                        </m:e>
                        <m:sub>
                          <m:r>
                            <a:rPr lang="en-US" i="1">
                              <a:latin typeface="Cambria Math" panose="02040503050406030204" pitchFamily="18" charset="0"/>
                            </a:rPr>
                            <m:t>22</m:t>
                          </m:r>
                        </m:sub>
                      </m:sSub>
                      <m:sSub>
                        <m:sSubPr>
                          <m:ctrlPr>
                            <a:rPr lang="en-US" i="1">
                              <a:latin typeface="Cambria Math" panose="02040503050406030204" pitchFamily="18" charset="0"/>
                            </a:rPr>
                          </m:ctrlPr>
                        </m:sSubPr>
                        <m:e>
                          <m:r>
                            <a:rPr lang="en-US" i="1">
                              <a:latin typeface="Cambria Math" panose="02040503050406030204" pitchFamily="18" charset="0"/>
                            </a:rPr>
                            <m:t>𝐹</m:t>
                          </m:r>
                        </m:e>
                        <m:sub>
                          <m:r>
                            <a:rPr lang="en-US" i="1">
                              <a:latin typeface="Cambria Math" panose="02040503050406030204" pitchFamily="18" charset="0"/>
                            </a:rPr>
                            <m:t>2</m:t>
                          </m:r>
                        </m:sub>
                      </m:sSub>
                      <m:r>
                        <a:rPr lang="en-US" i="1">
                          <a:latin typeface="Cambria Math" panose="02040503050406030204" pitchFamily="18" charset="0"/>
                        </a:rPr>
                        <m:t>+…+</m:t>
                      </m:r>
                      <m:sSub>
                        <m:sSubPr>
                          <m:ctrlPr>
                            <a:rPr lang="en-US" i="1">
                              <a:latin typeface="Cambria Math" panose="02040503050406030204" pitchFamily="18" charset="0"/>
                            </a:rPr>
                          </m:ctrlPr>
                        </m:sSubPr>
                        <m:e>
                          <m:r>
                            <a:rPr lang="en-US" i="1">
                              <a:latin typeface="Cambria Math" panose="02040503050406030204" pitchFamily="18" charset="0"/>
                            </a:rPr>
                            <m:t>𝑙</m:t>
                          </m:r>
                        </m:e>
                        <m:sub>
                          <m:r>
                            <a:rPr lang="en-US" i="1">
                              <a:latin typeface="Cambria Math" panose="02040503050406030204" pitchFamily="18" charset="0"/>
                            </a:rPr>
                            <m:t>2</m:t>
                          </m:r>
                          <m:r>
                            <a:rPr lang="en-US" i="1">
                              <a:latin typeface="Cambria Math" panose="02040503050406030204" pitchFamily="18" charset="0"/>
                            </a:rPr>
                            <m:t>𝑚</m:t>
                          </m:r>
                        </m:sub>
                      </m:sSub>
                      <m:sSub>
                        <m:sSubPr>
                          <m:ctrlPr>
                            <a:rPr lang="en-US" i="1">
                              <a:latin typeface="Cambria Math" panose="02040503050406030204" pitchFamily="18" charset="0"/>
                            </a:rPr>
                          </m:ctrlPr>
                        </m:sSubPr>
                        <m:e>
                          <m:r>
                            <a:rPr lang="en-US" i="1">
                              <a:latin typeface="Cambria Math" panose="02040503050406030204" pitchFamily="18" charset="0"/>
                            </a:rPr>
                            <m:t>𝐹</m:t>
                          </m:r>
                        </m:e>
                        <m:sub>
                          <m:r>
                            <a:rPr lang="en-US" i="1">
                              <a:latin typeface="Cambria Math" panose="02040503050406030204" pitchFamily="18" charset="0"/>
                            </a:rPr>
                            <m:t>𝑚</m:t>
                          </m:r>
                        </m:sub>
                      </m:sSub>
                      <m:r>
                        <a:rPr lang="en-US" i="1">
                          <a:latin typeface="Cambria Math" panose="02040503050406030204" pitchFamily="18" charset="0"/>
                        </a:rPr>
                        <m:t>+</m:t>
                      </m:r>
                      <m:sSub>
                        <m:sSubPr>
                          <m:ctrlPr>
                            <a:rPr lang="en-US" i="1">
                              <a:latin typeface="Cambria Math" panose="02040503050406030204" pitchFamily="18" charset="0"/>
                            </a:rPr>
                          </m:ctrlPr>
                        </m:sSubPr>
                        <m:e>
                          <m:r>
                            <a:rPr lang="en-US" i="1">
                              <a:latin typeface="Cambria Math" panose="02040503050406030204" pitchFamily="18" charset="0"/>
                            </a:rPr>
                            <m:t>𝜀</m:t>
                          </m:r>
                        </m:e>
                        <m:sub>
                          <m:r>
                            <a:rPr lang="en-US" i="1">
                              <a:latin typeface="Cambria Math" panose="02040503050406030204" pitchFamily="18" charset="0"/>
                            </a:rPr>
                            <m:t>2</m:t>
                          </m:r>
                        </m:sub>
                      </m:sSub>
                    </m:oMath>
                  </m:oMathPara>
                </a14:m>
                <a:endParaRPr lang="en-US" dirty="0"/>
              </a:p>
              <a:p>
                <a:pPr marL="0" indent="0" algn="ctr">
                  <a:buNone/>
                </a:pPr>
                <a14:m>
                  <m:oMath xmlns:m="http://schemas.openxmlformats.org/officeDocument/2006/math">
                    <m:m>
                      <m:mPr>
                        <m:mcs>
                          <m:mc>
                            <m:mcPr>
                              <m:count m:val="1"/>
                              <m:mcJc m:val="center"/>
                            </m:mcPr>
                          </m:mc>
                        </m:mcs>
                        <m:ctrlPr>
                          <a:rPr lang="en-US" i="1">
                            <a:latin typeface="Cambria Math" panose="02040503050406030204" pitchFamily="18" charset="0"/>
                          </a:rPr>
                        </m:ctrlPr>
                      </m:mPr>
                      <m:mr>
                        <m:e>
                          <m:r>
                            <a:rPr lang="en-US" i="1">
                              <a:latin typeface="Cambria Math" panose="02040503050406030204" pitchFamily="18" charset="0"/>
                            </a:rPr>
                            <m:t>:</m:t>
                          </m:r>
                        </m:e>
                      </m:mr>
                      <m:mr>
                        <m:e>
                          <m:r>
                            <a:rPr lang="en-US" i="1">
                              <a:latin typeface="Cambria Math" panose="02040503050406030204" pitchFamily="18" charset="0"/>
                            </a:rPr>
                            <m:t>:</m:t>
                          </m:r>
                        </m:e>
                      </m:mr>
                    </m:m>
                  </m:oMath>
                </a14:m>
                <a:r>
                  <a:rPr lang="en-US" dirty="0"/>
                  <a:t>			      </a:t>
                </a:r>
                <a14:m>
                  <m:oMath xmlns:m="http://schemas.openxmlformats.org/officeDocument/2006/math">
                    <m:m>
                      <m:mPr>
                        <m:mcs>
                          <m:mc>
                            <m:mcPr>
                              <m:count m:val="1"/>
                              <m:mcJc m:val="center"/>
                            </m:mcPr>
                          </m:mc>
                        </m:mcs>
                        <m:ctrlPr>
                          <a:rPr lang="en-US" i="1">
                            <a:latin typeface="Cambria Math" panose="02040503050406030204" pitchFamily="18" charset="0"/>
                          </a:rPr>
                        </m:ctrlPr>
                      </m:mPr>
                      <m:mr>
                        <m:e>
                          <m:r>
                            <a:rPr lang="en-US" i="1">
                              <a:latin typeface="Cambria Math" panose="02040503050406030204" pitchFamily="18" charset="0"/>
                            </a:rPr>
                            <m:t>:</m:t>
                          </m:r>
                        </m:e>
                      </m:mr>
                      <m:mr>
                        <m:e>
                          <m:r>
                            <a:rPr lang="en-US" i="1">
                              <a:latin typeface="Cambria Math" panose="02040503050406030204" pitchFamily="18" charset="0"/>
                            </a:rPr>
                            <m:t>:</m:t>
                          </m:r>
                        </m:e>
                      </m:mr>
                    </m:m>
                  </m:oMath>
                </a14:m>
                <a:endParaRPr lang="en-US" dirty="0"/>
              </a:p>
              <a:p>
                <a:pPr marL="0" indent="0">
                  <a:buNone/>
                </a:pPr>
                <a14:m>
                  <m:oMathPara xmlns:m="http://schemas.openxmlformats.org/officeDocument/2006/math">
                    <m:oMathParaPr>
                      <m:jc m:val="centerGroup"/>
                    </m:oMathParaPr>
                    <m:oMath xmlns:m="http://schemas.openxmlformats.org/officeDocument/2006/math">
                      <m:sSub>
                        <m:sSubPr>
                          <m:ctrlPr>
                            <a:rPr lang="en-US" i="1">
                              <a:latin typeface="Cambria Math" panose="02040503050406030204" pitchFamily="18" charset="0"/>
                            </a:rPr>
                          </m:ctrlPr>
                        </m:sSubPr>
                        <m:e>
                          <m:r>
                            <a:rPr lang="en-US" i="1">
                              <a:latin typeface="Cambria Math" panose="02040503050406030204" pitchFamily="18" charset="0"/>
                            </a:rPr>
                            <m:t>𝑋</m:t>
                          </m:r>
                        </m:e>
                        <m:sub>
                          <m:r>
                            <a:rPr lang="en-US" i="1">
                              <a:latin typeface="Cambria Math" panose="02040503050406030204" pitchFamily="18" charset="0"/>
                            </a:rPr>
                            <m:t>𝑛</m:t>
                          </m:r>
                        </m:sub>
                      </m:sSub>
                      <m:r>
                        <a:rPr lang="en-US" i="1">
                          <a:latin typeface="Cambria Math" panose="02040503050406030204" pitchFamily="18" charset="0"/>
                        </a:rPr>
                        <m:t>− </m:t>
                      </m:r>
                      <m:sSub>
                        <m:sSubPr>
                          <m:ctrlPr>
                            <a:rPr lang="en-US" i="1">
                              <a:latin typeface="Cambria Math" panose="02040503050406030204" pitchFamily="18" charset="0"/>
                            </a:rPr>
                          </m:ctrlPr>
                        </m:sSubPr>
                        <m:e>
                          <m:r>
                            <a:rPr lang="en-US" i="1">
                              <a:latin typeface="Cambria Math" panose="02040503050406030204" pitchFamily="18" charset="0"/>
                            </a:rPr>
                            <m:t>𝜇</m:t>
                          </m:r>
                        </m:e>
                        <m:sub>
                          <m:r>
                            <a:rPr lang="en-US" i="1">
                              <a:latin typeface="Cambria Math" panose="02040503050406030204" pitchFamily="18" charset="0"/>
                            </a:rPr>
                            <m:t>𝑛</m:t>
                          </m:r>
                        </m:sub>
                      </m:sSub>
                      <m:r>
                        <a:rPr lang="en-US" i="1">
                          <a:latin typeface="Cambria Math" panose="02040503050406030204" pitchFamily="18" charset="0"/>
                        </a:rPr>
                        <m:t>= </m:t>
                      </m:r>
                      <m:sSub>
                        <m:sSubPr>
                          <m:ctrlPr>
                            <a:rPr lang="en-US" i="1">
                              <a:latin typeface="Cambria Math" panose="02040503050406030204" pitchFamily="18" charset="0"/>
                            </a:rPr>
                          </m:ctrlPr>
                        </m:sSubPr>
                        <m:e>
                          <m:r>
                            <a:rPr lang="en-US" i="1">
                              <a:latin typeface="Cambria Math" panose="02040503050406030204" pitchFamily="18" charset="0"/>
                            </a:rPr>
                            <m:t>𝑙</m:t>
                          </m:r>
                        </m:e>
                        <m:sub>
                          <m:r>
                            <a:rPr lang="en-US" i="1">
                              <a:latin typeface="Cambria Math" panose="02040503050406030204" pitchFamily="18" charset="0"/>
                            </a:rPr>
                            <m:t>𝑛</m:t>
                          </m:r>
                          <m:r>
                            <a:rPr lang="en-US" i="1">
                              <a:latin typeface="Cambria Math" panose="02040503050406030204" pitchFamily="18" charset="0"/>
                            </a:rPr>
                            <m:t>1</m:t>
                          </m:r>
                        </m:sub>
                      </m:sSub>
                      <m:sSub>
                        <m:sSubPr>
                          <m:ctrlPr>
                            <a:rPr lang="en-US" i="1">
                              <a:latin typeface="Cambria Math" panose="02040503050406030204" pitchFamily="18" charset="0"/>
                            </a:rPr>
                          </m:ctrlPr>
                        </m:sSubPr>
                        <m:e>
                          <m:r>
                            <a:rPr lang="en-US" i="1">
                              <a:latin typeface="Cambria Math" panose="02040503050406030204" pitchFamily="18" charset="0"/>
                            </a:rPr>
                            <m:t>𝐹</m:t>
                          </m:r>
                        </m:e>
                        <m:sub>
                          <m:r>
                            <a:rPr lang="en-US" i="1">
                              <a:latin typeface="Cambria Math" panose="02040503050406030204" pitchFamily="18" charset="0"/>
                            </a:rPr>
                            <m:t>1</m:t>
                          </m:r>
                        </m:sub>
                      </m:sSub>
                      <m:r>
                        <a:rPr lang="en-US" i="1">
                          <a:latin typeface="Cambria Math" panose="02040503050406030204" pitchFamily="18" charset="0"/>
                        </a:rPr>
                        <m:t>+ </m:t>
                      </m:r>
                      <m:sSub>
                        <m:sSubPr>
                          <m:ctrlPr>
                            <a:rPr lang="en-US" i="1">
                              <a:latin typeface="Cambria Math" panose="02040503050406030204" pitchFamily="18" charset="0"/>
                            </a:rPr>
                          </m:ctrlPr>
                        </m:sSubPr>
                        <m:e>
                          <m:r>
                            <a:rPr lang="en-US" i="1">
                              <a:latin typeface="Cambria Math" panose="02040503050406030204" pitchFamily="18" charset="0"/>
                            </a:rPr>
                            <m:t>𝑙</m:t>
                          </m:r>
                        </m:e>
                        <m:sub>
                          <m:r>
                            <a:rPr lang="en-US" i="1">
                              <a:latin typeface="Cambria Math" panose="02040503050406030204" pitchFamily="18" charset="0"/>
                            </a:rPr>
                            <m:t>𝑛</m:t>
                          </m:r>
                          <m:r>
                            <a:rPr lang="en-US" i="1">
                              <a:latin typeface="Cambria Math" panose="02040503050406030204" pitchFamily="18" charset="0"/>
                            </a:rPr>
                            <m:t>2</m:t>
                          </m:r>
                        </m:sub>
                      </m:sSub>
                      <m:sSub>
                        <m:sSubPr>
                          <m:ctrlPr>
                            <a:rPr lang="en-US" i="1">
                              <a:latin typeface="Cambria Math" panose="02040503050406030204" pitchFamily="18" charset="0"/>
                            </a:rPr>
                          </m:ctrlPr>
                        </m:sSubPr>
                        <m:e>
                          <m:r>
                            <a:rPr lang="en-US" i="1">
                              <a:latin typeface="Cambria Math" panose="02040503050406030204" pitchFamily="18" charset="0"/>
                            </a:rPr>
                            <m:t>𝐹</m:t>
                          </m:r>
                        </m:e>
                        <m:sub>
                          <m:r>
                            <a:rPr lang="en-US" i="1">
                              <a:latin typeface="Cambria Math" panose="02040503050406030204" pitchFamily="18" charset="0"/>
                            </a:rPr>
                            <m:t>2</m:t>
                          </m:r>
                        </m:sub>
                      </m:sSub>
                      <m:r>
                        <a:rPr lang="en-US" i="1">
                          <a:latin typeface="Cambria Math" panose="02040503050406030204" pitchFamily="18" charset="0"/>
                        </a:rPr>
                        <m:t>+…+</m:t>
                      </m:r>
                      <m:sSub>
                        <m:sSubPr>
                          <m:ctrlPr>
                            <a:rPr lang="en-US" i="1">
                              <a:latin typeface="Cambria Math" panose="02040503050406030204" pitchFamily="18" charset="0"/>
                            </a:rPr>
                          </m:ctrlPr>
                        </m:sSubPr>
                        <m:e>
                          <m:r>
                            <a:rPr lang="en-US" i="1">
                              <a:latin typeface="Cambria Math" panose="02040503050406030204" pitchFamily="18" charset="0"/>
                            </a:rPr>
                            <m:t>𝑙</m:t>
                          </m:r>
                        </m:e>
                        <m:sub>
                          <m:r>
                            <a:rPr lang="en-US" i="1">
                              <a:latin typeface="Cambria Math" panose="02040503050406030204" pitchFamily="18" charset="0"/>
                            </a:rPr>
                            <m:t>𝑛𝑚</m:t>
                          </m:r>
                        </m:sub>
                      </m:sSub>
                      <m:sSub>
                        <m:sSubPr>
                          <m:ctrlPr>
                            <a:rPr lang="en-US" i="1">
                              <a:latin typeface="Cambria Math" panose="02040503050406030204" pitchFamily="18" charset="0"/>
                            </a:rPr>
                          </m:ctrlPr>
                        </m:sSubPr>
                        <m:e>
                          <m:r>
                            <a:rPr lang="en-US" i="1">
                              <a:latin typeface="Cambria Math" panose="02040503050406030204" pitchFamily="18" charset="0"/>
                            </a:rPr>
                            <m:t>𝐹</m:t>
                          </m:r>
                        </m:e>
                        <m:sub>
                          <m:r>
                            <a:rPr lang="en-US" i="1">
                              <a:latin typeface="Cambria Math" panose="02040503050406030204" pitchFamily="18" charset="0"/>
                            </a:rPr>
                            <m:t>𝑚</m:t>
                          </m:r>
                        </m:sub>
                      </m:sSub>
                      <m:r>
                        <a:rPr lang="en-US" i="1">
                          <a:latin typeface="Cambria Math" panose="02040503050406030204" pitchFamily="18" charset="0"/>
                        </a:rPr>
                        <m:t>+</m:t>
                      </m:r>
                      <m:sSub>
                        <m:sSubPr>
                          <m:ctrlPr>
                            <a:rPr lang="en-US" i="1">
                              <a:latin typeface="Cambria Math" panose="02040503050406030204" pitchFamily="18" charset="0"/>
                            </a:rPr>
                          </m:ctrlPr>
                        </m:sSubPr>
                        <m:e>
                          <m:r>
                            <a:rPr lang="en-US" i="1">
                              <a:latin typeface="Cambria Math" panose="02040503050406030204" pitchFamily="18" charset="0"/>
                            </a:rPr>
                            <m:t>𝜀</m:t>
                          </m:r>
                        </m:e>
                        <m:sub>
                          <m:r>
                            <a:rPr lang="en-US" i="1">
                              <a:latin typeface="Cambria Math" panose="02040503050406030204" pitchFamily="18" charset="0"/>
                            </a:rPr>
                            <m:t>𝑛</m:t>
                          </m:r>
                        </m:sub>
                      </m:sSub>
                    </m:oMath>
                  </m:oMathPara>
                </a14:m>
                <a:endParaRPr lang="en-US" dirty="0"/>
              </a:p>
              <a:p>
                <a:pPr marL="0" indent="0">
                  <a:buNone/>
                </a:pPr>
                <a:r>
                  <a:rPr lang="en-US" dirty="0"/>
                  <a:t>where </a:t>
                </a:r>
                <a14:m>
                  <m:oMath xmlns:m="http://schemas.openxmlformats.org/officeDocument/2006/math">
                    <m:sSub>
                      <m:sSubPr>
                        <m:ctrlPr>
                          <a:rPr lang="en-US" i="1">
                            <a:latin typeface="Cambria Math" panose="02040503050406030204" pitchFamily="18" charset="0"/>
                          </a:rPr>
                        </m:ctrlPr>
                      </m:sSubPr>
                      <m:e>
                        <m:r>
                          <a:rPr lang="en-US" i="1">
                            <a:latin typeface="Cambria Math" panose="02040503050406030204" pitchFamily="18" charset="0"/>
                          </a:rPr>
                          <m:t>𝑋</m:t>
                        </m:r>
                      </m:e>
                      <m:sub>
                        <m:r>
                          <a:rPr lang="en-US" i="1">
                            <a:latin typeface="Cambria Math" panose="02040503050406030204" pitchFamily="18" charset="0"/>
                          </a:rPr>
                          <m:t>𝑛</m:t>
                        </m:r>
                      </m:sub>
                    </m:sSub>
                  </m:oMath>
                </a14:m>
                <a:r>
                  <a:rPr lang="en-US" dirty="0"/>
                  <a:t> are the </a:t>
                </a:r>
                <a:r>
                  <a:rPr lang="en-US" i="1" dirty="0"/>
                  <a:t>n</a:t>
                </a:r>
                <a:r>
                  <a:rPr lang="en-US" dirty="0"/>
                  <a:t> variables included in the factor analysis, </a:t>
                </a:r>
                <a14:m>
                  <m:oMath xmlns:m="http://schemas.openxmlformats.org/officeDocument/2006/math">
                    <m:sSub>
                      <m:sSubPr>
                        <m:ctrlPr>
                          <a:rPr lang="en-US" i="1">
                            <a:latin typeface="Cambria Math" panose="02040503050406030204" pitchFamily="18" charset="0"/>
                          </a:rPr>
                        </m:ctrlPr>
                      </m:sSubPr>
                      <m:e>
                        <m:r>
                          <a:rPr lang="en-US" i="1">
                            <a:latin typeface="Cambria Math" panose="02040503050406030204" pitchFamily="18" charset="0"/>
                          </a:rPr>
                          <m:t>𝐹</m:t>
                        </m:r>
                      </m:e>
                      <m:sub>
                        <m:r>
                          <a:rPr lang="en-US" i="1">
                            <a:latin typeface="Cambria Math" panose="02040503050406030204" pitchFamily="18" charset="0"/>
                          </a:rPr>
                          <m:t>𝑚</m:t>
                        </m:r>
                      </m:sub>
                    </m:sSub>
                  </m:oMath>
                </a14:m>
                <a:r>
                  <a:rPr lang="en-US" dirty="0"/>
                  <a:t> are the </a:t>
                </a:r>
                <a:r>
                  <a:rPr lang="en-US" i="1" dirty="0"/>
                  <a:t>m</a:t>
                </a:r>
                <a:r>
                  <a:rPr lang="en-US" dirty="0"/>
                  <a:t> factors provided by the factor analysis, </a:t>
                </a:r>
                <a14:m>
                  <m:oMath xmlns:m="http://schemas.openxmlformats.org/officeDocument/2006/math">
                    <m:sSub>
                      <m:sSubPr>
                        <m:ctrlPr>
                          <a:rPr lang="en-US" i="1">
                            <a:latin typeface="Cambria Math" panose="02040503050406030204" pitchFamily="18" charset="0"/>
                          </a:rPr>
                        </m:ctrlPr>
                      </m:sSubPr>
                      <m:e>
                        <m:r>
                          <a:rPr lang="en-US" i="1">
                            <a:latin typeface="Cambria Math" panose="02040503050406030204" pitchFamily="18" charset="0"/>
                          </a:rPr>
                          <m:t>𝑙</m:t>
                        </m:r>
                      </m:e>
                      <m:sub>
                        <m:r>
                          <a:rPr lang="en-US" i="1">
                            <a:latin typeface="Cambria Math" panose="02040503050406030204" pitchFamily="18" charset="0"/>
                          </a:rPr>
                          <m:t>𝑛𝑚</m:t>
                        </m:r>
                      </m:sub>
                    </m:sSub>
                  </m:oMath>
                </a14:m>
                <a:r>
                  <a:rPr lang="en-US" dirty="0"/>
                  <a:t> are the loadings of the </a:t>
                </a:r>
                <a:r>
                  <a:rPr lang="en-US" i="1" dirty="0"/>
                  <a:t>n</a:t>
                </a:r>
                <a:r>
                  <a:rPr lang="en-US" dirty="0"/>
                  <a:t>’s variable on the </a:t>
                </a:r>
                <a:r>
                  <a:rPr lang="en-US" i="1" dirty="0"/>
                  <a:t>m</a:t>
                </a:r>
                <a:r>
                  <a:rPr lang="en-US" dirty="0"/>
                  <a:t>’s factor, and </a:t>
                </a:r>
                <a14:m>
                  <m:oMath xmlns:m="http://schemas.openxmlformats.org/officeDocument/2006/math">
                    <m:sSub>
                      <m:sSubPr>
                        <m:ctrlPr>
                          <a:rPr lang="en-US" i="1">
                            <a:latin typeface="Cambria Math" panose="02040503050406030204" pitchFamily="18" charset="0"/>
                          </a:rPr>
                        </m:ctrlPr>
                      </m:sSubPr>
                      <m:e>
                        <m:r>
                          <a:rPr lang="en-US" i="1">
                            <a:latin typeface="Cambria Math" panose="02040503050406030204" pitchFamily="18" charset="0"/>
                          </a:rPr>
                          <m:t>𝜀</m:t>
                        </m:r>
                      </m:e>
                      <m:sub>
                        <m:r>
                          <a:rPr lang="en-US" i="1">
                            <a:latin typeface="Cambria Math" panose="02040503050406030204" pitchFamily="18" charset="0"/>
                          </a:rPr>
                          <m:t>𝑛</m:t>
                        </m:r>
                      </m:sub>
                    </m:sSub>
                  </m:oMath>
                </a14:m>
                <a:r>
                  <a:rPr lang="en-US" dirty="0"/>
                  <a:t> are the additional sources of variation of </a:t>
                </a:r>
                <a14:m>
                  <m:oMath xmlns:m="http://schemas.openxmlformats.org/officeDocument/2006/math">
                    <m:sSub>
                      <m:sSubPr>
                        <m:ctrlPr>
                          <a:rPr lang="en-US" i="1">
                            <a:latin typeface="Cambria Math" panose="02040503050406030204" pitchFamily="18" charset="0"/>
                          </a:rPr>
                        </m:ctrlPr>
                      </m:sSubPr>
                      <m:e>
                        <m:r>
                          <a:rPr lang="en-US" i="1">
                            <a:latin typeface="Cambria Math" panose="02040503050406030204" pitchFamily="18" charset="0"/>
                          </a:rPr>
                          <m:t>𝑋</m:t>
                        </m:r>
                      </m:e>
                      <m:sub>
                        <m:r>
                          <a:rPr lang="en-US" i="1">
                            <a:latin typeface="Cambria Math" panose="02040503050406030204" pitchFamily="18" charset="0"/>
                          </a:rPr>
                          <m:t>𝑛</m:t>
                        </m:r>
                      </m:sub>
                    </m:sSub>
                    <m:r>
                      <a:rPr lang="en-US" i="1">
                        <a:latin typeface="Cambria Math" panose="02040503050406030204" pitchFamily="18" charset="0"/>
                      </a:rPr>
                      <m:t>− </m:t>
                    </m:r>
                    <m:sSub>
                      <m:sSubPr>
                        <m:ctrlPr>
                          <a:rPr lang="en-US" i="1">
                            <a:latin typeface="Cambria Math" panose="02040503050406030204" pitchFamily="18" charset="0"/>
                          </a:rPr>
                        </m:ctrlPr>
                      </m:sSubPr>
                      <m:e>
                        <m:r>
                          <a:rPr lang="en-US" i="1">
                            <a:latin typeface="Cambria Math" panose="02040503050406030204" pitchFamily="18" charset="0"/>
                          </a:rPr>
                          <m:t>𝜇</m:t>
                        </m:r>
                      </m:e>
                      <m:sub>
                        <m:r>
                          <a:rPr lang="en-US" i="1">
                            <a:latin typeface="Cambria Math" panose="02040503050406030204" pitchFamily="18" charset="0"/>
                          </a:rPr>
                          <m:t>𝑛</m:t>
                        </m:r>
                      </m:sub>
                    </m:sSub>
                    <m:r>
                      <a:rPr lang="en-US" i="1">
                        <a:latin typeface="Cambria Math" panose="02040503050406030204" pitchFamily="18" charset="0"/>
                      </a:rPr>
                      <m:t> </m:t>
                    </m:r>
                  </m:oMath>
                </a14:m>
                <a:r>
                  <a:rPr lang="en-US" dirty="0"/>
                  <a:t>not captured by the factors. </a:t>
                </a:r>
                <a14:m>
                  <m:oMath xmlns:m="http://schemas.openxmlformats.org/officeDocument/2006/math">
                    <m:sSub>
                      <m:sSubPr>
                        <m:ctrlPr>
                          <a:rPr lang="en-US" i="1">
                            <a:latin typeface="Cambria Math" panose="02040503050406030204" pitchFamily="18" charset="0"/>
                          </a:rPr>
                        </m:ctrlPr>
                      </m:sSubPr>
                      <m:e>
                        <m:r>
                          <a:rPr lang="en-US" i="1">
                            <a:latin typeface="Cambria Math" panose="02040503050406030204" pitchFamily="18" charset="0"/>
                          </a:rPr>
                          <m:t>𝜇</m:t>
                        </m:r>
                      </m:e>
                      <m:sub>
                        <m:r>
                          <a:rPr lang="en-US" i="1">
                            <a:latin typeface="Cambria Math" panose="02040503050406030204" pitchFamily="18" charset="0"/>
                          </a:rPr>
                          <m:t>𝑛</m:t>
                        </m:r>
                      </m:sub>
                    </m:sSub>
                  </m:oMath>
                </a14:m>
                <a:r>
                  <a:rPr lang="en-US" dirty="0"/>
                  <a:t> are deviations that are unobservable, which distinguish the factor model from multivariate regression models.</a:t>
                </a:r>
                <a:endParaRPr lang="en-US" altLang="zh-CN" dirty="0"/>
              </a:p>
            </p:txBody>
          </p:sp>
        </mc:Choice>
        <mc:Fallback xmlns="">
          <p:sp>
            <p:nvSpPr>
              <p:cNvPr id="3" name="Content Placeholder 2">
                <a:extLst>
                  <a:ext uri="{FF2B5EF4-FFF2-40B4-BE49-F238E27FC236}">
                    <a16:creationId xmlns:a16="http://schemas.microsoft.com/office/drawing/2014/main" id="{A6819EB7-90B9-44D9-8663-7348A53F78BF}"/>
                  </a:ext>
                </a:extLst>
              </p:cNvPr>
              <p:cNvSpPr>
                <a:spLocks noGrp="1" noRot="1" noChangeAspect="1" noMove="1" noResize="1" noEditPoints="1" noAdjustHandles="1" noChangeArrowheads="1" noChangeShapeType="1" noTextEdit="1"/>
              </p:cNvSpPr>
              <p:nvPr>
                <p:ph idx="1"/>
              </p:nvPr>
            </p:nvSpPr>
            <p:spPr>
              <a:xfrm>
                <a:off x="394913" y="1382077"/>
                <a:ext cx="8354173" cy="4897537"/>
              </a:xfrm>
              <a:blipFill>
                <a:blip r:embed="rId3"/>
                <a:stretch>
                  <a:fillRect l="-511" t="-996" r="-949"/>
                </a:stretch>
              </a:blipFill>
            </p:spPr>
            <p:txBody>
              <a:bodyPr/>
              <a:lstStyle/>
              <a:p>
                <a:r>
                  <a:rPr lang="en-US">
                    <a:noFill/>
                  </a:rPr>
                  <a:t> </a:t>
                </a:r>
              </a:p>
            </p:txBody>
          </p:sp>
        </mc:Fallback>
      </mc:AlternateContent>
      <p:sp>
        <p:nvSpPr>
          <p:cNvPr id="4" name="Footer Placeholder 3">
            <a:extLst>
              <a:ext uri="{FF2B5EF4-FFF2-40B4-BE49-F238E27FC236}">
                <a16:creationId xmlns:a16="http://schemas.microsoft.com/office/drawing/2014/main" id="{8A705376-667D-436C-842E-9DAFF8319634}"/>
              </a:ext>
            </a:extLst>
          </p:cNvPr>
          <p:cNvSpPr>
            <a:spLocks noGrp="1"/>
          </p:cNvSpPr>
          <p:nvPr>
            <p:ph type="ftr" sz="quarter" idx="11"/>
          </p:nvPr>
        </p:nvSpPr>
        <p:spPr>
          <a:xfrm>
            <a:off x="146047" y="6459366"/>
            <a:ext cx="6122894" cy="365125"/>
          </a:xfrm>
        </p:spPr>
        <p:txBody>
          <a:bodyPr/>
          <a:lstStyle/>
          <a:p>
            <a:r>
              <a:rPr lang="en-US" dirty="0"/>
              <a:t>© Palmatier, Petersen, and Germann</a:t>
            </a:r>
          </a:p>
        </p:txBody>
      </p:sp>
      <p:sp>
        <p:nvSpPr>
          <p:cNvPr id="5" name="Slide Number Placeholder 4">
            <a:extLst>
              <a:ext uri="{FF2B5EF4-FFF2-40B4-BE49-F238E27FC236}">
                <a16:creationId xmlns:a16="http://schemas.microsoft.com/office/drawing/2014/main" id="{0DD53FE7-72BE-4D3A-B47F-7F16C5D3EA30}"/>
              </a:ext>
            </a:extLst>
          </p:cNvPr>
          <p:cNvSpPr>
            <a:spLocks noGrp="1"/>
          </p:cNvSpPr>
          <p:nvPr>
            <p:ph type="sldNum" sz="quarter" idx="12"/>
          </p:nvPr>
        </p:nvSpPr>
        <p:spPr/>
        <p:txBody>
          <a:bodyPr/>
          <a:lstStyle/>
          <a:p>
            <a:fld id="{606C48AC-5425-9447-80A6-7CD23CC5D020}" type="slidenum">
              <a:rPr lang="en-US" sz="1200">
                <a:solidFill>
                  <a:srgbClr val="595959"/>
                </a:solidFill>
              </a:rPr>
              <a:pPr/>
              <a:t>30</a:t>
            </a:fld>
            <a:endParaRPr lang="en-US" sz="1200" dirty="0">
              <a:solidFill>
                <a:srgbClr val="595959"/>
              </a:solidFill>
            </a:endParaRPr>
          </a:p>
        </p:txBody>
      </p:sp>
    </p:spTree>
    <p:extLst>
      <p:ext uri="{BB962C8B-B14F-4D97-AF65-F5344CB8AC3E}">
        <p14:creationId xmlns:p14="http://schemas.microsoft.com/office/powerpoint/2010/main" val="7346042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D42C7B-3893-4DB0-B6BE-A54AC0801C6E}"/>
              </a:ext>
            </a:extLst>
          </p:cNvPr>
          <p:cNvSpPr>
            <a:spLocks noGrp="1"/>
          </p:cNvSpPr>
          <p:nvPr>
            <p:ph type="title"/>
          </p:nvPr>
        </p:nvSpPr>
        <p:spPr>
          <a:xfrm>
            <a:off x="498474" y="578386"/>
            <a:ext cx="7556313" cy="803691"/>
          </a:xfrm>
        </p:spPr>
        <p:txBody>
          <a:bodyPr/>
          <a:lstStyle/>
          <a:p>
            <a:r>
              <a:rPr lang="en-US" b="1" dirty="0"/>
              <a:t>Model Underlying Factor Analysis</a:t>
            </a:r>
          </a:p>
        </p:txBody>
      </p:sp>
      <p:sp>
        <p:nvSpPr>
          <p:cNvPr id="3" name="Content Placeholder 2">
            <a:extLst>
              <a:ext uri="{FF2B5EF4-FFF2-40B4-BE49-F238E27FC236}">
                <a16:creationId xmlns:a16="http://schemas.microsoft.com/office/drawing/2014/main" id="{A6819EB7-90B9-44D9-8663-7348A53F78BF}"/>
              </a:ext>
            </a:extLst>
          </p:cNvPr>
          <p:cNvSpPr>
            <a:spLocks noGrp="1"/>
          </p:cNvSpPr>
          <p:nvPr>
            <p:ph idx="1"/>
          </p:nvPr>
        </p:nvSpPr>
        <p:spPr>
          <a:xfrm>
            <a:off x="394913" y="1382077"/>
            <a:ext cx="8354173" cy="4897537"/>
          </a:xfrm>
        </p:spPr>
        <p:txBody>
          <a:bodyPr>
            <a:normAutofit/>
          </a:bodyPr>
          <a:lstStyle/>
          <a:p>
            <a:r>
              <a:rPr lang="en-US" dirty="0"/>
              <a:t>In unrotated factor analysis, factors are extracted in the order of their importance. </a:t>
            </a:r>
          </a:p>
          <a:p>
            <a:r>
              <a:rPr lang="en-US" dirty="0"/>
              <a:t>The first factor is usually a general factor onto which almost every variables loads. </a:t>
            </a:r>
          </a:p>
          <a:p>
            <a:r>
              <a:rPr lang="en-US" dirty="0"/>
              <a:t>Thus, the first factor usually captures the largest amount of variance of the variables. </a:t>
            </a:r>
          </a:p>
          <a:p>
            <a:r>
              <a:rPr lang="en-US" dirty="0"/>
              <a:t>The second and subsequent factors then capture the residual amount of variance, with each factor accounting for smaller portions of the variance.</a:t>
            </a:r>
          </a:p>
          <a:p>
            <a:r>
              <a:rPr lang="en-US" dirty="0"/>
              <a:t>That said, factors can also be rotated to redistribute the variance from earlier factors to later factors, thus facilitating the interpretation of the various factors.</a:t>
            </a:r>
            <a:endParaRPr lang="en-US" altLang="zh-CN" dirty="0"/>
          </a:p>
        </p:txBody>
      </p:sp>
      <p:sp>
        <p:nvSpPr>
          <p:cNvPr id="4" name="Footer Placeholder 3">
            <a:extLst>
              <a:ext uri="{FF2B5EF4-FFF2-40B4-BE49-F238E27FC236}">
                <a16:creationId xmlns:a16="http://schemas.microsoft.com/office/drawing/2014/main" id="{8A705376-667D-436C-842E-9DAFF8319634}"/>
              </a:ext>
            </a:extLst>
          </p:cNvPr>
          <p:cNvSpPr>
            <a:spLocks noGrp="1"/>
          </p:cNvSpPr>
          <p:nvPr>
            <p:ph type="ftr" sz="quarter" idx="11"/>
          </p:nvPr>
        </p:nvSpPr>
        <p:spPr>
          <a:xfrm>
            <a:off x="146047" y="6459366"/>
            <a:ext cx="6122894" cy="365125"/>
          </a:xfrm>
        </p:spPr>
        <p:txBody>
          <a:bodyPr/>
          <a:lstStyle/>
          <a:p>
            <a:r>
              <a:rPr lang="en-US" dirty="0"/>
              <a:t>© Palmatier, Petersen, and Germann</a:t>
            </a:r>
          </a:p>
        </p:txBody>
      </p:sp>
      <p:sp>
        <p:nvSpPr>
          <p:cNvPr id="5" name="Slide Number Placeholder 4">
            <a:extLst>
              <a:ext uri="{FF2B5EF4-FFF2-40B4-BE49-F238E27FC236}">
                <a16:creationId xmlns:a16="http://schemas.microsoft.com/office/drawing/2014/main" id="{0DD53FE7-72BE-4D3A-B47F-7F16C5D3EA30}"/>
              </a:ext>
            </a:extLst>
          </p:cNvPr>
          <p:cNvSpPr>
            <a:spLocks noGrp="1"/>
          </p:cNvSpPr>
          <p:nvPr>
            <p:ph type="sldNum" sz="quarter" idx="12"/>
          </p:nvPr>
        </p:nvSpPr>
        <p:spPr/>
        <p:txBody>
          <a:bodyPr/>
          <a:lstStyle/>
          <a:p>
            <a:fld id="{606C48AC-5425-9447-80A6-7CD23CC5D020}" type="slidenum">
              <a:rPr lang="en-US" sz="1200">
                <a:solidFill>
                  <a:srgbClr val="595959"/>
                </a:solidFill>
              </a:rPr>
              <a:pPr/>
              <a:t>31</a:t>
            </a:fld>
            <a:endParaRPr lang="en-US" sz="1200" dirty="0">
              <a:solidFill>
                <a:srgbClr val="595959"/>
              </a:solidFill>
            </a:endParaRPr>
          </a:p>
        </p:txBody>
      </p:sp>
    </p:spTree>
    <p:extLst>
      <p:ext uri="{BB962C8B-B14F-4D97-AF65-F5344CB8AC3E}">
        <p14:creationId xmlns:p14="http://schemas.microsoft.com/office/powerpoint/2010/main" val="5641593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D42C7B-3893-4DB0-B6BE-A54AC0801C6E}"/>
              </a:ext>
            </a:extLst>
          </p:cNvPr>
          <p:cNvSpPr>
            <a:spLocks noGrp="1"/>
          </p:cNvSpPr>
          <p:nvPr>
            <p:ph type="title"/>
          </p:nvPr>
        </p:nvSpPr>
        <p:spPr>
          <a:xfrm>
            <a:off x="498474" y="578386"/>
            <a:ext cx="7556313" cy="803691"/>
          </a:xfrm>
        </p:spPr>
        <p:txBody>
          <a:bodyPr/>
          <a:lstStyle/>
          <a:p>
            <a:r>
              <a:rPr lang="en-US" b="1" dirty="0"/>
              <a:t>Number of Factors to Retain</a:t>
            </a:r>
          </a:p>
        </p:txBody>
      </p:sp>
      <p:sp>
        <p:nvSpPr>
          <p:cNvPr id="3" name="Content Placeholder 2">
            <a:extLst>
              <a:ext uri="{FF2B5EF4-FFF2-40B4-BE49-F238E27FC236}">
                <a16:creationId xmlns:a16="http://schemas.microsoft.com/office/drawing/2014/main" id="{A6819EB7-90B9-44D9-8663-7348A53F78BF}"/>
              </a:ext>
            </a:extLst>
          </p:cNvPr>
          <p:cNvSpPr>
            <a:spLocks noGrp="1"/>
          </p:cNvSpPr>
          <p:nvPr>
            <p:ph idx="1"/>
          </p:nvPr>
        </p:nvSpPr>
        <p:spPr>
          <a:xfrm>
            <a:off x="394913" y="1382077"/>
            <a:ext cx="8354173" cy="4897537"/>
          </a:xfrm>
        </p:spPr>
        <p:txBody>
          <a:bodyPr>
            <a:normAutofit lnSpcReduction="10000"/>
          </a:bodyPr>
          <a:lstStyle/>
          <a:p>
            <a:r>
              <a:rPr lang="en-US" dirty="0"/>
              <a:t>There are a number of criteria researchers use when deciding on how many factors to retain in a factor analysis. </a:t>
            </a:r>
          </a:p>
          <a:p>
            <a:r>
              <a:rPr lang="en-US" dirty="0"/>
              <a:t>The most commonly used technique is the “Latent Root (or Eigenvalue) Criterion.” The rationale behind this technique is that any factor should account for the majority of variance of at least one variable. Only factors with an eigenvalue of at least 1 are retained.</a:t>
            </a:r>
          </a:p>
          <a:p>
            <a:r>
              <a:rPr lang="en-US" dirty="0"/>
              <a:t>Another criterion researchers use to decide on the number of factors to retain is the “Percentage of Variance Criterion.” This criterion is based on attaining at least a specified amount of variance of the variables with the factors. </a:t>
            </a:r>
          </a:p>
          <a:p>
            <a:r>
              <a:rPr lang="en-US" dirty="0"/>
              <a:t>Some researchers use the “A Priori Criterion.” As the name suggests, in this case, researchers decide before running the factor analysis how many factors they want to retain. Thus, they tell the software to keep a certain number of factors (for example, 4).</a:t>
            </a:r>
            <a:endParaRPr lang="en-US" altLang="zh-CN" dirty="0"/>
          </a:p>
        </p:txBody>
      </p:sp>
      <p:sp>
        <p:nvSpPr>
          <p:cNvPr id="4" name="Footer Placeholder 3">
            <a:extLst>
              <a:ext uri="{FF2B5EF4-FFF2-40B4-BE49-F238E27FC236}">
                <a16:creationId xmlns:a16="http://schemas.microsoft.com/office/drawing/2014/main" id="{8A705376-667D-436C-842E-9DAFF8319634}"/>
              </a:ext>
            </a:extLst>
          </p:cNvPr>
          <p:cNvSpPr>
            <a:spLocks noGrp="1"/>
          </p:cNvSpPr>
          <p:nvPr>
            <p:ph type="ftr" sz="quarter" idx="11"/>
          </p:nvPr>
        </p:nvSpPr>
        <p:spPr>
          <a:xfrm>
            <a:off x="146047" y="6459366"/>
            <a:ext cx="6122894" cy="365125"/>
          </a:xfrm>
        </p:spPr>
        <p:txBody>
          <a:bodyPr/>
          <a:lstStyle/>
          <a:p>
            <a:r>
              <a:rPr lang="en-US" dirty="0"/>
              <a:t>© Palmatier, Petersen, and Germann</a:t>
            </a:r>
          </a:p>
        </p:txBody>
      </p:sp>
      <p:sp>
        <p:nvSpPr>
          <p:cNvPr id="5" name="Slide Number Placeholder 4">
            <a:extLst>
              <a:ext uri="{FF2B5EF4-FFF2-40B4-BE49-F238E27FC236}">
                <a16:creationId xmlns:a16="http://schemas.microsoft.com/office/drawing/2014/main" id="{0DD53FE7-72BE-4D3A-B47F-7F16C5D3EA30}"/>
              </a:ext>
            </a:extLst>
          </p:cNvPr>
          <p:cNvSpPr>
            <a:spLocks noGrp="1"/>
          </p:cNvSpPr>
          <p:nvPr>
            <p:ph type="sldNum" sz="quarter" idx="12"/>
          </p:nvPr>
        </p:nvSpPr>
        <p:spPr/>
        <p:txBody>
          <a:bodyPr/>
          <a:lstStyle/>
          <a:p>
            <a:fld id="{606C48AC-5425-9447-80A6-7CD23CC5D020}" type="slidenum">
              <a:rPr lang="en-US" sz="1200">
                <a:solidFill>
                  <a:srgbClr val="595959"/>
                </a:solidFill>
              </a:rPr>
              <a:pPr/>
              <a:t>32</a:t>
            </a:fld>
            <a:endParaRPr lang="en-US" sz="1200" dirty="0">
              <a:solidFill>
                <a:srgbClr val="595959"/>
              </a:solidFill>
            </a:endParaRPr>
          </a:p>
        </p:txBody>
      </p:sp>
    </p:spTree>
    <p:extLst>
      <p:ext uri="{BB962C8B-B14F-4D97-AF65-F5344CB8AC3E}">
        <p14:creationId xmlns:p14="http://schemas.microsoft.com/office/powerpoint/2010/main" val="29703569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D42C7B-3893-4DB0-B6BE-A54AC0801C6E}"/>
              </a:ext>
            </a:extLst>
          </p:cNvPr>
          <p:cNvSpPr>
            <a:spLocks noGrp="1"/>
          </p:cNvSpPr>
          <p:nvPr>
            <p:ph type="title"/>
          </p:nvPr>
        </p:nvSpPr>
        <p:spPr>
          <a:xfrm>
            <a:off x="498474" y="578386"/>
            <a:ext cx="7556313" cy="803691"/>
          </a:xfrm>
        </p:spPr>
        <p:txBody>
          <a:bodyPr/>
          <a:lstStyle/>
          <a:p>
            <a:r>
              <a:rPr lang="en-US" b="1" dirty="0"/>
              <a:t>Interpretation of Factors</a:t>
            </a:r>
          </a:p>
        </p:txBody>
      </p:sp>
      <p:sp>
        <p:nvSpPr>
          <p:cNvPr id="3" name="Content Placeholder 2">
            <a:extLst>
              <a:ext uri="{FF2B5EF4-FFF2-40B4-BE49-F238E27FC236}">
                <a16:creationId xmlns:a16="http://schemas.microsoft.com/office/drawing/2014/main" id="{A6819EB7-90B9-44D9-8663-7348A53F78BF}"/>
              </a:ext>
            </a:extLst>
          </p:cNvPr>
          <p:cNvSpPr>
            <a:spLocks noGrp="1"/>
          </p:cNvSpPr>
          <p:nvPr>
            <p:ph idx="1"/>
          </p:nvPr>
        </p:nvSpPr>
        <p:spPr>
          <a:xfrm>
            <a:off x="394913" y="1382077"/>
            <a:ext cx="8354173" cy="5287414"/>
          </a:xfrm>
        </p:spPr>
        <p:txBody>
          <a:bodyPr>
            <a:normAutofit/>
          </a:bodyPr>
          <a:lstStyle/>
          <a:p>
            <a:r>
              <a:rPr lang="en-US" dirty="0"/>
              <a:t>Once the number of factors to retain has been decided upon, the factors need to be interpreted.  </a:t>
            </a:r>
          </a:p>
          <a:p>
            <a:r>
              <a:rPr lang="en-US" dirty="0"/>
              <a:t>Researchers interpret factors based on the variables that load onto the factors. </a:t>
            </a:r>
          </a:p>
          <a:p>
            <a:r>
              <a:rPr lang="en-US" dirty="0"/>
              <a:t>Importantly, variables are typically associated with (i.e., load onto) most if not all factors. However, they do so with varying degrees. </a:t>
            </a:r>
          </a:p>
          <a:p>
            <a:r>
              <a:rPr lang="en-US" dirty="0"/>
              <a:t>For example, a variable may have a factor loading of 0.12 with Factor 1 and a factor loading of 0.75 with Factor 2. Thus, this variable would be used to interpret Factor 2 (and not Factor 1).</a:t>
            </a:r>
            <a:endParaRPr lang="en-US" altLang="zh-CN" dirty="0"/>
          </a:p>
        </p:txBody>
      </p:sp>
      <p:sp>
        <p:nvSpPr>
          <p:cNvPr id="4" name="Footer Placeholder 3">
            <a:extLst>
              <a:ext uri="{FF2B5EF4-FFF2-40B4-BE49-F238E27FC236}">
                <a16:creationId xmlns:a16="http://schemas.microsoft.com/office/drawing/2014/main" id="{8A705376-667D-436C-842E-9DAFF8319634}"/>
              </a:ext>
            </a:extLst>
          </p:cNvPr>
          <p:cNvSpPr>
            <a:spLocks noGrp="1"/>
          </p:cNvSpPr>
          <p:nvPr>
            <p:ph type="ftr" sz="quarter" idx="11"/>
          </p:nvPr>
        </p:nvSpPr>
        <p:spPr>
          <a:xfrm>
            <a:off x="146047" y="6459366"/>
            <a:ext cx="6122894" cy="365125"/>
          </a:xfrm>
        </p:spPr>
        <p:txBody>
          <a:bodyPr/>
          <a:lstStyle/>
          <a:p>
            <a:r>
              <a:rPr lang="en-US" dirty="0"/>
              <a:t>© Palmatier, Petersen, and Germann</a:t>
            </a:r>
          </a:p>
        </p:txBody>
      </p:sp>
      <p:sp>
        <p:nvSpPr>
          <p:cNvPr id="5" name="Slide Number Placeholder 4">
            <a:extLst>
              <a:ext uri="{FF2B5EF4-FFF2-40B4-BE49-F238E27FC236}">
                <a16:creationId xmlns:a16="http://schemas.microsoft.com/office/drawing/2014/main" id="{0DD53FE7-72BE-4D3A-B47F-7F16C5D3EA30}"/>
              </a:ext>
            </a:extLst>
          </p:cNvPr>
          <p:cNvSpPr>
            <a:spLocks noGrp="1"/>
          </p:cNvSpPr>
          <p:nvPr>
            <p:ph type="sldNum" sz="quarter" idx="12"/>
          </p:nvPr>
        </p:nvSpPr>
        <p:spPr/>
        <p:txBody>
          <a:bodyPr/>
          <a:lstStyle/>
          <a:p>
            <a:fld id="{606C48AC-5425-9447-80A6-7CD23CC5D020}" type="slidenum">
              <a:rPr lang="en-US" sz="1200">
                <a:solidFill>
                  <a:srgbClr val="595959"/>
                </a:solidFill>
              </a:rPr>
              <a:pPr/>
              <a:t>33</a:t>
            </a:fld>
            <a:endParaRPr lang="en-US" sz="1200" dirty="0">
              <a:solidFill>
                <a:srgbClr val="595959"/>
              </a:solidFill>
            </a:endParaRPr>
          </a:p>
        </p:txBody>
      </p:sp>
    </p:spTree>
    <p:extLst>
      <p:ext uri="{BB962C8B-B14F-4D97-AF65-F5344CB8AC3E}">
        <p14:creationId xmlns:p14="http://schemas.microsoft.com/office/powerpoint/2010/main" val="7912684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D42C7B-3893-4DB0-B6BE-A54AC0801C6E}"/>
              </a:ext>
            </a:extLst>
          </p:cNvPr>
          <p:cNvSpPr>
            <a:spLocks noGrp="1"/>
          </p:cNvSpPr>
          <p:nvPr>
            <p:ph type="title"/>
          </p:nvPr>
        </p:nvSpPr>
        <p:spPr>
          <a:xfrm>
            <a:off x="498474" y="578386"/>
            <a:ext cx="7556313" cy="803691"/>
          </a:xfrm>
        </p:spPr>
        <p:txBody>
          <a:bodyPr/>
          <a:lstStyle/>
          <a:p>
            <a:r>
              <a:rPr lang="en-US" b="1" dirty="0"/>
              <a:t>Interpretation of Factors</a:t>
            </a:r>
          </a:p>
        </p:txBody>
      </p:sp>
      <p:sp>
        <p:nvSpPr>
          <p:cNvPr id="3" name="Content Placeholder 2">
            <a:extLst>
              <a:ext uri="{FF2B5EF4-FFF2-40B4-BE49-F238E27FC236}">
                <a16:creationId xmlns:a16="http://schemas.microsoft.com/office/drawing/2014/main" id="{A6819EB7-90B9-44D9-8663-7348A53F78BF}"/>
              </a:ext>
            </a:extLst>
          </p:cNvPr>
          <p:cNvSpPr>
            <a:spLocks noGrp="1"/>
          </p:cNvSpPr>
          <p:nvPr>
            <p:ph idx="1"/>
          </p:nvPr>
        </p:nvSpPr>
        <p:spPr>
          <a:xfrm>
            <a:off x="394913" y="1382077"/>
            <a:ext cx="8354173" cy="5287414"/>
          </a:xfrm>
        </p:spPr>
        <p:txBody>
          <a:bodyPr>
            <a:normAutofit/>
          </a:bodyPr>
          <a:lstStyle/>
          <a:p>
            <a:r>
              <a:rPr lang="en-US" dirty="0"/>
              <a:t>An important feature of Factor analysis is that factors can be rotated. Sometimes rotations help with interpreting factors.</a:t>
            </a:r>
          </a:p>
          <a:p>
            <a:r>
              <a:rPr lang="en-US" dirty="0"/>
              <a:t>In orthogonal factor </a:t>
            </a:r>
            <a:br>
              <a:rPr lang="en-US" dirty="0"/>
            </a:br>
            <a:r>
              <a:rPr lang="en-US" dirty="0"/>
              <a:t>rotation, the axes are </a:t>
            </a:r>
            <a:br>
              <a:rPr lang="en-US" dirty="0"/>
            </a:br>
            <a:r>
              <a:rPr lang="en-US" dirty="0"/>
              <a:t>maintained at 90 degrees </a:t>
            </a:r>
            <a:br>
              <a:rPr lang="en-US" dirty="0"/>
            </a:br>
            <a:r>
              <a:rPr lang="en-US" dirty="0"/>
              <a:t>as the factors are rotated </a:t>
            </a:r>
            <a:br>
              <a:rPr lang="en-US" dirty="0"/>
            </a:br>
            <a:r>
              <a:rPr lang="en-US" dirty="0"/>
              <a:t>about the origin. </a:t>
            </a:r>
          </a:p>
          <a:p>
            <a:r>
              <a:rPr lang="en-US" dirty="0"/>
              <a:t>Thus, the factors remain </a:t>
            </a:r>
            <a:br>
              <a:rPr lang="en-US" dirty="0"/>
            </a:br>
            <a:r>
              <a:rPr lang="en-US" dirty="0"/>
              <a:t>uncorrelated with each </a:t>
            </a:r>
            <a:br>
              <a:rPr lang="en-US" dirty="0"/>
            </a:br>
            <a:r>
              <a:rPr lang="en-US" dirty="0"/>
              <a:t>other. </a:t>
            </a:r>
          </a:p>
        </p:txBody>
      </p:sp>
      <p:sp>
        <p:nvSpPr>
          <p:cNvPr id="4" name="Footer Placeholder 3">
            <a:extLst>
              <a:ext uri="{FF2B5EF4-FFF2-40B4-BE49-F238E27FC236}">
                <a16:creationId xmlns:a16="http://schemas.microsoft.com/office/drawing/2014/main" id="{8A705376-667D-436C-842E-9DAFF8319634}"/>
              </a:ext>
            </a:extLst>
          </p:cNvPr>
          <p:cNvSpPr>
            <a:spLocks noGrp="1"/>
          </p:cNvSpPr>
          <p:nvPr>
            <p:ph type="ftr" sz="quarter" idx="11"/>
          </p:nvPr>
        </p:nvSpPr>
        <p:spPr>
          <a:xfrm>
            <a:off x="146047" y="6459366"/>
            <a:ext cx="6122894" cy="365125"/>
          </a:xfrm>
        </p:spPr>
        <p:txBody>
          <a:bodyPr/>
          <a:lstStyle/>
          <a:p>
            <a:r>
              <a:rPr lang="en-US" dirty="0"/>
              <a:t>© Palmatier, Petersen, and Germann</a:t>
            </a:r>
          </a:p>
        </p:txBody>
      </p:sp>
      <p:sp>
        <p:nvSpPr>
          <p:cNvPr id="5" name="Slide Number Placeholder 4">
            <a:extLst>
              <a:ext uri="{FF2B5EF4-FFF2-40B4-BE49-F238E27FC236}">
                <a16:creationId xmlns:a16="http://schemas.microsoft.com/office/drawing/2014/main" id="{0DD53FE7-72BE-4D3A-B47F-7F16C5D3EA30}"/>
              </a:ext>
            </a:extLst>
          </p:cNvPr>
          <p:cNvSpPr>
            <a:spLocks noGrp="1"/>
          </p:cNvSpPr>
          <p:nvPr>
            <p:ph type="sldNum" sz="quarter" idx="12"/>
          </p:nvPr>
        </p:nvSpPr>
        <p:spPr/>
        <p:txBody>
          <a:bodyPr/>
          <a:lstStyle/>
          <a:p>
            <a:fld id="{606C48AC-5425-9447-80A6-7CD23CC5D020}" type="slidenum">
              <a:rPr lang="en-US" sz="1200">
                <a:solidFill>
                  <a:srgbClr val="595959"/>
                </a:solidFill>
              </a:rPr>
              <a:pPr/>
              <a:t>34</a:t>
            </a:fld>
            <a:endParaRPr lang="en-US" sz="1200" dirty="0">
              <a:solidFill>
                <a:srgbClr val="595959"/>
              </a:solidFill>
            </a:endParaRPr>
          </a:p>
        </p:txBody>
      </p:sp>
      <p:pic>
        <p:nvPicPr>
          <p:cNvPr id="6" name="Picture 5">
            <a:extLst>
              <a:ext uri="{FF2B5EF4-FFF2-40B4-BE49-F238E27FC236}">
                <a16:creationId xmlns:a16="http://schemas.microsoft.com/office/drawing/2014/main" id="{FE8BDB94-2B28-4502-948E-D169612D90D6}"/>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3688522" y="2300911"/>
            <a:ext cx="4816132" cy="3958254"/>
          </a:xfrm>
          <a:prstGeom prst="rect">
            <a:avLst/>
          </a:prstGeom>
          <a:noFill/>
          <a:ln>
            <a:noFill/>
          </a:ln>
        </p:spPr>
      </p:pic>
    </p:spTree>
    <p:extLst>
      <p:ext uri="{BB962C8B-B14F-4D97-AF65-F5344CB8AC3E}">
        <p14:creationId xmlns:p14="http://schemas.microsoft.com/office/powerpoint/2010/main" val="32182371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Agenda</a:t>
            </a:r>
          </a:p>
        </p:txBody>
      </p:sp>
      <p:sp>
        <p:nvSpPr>
          <p:cNvPr id="3" name="Content Placeholder 2"/>
          <p:cNvSpPr>
            <a:spLocks noGrp="1"/>
          </p:cNvSpPr>
          <p:nvPr>
            <p:ph idx="1"/>
          </p:nvPr>
        </p:nvSpPr>
        <p:spPr/>
        <p:txBody>
          <a:bodyPr>
            <a:normAutofit fontScale="55000" lnSpcReduction="20000"/>
          </a:bodyPr>
          <a:lstStyle/>
          <a:p>
            <a:r>
              <a:rPr lang="en-US" dirty="0">
                <a:solidFill>
                  <a:schemeClr val="tx1">
                    <a:lumMod val="75000"/>
                    <a:lumOff val="25000"/>
                  </a:schemeClr>
                </a:solidFill>
              </a:rPr>
              <a:t>Learning Objectives</a:t>
            </a:r>
          </a:p>
          <a:p>
            <a:r>
              <a:rPr lang="en-US" dirty="0">
                <a:solidFill>
                  <a:schemeClr val="tx1">
                    <a:lumMod val="75000"/>
                    <a:lumOff val="25000"/>
                  </a:schemeClr>
                </a:solidFill>
              </a:rPr>
              <a:t>Introduction</a:t>
            </a:r>
          </a:p>
          <a:p>
            <a:pPr lvl="1"/>
            <a:r>
              <a:rPr lang="en-US" dirty="0"/>
              <a:t>Principles of Questionnaire Design</a:t>
            </a:r>
          </a:p>
          <a:p>
            <a:pPr lvl="1"/>
            <a:r>
              <a:rPr lang="en-US" dirty="0"/>
              <a:t>Types of Questions</a:t>
            </a:r>
          </a:p>
          <a:p>
            <a:pPr lvl="1"/>
            <a:r>
              <a:rPr lang="en-US" dirty="0"/>
              <a:t>The Art of Asking Questions</a:t>
            </a:r>
          </a:p>
          <a:p>
            <a:pPr lvl="1"/>
            <a:r>
              <a:rPr lang="en-US" dirty="0"/>
              <a:t>Questionnaire Layout </a:t>
            </a:r>
          </a:p>
          <a:p>
            <a:r>
              <a:rPr lang="en-US" dirty="0">
                <a:solidFill>
                  <a:schemeClr val="tx1">
                    <a:lumMod val="75000"/>
                    <a:lumOff val="25000"/>
                  </a:schemeClr>
                </a:solidFill>
              </a:rPr>
              <a:t>Principles of Sampling</a:t>
            </a:r>
          </a:p>
          <a:p>
            <a:pPr lvl="1"/>
            <a:r>
              <a:rPr lang="en-US" dirty="0"/>
              <a:t>Probability versus Quota Sampling</a:t>
            </a:r>
          </a:p>
          <a:p>
            <a:pPr lvl="1"/>
            <a:r>
              <a:rPr lang="en-US" dirty="0"/>
              <a:t>Sample Size for Estimating the Population Mean</a:t>
            </a:r>
          </a:p>
          <a:p>
            <a:pPr lvl="1"/>
            <a:r>
              <a:rPr lang="en-US" dirty="0"/>
              <a:t>Sample Size for Estimating Proportions</a:t>
            </a:r>
          </a:p>
          <a:p>
            <a:pPr lvl="1"/>
            <a:r>
              <a:rPr lang="en-US" dirty="0"/>
              <a:t>Sample Size Heuristics</a:t>
            </a:r>
          </a:p>
          <a:p>
            <a:r>
              <a:rPr lang="en-US" dirty="0">
                <a:solidFill>
                  <a:schemeClr val="tx1">
                    <a:lumMod val="75000"/>
                    <a:lumOff val="25000"/>
                  </a:schemeClr>
                </a:solidFill>
              </a:rPr>
              <a:t>Scales and Factor analysis</a:t>
            </a:r>
          </a:p>
          <a:p>
            <a:pPr lvl="1"/>
            <a:r>
              <a:rPr lang="en-US" dirty="0"/>
              <a:t>Scale Development Process</a:t>
            </a:r>
          </a:p>
          <a:p>
            <a:pPr lvl="1"/>
            <a:r>
              <a:rPr lang="en-US" dirty="0"/>
              <a:t>What is Factor analysis?</a:t>
            </a:r>
          </a:p>
          <a:p>
            <a:pPr lvl="1"/>
            <a:r>
              <a:rPr lang="en-US" dirty="0"/>
              <a:t>Model Underlying Factor Analysis</a:t>
            </a:r>
          </a:p>
          <a:p>
            <a:pPr lvl="1"/>
            <a:r>
              <a:rPr lang="en-US" dirty="0"/>
              <a:t>Number of Factors to Retain</a:t>
            </a:r>
          </a:p>
          <a:p>
            <a:pPr lvl="1"/>
            <a:r>
              <a:rPr lang="en-US" dirty="0"/>
              <a:t>Interpretation of Factors</a:t>
            </a:r>
          </a:p>
          <a:p>
            <a:r>
              <a:rPr lang="en-US" b="1" dirty="0">
                <a:solidFill>
                  <a:srgbClr val="004668"/>
                </a:solidFill>
              </a:rPr>
              <a:t>Summary</a:t>
            </a:r>
          </a:p>
          <a:p>
            <a:r>
              <a:rPr lang="en-US" dirty="0"/>
              <a:t>Takeaways</a:t>
            </a:r>
          </a:p>
        </p:txBody>
      </p:sp>
      <p:sp>
        <p:nvSpPr>
          <p:cNvPr id="5" name="Slide Number Placeholder 4"/>
          <p:cNvSpPr>
            <a:spLocks noGrp="1"/>
          </p:cNvSpPr>
          <p:nvPr>
            <p:ph type="sldNum" sz="quarter" idx="12"/>
          </p:nvPr>
        </p:nvSpPr>
        <p:spPr>
          <a:xfrm>
            <a:off x="8398863" y="6457009"/>
            <a:ext cx="554038" cy="365125"/>
          </a:xfrm>
        </p:spPr>
        <p:txBody>
          <a:bodyPr/>
          <a:lstStyle/>
          <a:p>
            <a:fld id="{606C48AC-5425-9447-80A6-7CD23CC5D020}" type="slidenum">
              <a:rPr lang="en-US" sz="1200" smtClean="0">
                <a:solidFill>
                  <a:schemeClr val="tx1">
                    <a:lumMod val="65000"/>
                    <a:lumOff val="35000"/>
                  </a:schemeClr>
                </a:solidFill>
              </a:rPr>
              <a:t>35</a:t>
            </a:fld>
            <a:endParaRPr lang="en-US" sz="1200" dirty="0">
              <a:solidFill>
                <a:schemeClr val="tx1">
                  <a:lumMod val="65000"/>
                  <a:lumOff val="35000"/>
                </a:schemeClr>
              </a:solidFill>
            </a:endParaRPr>
          </a:p>
        </p:txBody>
      </p:sp>
      <p:sp>
        <p:nvSpPr>
          <p:cNvPr id="6" name="Footer Placeholder 5"/>
          <p:cNvSpPr>
            <a:spLocks noGrp="1"/>
          </p:cNvSpPr>
          <p:nvPr>
            <p:ph type="ftr" sz="quarter" idx="11"/>
          </p:nvPr>
        </p:nvSpPr>
        <p:spPr/>
        <p:txBody>
          <a:bodyPr/>
          <a:lstStyle/>
          <a:p>
            <a:r>
              <a:rPr lang="en-US" dirty="0"/>
              <a:t>© Palmatier, Petersen, and Germann</a:t>
            </a:r>
          </a:p>
        </p:txBody>
      </p:sp>
    </p:spTree>
    <p:extLst>
      <p:ext uri="{BB962C8B-B14F-4D97-AF65-F5344CB8AC3E}">
        <p14:creationId xmlns:p14="http://schemas.microsoft.com/office/powerpoint/2010/main" val="334360517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8474" y="374368"/>
            <a:ext cx="7556313" cy="803691"/>
          </a:xfrm>
        </p:spPr>
        <p:txBody>
          <a:bodyPr/>
          <a:lstStyle/>
          <a:p>
            <a:r>
              <a:rPr lang="en-US" b="1" dirty="0">
                <a:solidFill>
                  <a:srgbClr val="000000"/>
                </a:solidFill>
              </a:rPr>
              <a:t>Summary</a:t>
            </a:r>
          </a:p>
        </p:txBody>
      </p:sp>
      <p:sp>
        <p:nvSpPr>
          <p:cNvPr id="3" name="Content Placeholder 2"/>
          <p:cNvSpPr>
            <a:spLocks noGrp="1"/>
          </p:cNvSpPr>
          <p:nvPr>
            <p:ph idx="1"/>
          </p:nvPr>
        </p:nvSpPr>
        <p:spPr/>
        <p:txBody>
          <a:bodyPr>
            <a:normAutofit fontScale="92500" lnSpcReduction="10000"/>
          </a:bodyPr>
          <a:lstStyle/>
          <a:p>
            <a:r>
              <a:rPr lang="en-US" dirty="0"/>
              <a:t>A good questionnaire is often as easy to create as a good poem – it is difficult to do and takes many iterations. When designing a questionnaire, researchers need to ensure that the “right” kind of questions are included and that those questions are worded appropriately. In particular, the wording of the questions should be clear, the questions should not bias the respondent, and the respondent should be able and willing to answer the questions. Questionnaire designs should make use of a funnel approach and move from broader to narrower questions. </a:t>
            </a:r>
          </a:p>
          <a:p>
            <a:r>
              <a:rPr lang="en-US" dirty="0"/>
              <a:t>To gain meaningful insights from questionnaires, researchers seek to obtain a big enough sample to make valid inferences about the population they are studying and interested in.</a:t>
            </a:r>
            <a:r>
              <a:rPr lang="en-US" i="1" dirty="0"/>
              <a:t> </a:t>
            </a:r>
            <a:r>
              <a:rPr lang="en-US" dirty="0"/>
              <a:t>Researchers are well advised to use probability sampling, that is, </a:t>
            </a:r>
            <a:r>
              <a:rPr lang="en-US" i="1" dirty="0"/>
              <a:t>randomly</a:t>
            </a:r>
            <a:r>
              <a:rPr lang="en-US" dirty="0"/>
              <a:t> select their questionnaire respondents. Using probability sampling allows researchers to assess estimates resulting from the sampling probabilistically. There are several methods researchers can use to calculate the necessary sample size. Although it is generally a good idea to use these methods, some researchers rely on simple sample size heuristics instead. </a:t>
            </a:r>
          </a:p>
        </p:txBody>
      </p:sp>
      <p:sp>
        <p:nvSpPr>
          <p:cNvPr id="4" name="Footer Placeholder 3"/>
          <p:cNvSpPr>
            <a:spLocks noGrp="1"/>
          </p:cNvSpPr>
          <p:nvPr>
            <p:ph type="ftr" sz="quarter" idx="11"/>
          </p:nvPr>
        </p:nvSpPr>
        <p:spPr/>
        <p:txBody>
          <a:bodyPr/>
          <a:lstStyle/>
          <a:p>
            <a:r>
              <a:rPr lang="en-US" dirty="0"/>
              <a:t>© Palmatier, Petersen, and Germann</a:t>
            </a:r>
          </a:p>
        </p:txBody>
      </p:sp>
      <p:sp>
        <p:nvSpPr>
          <p:cNvPr id="7" name="Slide Number Placeholder 4"/>
          <p:cNvSpPr>
            <a:spLocks noGrp="1"/>
          </p:cNvSpPr>
          <p:nvPr>
            <p:ph type="sldNum" sz="quarter" idx="12"/>
          </p:nvPr>
        </p:nvSpPr>
        <p:spPr>
          <a:xfrm>
            <a:off x="8298609" y="6423585"/>
            <a:ext cx="554038" cy="365125"/>
          </a:xfrm>
        </p:spPr>
        <p:txBody>
          <a:bodyPr/>
          <a:lstStyle/>
          <a:p>
            <a:fld id="{606C48AC-5425-9447-80A6-7CD23CC5D020}" type="slidenum">
              <a:rPr lang="en-US" sz="1200" smtClean="0">
                <a:solidFill>
                  <a:srgbClr val="595959"/>
                </a:solidFill>
              </a:rPr>
              <a:pPr/>
              <a:t>36</a:t>
            </a:fld>
            <a:endParaRPr lang="en-US" sz="1200" dirty="0">
              <a:solidFill>
                <a:srgbClr val="595959"/>
              </a:solidFill>
            </a:endParaRPr>
          </a:p>
        </p:txBody>
      </p:sp>
    </p:spTree>
    <p:extLst>
      <p:ext uri="{BB962C8B-B14F-4D97-AF65-F5344CB8AC3E}">
        <p14:creationId xmlns:p14="http://schemas.microsoft.com/office/powerpoint/2010/main" val="35620128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8474" y="374368"/>
            <a:ext cx="7556313" cy="803691"/>
          </a:xfrm>
        </p:spPr>
        <p:txBody>
          <a:bodyPr/>
          <a:lstStyle/>
          <a:p>
            <a:r>
              <a:rPr lang="en-US" b="1" dirty="0">
                <a:solidFill>
                  <a:srgbClr val="000000"/>
                </a:solidFill>
              </a:rPr>
              <a:t>Summary</a:t>
            </a:r>
          </a:p>
        </p:txBody>
      </p:sp>
      <p:sp>
        <p:nvSpPr>
          <p:cNvPr id="3" name="Content Placeholder 2"/>
          <p:cNvSpPr>
            <a:spLocks noGrp="1"/>
          </p:cNvSpPr>
          <p:nvPr>
            <p:ph idx="1"/>
          </p:nvPr>
        </p:nvSpPr>
        <p:spPr/>
        <p:txBody>
          <a:bodyPr>
            <a:normAutofit fontScale="92500" lnSpcReduction="10000"/>
          </a:bodyPr>
          <a:lstStyle/>
          <a:p>
            <a:r>
              <a:rPr lang="en-US" dirty="0"/>
              <a:t>Questionnaires often include </a:t>
            </a:r>
            <a:r>
              <a:rPr lang="en-US" i="1" dirty="0"/>
              <a:t>latent</a:t>
            </a:r>
            <a:r>
              <a:rPr lang="en-US" dirty="0"/>
              <a:t> constructs, i.e., constructs that cannot be directly observed. Questionnaire scales (or simply scales) are frequently used to measure these latent constructs. Scales typically include multiple questions where each question captures a different (yet related) aspect of the latent construct. Marketers have developed many different scales and researchers frequently use these scales. However, sometimes researchers have to develop their own scales. To do so, they are well advised to follow a four-phase iterative scale development process. This process includes assessing the reliability and validity of the newly developed scales. There are a number of methods researchers can use to assess scale reliability and validity. A key method is factor analysis. </a:t>
            </a:r>
          </a:p>
          <a:p>
            <a:r>
              <a:rPr lang="en-US" dirty="0"/>
              <a:t>Factor analysis is a statistical technique used to analyze interrelationships among variables. It is used to explain variables in terms of their common underlying dimensions, referred to as factors. Considering the scale development process, factor analysis is used to determine if all scale items (i.e., questions) load onto the same factor.</a:t>
            </a:r>
          </a:p>
        </p:txBody>
      </p:sp>
      <p:sp>
        <p:nvSpPr>
          <p:cNvPr id="4" name="Footer Placeholder 3"/>
          <p:cNvSpPr>
            <a:spLocks noGrp="1"/>
          </p:cNvSpPr>
          <p:nvPr>
            <p:ph type="ftr" sz="quarter" idx="11"/>
          </p:nvPr>
        </p:nvSpPr>
        <p:spPr/>
        <p:txBody>
          <a:bodyPr/>
          <a:lstStyle/>
          <a:p>
            <a:r>
              <a:rPr lang="en-US" dirty="0"/>
              <a:t>© Palmatier, Petersen, and Germann</a:t>
            </a:r>
          </a:p>
        </p:txBody>
      </p:sp>
      <p:sp>
        <p:nvSpPr>
          <p:cNvPr id="7" name="Slide Number Placeholder 4"/>
          <p:cNvSpPr>
            <a:spLocks noGrp="1"/>
          </p:cNvSpPr>
          <p:nvPr>
            <p:ph type="sldNum" sz="quarter" idx="12"/>
          </p:nvPr>
        </p:nvSpPr>
        <p:spPr>
          <a:xfrm>
            <a:off x="8298609" y="6423585"/>
            <a:ext cx="554038" cy="365125"/>
          </a:xfrm>
        </p:spPr>
        <p:txBody>
          <a:bodyPr/>
          <a:lstStyle/>
          <a:p>
            <a:fld id="{606C48AC-5425-9447-80A6-7CD23CC5D020}" type="slidenum">
              <a:rPr lang="en-US" sz="1200" smtClean="0">
                <a:solidFill>
                  <a:srgbClr val="595959"/>
                </a:solidFill>
              </a:rPr>
              <a:pPr/>
              <a:t>37</a:t>
            </a:fld>
            <a:endParaRPr lang="en-US" sz="1200" dirty="0">
              <a:solidFill>
                <a:srgbClr val="595959"/>
              </a:solidFill>
            </a:endParaRPr>
          </a:p>
        </p:txBody>
      </p:sp>
    </p:spTree>
    <p:extLst>
      <p:ext uri="{BB962C8B-B14F-4D97-AF65-F5344CB8AC3E}">
        <p14:creationId xmlns:p14="http://schemas.microsoft.com/office/powerpoint/2010/main" val="42853583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Agenda</a:t>
            </a:r>
          </a:p>
        </p:txBody>
      </p:sp>
      <p:sp>
        <p:nvSpPr>
          <p:cNvPr id="3" name="Content Placeholder 2"/>
          <p:cNvSpPr>
            <a:spLocks noGrp="1"/>
          </p:cNvSpPr>
          <p:nvPr>
            <p:ph idx="1"/>
          </p:nvPr>
        </p:nvSpPr>
        <p:spPr/>
        <p:txBody>
          <a:bodyPr>
            <a:normAutofit fontScale="55000" lnSpcReduction="20000"/>
          </a:bodyPr>
          <a:lstStyle/>
          <a:p>
            <a:r>
              <a:rPr lang="en-US" dirty="0">
                <a:solidFill>
                  <a:schemeClr val="tx1">
                    <a:lumMod val="75000"/>
                    <a:lumOff val="25000"/>
                  </a:schemeClr>
                </a:solidFill>
              </a:rPr>
              <a:t>Learning Objectives</a:t>
            </a:r>
          </a:p>
          <a:p>
            <a:r>
              <a:rPr lang="en-US" dirty="0">
                <a:solidFill>
                  <a:schemeClr val="tx1">
                    <a:lumMod val="75000"/>
                    <a:lumOff val="25000"/>
                  </a:schemeClr>
                </a:solidFill>
              </a:rPr>
              <a:t>Introduction</a:t>
            </a:r>
          </a:p>
          <a:p>
            <a:pPr lvl="1"/>
            <a:r>
              <a:rPr lang="en-US" dirty="0"/>
              <a:t>Principles of Questionnaire Design</a:t>
            </a:r>
          </a:p>
          <a:p>
            <a:pPr lvl="1"/>
            <a:r>
              <a:rPr lang="en-US" dirty="0"/>
              <a:t>Types of Questions</a:t>
            </a:r>
          </a:p>
          <a:p>
            <a:pPr lvl="1"/>
            <a:r>
              <a:rPr lang="en-US" dirty="0"/>
              <a:t>The Art of Asking Questions</a:t>
            </a:r>
          </a:p>
          <a:p>
            <a:pPr lvl="1"/>
            <a:r>
              <a:rPr lang="en-US" dirty="0"/>
              <a:t>Questionnaire Layout </a:t>
            </a:r>
          </a:p>
          <a:p>
            <a:r>
              <a:rPr lang="en-US" dirty="0">
                <a:solidFill>
                  <a:schemeClr val="tx1">
                    <a:lumMod val="75000"/>
                    <a:lumOff val="25000"/>
                  </a:schemeClr>
                </a:solidFill>
              </a:rPr>
              <a:t>Principles of Sampling</a:t>
            </a:r>
          </a:p>
          <a:p>
            <a:pPr lvl="1"/>
            <a:r>
              <a:rPr lang="en-US" dirty="0"/>
              <a:t>Probability versus Quota Sampling</a:t>
            </a:r>
          </a:p>
          <a:p>
            <a:pPr lvl="1"/>
            <a:r>
              <a:rPr lang="en-US" dirty="0"/>
              <a:t>Sample Size for Estimating the Population Mean</a:t>
            </a:r>
          </a:p>
          <a:p>
            <a:pPr lvl="1"/>
            <a:r>
              <a:rPr lang="en-US" dirty="0"/>
              <a:t>Sample Size for Estimating Proportions</a:t>
            </a:r>
          </a:p>
          <a:p>
            <a:pPr lvl="1"/>
            <a:r>
              <a:rPr lang="en-US" dirty="0"/>
              <a:t>Sample Size Heuristics</a:t>
            </a:r>
          </a:p>
          <a:p>
            <a:r>
              <a:rPr lang="en-US" dirty="0">
                <a:solidFill>
                  <a:schemeClr val="tx1">
                    <a:lumMod val="75000"/>
                    <a:lumOff val="25000"/>
                  </a:schemeClr>
                </a:solidFill>
              </a:rPr>
              <a:t>Scales and Factor analysis</a:t>
            </a:r>
          </a:p>
          <a:p>
            <a:pPr lvl="1"/>
            <a:r>
              <a:rPr lang="en-US" dirty="0"/>
              <a:t>Scale Development Process</a:t>
            </a:r>
          </a:p>
          <a:p>
            <a:pPr lvl="1"/>
            <a:r>
              <a:rPr lang="en-US" dirty="0"/>
              <a:t>What is Factor analysis?</a:t>
            </a:r>
          </a:p>
          <a:p>
            <a:pPr lvl="1"/>
            <a:r>
              <a:rPr lang="en-US" dirty="0"/>
              <a:t>Model Underlying Factor Analysis</a:t>
            </a:r>
          </a:p>
          <a:p>
            <a:pPr lvl="1"/>
            <a:r>
              <a:rPr lang="en-US" dirty="0"/>
              <a:t>Number of Factors to Retain</a:t>
            </a:r>
          </a:p>
          <a:p>
            <a:pPr lvl="1"/>
            <a:r>
              <a:rPr lang="en-US" dirty="0"/>
              <a:t>Interpretation of Factors</a:t>
            </a:r>
          </a:p>
          <a:p>
            <a:r>
              <a:rPr lang="en-US" dirty="0">
                <a:solidFill>
                  <a:schemeClr val="tx1">
                    <a:lumMod val="75000"/>
                    <a:lumOff val="25000"/>
                  </a:schemeClr>
                </a:solidFill>
              </a:rPr>
              <a:t>Summary</a:t>
            </a:r>
          </a:p>
          <a:p>
            <a:r>
              <a:rPr lang="en-US" b="1" dirty="0">
                <a:solidFill>
                  <a:srgbClr val="004668"/>
                </a:solidFill>
              </a:rPr>
              <a:t>Takeaways</a:t>
            </a:r>
          </a:p>
        </p:txBody>
      </p:sp>
      <p:sp>
        <p:nvSpPr>
          <p:cNvPr id="5" name="Slide Number Placeholder 4"/>
          <p:cNvSpPr>
            <a:spLocks noGrp="1"/>
          </p:cNvSpPr>
          <p:nvPr>
            <p:ph type="sldNum" sz="quarter" idx="12"/>
          </p:nvPr>
        </p:nvSpPr>
        <p:spPr>
          <a:xfrm>
            <a:off x="8398863" y="6457009"/>
            <a:ext cx="554038" cy="365125"/>
          </a:xfrm>
        </p:spPr>
        <p:txBody>
          <a:bodyPr/>
          <a:lstStyle/>
          <a:p>
            <a:fld id="{606C48AC-5425-9447-80A6-7CD23CC5D020}" type="slidenum">
              <a:rPr lang="en-US" sz="1200" smtClean="0">
                <a:solidFill>
                  <a:schemeClr val="tx1">
                    <a:lumMod val="65000"/>
                    <a:lumOff val="35000"/>
                  </a:schemeClr>
                </a:solidFill>
              </a:rPr>
              <a:t>38</a:t>
            </a:fld>
            <a:endParaRPr lang="en-US" sz="1200" dirty="0">
              <a:solidFill>
                <a:schemeClr val="tx1">
                  <a:lumMod val="65000"/>
                  <a:lumOff val="35000"/>
                </a:schemeClr>
              </a:solidFill>
            </a:endParaRPr>
          </a:p>
        </p:txBody>
      </p:sp>
      <p:sp>
        <p:nvSpPr>
          <p:cNvPr id="6" name="Footer Placeholder 5"/>
          <p:cNvSpPr>
            <a:spLocks noGrp="1"/>
          </p:cNvSpPr>
          <p:nvPr>
            <p:ph type="ftr" sz="quarter" idx="11"/>
          </p:nvPr>
        </p:nvSpPr>
        <p:spPr/>
        <p:txBody>
          <a:bodyPr/>
          <a:lstStyle/>
          <a:p>
            <a:r>
              <a:rPr lang="en-US" dirty="0"/>
              <a:t>© Palmatier, Petersen, and Germann</a:t>
            </a:r>
          </a:p>
        </p:txBody>
      </p:sp>
    </p:spTree>
    <p:extLst>
      <p:ext uri="{BB962C8B-B14F-4D97-AF65-F5344CB8AC3E}">
        <p14:creationId xmlns:p14="http://schemas.microsoft.com/office/powerpoint/2010/main" val="114557487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8474" y="374368"/>
            <a:ext cx="7556313" cy="803691"/>
          </a:xfrm>
        </p:spPr>
        <p:txBody>
          <a:bodyPr/>
          <a:lstStyle/>
          <a:p>
            <a:r>
              <a:rPr lang="en-US" b="1" dirty="0">
                <a:solidFill>
                  <a:srgbClr val="000000"/>
                </a:solidFill>
              </a:rPr>
              <a:t>Takeaways</a:t>
            </a:r>
          </a:p>
        </p:txBody>
      </p:sp>
      <p:sp>
        <p:nvSpPr>
          <p:cNvPr id="3" name="Content Placeholder 2"/>
          <p:cNvSpPr>
            <a:spLocks noGrp="1"/>
          </p:cNvSpPr>
          <p:nvPr>
            <p:ph idx="1"/>
          </p:nvPr>
        </p:nvSpPr>
        <p:spPr/>
        <p:txBody>
          <a:bodyPr>
            <a:normAutofit/>
          </a:bodyPr>
          <a:lstStyle/>
          <a:p>
            <a:pPr lvl="0"/>
            <a:r>
              <a:rPr lang="en-US" dirty="0"/>
              <a:t>Much thought needs to go into designing a good questionnaire. </a:t>
            </a:r>
          </a:p>
          <a:p>
            <a:pPr lvl="0"/>
            <a:r>
              <a:rPr lang="en-US" dirty="0"/>
              <a:t>How questions are asked in a questionnaire matters.</a:t>
            </a:r>
          </a:p>
          <a:p>
            <a:pPr lvl="0"/>
            <a:r>
              <a:rPr lang="en-US" dirty="0"/>
              <a:t>Questionnaires are most commonly administered online using online survey tools such as Qualtrics or SurveyMonkey, although other methods are still used. The researcher needs to decide which method is most advantageous given the research question at hand.</a:t>
            </a:r>
          </a:p>
          <a:p>
            <a:pPr lvl="0"/>
            <a:r>
              <a:rPr lang="en-US" dirty="0"/>
              <a:t>There are four types of scales: Nominal, ordinal, interval, and ratio. Key differences among these scales are whether (1) the values have a meaningful order, (2) the order can be quantified, and (3) the values have a “true” zero.</a:t>
            </a:r>
          </a:p>
        </p:txBody>
      </p:sp>
      <p:sp>
        <p:nvSpPr>
          <p:cNvPr id="4" name="Footer Placeholder 3"/>
          <p:cNvSpPr>
            <a:spLocks noGrp="1"/>
          </p:cNvSpPr>
          <p:nvPr>
            <p:ph type="ftr" sz="quarter" idx="11"/>
          </p:nvPr>
        </p:nvSpPr>
        <p:spPr/>
        <p:txBody>
          <a:bodyPr/>
          <a:lstStyle/>
          <a:p>
            <a:r>
              <a:rPr lang="en-US"/>
              <a:t>© Palmatier, Petersen, and Germann</a:t>
            </a:r>
            <a:endParaRPr lang="en-US" dirty="0"/>
          </a:p>
        </p:txBody>
      </p:sp>
      <p:sp>
        <p:nvSpPr>
          <p:cNvPr id="7" name="Slide Number Placeholder 4"/>
          <p:cNvSpPr>
            <a:spLocks noGrp="1"/>
          </p:cNvSpPr>
          <p:nvPr>
            <p:ph type="sldNum" sz="quarter" idx="12"/>
          </p:nvPr>
        </p:nvSpPr>
        <p:spPr>
          <a:xfrm>
            <a:off x="8298609" y="6423585"/>
            <a:ext cx="554038" cy="365125"/>
          </a:xfrm>
        </p:spPr>
        <p:txBody>
          <a:bodyPr/>
          <a:lstStyle/>
          <a:p>
            <a:fld id="{606C48AC-5425-9447-80A6-7CD23CC5D020}" type="slidenum">
              <a:rPr lang="en-US" sz="1200" smtClean="0">
                <a:solidFill>
                  <a:srgbClr val="595959"/>
                </a:solidFill>
              </a:rPr>
              <a:pPr/>
              <a:t>39</a:t>
            </a:fld>
            <a:endParaRPr lang="en-US" sz="1200" dirty="0">
              <a:solidFill>
                <a:srgbClr val="595959"/>
              </a:solidFill>
            </a:endParaRPr>
          </a:p>
        </p:txBody>
      </p:sp>
    </p:spTree>
    <p:extLst>
      <p:ext uri="{BB962C8B-B14F-4D97-AF65-F5344CB8AC3E}">
        <p14:creationId xmlns:p14="http://schemas.microsoft.com/office/powerpoint/2010/main" val="24041724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Agenda</a:t>
            </a:r>
          </a:p>
        </p:txBody>
      </p:sp>
      <p:sp>
        <p:nvSpPr>
          <p:cNvPr id="3" name="Content Placeholder 2"/>
          <p:cNvSpPr>
            <a:spLocks noGrp="1"/>
          </p:cNvSpPr>
          <p:nvPr>
            <p:ph idx="1"/>
          </p:nvPr>
        </p:nvSpPr>
        <p:spPr/>
        <p:txBody>
          <a:bodyPr>
            <a:normAutofit fontScale="55000" lnSpcReduction="20000"/>
          </a:bodyPr>
          <a:lstStyle/>
          <a:p>
            <a:r>
              <a:rPr lang="en-US" dirty="0">
                <a:solidFill>
                  <a:schemeClr val="tx1">
                    <a:lumMod val="75000"/>
                    <a:lumOff val="25000"/>
                  </a:schemeClr>
                </a:solidFill>
              </a:rPr>
              <a:t>Learning Objectives</a:t>
            </a:r>
          </a:p>
          <a:p>
            <a:r>
              <a:rPr lang="en-US" b="1" dirty="0">
                <a:solidFill>
                  <a:srgbClr val="004668"/>
                </a:solidFill>
              </a:rPr>
              <a:t>Introduction</a:t>
            </a:r>
          </a:p>
          <a:p>
            <a:pPr lvl="1"/>
            <a:r>
              <a:rPr lang="en-US" dirty="0"/>
              <a:t>Principles of Questionnaire Design</a:t>
            </a:r>
          </a:p>
          <a:p>
            <a:pPr lvl="1"/>
            <a:r>
              <a:rPr lang="en-US" dirty="0"/>
              <a:t>Types of Questions</a:t>
            </a:r>
          </a:p>
          <a:p>
            <a:pPr lvl="1"/>
            <a:r>
              <a:rPr lang="en-US" dirty="0"/>
              <a:t>The Art of Asking Questions</a:t>
            </a:r>
          </a:p>
          <a:p>
            <a:pPr lvl="1"/>
            <a:r>
              <a:rPr lang="en-US" dirty="0"/>
              <a:t>Questionnaire Layout </a:t>
            </a:r>
          </a:p>
          <a:p>
            <a:r>
              <a:rPr lang="en-US" dirty="0"/>
              <a:t>Principles of Sampling</a:t>
            </a:r>
          </a:p>
          <a:p>
            <a:pPr lvl="1"/>
            <a:r>
              <a:rPr lang="en-US" dirty="0"/>
              <a:t>Probability versus Quota Sampling</a:t>
            </a:r>
          </a:p>
          <a:p>
            <a:pPr lvl="1"/>
            <a:r>
              <a:rPr lang="en-US" dirty="0"/>
              <a:t>Sample Size for Estimating the Population Mean</a:t>
            </a:r>
          </a:p>
          <a:p>
            <a:pPr lvl="1"/>
            <a:r>
              <a:rPr lang="en-US" dirty="0"/>
              <a:t>Sample Size for Estimating Proportions</a:t>
            </a:r>
          </a:p>
          <a:p>
            <a:pPr lvl="1"/>
            <a:r>
              <a:rPr lang="en-US" dirty="0"/>
              <a:t>Sample Size Heuristics</a:t>
            </a:r>
          </a:p>
          <a:p>
            <a:r>
              <a:rPr lang="en-US" dirty="0"/>
              <a:t>Scales and Factor analysis</a:t>
            </a:r>
          </a:p>
          <a:p>
            <a:pPr lvl="1"/>
            <a:r>
              <a:rPr lang="en-US" dirty="0"/>
              <a:t>Scale Development Process</a:t>
            </a:r>
          </a:p>
          <a:p>
            <a:pPr lvl="1"/>
            <a:r>
              <a:rPr lang="en-US" dirty="0"/>
              <a:t>What is Factor analysis?</a:t>
            </a:r>
          </a:p>
          <a:p>
            <a:pPr lvl="1"/>
            <a:r>
              <a:rPr lang="en-US" dirty="0"/>
              <a:t>Model Underlying Factor Analysis</a:t>
            </a:r>
          </a:p>
          <a:p>
            <a:pPr lvl="1"/>
            <a:r>
              <a:rPr lang="en-US" dirty="0"/>
              <a:t>Number of Factors to Retain</a:t>
            </a:r>
          </a:p>
          <a:p>
            <a:pPr lvl="1"/>
            <a:r>
              <a:rPr lang="en-US" dirty="0"/>
              <a:t>Interpretation of Factors</a:t>
            </a:r>
          </a:p>
          <a:p>
            <a:r>
              <a:rPr lang="en-US" dirty="0"/>
              <a:t>Summary</a:t>
            </a:r>
          </a:p>
          <a:p>
            <a:r>
              <a:rPr lang="en-US" dirty="0"/>
              <a:t>Takeaways</a:t>
            </a:r>
          </a:p>
        </p:txBody>
      </p:sp>
      <p:sp>
        <p:nvSpPr>
          <p:cNvPr id="5" name="Slide Number Placeholder 4"/>
          <p:cNvSpPr>
            <a:spLocks noGrp="1"/>
          </p:cNvSpPr>
          <p:nvPr>
            <p:ph type="sldNum" sz="quarter" idx="12"/>
          </p:nvPr>
        </p:nvSpPr>
        <p:spPr>
          <a:xfrm>
            <a:off x="8398863" y="6457009"/>
            <a:ext cx="554038" cy="365125"/>
          </a:xfrm>
        </p:spPr>
        <p:txBody>
          <a:bodyPr/>
          <a:lstStyle/>
          <a:p>
            <a:fld id="{606C48AC-5425-9447-80A6-7CD23CC5D020}" type="slidenum">
              <a:rPr lang="en-US" sz="1200" smtClean="0">
                <a:solidFill>
                  <a:schemeClr val="tx1">
                    <a:lumMod val="65000"/>
                    <a:lumOff val="35000"/>
                  </a:schemeClr>
                </a:solidFill>
              </a:rPr>
              <a:t>4</a:t>
            </a:fld>
            <a:endParaRPr lang="en-US" sz="1200" dirty="0">
              <a:solidFill>
                <a:schemeClr val="tx1">
                  <a:lumMod val="65000"/>
                  <a:lumOff val="35000"/>
                </a:schemeClr>
              </a:solidFill>
            </a:endParaRPr>
          </a:p>
        </p:txBody>
      </p:sp>
      <p:sp>
        <p:nvSpPr>
          <p:cNvPr id="6" name="Footer Placeholder 5"/>
          <p:cNvSpPr>
            <a:spLocks noGrp="1"/>
          </p:cNvSpPr>
          <p:nvPr>
            <p:ph type="ftr" sz="quarter" idx="11"/>
          </p:nvPr>
        </p:nvSpPr>
        <p:spPr/>
        <p:txBody>
          <a:bodyPr/>
          <a:lstStyle/>
          <a:p>
            <a:r>
              <a:rPr lang="en-US" dirty="0"/>
              <a:t>© Palmatier, Petersen, and Germann</a:t>
            </a:r>
          </a:p>
        </p:txBody>
      </p:sp>
    </p:spTree>
    <p:extLst>
      <p:ext uri="{BB962C8B-B14F-4D97-AF65-F5344CB8AC3E}">
        <p14:creationId xmlns:p14="http://schemas.microsoft.com/office/powerpoint/2010/main" val="327610584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8474" y="374368"/>
            <a:ext cx="7556313" cy="803691"/>
          </a:xfrm>
        </p:spPr>
        <p:txBody>
          <a:bodyPr/>
          <a:lstStyle/>
          <a:p>
            <a:r>
              <a:rPr lang="en-US" b="1" dirty="0">
                <a:solidFill>
                  <a:srgbClr val="000000"/>
                </a:solidFill>
              </a:rPr>
              <a:t>Takeaways</a:t>
            </a:r>
          </a:p>
        </p:txBody>
      </p:sp>
      <p:sp>
        <p:nvSpPr>
          <p:cNvPr id="3" name="Content Placeholder 2"/>
          <p:cNvSpPr>
            <a:spLocks noGrp="1"/>
          </p:cNvSpPr>
          <p:nvPr>
            <p:ph idx="1"/>
          </p:nvPr>
        </p:nvSpPr>
        <p:spPr/>
        <p:txBody>
          <a:bodyPr>
            <a:normAutofit fontScale="92500" lnSpcReduction="10000"/>
          </a:bodyPr>
          <a:lstStyle/>
          <a:p>
            <a:pPr lvl="0"/>
            <a:r>
              <a:rPr lang="en-US" dirty="0"/>
              <a:t>Marketing researchers commonly use Likert scales that are typically treated as interval scales (although some argue Likert scales should be treated as ordinal scales).</a:t>
            </a:r>
          </a:p>
          <a:p>
            <a:pPr lvl="0"/>
            <a:r>
              <a:rPr lang="en-US" dirty="0"/>
              <a:t>Researchers frequently use heuristics to decide how big of a sample to use.  However, the necessary sample size to estimate population means and proportions can be easily calculated with simple formulas.</a:t>
            </a:r>
          </a:p>
          <a:p>
            <a:pPr lvl="0"/>
            <a:r>
              <a:rPr lang="en-US" dirty="0"/>
              <a:t>Researchers should use probability sampling whenever possible.</a:t>
            </a:r>
          </a:p>
          <a:p>
            <a:pPr lvl="0"/>
            <a:r>
              <a:rPr lang="en-US" dirty="0"/>
              <a:t>Factor analysis is a statistical technique used to analyze interrelationships (i.e., correlations) among a large number of variables and to explain these variables in terms of their common underlying dimensions (referred to as factors).</a:t>
            </a:r>
          </a:p>
          <a:p>
            <a:pPr lvl="0"/>
            <a:r>
              <a:rPr lang="en-US" dirty="0"/>
              <a:t>Factors that emerge from factor analysis are interpreted using the variables that load onto the factors. Factors can be rotated about the origin to facilitate factor interpretation.</a:t>
            </a:r>
          </a:p>
        </p:txBody>
      </p:sp>
      <p:sp>
        <p:nvSpPr>
          <p:cNvPr id="4" name="Footer Placeholder 3"/>
          <p:cNvSpPr>
            <a:spLocks noGrp="1"/>
          </p:cNvSpPr>
          <p:nvPr>
            <p:ph type="ftr" sz="quarter" idx="11"/>
          </p:nvPr>
        </p:nvSpPr>
        <p:spPr/>
        <p:txBody>
          <a:bodyPr/>
          <a:lstStyle/>
          <a:p>
            <a:r>
              <a:rPr lang="en-US"/>
              <a:t>© Palmatier, Petersen, and Germann</a:t>
            </a:r>
            <a:endParaRPr lang="en-US" dirty="0"/>
          </a:p>
        </p:txBody>
      </p:sp>
      <p:sp>
        <p:nvSpPr>
          <p:cNvPr id="7" name="Slide Number Placeholder 4"/>
          <p:cNvSpPr>
            <a:spLocks noGrp="1"/>
          </p:cNvSpPr>
          <p:nvPr>
            <p:ph type="sldNum" sz="quarter" idx="12"/>
          </p:nvPr>
        </p:nvSpPr>
        <p:spPr>
          <a:xfrm>
            <a:off x="8298609" y="6423585"/>
            <a:ext cx="554038" cy="365125"/>
          </a:xfrm>
        </p:spPr>
        <p:txBody>
          <a:bodyPr/>
          <a:lstStyle/>
          <a:p>
            <a:fld id="{606C48AC-5425-9447-80A6-7CD23CC5D020}" type="slidenum">
              <a:rPr lang="en-US" sz="1200" smtClean="0">
                <a:solidFill>
                  <a:srgbClr val="595959"/>
                </a:solidFill>
              </a:rPr>
              <a:pPr/>
              <a:t>40</a:t>
            </a:fld>
            <a:endParaRPr lang="en-US" sz="1200" dirty="0">
              <a:solidFill>
                <a:srgbClr val="595959"/>
              </a:solidFill>
            </a:endParaRPr>
          </a:p>
        </p:txBody>
      </p:sp>
    </p:spTree>
    <p:extLst>
      <p:ext uri="{BB962C8B-B14F-4D97-AF65-F5344CB8AC3E}">
        <p14:creationId xmlns:p14="http://schemas.microsoft.com/office/powerpoint/2010/main" val="39950226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8474" y="375667"/>
            <a:ext cx="7556313" cy="1116106"/>
          </a:xfrm>
        </p:spPr>
        <p:txBody>
          <a:bodyPr>
            <a:normAutofit/>
          </a:bodyPr>
          <a:lstStyle/>
          <a:p>
            <a:r>
              <a:rPr lang="en-US" b="1" dirty="0"/>
              <a:t>Principles of Questionnaire Design</a:t>
            </a:r>
          </a:p>
        </p:txBody>
      </p:sp>
      <p:sp>
        <p:nvSpPr>
          <p:cNvPr id="3" name="Content Placeholder 2"/>
          <p:cNvSpPr>
            <a:spLocks noGrp="1"/>
          </p:cNvSpPr>
          <p:nvPr>
            <p:ph idx="1"/>
          </p:nvPr>
        </p:nvSpPr>
        <p:spPr/>
        <p:txBody>
          <a:bodyPr>
            <a:normAutofit/>
          </a:bodyPr>
          <a:lstStyle/>
          <a:p>
            <a:r>
              <a:rPr lang="en-US" dirty="0"/>
              <a:t>Conducting marketing analytics requires data. Sometimes, the data needed is already available to the researcher and does not need to be collected. In that case, researchers use what is referred to as </a:t>
            </a:r>
            <a:r>
              <a:rPr lang="en-US" i="1" dirty="0"/>
              <a:t>secondary data</a:t>
            </a:r>
            <a:r>
              <a:rPr lang="en-US" dirty="0"/>
              <a:t>, that is, data</a:t>
            </a:r>
            <a:r>
              <a:rPr lang="en-US" i="1" dirty="0"/>
              <a:t> </a:t>
            </a:r>
            <a:r>
              <a:rPr lang="en-US" dirty="0"/>
              <a:t>that was initially collected for a different purpose (e.g., data from the Census Bureau). </a:t>
            </a:r>
          </a:p>
          <a:p>
            <a:r>
              <a:rPr lang="en-US" dirty="0"/>
              <a:t>At other times, new data needs to be collected. This type of data is referred to as </a:t>
            </a:r>
            <a:r>
              <a:rPr lang="en-US" i="1" dirty="0"/>
              <a:t>primary data</a:t>
            </a:r>
            <a:r>
              <a:rPr lang="en-US" dirty="0"/>
              <a:t>. There are various ways to obtain primary data. </a:t>
            </a:r>
          </a:p>
          <a:p>
            <a:r>
              <a:rPr lang="en-US" dirty="0"/>
              <a:t>However, an oft-used method entails collecting data by means of questionnaires. </a:t>
            </a:r>
          </a:p>
        </p:txBody>
      </p:sp>
      <p:sp>
        <p:nvSpPr>
          <p:cNvPr id="6" name="Footer Placeholder 5"/>
          <p:cNvSpPr>
            <a:spLocks noGrp="1"/>
          </p:cNvSpPr>
          <p:nvPr>
            <p:ph type="ftr" sz="quarter" idx="11"/>
          </p:nvPr>
        </p:nvSpPr>
        <p:spPr/>
        <p:txBody>
          <a:bodyPr/>
          <a:lstStyle/>
          <a:p>
            <a:r>
              <a:rPr lang="en-US" dirty="0"/>
              <a:t>© Palmatier, Petersen, and Germann</a:t>
            </a:r>
          </a:p>
        </p:txBody>
      </p:sp>
      <p:sp>
        <p:nvSpPr>
          <p:cNvPr id="8" name="Slide Number Placeholder 4"/>
          <p:cNvSpPr>
            <a:spLocks noGrp="1"/>
          </p:cNvSpPr>
          <p:nvPr>
            <p:ph type="sldNum" sz="quarter" idx="12"/>
          </p:nvPr>
        </p:nvSpPr>
        <p:spPr>
          <a:xfrm>
            <a:off x="8298609" y="6423585"/>
            <a:ext cx="554038" cy="365125"/>
          </a:xfrm>
        </p:spPr>
        <p:txBody>
          <a:bodyPr/>
          <a:lstStyle/>
          <a:p>
            <a:fld id="{606C48AC-5425-9447-80A6-7CD23CC5D020}" type="slidenum">
              <a:rPr lang="en-US" sz="1200" smtClean="0">
                <a:solidFill>
                  <a:srgbClr val="595959"/>
                </a:solidFill>
              </a:rPr>
              <a:pPr/>
              <a:t>5</a:t>
            </a:fld>
            <a:endParaRPr lang="en-US" sz="1200" dirty="0">
              <a:solidFill>
                <a:srgbClr val="595959"/>
              </a:solidFill>
            </a:endParaRPr>
          </a:p>
        </p:txBody>
      </p:sp>
    </p:spTree>
    <p:extLst>
      <p:ext uri="{BB962C8B-B14F-4D97-AF65-F5344CB8AC3E}">
        <p14:creationId xmlns:p14="http://schemas.microsoft.com/office/powerpoint/2010/main" val="42744974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8474" y="375667"/>
            <a:ext cx="7556313" cy="1116106"/>
          </a:xfrm>
        </p:spPr>
        <p:txBody>
          <a:bodyPr>
            <a:normAutofit/>
          </a:bodyPr>
          <a:lstStyle/>
          <a:p>
            <a:r>
              <a:rPr lang="en-US" b="1" dirty="0"/>
              <a:t>Principles of Questionnaire Design</a:t>
            </a:r>
          </a:p>
        </p:txBody>
      </p:sp>
      <p:sp>
        <p:nvSpPr>
          <p:cNvPr id="3" name="Content Placeholder 2"/>
          <p:cNvSpPr>
            <a:spLocks noGrp="1"/>
          </p:cNvSpPr>
          <p:nvPr>
            <p:ph idx="1"/>
          </p:nvPr>
        </p:nvSpPr>
        <p:spPr/>
        <p:txBody>
          <a:bodyPr>
            <a:normAutofit/>
          </a:bodyPr>
          <a:lstStyle/>
          <a:p>
            <a:r>
              <a:rPr lang="en-US" dirty="0"/>
              <a:t>A questionnaire is a formalized set of questions for obtaining information from respondents to generate the data necessary to accomplish the objectives of the research project. </a:t>
            </a:r>
          </a:p>
          <a:p>
            <a:r>
              <a:rPr lang="en-US" dirty="0"/>
              <a:t>Based on this definition, we can see that questionnaires should:</a:t>
            </a:r>
          </a:p>
          <a:p>
            <a:pPr lvl="1"/>
            <a:r>
              <a:rPr lang="en-US" dirty="0"/>
              <a:t>Include a set of specific questions that the respondents can and will answer</a:t>
            </a:r>
          </a:p>
          <a:p>
            <a:pPr lvl="1"/>
            <a:r>
              <a:rPr lang="en-US" dirty="0"/>
              <a:t>Should facilitate data processing. Specifically, it should be easy to record questionnaire answers, and code and analyze the responses</a:t>
            </a:r>
          </a:p>
          <a:p>
            <a:pPr lvl="1"/>
            <a:r>
              <a:rPr lang="en-US" dirty="0"/>
              <a:t>Provide the information and data needed to answer the question(s) the researcher seeks to answer with the questionnaire</a:t>
            </a:r>
          </a:p>
        </p:txBody>
      </p:sp>
      <p:sp>
        <p:nvSpPr>
          <p:cNvPr id="6" name="Footer Placeholder 5"/>
          <p:cNvSpPr>
            <a:spLocks noGrp="1"/>
          </p:cNvSpPr>
          <p:nvPr>
            <p:ph type="ftr" sz="quarter" idx="11"/>
          </p:nvPr>
        </p:nvSpPr>
        <p:spPr/>
        <p:txBody>
          <a:bodyPr/>
          <a:lstStyle/>
          <a:p>
            <a:r>
              <a:rPr lang="en-US" dirty="0"/>
              <a:t>© Palmatier, Petersen, and Germann</a:t>
            </a:r>
          </a:p>
        </p:txBody>
      </p:sp>
      <p:sp>
        <p:nvSpPr>
          <p:cNvPr id="8" name="Slide Number Placeholder 4"/>
          <p:cNvSpPr>
            <a:spLocks noGrp="1"/>
          </p:cNvSpPr>
          <p:nvPr>
            <p:ph type="sldNum" sz="quarter" idx="12"/>
          </p:nvPr>
        </p:nvSpPr>
        <p:spPr>
          <a:xfrm>
            <a:off x="8298609" y="6423585"/>
            <a:ext cx="554038" cy="365125"/>
          </a:xfrm>
        </p:spPr>
        <p:txBody>
          <a:bodyPr/>
          <a:lstStyle/>
          <a:p>
            <a:fld id="{606C48AC-5425-9447-80A6-7CD23CC5D020}" type="slidenum">
              <a:rPr lang="en-US" sz="1200" smtClean="0">
                <a:solidFill>
                  <a:srgbClr val="595959"/>
                </a:solidFill>
              </a:rPr>
              <a:pPr/>
              <a:t>6</a:t>
            </a:fld>
            <a:endParaRPr lang="en-US" sz="1200" dirty="0">
              <a:solidFill>
                <a:srgbClr val="595959"/>
              </a:solidFill>
            </a:endParaRPr>
          </a:p>
        </p:txBody>
      </p:sp>
    </p:spTree>
    <p:extLst>
      <p:ext uri="{BB962C8B-B14F-4D97-AF65-F5344CB8AC3E}">
        <p14:creationId xmlns:p14="http://schemas.microsoft.com/office/powerpoint/2010/main" val="39893323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8474" y="375667"/>
            <a:ext cx="7556313" cy="1116106"/>
          </a:xfrm>
        </p:spPr>
        <p:txBody>
          <a:bodyPr>
            <a:normAutofit/>
          </a:bodyPr>
          <a:lstStyle/>
          <a:p>
            <a:r>
              <a:rPr lang="en-US" b="1" dirty="0"/>
              <a:t>Principles of Questionnaire Design</a:t>
            </a:r>
          </a:p>
        </p:txBody>
      </p:sp>
      <p:sp>
        <p:nvSpPr>
          <p:cNvPr id="3" name="Content Placeholder 2"/>
          <p:cNvSpPr>
            <a:spLocks noGrp="1"/>
          </p:cNvSpPr>
          <p:nvPr>
            <p:ph idx="1"/>
          </p:nvPr>
        </p:nvSpPr>
        <p:spPr/>
        <p:txBody>
          <a:bodyPr>
            <a:normAutofit/>
          </a:bodyPr>
          <a:lstStyle/>
          <a:p>
            <a:r>
              <a:rPr lang="en-US" dirty="0"/>
              <a:t>Questionnaires can be administered in various ways. The four most common methods are:</a:t>
            </a:r>
          </a:p>
          <a:p>
            <a:pPr lvl="1"/>
            <a:r>
              <a:rPr lang="en-US" dirty="0"/>
              <a:t>Personal (i.e., face-to-face) interviews</a:t>
            </a:r>
          </a:p>
          <a:p>
            <a:pPr lvl="1"/>
            <a:r>
              <a:rPr lang="en-US" dirty="0"/>
              <a:t>Telephone interviews</a:t>
            </a:r>
          </a:p>
          <a:p>
            <a:pPr lvl="1"/>
            <a:r>
              <a:rPr lang="en-US" dirty="0"/>
              <a:t>Mail questionnaires</a:t>
            </a:r>
          </a:p>
          <a:p>
            <a:pPr lvl="1"/>
            <a:r>
              <a:rPr lang="en-US" dirty="0"/>
              <a:t>Online questionnaires</a:t>
            </a:r>
          </a:p>
          <a:p>
            <a:r>
              <a:rPr lang="en-US" dirty="0"/>
              <a:t>Each one of these methods has advantages and disadvantages.</a:t>
            </a:r>
          </a:p>
        </p:txBody>
      </p:sp>
      <p:sp>
        <p:nvSpPr>
          <p:cNvPr id="6" name="Footer Placeholder 5"/>
          <p:cNvSpPr>
            <a:spLocks noGrp="1"/>
          </p:cNvSpPr>
          <p:nvPr>
            <p:ph type="ftr" sz="quarter" idx="11"/>
          </p:nvPr>
        </p:nvSpPr>
        <p:spPr/>
        <p:txBody>
          <a:bodyPr/>
          <a:lstStyle/>
          <a:p>
            <a:r>
              <a:rPr lang="en-US" dirty="0"/>
              <a:t>© Palmatier, Petersen, and Germann</a:t>
            </a:r>
          </a:p>
        </p:txBody>
      </p:sp>
      <p:sp>
        <p:nvSpPr>
          <p:cNvPr id="8" name="Slide Number Placeholder 4"/>
          <p:cNvSpPr>
            <a:spLocks noGrp="1"/>
          </p:cNvSpPr>
          <p:nvPr>
            <p:ph type="sldNum" sz="quarter" idx="12"/>
          </p:nvPr>
        </p:nvSpPr>
        <p:spPr>
          <a:xfrm>
            <a:off x="8298609" y="6423585"/>
            <a:ext cx="554038" cy="365125"/>
          </a:xfrm>
        </p:spPr>
        <p:txBody>
          <a:bodyPr/>
          <a:lstStyle/>
          <a:p>
            <a:fld id="{606C48AC-5425-9447-80A6-7CD23CC5D020}" type="slidenum">
              <a:rPr lang="en-US" sz="1200" smtClean="0">
                <a:solidFill>
                  <a:srgbClr val="595959"/>
                </a:solidFill>
              </a:rPr>
              <a:pPr/>
              <a:t>7</a:t>
            </a:fld>
            <a:endParaRPr lang="en-US" sz="1200" dirty="0">
              <a:solidFill>
                <a:srgbClr val="595959"/>
              </a:solidFill>
            </a:endParaRPr>
          </a:p>
        </p:txBody>
      </p:sp>
    </p:spTree>
    <p:extLst>
      <p:ext uri="{BB962C8B-B14F-4D97-AF65-F5344CB8AC3E}">
        <p14:creationId xmlns:p14="http://schemas.microsoft.com/office/powerpoint/2010/main" val="20562319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8474" y="375667"/>
            <a:ext cx="7556313" cy="1116106"/>
          </a:xfrm>
        </p:spPr>
        <p:txBody>
          <a:bodyPr>
            <a:normAutofit/>
          </a:bodyPr>
          <a:lstStyle/>
          <a:p>
            <a:r>
              <a:rPr lang="en-US" b="1" dirty="0"/>
              <a:t>Principles of Questionnaire Design</a:t>
            </a:r>
          </a:p>
        </p:txBody>
      </p:sp>
      <p:sp>
        <p:nvSpPr>
          <p:cNvPr id="6" name="Footer Placeholder 5"/>
          <p:cNvSpPr>
            <a:spLocks noGrp="1"/>
          </p:cNvSpPr>
          <p:nvPr>
            <p:ph type="ftr" sz="quarter" idx="11"/>
          </p:nvPr>
        </p:nvSpPr>
        <p:spPr/>
        <p:txBody>
          <a:bodyPr/>
          <a:lstStyle/>
          <a:p>
            <a:r>
              <a:rPr lang="en-US" dirty="0"/>
              <a:t>© Palmatier, Petersen, and Germann</a:t>
            </a:r>
          </a:p>
        </p:txBody>
      </p:sp>
      <p:sp>
        <p:nvSpPr>
          <p:cNvPr id="8" name="Slide Number Placeholder 4"/>
          <p:cNvSpPr>
            <a:spLocks noGrp="1"/>
          </p:cNvSpPr>
          <p:nvPr>
            <p:ph type="sldNum" sz="quarter" idx="12"/>
          </p:nvPr>
        </p:nvSpPr>
        <p:spPr>
          <a:xfrm>
            <a:off x="8298609" y="6423585"/>
            <a:ext cx="554038" cy="365125"/>
          </a:xfrm>
        </p:spPr>
        <p:txBody>
          <a:bodyPr/>
          <a:lstStyle/>
          <a:p>
            <a:fld id="{606C48AC-5425-9447-80A6-7CD23CC5D020}" type="slidenum">
              <a:rPr lang="en-US" sz="1200" smtClean="0">
                <a:solidFill>
                  <a:srgbClr val="595959"/>
                </a:solidFill>
              </a:rPr>
              <a:pPr/>
              <a:t>8</a:t>
            </a:fld>
            <a:endParaRPr lang="en-US" sz="1200" dirty="0">
              <a:solidFill>
                <a:srgbClr val="595959"/>
              </a:solidFill>
            </a:endParaRPr>
          </a:p>
        </p:txBody>
      </p:sp>
      <p:graphicFrame>
        <p:nvGraphicFramePr>
          <p:cNvPr id="4" name="Table 3">
            <a:extLst>
              <a:ext uri="{FF2B5EF4-FFF2-40B4-BE49-F238E27FC236}">
                <a16:creationId xmlns:a16="http://schemas.microsoft.com/office/drawing/2014/main" id="{8D5DBA71-9AA7-469A-BA52-19E1E5AA51F4}"/>
              </a:ext>
            </a:extLst>
          </p:cNvPr>
          <p:cNvGraphicFramePr>
            <a:graphicFrameLocks noGrp="1"/>
          </p:cNvGraphicFramePr>
          <p:nvPr>
            <p:extLst>
              <p:ext uri="{D42A27DB-BD31-4B8C-83A1-F6EECF244321}">
                <p14:modId xmlns:p14="http://schemas.microsoft.com/office/powerpoint/2010/main" val="2400768797"/>
              </p:ext>
            </p:extLst>
          </p:nvPr>
        </p:nvGraphicFramePr>
        <p:xfrm>
          <a:off x="653582" y="1397183"/>
          <a:ext cx="7800135" cy="4882431"/>
        </p:xfrm>
        <a:graphic>
          <a:graphicData uri="http://schemas.openxmlformats.org/drawingml/2006/table">
            <a:tbl>
              <a:tblPr firstRow="1" firstCol="1" bandRow="1">
                <a:tableStyleId>{5C22544A-7EE6-4342-B048-85BDC9FD1C3A}</a:tableStyleId>
              </a:tblPr>
              <a:tblGrid>
                <a:gridCol w="4047240">
                  <a:extLst>
                    <a:ext uri="{9D8B030D-6E8A-4147-A177-3AD203B41FA5}">
                      <a16:colId xmlns:a16="http://schemas.microsoft.com/office/drawing/2014/main" val="2580895045"/>
                    </a:ext>
                  </a:extLst>
                </a:gridCol>
                <a:gridCol w="3752895">
                  <a:extLst>
                    <a:ext uri="{9D8B030D-6E8A-4147-A177-3AD203B41FA5}">
                      <a16:colId xmlns:a16="http://schemas.microsoft.com/office/drawing/2014/main" val="3273695817"/>
                    </a:ext>
                  </a:extLst>
                </a:gridCol>
              </a:tblGrid>
              <a:tr h="237111">
                <a:tc>
                  <a:txBody>
                    <a:bodyPr/>
                    <a:lstStyle/>
                    <a:p>
                      <a:pPr marL="0" marR="0" algn="ctr">
                        <a:lnSpc>
                          <a:spcPct val="107000"/>
                        </a:lnSpc>
                        <a:spcBef>
                          <a:spcPts val="0"/>
                        </a:spcBef>
                        <a:spcAft>
                          <a:spcPts val="0"/>
                        </a:spcAft>
                      </a:pPr>
                      <a:r>
                        <a:rPr lang="en-US" sz="1500">
                          <a:effectLst/>
                        </a:rPr>
                        <a:t>Advantages</a:t>
                      </a:r>
                      <a:endParaRPr lang="en-US" sz="1500">
                        <a:effectLst/>
                        <a:latin typeface="Calibri" panose="020F0502020204030204" pitchFamily="34" charset="0"/>
                        <a:ea typeface="Calibri" panose="020F0502020204030204" pitchFamily="34" charset="0"/>
                        <a:cs typeface="Times New Roman" panose="02020603050405020304" pitchFamily="18" charset="0"/>
                      </a:endParaRPr>
                    </a:p>
                  </a:txBody>
                  <a:tcPr marL="88304" marR="88304" marT="0" marB="0" anchor="b"/>
                </a:tc>
                <a:tc>
                  <a:txBody>
                    <a:bodyPr/>
                    <a:lstStyle/>
                    <a:p>
                      <a:pPr marL="0" marR="0" algn="ctr">
                        <a:lnSpc>
                          <a:spcPct val="107000"/>
                        </a:lnSpc>
                        <a:spcBef>
                          <a:spcPts val="0"/>
                        </a:spcBef>
                        <a:spcAft>
                          <a:spcPts val="0"/>
                        </a:spcAft>
                      </a:pPr>
                      <a:r>
                        <a:rPr lang="en-US" sz="1500">
                          <a:effectLst/>
                        </a:rPr>
                        <a:t>Disadvantages</a:t>
                      </a:r>
                      <a:endParaRPr lang="en-US" sz="1500">
                        <a:effectLst/>
                        <a:latin typeface="Calibri" panose="020F0502020204030204" pitchFamily="34" charset="0"/>
                        <a:ea typeface="Calibri" panose="020F0502020204030204" pitchFamily="34" charset="0"/>
                        <a:cs typeface="Times New Roman" panose="02020603050405020304" pitchFamily="18" charset="0"/>
                      </a:endParaRPr>
                    </a:p>
                  </a:txBody>
                  <a:tcPr marL="88304" marR="88304" marT="0" marB="0" anchor="b"/>
                </a:tc>
                <a:extLst>
                  <a:ext uri="{0D108BD9-81ED-4DB2-BD59-A6C34878D82A}">
                    <a16:rowId xmlns:a16="http://schemas.microsoft.com/office/drawing/2014/main" val="580100131"/>
                  </a:ext>
                </a:extLst>
              </a:tr>
              <a:tr h="425772">
                <a:tc gridSpan="2">
                  <a:txBody>
                    <a:bodyPr/>
                    <a:lstStyle/>
                    <a:p>
                      <a:pPr marL="0" marR="0" algn="ctr">
                        <a:lnSpc>
                          <a:spcPct val="107000"/>
                        </a:lnSpc>
                        <a:spcBef>
                          <a:spcPts val="0"/>
                        </a:spcBef>
                        <a:spcAft>
                          <a:spcPts val="0"/>
                        </a:spcAft>
                      </a:pPr>
                      <a:r>
                        <a:rPr lang="en-US" sz="1500">
                          <a:effectLst/>
                        </a:rPr>
                        <a:t>Personal Interviews</a:t>
                      </a:r>
                      <a:endParaRPr lang="en-US" sz="1500">
                        <a:effectLst/>
                        <a:latin typeface="Calibri" panose="020F0502020204030204" pitchFamily="34" charset="0"/>
                        <a:ea typeface="Calibri" panose="020F0502020204030204" pitchFamily="34" charset="0"/>
                        <a:cs typeface="Times New Roman" panose="02020603050405020304" pitchFamily="18" charset="0"/>
                      </a:endParaRPr>
                    </a:p>
                  </a:txBody>
                  <a:tcPr marL="98478" marR="98478" marT="49239" marB="49239"/>
                </a:tc>
                <a:tc hMerge="1">
                  <a:txBody>
                    <a:bodyPr/>
                    <a:lstStyle/>
                    <a:p>
                      <a:endParaRPr lang="en-US"/>
                    </a:p>
                  </a:txBody>
                  <a:tcPr/>
                </a:tc>
                <a:extLst>
                  <a:ext uri="{0D108BD9-81ED-4DB2-BD59-A6C34878D82A}">
                    <a16:rowId xmlns:a16="http://schemas.microsoft.com/office/drawing/2014/main" val="3001595604"/>
                  </a:ext>
                </a:extLst>
              </a:tr>
              <a:tr h="237111">
                <a:tc>
                  <a:txBody>
                    <a:bodyPr/>
                    <a:lstStyle/>
                    <a:p>
                      <a:pPr marL="0" marR="0">
                        <a:lnSpc>
                          <a:spcPct val="107000"/>
                        </a:lnSpc>
                        <a:spcBef>
                          <a:spcPts val="0"/>
                        </a:spcBef>
                        <a:spcAft>
                          <a:spcPts val="0"/>
                        </a:spcAft>
                      </a:pPr>
                      <a:r>
                        <a:rPr lang="en-US" sz="1500">
                          <a:effectLst/>
                        </a:rPr>
                        <a:t>Flexibility in obtaining data</a:t>
                      </a:r>
                      <a:endParaRPr lang="en-US" sz="1500">
                        <a:effectLst/>
                        <a:latin typeface="Calibri" panose="020F0502020204030204" pitchFamily="34" charset="0"/>
                        <a:ea typeface="Calibri" panose="020F0502020204030204" pitchFamily="34" charset="0"/>
                        <a:cs typeface="Times New Roman" panose="02020603050405020304" pitchFamily="18" charset="0"/>
                      </a:endParaRPr>
                    </a:p>
                  </a:txBody>
                  <a:tcPr marL="88304" marR="88304" marT="0" marB="0"/>
                </a:tc>
                <a:tc>
                  <a:txBody>
                    <a:bodyPr/>
                    <a:lstStyle/>
                    <a:p>
                      <a:pPr marL="0" marR="0">
                        <a:lnSpc>
                          <a:spcPct val="107000"/>
                        </a:lnSpc>
                        <a:spcBef>
                          <a:spcPts val="0"/>
                        </a:spcBef>
                        <a:spcAft>
                          <a:spcPts val="0"/>
                        </a:spcAft>
                      </a:pPr>
                      <a:r>
                        <a:rPr lang="en-US" sz="1500">
                          <a:effectLst/>
                        </a:rPr>
                        <a:t>Bias of interviewer</a:t>
                      </a:r>
                      <a:endParaRPr lang="en-US" sz="1500">
                        <a:effectLst/>
                        <a:latin typeface="Calibri" panose="020F0502020204030204" pitchFamily="34" charset="0"/>
                        <a:ea typeface="Calibri" panose="020F0502020204030204" pitchFamily="34" charset="0"/>
                        <a:cs typeface="Times New Roman" panose="02020603050405020304" pitchFamily="18" charset="0"/>
                      </a:endParaRPr>
                    </a:p>
                  </a:txBody>
                  <a:tcPr marL="88304" marR="88304" marT="0" marB="0"/>
                </a:tc>
                <a:extLst>
                  <a:ext uri="{0D108BD9-81ED-4DB2-BD59-A6C34878D82A}">
                    <a16:rowId xmlns:a16="http://schemas.microsoft.com/office/drawing/2014/main" val="3607260422"/>
                  </a:ext>
                </a:extLst>
              </a:tr>
              <a:tr h="237111">
                <a:tc>
                  <a:txBody>
                    <a:bodyPr/>
                    <a:lstStyle/>
                    <a:p>
                      <a:pPr marL="0" marR="0">
                        <a:lnSpc>
                          <a:spcPct val="107000"/>
                        </a:lnSpc>
                        <a:spcBef>
                          <a:spcPts val="0"/>
                        </a:spcBef>
                        <a:spcAft>
                          <a:spcPts val="0"/>
                        </a:spcAft>
                      </a:pPr>
                      <a:r>
                        <a:rPr lang="en-US" sz="1500">
                          <a:effectLst/>
                        </a:rPr>
                        <a:t>Face-to-face encounter</a:t>
                      </a:r>
                      <a:endParaRPr lang="en-US" sz="1500">
                        <a:effectLst/>
                        <a:latin typeface="Calibri" panose="020F0502020204030204" pitchFamily="34" charset="0"/>
                        <a:ea typeface="Calibri" panose="020F0502020204030204" pitchFamily="34" charset="0"/>
                        <a:cs typeface="Times New Roman" panose="02020603050405020304" pitchFamily="18" charset="0"/>
                      </a:endParaRPr>
                    </a:p>
                  </a:txBody>
                  <a:tcPr marL="88304" marR="88304" marT="0" marB="0"/>
                </a:tc>
                <a:tc>
                  <a:txBody>
                    <a:bodyPr/>
                    <a:lstStyle/>
                    <a:p>
                      <a:pPr marL="0" marR="0">
                        <a:lnSpc>
                          <a:spcPct val="107000"/>
                        </a:lnSpc>
                        <a:spcBef>
                          <a:spcPts val="0"/>
                        </a:spcBef>
                        <a:spcAft>
                          <a:spcPts val="0"/>
                        </a:spcAft>
                      </a:pPr>
                      <a:r>
                        <a:rPr lang="en-US" sz="1500">
                          <a:effectLst/>
                        </a:rPr>
                        <a:t>Response bias</a:t>
                      </a:r>
                      <a:endParaRPr lang="en-US" sz="1500">
                        <a:effectLst/>
                        <a:latin typeface="Calibri" panose="020F0502020204030204" pitchFamily="34" charset="0"/>
                        <a:ea typeface="Calibri" panose="020F0502020204030204" pitchFamily="34" charset="0"/>
                        <a:cs typeface="Times New Roman" panose="02020603050405020304" pitchFamily="18" charset="0"/>
                      </a:endParaRPr>
                    </a:p>
                  </a:txBody>
                  <a:tcPr marL="88304" marR="88304" marT="0" marB="0"/>
                </a:tc>
                <a:extLst>
                  <a:ext uri="{0D108BD9-81ED-4DB2-BD59-A6C34878D82A}">
                    <a16:rowId xmlns:a16="http://schemas.microsoft.com/office/drawing/2014/main" val="1008559043"/>
                  </a:ext>
                </a:extLst>
              </a:tr>
              <a:tr h="237111">
                <a:tc>
                  <a:txBody>
                    <a:bodyPr/>
                    <a:lstStyle/>
                    <a:p>
                      <a:pPr marL="0" marR="0">
                        <a:lnSpc>
                          <a:spcPct val="107000"/>
                        </a:lnSpc>
                        <a:spcBef>
                          <a:spcPts val="0"/>
                        </a:spcBef>
                        <a:spcAft>
                          <a:spcPts val="0"/>
                        </a:spcAft>
                      </a:pPr>
                      <a:r>
                        <a:rPr lang="en-US" sz="1500">
                          <a:effectLst/>
                        </a:rPr>
                        <a:t>Ability to clear doubt in person</a:t>
                      </a:r>
                      <a:endParaRPr lang="en-US" sz="1500">
                        <a:effectLst/>
                        <a:latin typeface="Calibri" panose="020F0502020204030204" pitchFamily="34" charset="0"/>
                        <a:ea typeface="Calibri" panose="020F0502020204030204" pitchFamily="34" charset="0"/>
                        <a:cs typeface="Times New Roman" panose="02020603050405020304" pitchFamily="18" charset="0"/>
                      </a:endParaRPr>
                    </a:p>
                  </a:txBody>
                  <a:tcPr marL="88304" marR="88304" marT="0" marB="0"/>
                </a:tc>
                <a:tc>
                  <a:txBody>
                    <a:bodyPr/>
                    <a:lstStyle/>
                    <a:p>
                      <a:pPr marL="0" marR="0">
                        <a:lnSpc>
                          <a:spcPct val="107000"/>
                        </a:lnSpc>
                        <a:spcBef>
                          <a:spcPts val="0"/>
                        </a:spcBef>
                        <a:spcAft>
                          <a:spcPts val="0"/>
                        </a:spcAft>
                      </a:pPr>
                      <a:r>
                        <a:rPr lang="en-US" sz="1500">
                          <a:effectLst/>
                        </a:rPr>
                        <a:t>Time requirements</a:t>
                      </a:r>
                      <a:endParaRPr lang="en-US" sz="1500">
                        <a:effectLst/>
                        <a:latin typeface="Calibri" panose="020F0502020204030204" pitchFamily="34" charset="0"/>
                        <a:ea typeface="Calibri" panose="020F0502020204030204" pitchFamily="34" charset="0"/>
                        <a:cs typeface="Times New Roman" panose="02020603050405020304" pitchFamily="18" charset="0"/>
                      </a:endParaRPr>
                    </a:p>
                  </a:txBody>
                  <a:tcPr marL="88304" marR="88304" marT="0" marB="0"/>
                </a:tc>
                <a:extLst>
                  <a:ext uri="{0D108BD9-81ED-4DB2-BD59-A6C34878D82A}">
                    <a16:rowId xmlns:a16="http://schemas.microsoft.com/office/drawing/2014/main" val="1341358223"/>
                  </a:ext>
                </a:extLst>
              </a:tr>
              <a:tr h="237111">
                <a:tc>
                  <a:txBody>
                    <a:bodyPr/>
                    <a:lstStyle/>
                    <a:p>
                      <a:pPr marL="0" marR="0">
                        <a:lnSpc>
                          <a:spcPct val="107000"/>
                        </a:lnSpc>
                        <a:spcBef>
                          <a:spcPts val="0"/>
                        </a:spcBef>
                        <a:spcAft>
                          <a:spcPts val="0"/>
                        </a:spcAft>
                      </a:pPr>
                      <a:r>
                        <a:rPr lang="en-US" sz="1500">
                          <a:effectLst/>
                        </a:rPr>
                        <a:t>Can arouse and keep interest</a:t>
                      </a:r>
                      <a:endParaRPr lang="en-US" sz="1500">
                        <a:effectLst/>
                        <a:latin typeface="Calibri" panose="020F0502020204030204" pitchFamily="34" charset="0"/>
                        <a:ea typeface="Calibri" panose="020F0502020204030204" pitchFamily="34" charset="0"/>
                        <a:cs typeface="Times New Roman" panose="02020603050405020304" pitchFamily="18" charset="0"/>
                      </a:endParaRPr>
                    </a:p>
                  </a:txBody>
                  <a:tcPr marL="88304" marR="88304" marT="0" marB="0"/>
                </a:tc>
                <a:tc>
                  <a:txBody>
                    <a:bodyPr/>
                    <a:lstStyle/>
                    <a:p>
                      <a:pPr marL="0" marR="0">
                        <a:lnSpc>
                          <a:spcPct val="107000"/>
                        </a:lnSpc>
                        <a:spcBef>
                          <a:spcPts val="0"/>
                        </a:spcBef>
                        <a:spcAft>
                          <a:spcPts val="0"/>
                        </a:spcAft>
                      </a:pPr>
                      <a:r>
                        <a:rPr lang="en-US" sz="1500">
                          <a:effectLst/>
                        </a:rPr>
                        <a:t>Cost per completed interview is high</a:t>
                      </a:r>
                      <a:endParaRPr lang="en-US" sz="1500">
                        <a:effectLst/>
                        <a:latin typeface="Calibri" panose="020F0502020204030204" pitchFamily="34" charset="0"/>
                        <a:ea typeface="Calibri" panose="020F0502020204030204" pitchFamily="34" charset="0"/>
                        <a:cs typeface="Times New Roman" panose="02020603050405020304" pitchFamily="18" charset="0"/>
                      </a:endParaRPr>
                    </a:p>
                  </a:txBody>
                  <a:tcPr marL="88304" marR="88304" marT="0" marB="0"/>
                </a:tc>
                <a:extLst>
                  <a:ext uri="{0D108BD9-81ED-4DB2-BD59-A6C34878D82A}">
                    <a16:rowId xmlns:a16="http://schemas.microsoft.com/office/drawing/2014/main" val="3597836495"/>
                  </a:ext>
                </a:extLst>
              </a:tr>
              <a:tr h="237111">
                <a:tc>
                  <a:txBody>
                    <a:bodyPr/>
                    <a:lstStyle/>
                    <a:p>
                      <a:pPr marL="0" marR="0">
                        <a:lnSpc>
                          <a:spcPct val="107000"/>
                        </a:lnSpc>
                        <a:spcBef>
                          <a:spcPts val="0"/>
                        </a:spcBef>
                        <a:spcAft>
                          <a:spcPts val="0"/>
                        </a:spcAft>
                      </a:pPr>
                      <a:r>
                        <a:rPr lang="en-US" sz="1500">
                          <a:effectLst/>
                        </a:rPr>
                        <a:t>Can build rapport</a:t>
                      </a:r>
                      <a:endParaRPr lang="en-US" sz="1500">
                        <a:effectLst/>
                        <a:latin typeface="Calibri" panose="020F0502020204030204" pitchFamily="34" charset="0"/>
                        <a:ea typeface="Calibri" panose="020F0502020204030204" pitchFamily="34" charset="0"/>
                        <a:cs typeface="Times New Roman" panose="02020603050405020304" pitchFamily="18" charset="0"/>
                      </a:endParaRPr>
                    </a:p>
                  </a:txBody>
                  <a:tcPr marL="88304" marR="88304" marT="0" marB="0"/>
                </a:tc>
                <a:tc>
                  <a:txBody>
                    <a:bodyPr/>
                    <a:lstStyle/>
                    <a:p>
                      <a:pPr marL="0" marR="0">
                        <a:lnSpc>
                          <a:spcPct val="107000"/>
                        </a:lnSpc>
                        <a:spcBef>
                          <a:spcPts val="0"/>
                        </a:spcBef>
                        <a:spcAft>
                          <a:spcPts val="0"/>
                        </a:spcAft>
                      </a:pPr>
                      <a:r>
                        <a:rPr lang="en-US" sz="1500">
                          <a:effectLst/>
                        </a:rPr>
                        <a:t> </a:t>
                      </a:r>
                      <a:endParaRPr lang="en-US" sz="1500">
                        <a:effectLst/>
                        <a:latin typeface="Calibri" panose="020F0502020204030204" pitchFamily="34" charset="0"/>
                        <a:ea typeface="Calibri" panose="020F0502020204030204" pitchFamily="34" charset="0"/>
                        <a:cs typeface="Times New Roman" panose="02020603050405020304" pitchFamily="18" charset="0"/>
                      </a:endParaRPr>
                    </a:p>
                  </a:txBody>
                  <a:tcPr marL="88304" marR="88304" marT="0" marB="0"/>
                </a:tc>
                <a:extLst>
                  <a:ext uri="{0D108BD9-81ED-4DB2-BD59-A6C34878D82A}">
                    <a16:rowId xmlns:a16="http://schemas.microsoft.com/office/drawing/2014/main" val="998540400"/>
                  </a:ext>
                </a:extLst>
              </a:tr>
              <a:tr h="237111">
                <a:tc>
                  <a:txBody>
                    <a:bodyPr/>
                    <a:lstStyle/>
                    <a:p>
                      <a:pPr marL="0" marR="0">
                        <a:lnSpc>
                          <a:spcPct val="107000"/>
                        </a:lnSpc>
                        <a:spcBef>
                          <a:spcPts val="0"/>
                        </a:spcBef>
                        <a:spcAft>
                          <a:spcPts val="0"/>
                        </a:spcAft>
                      </a:pPr>
                      <a:r>
                        <a:rPr lang="en-US" sz="1500">
                          <a:effectLst/>
                        </a:rPr>
                        <a:t>Assistance of visual aid</a:t>
                      </a:r>
                      <a:endParaRPr lang="en-US" sz="1500">
                        <a:effectLst/>
                        <a:latin typeface="Calibri" panose="020F0502020204030204" pitchFamily="34" charset="0"/>
                        <a:ea typeface="Calibri" panose="020F0502020204030204" pitchFamily="34" charset="0"/>
                        <a:cs typeface="Times New Roman" panose="02020603050405020304" pitchFamily="18" charset="0"/>
                      </a:endParaRPr>
                    </a:p>
                  </a:txBody>
                  <a:tcPr marL="88304" marR="88304" marT="0" marB="0"/>
                </a:tc>
                <a:tc>
                  <a:txBody>
                    <a:bodyPr/>
                    <a:lstStyle/>
                    <a:p>
                      <a:pPr marL="0" marR="0">
                        <a:lnSpc>
                          <a:spcPct val="107000"/>
                        </a:lnSpc>
                        <a:spcBef>
                          <a:spcPts val="0"/>
                        </a:spcBef>
                        <a:spcAft>
                          <a:spcPts val="0"/>
                        </a:spcAft>
                      </a:pPr>
                      <a:r>
                        <a:rPr lang="en-US" sz="1500">
                          <a:effectLst/>
                        </a:rPr>
                        <a:t> </a:t>
                      </a:r>
                      <a:endParaRPr lang="en-US" sz="1500">
                        <a:effectLst/>
                        <a:latin typeface="Calibri" panose="020F0502020204030204" pitchFamily="34" charset="0"/>
                        <a:ea typeface="Calibri" panose="020F0502020204030204" pitchFamily="34" charset="0"/>
                        <a:cs typeface="Times New Roman" panose="02020603050405020304" pitchFamily="18" charset="0"/>
                      </a:endParaRPr>
                    </a:p>
                  </a:txBody>
                  <a:tcPr marL="88304" marR="88304" marT="0" marB="0"/>
                </a:tc>
                <a:extLst>
                  <a:ext uri="{0D108BD9-81ED-4DB2-BD59-A6C34878D82A}">
                    <a16:rowId xmlns:a16="http://schemas.microsoft.com/office/drawing/2014/main" val="2994006940"/>
                  </a:ext>
                </a:extLst>
              </a:tr>
              <a:tr h="237111">
                <a:tc>
                  <a:txBody>
                    <a:bodyPr/>
                    <a:lstStyle/>
                    <a:p>
                      <a:pPr marL="0" marR="0">
                        <a:lnSpc>
                          <a:spcPct val="107000"/>
                        </a:lnSpc>
                        <a:spcBef>
                          <a:spcPts val="0"/>
                        </a:spcBef>
                        <a:spcAft>
                          <a:spcPts val="0"/>
                        </a:spcAft>
                      </a:pPr>
                      <a:r>
                        <a:rPr lang="en-US" sz="1500">
                          <a:effectLst/>
                        </a:rPr>
                        <a:t>Can clarify misunderstandings</a:t>
                      </a:r>
                      <a:endParaRPr lang="en-US" sz="1500">
                        <a:effectLst/>
                        <a:latin typeface="Calibri" panose="020F0502020204030204" pitchFamily="34" charset="0"/>
                        <a:ea typeface="Calibri" panose="020F0502020204030204" pitchFamily="34" charset="0"/>
                        <a:cs typeface="Times New Roman" panose="02020603050405020304" pitchFamily="18" charset="0"/>
                      </a:endParaRPr>
                    </a:p>
                  </a:txBody>
                  <a:tcPr marL="88304" marR="88304" marT="0" marB="0"/>
                </a:tc>
                <a:tc>
                  <a:txBody>
                    <a:bodyPr/>
                    <a:lstStyle/>
                    <a:p>
                      <a:pPr marL="0" marR="0">
                        <a:lnSpc>
                          <a:spcPct val="107000"/>
                        </a:lnSpc>
                        <a:spcBef>
                          <a:spcPts val="0"/>
                        </a:spcBef>
                        <a:spcAft>
                          <a:spcPts val="0"/>
                        </a:spcAft>
                      </a:pPr>
                      <a:r>
                        <a:rPr lang="en-US" sz="1500">
                          <a:effectLst/>
                        </a:rPr>
                        <a:t> </a:t>
                      </a:r>
                      <a:endParaRPr lang="en-US" sz="1500">
                        <a:effectLst/>
                        <a:latin typeface="Calibri" panose="020F0502020204030204" pitchFamily="34" charset="0"/>
                        <a:ea typeface="Calibri" panose="020F0502020204030204" pitchFamily="34" charset="0"/>
                        <a:cs typeface="Times New Roman" panose="02020603050405020304" pitchFamily="18" charset="0"/>
                      </a:endParaRPr>
                    </a:p>
                  </a:txBody>
                  <a:tcPr marL="88304" marR="88304" marT="0" marB="0"/>
                </a:tc>
                <a:extLst>
                  <a:ext uri="{0D108BD9-81ED-4DB2-BD59-A6C34878D82A}">
                    <a16:rowId xmlns:a16="http://schemas.microsoft.com/office/drawing/2014/main" val="4114888540"/>
                  </a:ext>
                </a:extLst>
              </a:tr>
              <a:tr h="237111">
                <a:tc>
                  <a:txBody>
                    <a:bodyPr/>
                    <a:lstStyle/>
                    <a:p>
                      <a:pPr marL="0" marR="0">
                        <a:lnSpc>
                          <a:spcPct val="107000"/>
                        </a:lnSpc>
                        <a:spcBef>
                          <a:spcPts val="0"/>
                        </a:spcBef>
                        <a:spcAft>
                          <a:spcPts val="0"/>
                        </a:spcAft>
                      </a:pPr>
                      <a:r>
                        <a:rPr lang="en-US" sz="1500">
                          <a:effectLst/>
                        </a:rPr>
                        <a:t>Can probe for more complete answers</a:t>
                      </a:r>
                      <a:endParaRPr lang="en-US" sz="1500">
                        <a:effectLst/>
                        <a:latin typeface="Calibri" panose="020F0502020204030204" pitchFamily="34" charset="0"/>
                        <a:ea typeface="Calibri" panose="020F0502020204030204" pitchFamily="34" charset="0"/>
                        <a:cs typeface="Times New Roman" panose="02020603050405020304" pitchFamily="18" charset="0"/>
                      </a:endParaRPr>
                    </a:p>
                  </a:txBody>
                  <a:tcPr marL="88304" marR="88304" marT="0" marB="0"/>
                </a:tc>
                <a:tc>
                  <a:txBody>
                    <a:bodyPr/>
                    <a:lstStyle/>
                    <a:p>
                      <a:pPr marL="0" marR="0">
                        <a:lnSpc>
                          <a:spcPct val="107000"/>
                        </a:lnSpc>
                        <a:spcBef>
                          <a:spcPts val="0"/>
                        </a:spcBef>
                        <a:spcAft>
                          <a:spcPts val="0"/>
                        </a:spcAft>
                      </a:pPr>
                      <a:r>
                        <a:rPr lang="en-US" sz="1500">
                          <a:effectLst/>
                        </a:rPr>
                        <a:t> </a:t>
                      </a:r>
                      <a:endParaRPr lang="en-US" sz="1500">
                        <a:effectLst/>
                        <a:latin typeface="Calibri" panose="020F0502020204030204" pitchFamily="34" charset="0"/>
                        <a:ea typeface="Calibri" panose="020F0502020204030204" pitchFamily="34" charset="0"/>
                        <a:cs typeface="Times New Roman" panose="02020603050405020304" pitchFamily="18" charset="0"/>
                      </a:endParaRPr>
                    </a:p>
                  </a:txBody>
                  <a:tcPr marL="88304" marR="88304" marT="0" marB="0"/>
                </a:tc>
                <a:extLst>
                  <a:ext uri="{0D108BD9-81ED-4DB2-BD59-A6C34878D82A}">
                    <a16:rowId xmlns:a16="http://schemas.microsoft.com/office/drawing/2014/main" val="91583403"/>
                  </a:ext>
                </a:extLst>
              </a:tr>
              <a:tr h="237111">
                <a:tc>
                  <a:txBody>
                    <a:bodyPr/>
                    <a:lstStyle/>
                    <a:p>
                      <a:pPr marL="0" marR="0">
                        <a:lnSpc>
                          <a:spcPct val="107000"/>
                        </a:lnSpc>
                        <a:spcBef>
                          <a:spcPts val="0"/>
                        </a:spcBef>
                        <a:spcAft>
                          <a:spcPts val="0"/>
                        </a:spcAft>
                      </a:pPr>
                      <a:r>
                        <a:rPr lang="en-US" sz="1500">
                          <a:effectLst/>
                        </a:rPr>
                        <a:t> </a:t>
                      </a:r>
                      <a:endParaRPr lang="en-US" sz="1500">
                        <a:effectLst/>
                        <a:latin typeface="Calibri" panose="020F0502020204030204" pitchFamily="34" charset="0"/>
                        <a:ea typeface="Calibri" panose="020F0502020204030204" pitchFamily="34" charset="0"/>
                        <a:cs typeface="Times New Roman" panose="02020603050405020304" pitchFamily="18" charset="0"/>
                      </a:endParaRPr>
                    </a:p>
                  </a:txBody>
                  <a:tcPr marL="88304" marR="88304" marT="0" marB="0"/>
                </a:tc>
                <a:tc>
                  <a:txBody>
                    <a:bodyPr/>
                    <a:lstStyle/>
                    <a:p>
                      <a:pPr marL="0" marR="0">
                        <a:lnSpc>
                          <a:spcPct val="107000"/>
                        </a:lnSpc>
                        <a:spcBef>
                          <a:spcPts val="0"/>
                        </a:spcBef>
                        <a:spcAft>
                          <a:spcPts val="0"/>
                        </a:spcAft>
                      </a:pPr>
                      <a:r>
                        <a:rPr lang="en-US" sz="1500">
                          <a:effectLst/>
                        </a:rPr>
                        <a:t> </a:t>
                      </a:r>
                      <a:endParaRPr lang="en-US" sz="1500">
                        <a:effectLst/>
                        <a:latin typeface="Calibri" panose="020F0502020204030204" pitchFamily="34" charset="0"/>
                        <a:ea typeface="Calibri" panose="020F0502020204030204" pitchFamily="34" charset="0"/>
                        <a:cs typeface="Times New Roman" panose="02020603050405020304" pitchFamily="18" charset="0"/>
                      </a:endParaRPr>
                    </a:p>
                  </a:txBody>
                  <a:tcPr marL="88304" marR="88304" marT="0" marB="0"/>
                </a:tc>
                <a:extLst>
                  <a:ext uri="{0D108BD9-81ED-4DB2-BD59-A6C34878D82A}">
                    <a16:rowId xmlns:a16="http://schemas.microsoft.com/office/drawing/2014/main" val="2238474335"/>
                  </a:ext>
                </a:extLst>
              </a:tr>
              <a:tr h="425772">
                <a:tc gridSpan="2">
                  <a:txBody>
                    <a:bodyPr/>
                    <a:lstStyle/>
                    <a:p>
                      <a:pPr marL="0" marR="0" algn="ctr">
                        <a:lnSpc>
                          <a:spcPct val="107000"/>
                        </a:lnSpc>
                        <a:spcBef>
                          <a:spcPts val="0"/>
                        </a:spcBef>
                        <a:spcAft>
                          <a:spcPts val="0"/>
                        </a:spcAft>
                      </a:pPr>
                      <a:r>
                        <a:rPr lang="en-US" sz="1500">
                          <a:effectLst/>
                        </a:rPr>
                        <a:t>Telephone Interviews</a:t>
                      </a:r>
                      <a:endParaRPr lang="en-US" sz="1500">
                        <a:effectLst/>
                        <a:latin typeface="Calibri" panose="020F0502020204030204" pitchFamily="34" charset="0"/>
                        <a:ea typeface="Calibri" panose="020F0502020204030204" pitchFamily="34" charset="0"/>
                        <a:cs typeface="Times New Roman" panose="02020603050405020304" pitchFamily="18" charset="0"/>
                      </a:endParaRPr>
                    </a:p>
                  </a:txBody>
                  <a:tcPr marL="98478" marR="98478" marT="49239" marB="49239"/>
                </a:tc>
                <a:tc hMerge="1">
                  <a:txBody>
                    <a:bodyPr/>
                    <a:lstStyle/>
                    <a:p>
                      <a:endParaRPr lang="en-US"/>
                    </a:p>
                  </a:txBody>
                  <a:tcPr/>
                </a:tc>
                <a:extLst>
                  <a:ext uri="{0D108BD9-81ED-4DB2-BD59-A6C34878D82A}">
                    <a16:rowId xmlns:a16="http://schemas.microsoft.com/office/drawing/2014/main" val="2030633943"/>
                  </a:ext>
                </a:extLst>
              </a:tr>
              <a:tr h="237111">
                <a:tc>
                  <a:txBody>
                    <a:bodyPr/>
                    <a:lstStyle/>
                    <a:p>
                      <a:pPr marL="0" marR="0">
                        <a:lnSpc>
                          <a:spcPct val="107000"/>
                        </a:lnSpc>
                        <a:spcBef>
                          <a:spcPts val="0"/>
                        </a:spcBef>
                        <a:spcAft>
                          <a:spcPts val="0"/>
                        </a:spcAft>
                      </a:pPr>
                      <a:r>
                        <a:rPr lang="en-US" sz="1500">
                          <a:effectLst/>
                        </a:rPr>
                        <a:t>Can be performed in a short period of time</a:t>
                      </a:r>
                      <a:endParaRPr lang="en-US" sz="1500">
                        <a:effectLst/>
                        <a:latin typeface="Calibri" panose="020F0502020204030204" pitchFamily="34" charset="0"/>
                        <a:ea typeface="Calibri" panose="020F0502020204030204" pitchFamily="34" charset="0"/>
                        <a:cs typeface="Times New Roman" panose="02020603050405020304" pitchFamily="18" charset="0"/>
                      </a:endParaRPr>
                    </a:p>
                  </a:txBody>
                  <a:tcPr marL="88304" marR="88304" marT="0" marB="0"/>
                </a:tc>
                <a:tc>
                  <a:txBody>
                    <a:bodyPr/>
                    <a:lstStyle/>
                    <a:p>
                      <a:pPr marL="0" marR="0">
                        <a:lnSpc>
                          <a:spcPct val="107000"/>
                        </a:lnSpc>
                        <a:spcBef>
                          <a:spcPts val="0"/>
                        </a:spcBef>
                        <a:spcAft>
                          <a:spcPts val="0"/>
                        </a:spcAft>
                      </a:pPr>
                      <a:r>
                        <a:rPr lang="en-US" sz="1500">
                          <a:effectLst/>
                        </a:rPr>
                        <a:t>Calls must be kept as short as possible</a:t>
                      </a:r>
                      <a:endParaRPr lang="en-US" sz="1500">
                        <a:effectLst/>
                        <a:latin typeface="Calibri" panose="020F0502020204030204" pitchFamily="34" charset="0"/>
                        <a:ea typeface="Calibri" panose="020F0502020204030204" pitchFamily="34" charset="0"/>
                        <a:cs typeface="Times New Roman" panose="02020603050405020304" pitchFamily="18" charset="0"/>
                      </a:endParaRPr>
                    </a:p>
                  </a:txBody>
                  <a:tcPr marL="88304" marR="88304" marT="0" marB="0"/>
                </a:tc>
                <a:extLst>
                  <a:ext uri="{0D108BD9-81ED-4DB2-BD59-A6C34878D82A}">
                    <a16:rowId xmlns:a16="http://schemas.microsoft.com/office/drawing/2014/main" val="2207602616"/>
                  </a:ext>
                </a:extLst>
              </a:tr>
              <a:tr h="237111">
                <a:tc>
                  <a:txBody>
                    <a:bodyPr/>
                    <a:lstStyle/>
                    <a:p>
                      <a:pPr marL="0" marR="0">
                        <a:lnSpc>
                          <a:spcPct val="107000"/>
                        </a:lnSpc>
                        <a:spcBef>
                          <a:spcPts val="0"/>
                        </a:spcBef>
                        <a:spcAft>
                          <a:spcPts val="0"/>
                        </a:spcAft>
                      </a:pPr>
                      <a:r>
                        <a:rPr lang="en-US" sz="1500">
                          <a:effectLst/>
                        </a:rPr>
                        <a:t>Low non-response rate</a:t>
                      </a:r>
                      <a:endParaRPr lang="en-US" sz="1500">
                        <a:effectLst/>
                        <a:latin typeface="Calibri" panose="020F0502020204030204" pitchFamily="34" charset="0"/>
                        <a:ea typeface="Calibri" panose="020F0502020204030204" pitchFamily="34" charset="0"/>
                        <a:cs typeface="Times New Roman" panose="02020603050405020304" pitchFamily="18" charset="0"/>
                      </a:endParaRPr>
                    </a:p>
                  </a:txBody>
                  <a:tcPr marL="88304" marR="88304" marT="0" marB="0"/>
                </a:tc>
                <a:tc>
                  <a:txBody>
                    <a:bodyPr/>
                    <a:lstStyle/>
                    <a:p>
                      <a:pPr marL="0" marR="0">
                        <a:lnSpc>
                          <a:spcPct val="107000"/>
                        </a:lnSpc>
                        <a:spcBef>
                          <a:spcPts val="0"/>
                        </a:spcBef>
                        <a:spcAft>
                          <a:spcPts val="0"/>
                        </a:spcAft>
                      </a:pPr>
                      <a:r>
                        <a:rPr lang="en-US" sz="1500">
                          <a:effectLst/>
                        </a:rPr>
                        <a:t>Bias of interviewer</a:t>
                      </a:r>
                      <a:endParaRPr lang="en-US" sz="1500">
                        <a:effectLst/>
                        <a:latin typeface="Calibri" panose="020F0502020204030204" pitchFamily="34" charset="0"/>
                        <a:ea typeface="Calibri" panose="020F0502020204030204" pitchFamily="34" charset="0"/>
                        <a:cs typeface="Times New Roman" panose="02020603050405020304" pitchFamily="18" charset="0"/>
                      </a:endParaRPr>
                    </a:p>
                  </a:txBody>
                  <a:tcPr marL="88304" marR="88304" marT="0" marB="0"/>
                </a:tc>
                <a:extLst>
                  <a:ext uri="{0D108BD9-81ED-4DB2-BD59-A6C34878D82A}">
                    <a16:rowId xmlns:a16="http://schemas.microsoft.com/office/drawing/2014/main" val="3340318215"/>
                  </a:ext>
                </a:extLst>
              </a:tr>
              <a:tr h="237111">
                <a:tc>
                  <a:txBody>
                    <a:bodyPr/>
                    <a:lstStyle/>
                    <a:p>
                      <a:pPr marL="0" marR="0">
                        <a:lnSpc>
                          <a:spcPct val="107000"/>
                        </a:lnSpc>
                        <a:spcBef>
                          <a:spcPts val="0"/>
                        </a:spcBef>
                        <a:spcAft>
                          <a:spcPts val="0"/>
                        </a:spcAft>
                      </a:pPr>
                      <a:r>
                        <a:rPr lang="en-US" sz="1500">
                          <a:effectLst/>
                        </a:rPr>
                        <a:t>Lower cost than personal interview</a:t>
                      </a:r>
                      <a:endParaRPr lang="en-US" sz="1500">
                        <a:effectLst/>
                        <a:latin typeface="Calibri" panose="020F0502020204030204" pitchFamily="34" charset="0"/>
                        <a:ea typeface="Calibri" panose="020F0502020204030204" pitchFamily="34" charset="0"/>
                        <a:cs typeface="Times New Roman" panose="02020603050405020304" pitchFamily="18" charset="0"/>
                      </a:endParaRPr>
                    </a:p>
                  </a:txBody>
                  <a:tcPr marL="88304" marR="88304" marT="0" marB="0"/>
                </a:tc>
                <a:tc>
                  <a:txBody>
                    <a:bodyPr/>
                    <a:lstStyle/>
                    <a:p>
                      <a:pPr marL="0" marR="0">
                        <a:lnSpc>
                          <a:spcPct val="107000"/>
                        </a:lnSpc>
                        <a:spcBef>
                          <a:spcPts val="0"/>
                        </a:spcBef>
                        <a:spcAft>
                          <a:spcPts val="0"/>
                        </a:spcAft>
                      </a:pPr>
                      <a:r>
                        <a:rPr lang="en-US" sz="1500">
                          <a:effectLst/>
                        </a:rPr>
                        <a:t>Difficult to use visual aids</a:t>
                      </a:r>
                      <a:endParaRPr lang="en-US" sz="1500">
                        <a:effectLst/>
                        <a:latin typeface="Calibri" panose="020F0502020204030204" pitchFamily="34" charset="0"/>
                        <a:ea typeface="Calibri" panose="020F0502020204030204" pitchFamily="34" charset="0"/>
                        <a:cs typeface="Times New Roman" panose="02020603050405020304" pitchFamily="18" charset="0"/>
                      </a:endParaRPr>
                    </a:p>
                  </a:txBody>
                  <a:tcPr marL="88304" marR="88304" marT="0" marB="0"/>
                </a:tc>
                <a:extLst>
                  <a:ext uri="{0D108BD9-81ED-4DB2-BD59-A6C34878D82A}">
                    <a16:rowId xmlns:a16="http://schemas.microsoft.com/office/drawing/2014/main" val="3936460748"/>
                  </a:ext>
                </a:extLst>
              </a:tr>
              <a:tr h="237111">
                <a:tc>
                  <a:txBody>
                    <a:bodyPr/>
                    <a:lstStyle/>
                    <a:p>
                      <a:pPr marL="0" marR="0">
                        <a:lnSpc>
                          <a:spcPct val="107000"/>
                        </a:lnSpc>
                        <a:spcBef>
                          <a:spcPts val="0"/>
                        </a:spcBef>
                        <a:spcAft>
                          <a:spcPts val="0"/>
                        </a:spcAft>
                      </a:pPr>
                      <a:r>
                        <a:rPr lang="en-US" sz="1500">
                          <a:effectLst/>
                        </a:rPr>
                        <a:t>Ability to clear doubt in person</a:t>
                      </a:r>
                      <a:endParaRPr lang="en-US" sz="1500">
                        <a:effectLst/>
                        <a:latin typeface="Calibri" panose="020F0502020204030204" pitchFamily="34" charset="0"/>
                        <a:ea typeface="Calibri" panose="020F0502020204030204" pitchFamily="34" charset="0"/>
                        <a:cs typeface="Times New Roman" panose="02020603050405020304" pitchFamily="18" charset="0"/>
                      </a:endParaRPr>
                    </a:p>
                  </a:txBody>
                  <a:tcPr marL="88304" marR="88304" marT="0" marB="0"/>
                </a:tc>
                <a:tc>
                  <a:txBody>
                    <a:bodyPr/>
                    <a:lstStyle/>
                    <a:p>
                      <a:pPr marL="0" marR="0">
                        <a:lnSpc>
                          <a:spcPct val="107000"/>
                        </a:lnSpc>
                        <a:spcBef>
                          <a:spcPts val="0"/>
                        </a:spcBef>
                        <a:spcAft>
                          <a:spcPts val="0"/>
                        </a:spcAft>
                      </a:pPr>
                      <a:r>
                        <a:rPr lang="en-US" sz="1500">
                          <a:effectLst/>
                        </a:rPr>
                        <a:t>Viewed as disrespectful by some</a:t>
                      </a:r>
                      <a:endParaRPr lang="en-US" sz="1500">
                        <a:effectLst/>
                        <a:latin typeface="Calibri" panose="020F0502020204030204" pitchFamily="34" charset="0"/>
                        <a:ea typeface="Calibri" panose="020F0502020204030204" pitchFamily="34" charset="0"/>
                        <a:cs typeface="Times New Roman" panose="02020603050405020304" pitchFamily="18" charset="0"/>
                      </a:endParaRPr>
                    </a:p>
                  </a:txBody>
                  <a:tcPr marL="88304" marR="88304" marT="0" marB="0"/>
                </a:tc>
                <a:extLst>
                  <a:ext uri="{0D108BD9-81ED-4DB2-BD59-A6C34878D82A}">
                    <a16:rowId xmlns:a16="http://schemas.microsoft.com/office/drawing/2014/main" val="479672275"/>
                  </a:ext>
                </a:extLst>
              </a:tr>
              <a:tr h="237111">
                <a:tc>
                  <a:txBody>
                    <a:bodyPr/>
                    <a:lstStyle/>
                    <a:p>
                      <a:pPr marL="0" marR="0">
                        <a:lnSpc>
                          <a:spcPct val="107000"/>
                        </a:lnSpc>
                        <a:spcBef>
                          <a:spcPts val="0"/>
                        </a:spcBef>
                        <a:spcAft>
                          <a:spcPts val="0"/>
                        </a:spcAft>
                      </a:pPr>
                      <a:r>
                        <a:rPr lang="en-US" sz="1500">
                          <a:effectLst/>
                        </a:rPr>
                        <a:t>Can clarify misunderstandings</a:t>
                      </a:r>
                      <a:endParaRPr lang="en-US" sz="1500">
                        <a:effectLst/>
                        <a:latin typeface="Calibri" panose="020F0502020204030204" pitchFamily="34" charset="0"/>
                        <a:ea typeface="Calibri" panose="020F0502020204030204" pitchFamily="34" charset="0"/>
                        <a:cs typeface="Times New Roman" panose="02020603050405020304" pitchFamily="18" charset="0"/>
                      </a:endParaRPr>
                    </a:p>
                  </a:txBody>
                  <a:tcPr marL="88304" marR="88304" marT="0" marB="0"/>
                </a:tc>
                <a:tc>
                  <a:txBody>
                    <a:bodyPr/>
                    <a:lstStyle/>
                    <a:p>
                      <a:pPr marL="0" marR="0">
                        <a:lnSpc>
                          <a:spcPct val="107000"/>
                        </a:lnSpc>
                        <a:spcBef>
                          <a:spcPts val="0"/>
                        </a:spcBef>
                        <a:spcAft>
                          <a:spcPts val="0"/>
                        </a:spcAft>
                      </a:pPr>
                      <a:r>
                        <a:rPr lang="en-US" sz="1500">
                          <a:effectLst/>
                        </a:rPr>
                        <a:t>Difficulty obtaining accurate sample</a:t>
                      </a:r>
                      <a:endParaRPr lang="en-US" sz="1500">
                        <a:effectLst/>
                        <a:latin typeface="Calibri" panose="020F0502020204030204" pitchFamily="34" charset="0"/>
                        <a:ea typeface="Calibri" panose="020F0502020204030204" pitchFamily="34" charset="0"/>
                        <a:cs typeface="Times New Roman" panose="02020603050405020304" pitchFamily="18" charset="0"/>
                      </a:endParaRPr>
                    </a:p>
                  </a:txBody>
                  <a:tcPr marL="88304" marR="88304" marT="0" marB="0"/>
                </a:tc>
                <a:extLst>
                  <a:ext uri="{0D108BD9-81ED-4DB2-BD59-A6C34878D82A}">
                    <a16:rowId xmlns:a16="http://schemas.microsoft.com/office/drawing/2014/main" val="3897633543"/>
                  </a:ext>
                </a:extLst>
              </a:tr>
              <a:tr h="237111">
                <a:tc>
                  <a:txBody>
                    <a:bodyPr/>
                    <a:lstStyle/>
                    <a:p>
                      <a:pPr marL="0" marR="0">
                        <a:lnSpc>
                          <a:spcPct val="107000"/>
                        </a:lnSpc>
                        <a:spcBef>
                          <a:spcPts val="0"/>
                        </a:spcBef>
                        <a:spcAft>
                          <a:spcPts val="0"/>
                        </a:spcAft>
                      </a:pPr>
                      <a:r>
                        <a:rPr lang="en-US" sz="1500">
                          <a:effectLst/>
                        </a:rPr>
                        <a:t>Can probe for more complete answers</a:t>
                      </a:r>
                      <a:endParaRPr lang="en-US" sz="1500">
                        <a:effectLst/>
                        <a:latin typeface="Calibri" panose="020F0502020204030204" pitchFamily="34" charset="0"/>
                        <a:ea typeface="Calibri" panose="020F0502020204030204" pitchFamily="34" charset="0"/>
                        <a:cs typeface="Times New Roman" panose="02020603050405020304" pitchFamily="18" charset="0"/>
                      </a:endParaRPr>
                    </a:p>
                  </a:txBody>
                  <a:tcPr marL="88304" marR="88304" marT="0" marB="0"/>
                </a:tc>
                <a:tc>
                  <a:txBody>
                    <a:bodyPr/>
                    <a:lstStyle/>
                    <a:p>
                      <a:pPr marL="0" marR="0">
                        <a:lnSpc>
                          <a:spcPct val="107000"/>
                        </a:lnSpc>
                        <a:spcBef>
                          <a:spcPts val="0"/>
                        </a:spcBef>
                        <a:spcAft>
                          <a:spcPts val="0"/>
                        </a:spcAft>
                      </a:pPr>
                      <a:r>
                        <a:rPr lang="en-US" sz="1500">
                          <a:effectLst/>
                        </a:rPr>
                        <a:t> </a:t>
                      </a:r>
                      <a:endParaRPr lang="en-US" sz="1500">
                        <a:effectLst/>
                        <a:latin typeface="Calibri" panose="020F0502020204030204" pitchFamily="34" charset="0"/>
                        <a:ea typeface="Calibri" panose="020F0502020204030204" pitchFamily="34" charset="0"/>
                        <a:cs typeface="Times New Roman" panose="02020603050405020304" pitchFamily="18" charset="0"/>
                      </a:endParaRPr>
                    </a:p>
                  </a:txBody>
                  <a:tcPr marL="88304" marR="88304" marT="0" marB="0"/>
                </a:tc>
                <a:extLst>
                  <a:ext uri="{0D108BD9-81ED-4DB2-BD59-A6C34878D82A}">
                    <a16:rowId xmlns:a16="http://schemas.microsoft.com/office/drawing/2014/main" val="1130181436"/>
                  </a:ext>
                </a:extLst>
              </a:tr>
              <a:tr h="237111">
                <a:tc>
                  <a:txBody>
                    <a:bodyPr/>
                    <a:lstStyle/>
                    <a:p>
                      <a:pPr marL="0" marR="0">
                        <a:lnSpc>
                          <a:spcPct val="107000"/>
                        </a:lnSpc>
                        <a:spcBef>
                          <a:spcPts val="0"/>
                        </a:spcBef>
                        <a:spcAft>
                          <a:spcPts val="0"/>
                        </a:spcAft>
                      </a:pPr>
                      <a:r>
                        <a:rPr lang="en-US" sz="1500">
                          <a:effectLst/>
                        </a:rPr>
                        <a:t> </a:t>
                      </a:r>
                      <a:endParaRPr lang="en-US" sz="1500">
                        <a:effectLst/>
                        <a:latin typeface="Calibri" panose="020F0502020204030204" pitchFamily="34" charset="0"/>
                        <a:ea typeface="Calibri" panose="020F0502020204030204" pitchFamily="34" charset="0"/>
                        <a:cs typeface="Times New Roman" panose="02020603050405020304" pitchFamily="18" charset="0"/>
                      </a:endParaRPr>
                    </a:p>
                  </a:txBody>
                  <a:tcPr marL="88304" marR="88304" marT="0" marB="0"/>
                </a:tc>
                <a:tc>
                  <a:txBody>
                    <a:bodyPr/>
                    <a:lstStyle/>
                    <a:p>
                      <a:pPr marL="0" marR="0">
                        <a:lnSpc>
                          <a:spcPct val="107000"/>
                        </a:lnSpc>
                        <a:spcBef>
                          <a:spcPts val="0"/>
                        </a:spcBef>
                        <a:spcAft>
                          <a:spcPts val="0"/>
                        </a:spcAft>
                      </a:pPr>
                      <a:r>
                        <a:rPr lang="en-US" sz="1500" dirty="0">
                          <a:effectLst/>
                        </a:rPr>
                        <a:t> </a:t>
                      </a:r>
                      <a:endParaRPr lang="en-US" sz="1500" dirty="0">
                        <a:effectLst/>
                        <a:latin typeface="Calibri" panose="020F0502020204030204" pitchFamily="34" charset="0"/>
                        <a:ea typeface="Calibri" panose="020F0502020204030204" pitchFamily="34" charset="0"/>
                        <a:cs typeface="Times New Roman" panose="02020603050405020304" pitchFamily="18" charset="0"/>
                      </a:endParaRPr>
                    </a:p>
                  </a:txBody>
                  <a:tcPr marL="88304" marR="88304" marT="0" marB="0"/>
                </a:tc>
                <a:extLst>
                  <a:ext uri="{0D108BD9-81ED-4DB2-BD59-A6C34878D82A}">
                    <a16:rowId xmlns:a16="http://schemas.microsoft.com/office/drawing/2014/main" val="2771086559"/>
                  </a:ext>
                </a:extLst>
              </a:tr>
            </a:tbl>
          </a:graphicData>
        </a:graphic>
      </p:graphicFrame>
    </p:spTree>
    <p:extLst>
      <p:ext uri="{BB962C8B-B14F-4D97-AF65-F5344CB8AC3E}">
        <p14:creationId xmlns:p14="http://schemas.microsoft.com/office/powerpoint/2010/main" val="11783081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8474" y="375667"/>
            <a:ext cx="7556313" cy="1116106"/>
          </a:xfrm>
        </p:spPr>
        <p:txBody>
          <a:bodyPr>
            <a:normAutofit/>
          </a:bodyPr>
          <a:lstStyle/>
          <a:p>
            <a:r>
              <a:rPr lang="en-US" b="1" dirty="0"/>
              <a:t>Principles of Questionnaire Design</a:t>
            </a:r>
          </a:p>
        </p:txBody>
      </p:sp>
      <p:sp>
        <p:nvSpPr>
          <p:cNvPr id="6" name="Footer Placeholder 5"/>
          <p:cNvSpPr>
            <a:spLocks noGrp="1"/>
          </p:cNvSpPr>
          <p:nvPr>
            <p:ph type="ftr" sz="quarter" idx="11"/>
          </p:nvPr>
        </p:nvSpPr>
        <p:spPr/>
        <p:txBody>
          <a:bodyPr/>
          <a:lstStyle/>
          <a:p>
            <a:r>
              <a:rPr lang="en-US" dirty="0"/>
              <a:t>© Palmatier, Petersen, and Germann</a:t>
            </a:r>
          </a:p>
        </p:txBody>
      </p:sp>
      <p:sp>
        <p:nvSpPr>
          <p:cNvPr id="8" name="Slide Number Placeholder 4"/>
          <p:cNvSpPr>
            <a:spLocks noGrp="1"/>
          </p:cNvSpPr>
          <p:nvPr>
            <p:ph type="sldNum" sz="quarter" idx="12"/>
          </p:nvPr>
        </p:nvSpPr>
        <p:spPr>
          <a:xfrm>
            <a:off x="8298609" y="6423585"/>
            <a:ext cx="554038" cy="365125"/>
          </a:xfrm>
        </p:spPr>
        <p:txBody>
          <a:bodyPr/>
          <a:lstStyle/>
          <a:p>
            <a:fld id="{606C48AC-5425-9447-80A6-7CD23CC5D020}" type="slidenum">
              <a:rPr lang="en-US" sz="1200" smtClean="0">
                <a:solidFill>
                  <a:srgbClr val="595959"/>
                </a:solidFill>
              </a:rPr>
              <a:pPr/>
              <a:t>9</a:t>
            </a:fld>
            <a:endParaRPr lang="en-US" sz="1200" dirty="0">
              <a:solidFill>
                <a:srgbClr val="595959"/>
              </a:solidFill>
            </a:endParaRPr>
          </a:p>
        </p:txBody>
      </p:sp>
      <p:graphicFrame>
        <p:nvGraphicFramePr>
          <p:cNvPr id="3" name="Table 2">
            <a:extLst>
              <a:ext uri="{FF2B5EF4-FFF2-40B4-BE49-F238E27FC236}">
                <a16:creationId xmlns:a16="http://schemas.microsoft.com/office/drawing/2014/main" id="{2389BA62-A04A-4590-B8D1-F162C4D4320D}"/>
              </a:ext>
            </a:extLst>
          </p:cNvPr>
          <p:cNvGraphicFramePr>
            <a:graphicFrameLocks noGrp="1"/>
          </p:cNvGraphicFramePr>
          <p:nvPr>
            <p:extLst>
              <p:ext uri="{D42A27DB-BD31-4B8C-83A1-F6EECF244321}">
                <p14:modId xmlns:p14="http://schemas.microsoft.com/office/powerpoint/2010/main" val="1911411932"/>
              </p:ext>
            </p:extLst>
          </p:nvPr>
        </p:nvGraphicFramePr>
        <p:xfrm>
          <a:off x="754003" y="1738510"/>
          <a:ext cx="7635993" cy="4073517"/>
        </p:xfrm>
        <a:graphic>
          <a:graphicData uri="http://schemas.openxmlformats.org/drawingml/2006/table">
            <a:tbl>
              <a:tblPr firstRow="1" firstCol="1" bandRow="1">
                <a:tableStyleId>{5C22544A-7EE6-4342-B048-85BDC9FD1C3A}</a:tableStyleId>
              </a:tblPr>
              <a:tblGrid>
                <a:gridCol w="3962072">
                  <a:extLst>
                    <a:ext uri="{9D8B030D-6E8A-4147-A177-3AD203B41FA5}">
                      <a16:colId xmlns:a16="http://schemas.microsoft.com/office/drawing/2014/main" val="628870201"/>
                    </a:ext>
                  </a:extLst>
                </a:gridCol>
                <a:gridCol w="3673921">
                  <a:extLst>
                    <a:ext uri="{9D8B030D-6E8A-4147-A177-3AD203B41FA5}">
                      <a16:colId xmlns:a16="http://schemas.microsoft.com/office/drawing/2014/main" val="970690043"/>
                    </a:ext>
                  </a:extLst>
                </a:gridCol>
              </a:tblGrid>
              <a:tr h="198766">
                <a:tc>
                  <a:txBody>
                    <a:bodyPr/>
                    <a:lstStyle/>
                    <a:p>
                      <a:pPr marL="0" marR="0" algn="ctr">
                        <a:lnSpc>
                          <a:spcPct val="107000"/>
                        </a:lnSpc>
                        <a:spcBef>
                          <a:spcPts val="0"/>
                        </a:spcBef>
                        <a:spcAft>
                          <a:spcPts val="0"/>
                        </a:spcAft>
                      </a:pPr>
                      <a:r>
                        <a:rPr lang="en-US" sz="1300">
                          <a:effectLst/>
                        </a:rPr>
                        <a:t>Advantages</a:t>
                      </a:r>
                      <a:endParaRPr lang="en-US" sz="1300">
                        <a:effectLst/>
                        <a:latin typeface="Calibri" panose="020F0502020204030204" pitchFamily="34" charset="0"/>
                        <a:ea typeface="Calibri" panose="020F0502020204030204" pitchFamily="34" charset="0"/>
                        <a:cs typeface="Times New Roman" panose="02020603050405020304" pitchFamily="18" charset="0"/>
                      </a:endParaRPr>
                    </a:p>
                  </a:txBody>
                  <a:tcPr marL="75862" marR="75862" marT="0" marB="0" anchor="b"/>
                </a:tc>
                <a:tc>
                  <a:txBody>
                    <a:bodyPr/>
                    <a:lstStyle/>
                    <a:p>
                      <a:pPr marL="0" marR="0" algn="ctr">
                        <a:lnSpc>
                          <a:spcPct val="107000"/>
                        </a:lnSpc>
                        <a:spcBef>
                          <a:spcPts val="0"/>
                        </a:spcBef>
                        <a:spcAft>
                          <a:spcPts val="0"/>
                        </a:spcAft>
                      </a:pPr>
                      <a:r>
                        <a:rPr lang="en-US" sz="1300">
                          <a:effectLst/>
                        </a:rPr>
                        <a:t>Disadvantages</a:t>
                      </a:r>
                      <a:endParaRPr lang="en-US" sz="1300">
                        <a:effectLst/>
                        <a:latin typeface="Calibri" panose="020F0502020204030204" pitchFamily="34" charset="0"/>
                        <a:ea typeface="Calibri" panose="020F0502020204030204" pitchFamily="34" charset="0"/>
                        <a:cs typeface="Times New Roman" panose="02020603050405020304" pitchFamily="18" charset="0"/>
                      </a:endParaRPr>
                    </a:p>
                  </a:txBody>
                  <a:tcPr marL="75862" marR="75862" marT="0" marB="0" anchor="b"/>
                </a:tc>
                <a:extLst>
                  <a:ext uri="{0D108BD9-81ED-4DB2-BD59-A6C34878D82A}">
                    <a16:rowId xmlns:a16="http://schemas.microsoft.com/office/drawing/2014/main" val="1399549274"/>
                  </a:ext>
                </a:extLst>
              </a:tr>
              <a:tr h="285446">
                <a:tc gridSpan="2">
                  <a:txBody>
                    <a:bodyPr/>
                    <a:lstStyle/>
                    <a:p>
                      <a:pPr marL="0" marR="0" algn="ctr">
                        <a:lnSpc>
                          <a:spcPct val="107000"/>
                        </a:lnSpc>
                        <a:spcBef>
                          <a:spcPts val="0"/>
                        </a:spcBef>
                        <a:spcAft>
                          <a:spcPts val="0"/>
                        </a:spcAft>
                      </a:pPr>
                      <a:r>
                        <a:rPr lang="en-US" sz="1300" dirty="0">
                          <a:effectLst/>
                        </a:rPr>
                        <a:t>Mail Questionnaires</a:t>
                      </a:r>
                      <a:endParaRPr lang="en-US"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97787" marR="97787" marT="48893" marB="48893"/>
                </a:tc>
                <a:tc hMerge="1">
                  <a:txBody>
                    <a:bodyPr/>
                    <a:lstStyle/>
                    <a:p>
                      <a:endParaRPr lang="en-US"/>
                    </a:p>
                  </a:txBody>
                  <a:tcPr/>
                </a:tc>
                <a:extLst>
                  <a:ext uri="{0D108BD9-81ED-4DB2-BD59-A6C34878D82A}">
                    <a16:rowId xmlns:a16="http://schemas.microsoft.com/office/drawing/2014/main" val="3596311838"/>
                  </a:ext>
                </a:extLst>
              </a:tr>
              <a:tr h="408056">
                <a:tc>
                  <a:txBody>
                    <a:bodyPr/>
                    <a:lstStyle/>
                    <a:p>
                      <a:pPr marL="0" marR="0">
                        <a:lnSpc>
                          <a:spcPct val="107000"/>
                        </a:lnSpc>
                        <a:spcBef>
                          <a:spcPts val="0"/>
                        </a:spcBef>
                        <a:spcAft>
                          <a:spcPts val="0"/>
                        </a:spcAft>
                      </a:pPr>
                      <a:r>
                        <a:rPr lang="en-US" sz="1300">
                          <a:effectLst/>
                        </a:rPr>
                        <a:t>Can cover broad respondent base</a:t>
                      </a:r>
                      <a:endParaRPr lang="en-US" sz="1300">
                        <a:effectLst/>
                        <a:latin typeface="Calibri" panose="020F0502020204030204" pitchFamily="34" charset="0"/>
                        <a:ea typeface="Calibri" panose="020F0502020204030204" pitchFamily="34" charset="0"/>
                        <a:cs typeface="Times New Roman" panose="02020603050405020304" pitchFamily="18" charset="0"/>
                      </a:endParaRPr>
                    </a:p>
                  </a:txBody>
                  <a:tcPr marL="75862" marR="75862" marT="0" marB="0"/>
                </a:tc>
                <a:tc>
                  <a:txBody>
                    <a:bodyPr/>
                    <a:lstStyle/>
                    <a:p>
                      <a:pPr marL="0" marR="0">
                        <a:lnSpc>
                          <a:spcPct val="107000"/>
                        </a:lnSpc>
                        <a:spcBef>
                          <a:spcPts val="0"/>
                        </a:spcBef>
                        <a:spcAft>
                          <a:spcPts val="0"/>
                        </a:spcAft>
                      </a:pPr>
                      <a:r>
                        <a:rPr lang="en-US" sz="1300">
                          <a:effectLst/>
                        </a:rPr>
                        <a:t>High non-response rate (many people do not mail the questionnaires back)</a:t>
                      </a:r>
                      <a:endParaRPr lang="en-US" sz="1300">
                        <a:effectLst/>
                        <a:latin typeface="Calibri" panose="020F0502020204030204" pitchFamily="34" charset="0"/>
                        <a:ea typeface="Calibri" panose="020F0502020204030204" pitchFamily="34" charset="0"/>
                        <a:cs typeface="Times New Roman" panose="02020603050405020304" pitchFamily="18" charset="0"/>
                      </a:endParaRPr>
                    </a:p>
                  </a:txBody>
                  <a:tcPr marL="75862" marR="75862" marT="0" marB="0"/>
                </a:tc>
                <a:extLst>
                  <a:ext uri="{0D108BD9-81ED-4DB2-BD59-A6C34878D82A}">
                    <a16:rowId xmlns:a16="http://schemas.microsoft.com/office/drawing/2014/main" val="1090833302"/>
                  </a:ext>
                </a:extLst>
              </a:tr>
              <a:tr h="408056">
                <a:tc>
                  <a:txBody>
                    <a:bodyPr/>
                    <a:lstStyle/>
                    <a:p>
                      <a:pPr marL="0" marR="0">
                        <a:lnSpc>
                          <a:spcPct val="107000"/>
                        </a:lnSpc>
                        <a:spcBef>
                          <a:spcPts val="0"/>
                        </a:spcBef>
                        <a:spcAft>
                          <a:spcPts val="0"/>
                        </a:spcAft>
                      </a:pPr>
                      <a:r>
                        <a:rPr lang="en-US" sz="1300">
                          <a:effectLst/>
                        </a:rPr>
                        <a:t>Lower cost compared to personal and telephone interviews</a:t>
                      </a:r>
                      <a:endParaRPr lang="en-US" sz="1300">
                        <a:effectLst/>
                        <a:latin typeface="Calibri" panose="020F0502020204030204" pitchFamily="34" charset="0"/>
                        <a:ea typeface="Calibri" panose="020F0502020204030204" pitchFamily="34" charset="0"/>
                        <a:cs typeface="Times New Roman" panose="02020603050405020304" pitchFamily="18" charset="0"/>
                      </a:endParaRPr>
                    </a:p>
                  </a:txBody>
                  <a:tcPr marL="75862" marR="75862" marT="0" marB="0"/>
                </a:tc>
                <a:tc>
                  <a:txBody>
                    <a:bodyPr/>
                    <a:lstStyle/>
                    <a:p>
                      <a:pPr marL="0" marR="0">
                        <a:lnSpc>
                          <a:spcPct val="107000"/>
                        </a:lnSpc>
                        <a:spcBef>
                          <a:spcPts val="0"/>
                        </a:spcBef>
                        <a:spcAft>
                          <a:spcPts val="0"/>
                        </a:spcAft>
                      </a:pPr>
                      <a:r>
                        <a:rPr lang="en-US" sz="1300">
                          <a:effectLst/>
                        </a:rPr>
                        <a:t>Cost-per survey could be high</a:t>
                      </a:r>
                      <a:endParaRPr lang="en-US" sz="1300">
                        <a:effectLst/>
                        <a:latin typeface="Calibri" panose="020F0502020204030204" pitchFamily="34" charset="0"/>
                        <a:ea typeface="Calibri" panose="020F0502020204030204" pitchFamily="34" charset="0"/>
                        <a:cs typeface="Times New Roman" panose="02020603050405020304" pitchFamily="18" charset="0"/>
                      </a:endParaRPr>
                    </a:p>
                  </a:txBody>
                  <a:tcPr marL="75862" marR="75862" marT="0" marB="0"/>
                </a:tc>
                <a:extLst>
                  <a:ext uri="{0D108BD9-81ED-4DB2-BD59-A6C34878D82A}">
                    <a16:rowId xmlns:a16="http://schemas.microsoft.com/office/drawing/2014/main" val="1278240493"/>
                  </a:ext>
                </a:extLst>
              </a:tr>
              <a:tr h="408056">
                <a:tc>
                  <a:txBody>
                    <a:bodyPr/>
                    <a:lstStyle/>
                    <a:p>
                      <a:pPr marL="0" marR="0">
                        <a:lnSpc>
                          <a:spcPct val="107000"/>
                        </a:lnSpc>
                        <a:spcBef>
                          <a:spcPts val="0"/>
                        </a:spcBef>
                        <a:spcAft>
                          <a:spcPts val="0"/>
                        </a:spcAft>
                      </a:pPr>
                      <a:r>
                        <a:rPr lang="en-US" sz="1300">
                          <a:effectLst/>
                        </a:rPr>
                        <a:t>Often more thought given to responses (compared to online)</a:t>
                      </a:r>
                      <a:endParaRPr lang="en-US" sz="1300">
                        <a:effectLst/>
                        <a:latin typeface="Calibri" panose="020F0502020204030204" pitchFamily="34" charset="0"/>
                        <a:ea typeface="Calibri" panose="020F0502020204030204" pitchFamily="34" charset="0"/>
                        <a:cs typeface="Times New Roman" panose="02020603050405020304" pitchFamily="18" charset="0"/>
                      </a:endParaRPr>
                    </a:p>
                  </a:txBody>
                  <a:tcPr marL="75862" marR="75862" marT="0" marB="0"/>
                </a:tc>
                <a:tc>
                  <a:txBody>
                    <a:bodyPr/>
                    <a:lstStyle/>
                    <a:p>
                      <a:pPr marL="0" marR="0">
                        <a:lnSpc>
                          <a:spcPct val="107000"/>
                        </a:lnSpc>
                        <a:spcBef>
                          <a:spcPts val="0"/>
                        </a:spcBef>
                        <a:spcAft>
                          <a:spcPts val="0"/>
                        </a:spcAft>
                      </a:pPr>
                      <a:r>
                        <a:rPr lang="en-US" sz="1300">
                          <a:effectLst/>
                        </a:rPr>
                        <a:t>Questions can be misinterpreted</a:t>
                      </a:r>
                      <a:endParaRPr lang="en-US" sz="1300">
                        <a:effectLst/>
                        <a:latin typeface="Calibri" panose="020F0502020204030204" pitchFamily="34" charset="0"/>
                        <a:ea typeface="Calibri" panose="020F0502020204030204" pitchFamily="34" charset="0"/>
                        <a:cs typeface="Times New Roman" panose="02020603050405020304" pitchFamily="18" charset="0"/>
                      </a:endParaRPr>
                    </a:p>
                  </a:txBody>
                  <a:tcPr marL="75862" marR="75862" marT="0" marB="0"/>
                </a:tc>
                <a:extLst>
                  <a:ext uri="{0D108BD9-81ED-4DB2-BD59-A6C34878D82A}">
                    <a16:rowId xmlns:a16="http://schemas.microsoft.com/office/drawing/2014/main" val="254632532"/>
                  </a:ext>
                </a:extLst>
              </a:tr>
              <a:tr h="408056">
                <a:tc>
                  <a:txBody>
                    <a:bodyPr/>
                    <a:lstStyle/>
                    <a:p>
                      <a:pPr marL="0" marR="0">
                        <a:lnSpc>
                          <a:spcPct val="107000"/>
                        </a:lnSpc>
                        <a:spcBef>
                          <a:spcPts val="0"/>
                        </a:spcBef>
                        <a:spcAft>
                          <a:spcPts val="0"/>
                        </a:spcAft>
                      </a:pPr>
                      <a:r>
                        <a:rPr lang="en-US" sz="1300">
                          <a:effectLst/>
                        </a:rPr>
                        <a:t>Can be more effective when dealing with sensitive topics if anonymous</a:t>
                      </a:r>
                      <a:endParaRPr lang="en-US" sz="1300">
                        <a:effectLst/>
                        <a:latin typeface="Calibri" panose="020F0502020204030204" pitchFamily="34" charset="0"/>
                        <a:ea typeface="Calibri" panose="020F0502020204030204" pitchFamily="34" charset="0"/>
                        <a:cs typeface="Times New Roman" panose="02020603050405020304" pitchFamily="18" charset="0"/>
                      </a:endParaRPr>
                    </a:p>
                  </a:txBody>
                  <a:tcPr marL="75862" marR="75862" marT="0" marB="0"/>
                </a:tc>
                <a:tc>
                  <a:txBody>
                    <a:bodyPr/>
                    <a:lstStyle/>
                    <a:p>
                      <a:pPr marL="0" marR="0">
                        <a:lnSpc>
                          <a:spcPct val="107000"/>
                        </a:lnSpc>
                        <a:spcBef>
                          <a:spcPts val="0"/>
                        </a:spcBef>
                        <a:spcAft>
                          <a:spcPts val="0"/>
                        </a:spcAft>
                      </a:pPr>
                      <a:r>
                        <a:rPr lang="en-US" sz="1300">
                          <a:effectLst/>
                        </a:rPr>
                        <a:t>Cannot control for the identity of the respondent</a:t>
                      </a:r>
                      <a:endParaRPr lang="en-US" sz="1300">
                        <a:effectLst/>
                        <a:latin typeface="Calibri" panose="020F0502020204030204" pitchFamily="34" charset="0"/>
                        <a:ea typeface="Calibri" panose="020F0502020204030204" pitchFamily="34" charset="0"/>
                        <a:cs typeface="Times New Roman" panose="02020603050405020304" pitchFamily="18" charset="0"/>
                      </a:endParaRPr>
                    </a:p>
                  </a:txBody>
                  <a:tcPr marL="75862" marR="75862" marT="0" marB="0"/>
                </a:tc>
                <a:extLst>
                  <a:ext uri="{0D108BD9-81ED-4DB2-BD59-A6C34878D82A}">
                    <a16:rowId xmlns:a16="http://schemas.microsoft.com/office/drawing/2014/main" val="2652009286"/>
                  </a:ext>
                </a:extLst>
              </a:tr>
              <a:tr h="198766">
                <a:tc>
                  <a:txBody>
                    <a:bodyPr/>
                    <a:lstStyle/>
                    <a:p>
                      <a:pPr marL="0" marR="0">
                        <a:lnSpc>
                          <a:spcPct val="107000"/>
                        </a:lnSpc>
                        <a:spcBef>
                          <a:spcPts val="0"/>
                        </a:spcBef>
                        <a:spcAft>
                          <a:spcPts val="0"/>
                        </a:spcAft>
                      </a:pPr>
                      <a:r>
                        <a:rPr lang="en-US" sz="1300">
                          <a:effectLst/>
                        </a:rPr>
                        <a:t> </a:t>
                      </a:r>
                      <a:endParaRPr lang="en-US" sz="1300">
                        <a:effectLst/>
                        <a:latin typeface="Calibri" panose="020F0502020204030204" pitchFamily="34" charset="0"/>
                        <a:ea typeface="Calibri" panose="020F0502020204030204" pitchFamily="34" charset="0"/>
                        <a:cs typeface="Times New Roman" panose="02020603050405020304" pitchFamily="18" charset="0"/>
                      </a:endParaRPr>
                    </a:p>
                  </a:txBody>
                  <a:tcPr marL="75862" marR="75862" marT="0" marB="0"/>
                </a:tc>
                <a:tc>
                  <a:txBody>
                    <a:bodyPr/>
                    <a:lstStyle/>
                    <a:p>
                      <a:pPr marL="0" marR="0">
                        <a:lnSpc>
                          <a:spcPct val="107000"/>
                        </a:lnSpc>
                        <a:spcBef>
                          <a:spcPts val="0"/>
                        </a:spcBef>
                        <a:spcAft>
                          <a:spcPts val="0"/>
                        </a:spcAft>
                      </a:pPr>
                      <a:r>
                        <a:rPr lang="en-US" sz="1300">
                          <a:effectLst/>
                        </a:rPr>
                        <a:t>Can be difficult to compile accurate mailing list</a:t>
                      </a:r>
                      <a:endParaRPr lang="en-US" sz="1300">
                        <a:effectLst/>
                        <a:latin typeface="Calibri" panose="020F0502020204030204" pitchFamily="34" charset="0"/>
                        <a:ea typeface="Calibri" panose="020F0502020204030204" pitchFamily="34" charset="0"/>
                        <a:cs typeface="Times New Roman" panose="02020603050405020304" pitchFamily="18" charset="0"/>
                      </a:endParaRPr>
                    </a:p>
                  </a:txBody>
                  <a:tcPr marL="75862" marR="75862" marT="0" marB="0"/>
                </a:tc>
                <a:extLst>
                  <a:ext uri="{0D108BD9-81ED-4DB2-BD59-A6C34878D82A}">
                    <a16:rowId xmlns:a16="http://schemas.microsoft.com/office/drawing/2014/main" val="3022850507"/>
                  </a:ext>
                </a:extLst>
              </a:tr>
              <a:tr h="198766">
                <a:tc>
                  <a:txBody>
                    <a:bodyPr/>
                    <a:lstStyle/>
                    <a:p>
                      <a:pPr marL="0" marR="0">
                        <a:lnSpc>
                          <a:spcPct val="107000"/>
                        </a:lnSpc>
                        <a:spcBef>
                          <a:spcPts val="0"/>
                        </a:spcBef>
                        <a:spcAft>
                          <a:spcPts val="0"/>
                        </a:spcAft>
                      </a:pPr>
                      <a:r>
                        <a:rPr lang="en-US" sz="1300">
                          <a:effectLst/>
                        </a:rPr>
                        <a:t> </a:t>
                      </a:r>
                      <a:endParaRPr lang="en-US" sz="1300">
                        <a:effectLst/>
                        <a:latin typeface="Calibri" panose="020F0502020204030204" pitchFamily="34" charset="0"/>
                        <a:ea typeface="Calibri" panose="020F0502020204030204" pitchFamily="34" charset="0"/>
                        <a:cs typeface="Times New Roman" panose="02020603050405020304" pitchFamily="18" charset="0"/>
                      </a:endParaRPr>
                    </a:p>
                  </a:txBody>
                  <a:tcPr marL="75862" marR="75862" marT="0" marB="0"/>
                </a:tc>
                <a:tc>
                  <a:txBody>
                    <a:bodyPr/>
                    <a:lstStyle/>
                    <a:p>
                      <a:pPr marL="0" marR="0">
                        <a:lnSpc>
                          <a:spcPct val="107000"/>
                        </a:lnSpc>
                        <a:spcBef>
                          <a:spcPts val="0"/>
                        </a:spcBef>
                        <a:spcAft>
                          <a:spcPts val="0"/>
                        </a:spcAft>
                      </a:pPr>
                      <a:r>
                        <a:rPr lang="en-US" sz="1300">
                          <a:effectLst/>
                        </a:rPr>
                        <a:t> </a:t>
                      </a:r>
                      <a:endParaRPr lang="en-US" sz="1300">
                        <a:effectLst/>
                        <a:latin typeface="Calibri" panose="020F0502020204030204" pitchFamily="34" charset="0"/>
                        <a:ea typeface="Calibri" panose="020F0502020204030204" pitchFamily="34" charset="0"/>
                        <a:cs typeface="Times New Roman" panose="02020603050405020304" pitchFamily="18" charset="0"/>
                      </a:endParaRPr>
                    </a:p>
                  </a:txBody>
                  <a:tcPr marL="75862" marR="75862" marT="0" marB="0"/>
                </a:tc>
                <a:extLst>
                  <a:ext uri="{0D108BD9-81ED-4DB2-BD59-A6C34878D82A}">
                    <a16:rowId xmlns:a16="http://schemas.microsoft.com/office/drawing/2014/main" val="3577798654"/>
                  </a:ext>
                </a:extLst>
              </a:tr>
              <a:tr h="285446">
                <a:tc gridSpan="2">
                  <a:txBody>
                    <a:bodyPr/>
                    <a:lstStyle/>
                    <a:p>
                      <a:pPr marL="0" marR="0" algn="ctr">
                        <a:lnSpc>
                          <a:spcPct val="107000"/>
                        </a:lnSpc>
                        <a:spcBef>
                          <a:spcPts val="0"/>
                        </a:spcBef>
                        <a:spcAft>
                          <a:spcPts val="0"/>
                        </a:spcAft>
                      </a:pPr>
                      <a:r>
                        <a:rPr lang="en-US" sz="1300">
                          <a:effectLst/>
                        </a:rPr>
                        <a:t>Online Questionnaires</a:t>
                      </a:r>
                      <a:endParaRPr lang="en-US" sz="1300">
                        <a:effectLst/>
                        <a:latin typeface="Calibri" panose="020F0502020204030204" pitchFamily="34" charset="0"/>
                        <a:ea typeface="Calibri" panose="020F0502020204030204" pitchFamily="34" charset="0"/>
                        <a:cs typeface="Times New Roman" panose="02020603050405020304" pitchFamily="18" charset="0"/>
                      </a:endParaRPr>
                    </a:p>
                  </a:txBody>
                  <a:tcPr marL="97787" marR="97787" marT="48893" marB="48893"/>
                </a:tc>
                <a:tc hMerge="1">
                  <a:txBody>
                    <a:bodyPr/>
                    <a:lstStyle/>
                    <a:p>
                      <a:endParaRPr lang="en-US"/>
                    </a:p>
                  </a:txBody>
                  <a:tcPr/>
                </a:tc>
                <a:extLst>
                  <a:ext uri="{0D108BD9-81ED-4DB2-BD59-A6C34878D82A}">
                    <a16:rowId xmlns:a16="http://schemas.microsoft.com/office/drawing/2014/main" val="1496856964"/>
                  </a:ext>
                </a:extLst>
              </a:tr>
              <a:tr h="198766">
                <a:tc>
                  <a:txBody>
                    <a:bodyPr/>
                    <a:lstStyle/>
                    <a:p>
                      <a:pPr marL="0" marR="0">
                        <a:lnSpc>
                          <a:spcPct val="107000"/>
                        </a:lnSpc>
                        <a:spcBef>
                          <a:spcPts val="0"/>
                        </a:spcBef>
                        <a:spcAft>
                          <a:spcPts val="0"/>
                        </a:spcAft>
                      </a:pPr>
                      <a:r>
                        <a:rPr lang="en-US" sz="1300">
                          <a:effectLst/>
                        </a:rPr>
                        <a:t>Fast turnaround in administering questionnaire </a:t>
                      </a:r>
                      <a:endParaRPr lang="en-US" sz="1300">
                        <a:effectLst/>
                        <a:latin typeface="Calibri" panose="020F0502020204030204" pitchFamily="34" charset="0"/>
                        <a:ea typeface="Calibri" panose="020F0502020204030204" pitchFamily="34" charset="0"/>
                        <a:cs typeface="Times New Roman" panose="02020603050405020304" pitchFamily="18" charset="0"/>
                      </a:endParaRPr>
                    </a:p>
                  </a:txBody>
                  <a:tcPr marL="75862" marR="75862" marT="0" marB="0"/>
                </a:tc>
                <a:tc>
                  <a:txBody>
                    <a:bodyPr/>
                    <a:lstStyle/>
                    <a:p>
                      <a:pPr marL="0" marR="0">
                        <a:lnSpc>
                          <a:spcPct val="107000"/>
                        </a:lnSpc>
                        <a:spcBef>
                          <a:spcPts val="0"/>
                        </a:spcBef>
                        <a:spcAft>
                          <a:spcPts val="0"/>
                        </a:spcAft>
                      </a:pPr>
                      <a:r>
                        <a:rPr lang="en-US" sz="1300">
                          <a:effectLst/>
                        </a:rPr>
                        <a:t>High non-response rate</a:t>
                      </a:r>
                      <a:endParaRPr lang="en-US" sz="1300">
                        <a:effectLst/>
                        <a:latin typeface="Calibri" panose="020F0502020204030204" pitchFamily="34" charset="0"/>
                        <a:ea typeface="Calibri" panose="020F0502020204030204" pitchFamily="34" charset="0"/>
                        <a:cs typeface="Times New Roman" panose="02020603050405020304" pitchFamily="18" charset="0"/>
                      </a:endParaRPr>
                    </a:p>
                  </a:txBody>
                  <a:tcPr marL="75862" marR="75862" marT="0" marB="0"/>
                </a:tc>
                <a:extLst>
                  <a:ext uri="{0D108BD9-81ED-4DB2-BD59-A6C34878D82A}">
                    <a16:rowId xmlns:a16="http://schemas.microsoft.com/office/drawing/2014/main" val="3155314564"/>
                  </a:ext>
                </a:extLst>
              </a:tr>
              <a:tr h="198766">
                <a:tc>
                  <a:txBody>
                    <a:bodyPr/>
                    <a:lstStyle/>
                    <a:p>
                      <a:pPr marL="0" marR="0">
                        <a:lnSpc>
                          <a:spcPct val="107000"/>
                        </a:lnSpc>
                        <a:spcBef>
                          <a:spcPts val="0"/>
                        </a:spcBef>
                        <a:spcAft>
                          <a:spcPts val="0"/>
                        </a:spcAft>
                      </a:pPr>
                      <a:r>
                        <a:rPr lang="en-US" sz="1300">
                          <a:effectLst/>
                        </a:rPr>
                        <a:t>Relatively inexpensive</a:t>
                      </a:r>
                      <a:endParaRPr lang="en-US" sz="1300">
                        <a:effectLst/>
                        <a:latin typeface="Calibri" panose="020F0502020204030204" pitchFamily="34" charset="0"/>
                        <a:ea typeface="Calibri" panose="020F0502020204030204" pitchFamily="34" charset="0"/>
                        <a:cs typeface="Times New Roman" panose="02020603050405020304" pitchFamily="18" charset="0"/>
                      </a:endParaRPr>
                    </a:p>
                  </a:txBody>
                  <a:tcPr marL="75862" marR="75862" marT="0" marB="0"/>
                </a:tc>
                <a:tc>
                  <a:txBody>
                    <a:bodyPr/>
                    <a:lstStyle/>
                    <a:p>
                      <a:pPr marL="0" marR="0">
                        <a:lnSpc>
                          <a:spcPct val="107000"/>
                        </a:lnSpc>
                        <a:spcBef>
                          <a:spcPts val="0"/>
                        </a:spcBef>
                        <a:spcAft>
                          <a:spcPts val="0"/>
                        </a:spcAft>
                      </a:pPr>
                      <a:r>
                        <a:rPr lang="en-US" sz="1300">
                          <a:effectLst/>
                        </a:rPr>
                        <a:t>Questions can be misinterpreted</a:t>
                      </a:r>
                      <a:endParaRPr lang="en-US" sz="1300">
                        <a:effectLst/>
                        <a:latin typeface="Calibri" panose="020F0502020204030204" pitchFamily="34" charset="0"/>
                        <a:ea typeface="Calibri" panose="020F0502020204030204" pitchFamily="34" charset="0"/>
                        <a:cs typeface="Times New Roman" panose="02020603050405020304" pitchFamily="18" charset="0"/>
                      </a:endParaRPr>
                    </a:p>
                  </a:txBody>
                  <a:tcPr marL="75862" marR="75862" marT="0" marB="0"/>
                </a:tc>
                <a:extLst>
                  <a:ext uri="{0D108BD9-81ED-4DB2-BD59-A6C34878D82A}">
                    <a16:rowId xmlns:a16="http://schemas.microsoft.com/office/drawing/2014/main" val="1879551491"/>
                  </a:ext>
                </a:extLst>
              </a:tr>
              <a:tr h="198766">
                <a:tc>
                  <a:txBody>
                    <a:bodyPr/>
                    <a:lstStyle/>
                    <a:p>
                      <a:pPr marL="0" marR="0">
                        <a:lnSpc>
                          <a:spcPct val="107000"/>
                        </a:lnSpc>
                        <a:spcBef>
                          <a:spcPts val="0"/>
                        </a:spcBef>
                        <a:spcAft>
                          <a:spcPts val="0"/>
                        </a:spcAft>
                      </a:pPr>
                      <a:r>
                        <a:rPr lang="en-US" sz="1300">
                          <a:effectLst/>
                        </a:rPr>
                        <a:t>Immediate return upon completion</a:t>
                      </a:r>
                      <a:endParaRPr lang="en-US" sz="1300">
                        <a:effectLst/>
                        <a:latin typeface="Calibri" panose="020F0502020204030204" pitchFamily="34" charset="0"/>
                        <a:ea typeface="Calibri" panose="020F0502020204030204" pitchFamily="34" charset="0"/>
                        <a:cs typeface="Times New Roman" panose="02020603050405020304" pitchFamily="18" charset="0"/>
                      </a:endParaRPr>
                    </a:p>
                  </a:txBody>
                  <a:tcPr marL="75862" marR="75862" marT="0" marB="0"/>
                </a:tc>
                <a:tc>
                  <a:txBody>
                    <a:bodyPr/>
                    <a:lstStyle/>
                    <a:p>
                      <a:pPr marL="0" marR="0">
                        <a:lnSpc>
                          <a:spcPct val="107000"/>
                        </a:lnSpc>
                        <a:spcBef>
                          <a:spcPts val="0"/>
                        </a:spcBef>
                        <a:spcAft>
                          <a:spcPts val="0"/>
                        </a:spcAft>
                      </a:pPr>
                      <a:r>
                        <a:rPr lang="en-US" sz="1300">
                          <a:effectLst/>
                        </a:rPr>
                        <a:t>Respondents do not give answers much thought</a:t>
                      </a:r>
                      <a:endParaRPr lang="en-US" sz="1300">
                        <a:effectLst/>
                        <a:latin typeface="Calibri" panose="020F0502020204030204" pitchFamily="34" charset="0"/>
                        <a:ea typeface="Calibri" panose="020F0502020204030204" pitchFamily="34" charset="0"/>
                        <a:cs typeface="Times New Roman" panose="02020603050405020304" pitchFamily="18" charset="0"/>
                      </a:endParaRPr>
                    </a:p>
                  </a:txBody>
                  <a:tcPr marL="75862" marR="75862" marT="0" marB="0"/>
                </a:tc>
                <a:extLst>
                  <a:ext uri="{0D108BD9-81ED-4DB2-BD59-A6C34878D82A}">
                    <a16:rowId xmlns:a16="http://schemas.microsoft.com/office/drawing/2014/main" val="831699180"/>
                  </a:ext>
                </a:extLst>
              </a:tr>
              <a:tr h="408056">
                <a:tc>
                  <a:txBody>
                    <a:bodyPr/>
                    <a:lstStyle/>
                    <a:p>
                      <a:pPr marL="0" marR="0">
                        <a:lnSpc>
                          <a:spcPct val="107000"/>
                        </a:lnSpc>
                        <a:spcBef>
                          <a:spcPts val="0"/>
                        </a:spcBef>
                        <a:spcAft>
                          <a:spcPts val="0"/>
                        </a:spcAft>
                      </a:pPr>
                      <a:r>
                        <a:rPr lang="en-US" sz="1300">
                          <a:effectLst/>
                        </a:rPr>
                        <a:t>Flexible design options (e.g., different questions appear based on previous answers)</a:t>
                      </a:r>
                      <a:endParaRPr lang="en-US" sz="1300">
                        <a:effectLst/>
                        <a:latin typeface="Calibri" panose="020F0502020204030204" pitchFamily="34" charset="0"/>
                        <a:ea typeface="Calibri" panose="020F0502020204030204" pitchFamily="34" charset="0"/>
                        <a:cs typeface="Times New Roman" panose="02020603050405020304" pitchFamily="18" charset="0"/>
                      </a:endParaRPr>
                    </a:p>
                  </a:txBody>
                  <a:tcPr marL="75862" marR="75862" marT="0" marB="0"/>
                </a:tc>
                <a:tc>
                  <a:txBody>
                    <a:bodyPr/>
                    <a:lstStyle/>
                    <a:p>
                      <a:pPr marL="0" marR="0">
                        <a:lnSpc>
                          <a:spcPct val="107000"/>
                        </a:lnSpc>
                        <a:spcBef>
                          <a:spcPts val="0"/>
                        </a:spcBef>
                        <a:spcAft>
                          <a:spcPts val="0"/>
                        </a:spcAft>
                      </a:pPr>
                      <a:r>
                        <a:rPr lang="en-US" sz="1300">
                          <a:effectLst/>
                        </a:rPr>
                        <a:t>Cannot control for the identity of the respondent</a:t>
                      </a:r>
                      <a:endParaRPr lang="en-US" sz="1300">
                        <a:effectLst/>
                        <a:latin typeface="Calibri" panose="020F0502020204030204" pitchFamily="34" charset="0"/>
                        <a:ea typeface="Calibri" panose="020F0502020204030204" pitchFamily="34" charset="0"/>
                        <a:cs typeface="Times New Roman" panose="02020603050405020304" pitchFamily="18" charset="0"/>
                      </a:endParaRPr>
                    </a:p>
                  </a:txBody>
                  <a:tcPr marL="75862" marR="75862" marT="0" marB="0"/>
                </a:tc>
                <a:extLst>
                  <a:ext uri="{0D108BD9-81ED-4DB2-BD59-A6C34878D82A}">
                    <a16:rowId xmlns:a16="http://schemas.microsoft.com/office/drawing/2014/main" val="1922584695"/>
                  </a:ext>
                </a:extLst>
              </a:tr>
              <a:tr h="198766">
                <a:tc>
                  <a:txBody>
                    <a:bodyPr/>
                    <a:lstStyle/>
                    <a:p>
                      <a:pPr marL="0" marR="0">
                        <a:lnSpc>
                          <a:spcPct val="107000"/>
                        </a:lnSpc>
                        <a:spcBef>
                          <a:spcPts val="0"/>
                        </a:spcBef>
                        <a:spcAft>
                          <a:spcPts val="0"/>
                        </a:spcAft>
                      </a:pPr>
                      <a:r>
                        <a:rPr lang="en-US" sz="1300">
                          <a:effectLst/>
                        </a:rPr>
                        <a:t>Inexpensive online questionnaire solutions exist</a:t>
                      </a:r>
                      <a:endParaRPr lang="en-US" sz="1300">
                        <a:effectLst/>
                        <a:latin typeface="Calibri" panose="020F0502020204030204" pitchFamily="34" charset="0"/>
                        <a:ea typeface="Calibri" panose="020F0502020204030204" pitchFamily="34" charset="0"/>
                        <a:cs typeface="Times New Roman" panose="02020603050405020304" pitchFamily="18" charset="0"/>
                      </a:endParaRPr>
                    </a:p>
                  </a:txBody>
                  <a:tcPr marL="75862" marR="75862" marT="0" marB="0"/>
                </a:tc>
                <a:tc>
                  <a:txBody>
                    <a:bodyPr/>
                    <a:lstStyle/>
                    <a:p>
                      <a:pPr marL="0" marR="0">
                        <a:lnSpc>
                          <a:spcPct val="107000"/>
                        </a:lnSpc>
                        <a:spcBef>
                          <a:spcPts val="0"/>
                        </a:spcBef>
                        <a:spcAft>
                          <a:spcPts val="0"/>
                        </a:spcAft>
                      </a:pPr>
                      <a:r>
                        <a:rPr lang="en-US" sz="1300" dirty="0">
                          <a:effectLst/>
                        </a:rPr>
                        <a:t> </a:t>
                      </a:r>
                      <a:endParaRPr lang="en-US"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75862" marR="75862" marT="0" marB="0"/>
                </a:tc>
                <a:extLst>
                  <a:ext uri="{0D108BD9-81ED-4DB2-BD59-A6C34878D82A}">
                    <a16:rowId xmlns:a16="http://schemas.microsoft.com/office/drawing/2014/main" val="2453093448"/>
                  </a:ext>
                </a:extLst>
              </a:tr>
            </a:tbl>
          </a:graphicData>
        </a:graphic>
      </p:graphicFrame>
    </p:spTree>
    <p:extLst>
      <p:ext uri="{BB962C8B-B14F-4D97-AF65-F5344CB8AC3E}">
        <p14:creationId xmlns:p14="http://schemas.microsoft.com/office/powerpoint/2010/main" val="878650017"/>
      </p:ext>
    </p:extLst>
  </p:cSld>
  <p:clrMapOvr>
    <a:masterClrMapping/>
  </p:clrMapOvr>
</p:sld>
</file>

<file path=ppt/theme/theme1.xml><?xml version="1.0" encoding="utf-8"?>
<a:theme xmlns:a="http://schemas.openxmlformats.org/drawingml/2006/main" name="Palmatier1">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Sketchbook">
      <a:majorFont>
        <a:latin typeface="Cambria"/>
        <a:ea typeface=""/>
        <a:cs typeface=""/>
        <a:font script="Jpan" typeface="ＭＳ ゴシック"/>
        <a:font script="Hang" typeface="맑은 고딕"/>
        <a:font script="Hans" typeface="黑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mbria"/>
        <a:ea typeface=""/>
        <a:cs typeface=""/>
        <a:font script="Jpan" typeface="ＭＳ 明朝"/>
        <a:font script="Hang" typeface="맑은 고딕"/>
        <a:font script="Hans" typeface="黑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dvantage">
      <a:fillStyleLst>
        <a:solidFill>
          <a:schemeClr val="phClr"/>
        </a:solidFill>
        <a:gradFill rotWithShape="1">
          <a:gsLst>
            <a:gs pos="0">
              <a:schemeClr val="phClr">
                <a:tint val="100000"/>
                <a:shade val="40000"/>
                <a:alpha val="100000"/>
                <a:satMod val="150000"/>
                <a:lumMod val="100000"/>
              </a:schemeClr>
            </a:gs>
            <a:gs pos="100000">
              <a:schemeClr val="phClr">
                <a:tint val="70000"/>
                <a:shade val="100000"/>
                <a:alpha val="100000"/>
                <a:satMod val="200000"/>
                <a:lumMod val="100000"/>
              </a:schemeClr>
            </a:gs>
          </a:gsLst>
          <a:lin ang="6000000" scaled="1"/>
        </a:gradFill>
        <a:gradFill rotWithShape="1">
          <a:gsLst>
            <a:gs pos="0">
              <a:schemeClr val="phClr">
                <a:shade val="40000"/>
                <a:alpha val="100000"/>
                <a:satMod val="150000"/>
                <a:lumMod val="100000"/>
              </a:schemeClr>
            </a:gs>
            <a:gs pos="100000">
              <a:schemeClr val="phClr">
                <a:tint val="70000"/>
                <a:shade val="100000"/>
                <a:alpha val="100000"/>
                <a:satMod val="200000"/>
                <a:lumMod val="100000"/>
              </a:schemeClr>
            </a:gs>
          </a:gsLst>
          <a:lin ang="5400000" scaled="1"/>
        </a:gra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innerShdw blurRad="50800" dist="25400" dir="13500000">
              <a:srgbClr val="FFFFFF">
                <a:alpha val="75000"/>
              </a:srgbClr>
            </a:innerShdw>
            <a:outerShdw blurRad="63500" dist="25400" dir="5400000" rotWithShape="0">
              <a:srgbClr val="808080">
                <a:alpha val="75000"/>
              </a:srgbClr>
            </a:outerShdw>
          </a:effectLst>
        </a:effectStyle>
        <a:effectStyle>
          <a:effectLst/>
          <a:scene3d>
            <a:camera prst="orthographicFront">
              <a:rot lat="0" lon="0" rev="0"/>
            </a:camera>
            <a:lightRig rig="twoPt" dir="tl">
              <a:rot lat="0" lon="0" rev="4500000"/>
            </a:lightRig>
          </a:scene3d>
          <a:sp3d>
            <a:bevelT w="63500" h="50800"/>
          </a:sp3d>
        </a:effectStyle>
      </a:effectStyleLst>
      <a:bgFillStyleLst>
        <a:solidFill>
          <a:schemeClr val="phClr"/>
        </a:solidFill>
        <a:gradFill rotWithShape="1">
          <a:gsLst>
            <a:gs pos="0">
              <a:schemeClr val="phClr">
                <a:tint val="40000"/>
                <a:satMod val="1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Palmatier1</Template>
  <TotalTime>0</TotalTime>
  <Words>4537</Words>
  <Application>Microsoft Office PowerPoint</Application>
  <PresentationFormat>On-screen Show (4:3)</PresentationFormat>
  <Paragraphs>461</Paragraphs>
  <Slides>40</Slides>
  <Notes>31</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40</vt:i4>
      </vt:variant>
    </vt:vector>
  </HeadingPairs>
  <TitlesOfParts>
    <vt:vector size="50" baseType="lpstr">
      <vt:lpstr>Malgun Gothic</vt:lpstr>
      <vt:lpstr>黑体</vt:lpstr>
      <vt:lpstr>Arial</vt:lpstr>
      <vt:lpstr>Avenir Light</vt:lpstr>
      <vt:lpstr>Calibri</vt:lpstr>
      <vt:lpstr>Cambria</vt:lpstr>
      <vt:lpstr>Cambria Math</vt:lpstr>
      <vt:lpstr>Times New Roman</vt:lpstr>
      <vt:lpstr>Wingdings</vt:lpstr>
      <vt:lpstr>Palmatier1</vt:lpstr>
      <vt:lpstr>PowerPoint Presentation</vt:lpstr>
      <vt:lpstr>Agenda</vt:lpstr>
      <vt:lpstr>Learning Objectives</vt:lpstr>
      <vt:lpstr>Agenda</vt:lpstr>
      <vt:lpstr>Principles of Questionnaire Design</vt:lpstr>
      <vt:lpstr>Principles of Questionnaire Design</vt:lpstr>
      <vt:lpstr>Principles of Questionnaire Design</vt:lpstr>
      <vt:lpstr>Principles of Questionnaire Design</vt:lpstr>
      <vt:lpstr>Principles of Questionnaire Design</vt:lpstr>
      <vt:lpstr>Types of Questions</vt:lpstr>
      <vt:lpstr>Types of Questions</vt:lpstr>
      <vt:lpstr>The Art of Asking Questions</vt:lpstr>
      <vt:lpstr>The Art of Asking Questions</vt:lpstr>
      <vt:lpstr>Questionnaire Layout </vt:lpstr>
      <vt:lpstr>Questionnaire Layout </vt:lpstr>
      <vt:lpstr>Questionnaire Layout </vt:lpstr>
      <vt:lpstr>Agenda</vt:lpstr>
      <vt:lpstr>Probability versus Quota Sampling</vt:lpstr>
      <vt:lpstr>Probability versus Quota Sampling</vt:lpstr>
      <vt:lpstr>Sample Size for Estimating the Population Mean</vt:lpstr>
      <vt:lpstr>Sample Size for Estimating Proportions</vt:lpstr>
      <vt:lpstr>Sample Size Heuristics</vt:lpstr>
      <vt:lpstr>Agenda</vt:lpstr>
      <vt:lpstr>Scale Development Process</vt:lpstr>
      <vt:lpstr>Scale Development Process</vt:lpstr>
      <vt:lpstr>Scale Development Process</vt:lpstr>
      <vt:lpstr>What is Factor analysis?</vt:lpstr>
      <vt:lpstr>What is Factor analysis?</vt:lpstr>
      <vt:lpstr>What is Factor analysis?</vt:lpstr>
      <vt:lpstr>Model Underlying Factor Analysis</vt:lpstr>
      <vt:lpstr>Model Underlying Factor Analysis</vt:lpstr>
      <vt:lpstr>Number of Factors to Retain</vt:lpstr>
      <vt:lpstr>Interpretation of Factors</vt:lpstr>
      <vt:lpstr>Interpretation of Factors</vt:lpstr>
      <vt:lpstr>Agenda</vt:lpstr>
      <vt:lpstr>Summary</vt:lpstr>
      <vt:lpstr>Summary</vt:lpstr>
      <vt:lpstr>Agenda</vt:lpstr>
      <vt:lpstr>Takeaways</vt:lpstr>
      <vt:lpstr>Takeaways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2021-12-18T15:00:05Z</dcterms:created>
  <dcterms:modified xsi:type="dcterms:W3CDTF">2021-12-18T15:00:10Z</dcterms:modified>
</cp:coreProperties>
</file>