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1"/>
  </p:notesMasterIdLst>
  <p:handoutMasterIdLst>
    <p:handoutMasterId r:id="rId22"/>
  </p:handoutMasterIdLst>
  <p:sldIdLst>
    <p:sldId id="257" r:id="rId2"/>
    <p:sldId id="258" r:id="rId3"/>
    <p:sldId id="425" r:id="rId4"/>
    <p:sldId id="426" r:id="rId5"/>
    <p:sldId id="259" r:id="rId6"/>
    <p:sldId id="262" r:id="rId7"/>
    <p:sldId id="263" r:id="rId8"/>
    <p:sldId id="266" r:id="rId9"/>
    <p:sldId id="267" r:id="rId10"/>
    <p:sldId id="321" r:id="rId11"/>
    <p:sldId id="268" r:id="rId12"/>
    <p:sldId id="427" r:id="rId13"/>
    <p:sldId id="324" r:id="rId14"/>
    <p:sldId id="312" r:id="rId15"/>
    <p:sldId id="313" r:id="rId16"/>
    <p:sldId id="314" r:id="rId17"/>
    <p:sldId id="428" r:id="rId18"/>
    <p:sldId id="298" r:id="rId19"/>
    <p:sldId id="299" r:id="rId20"/>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68"/>
    <a:srgbClr val="70C5CA"/>
    <a:srgbClr val="009CA3"/>
    <a:srgbClr val="F7941D"/>
    <a:srgbClr val="004264"/>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240BC-182C-49CE-AB65-9DA0F9BFAF35}" v="245" dt="2021-08-24T22:02:31.8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5" autoAdjust="0"/>
    <p:restoredTop sz="93628" autoAdjust="0"/>
  </p:normalViewPr>
  <p:slideViewPr>
    <p:cSldViewPr snapToGrid="0" snapToObjects="1">
      <p:cViewPr varScale="1">
        <p:scale>
          <a:sx n="83" d="100"/>
          <a:sy n="83" d="100"/>
        </p:scale>
        <p:origin x="133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a:t>
            </a:fld>
            <a:endParaRPr lang="en-US"/>
          </a:p>
        </p:txBody>
      </p:sp>
    </p:spTree>
    <p:extLst>
      <p:ext uri="{BB962C8B-B14F-4D97-AF65-F5344CB8AC3E}">
        <p14:creationId xmlns:p14="http://schemas.microsoft.com/office/powerpoint/2010/main" val="2293314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2097643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1261870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2160830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1280577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896940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857022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478701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3005442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1369845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1815882"/>
          </a:xfrm>
          <a:prstGeom prst="rect">
            <a:avLst/>
          </a:prstGeom>
          <a:noFill/>
        </p:spPr>
        <p:txBody>
          <a:bodyPr wrap="square" rtlCol="0">
            <a:spAutoFit/>
          </a:bodyPr>
          <a:lstStyle/>
          <a:p>
            <a:pPr algn="ctr"/>
            <a:r>
              <a:rPr lang="en-US" sz="2800" b="1" dirty="0">
                <a:solidFill>
                  <a:srgbClr val="EFE61E"/>
                </a:solidFill>
                <a:latin typeface="+mj-lt"/>
                <a:cs typeface="Avenir Light"/>
              </a:rPr>
              <a:t>Marketing Principle #3</a:t>
            </a:r>
          </a:p>
          <a:p>
            <a:pPr algn="ctr"/>
            <a:r>
              <a:rPr lang="en-US" sz="2800" b="1" dirty="0">
                <a:solidFill>
                  <a:srgbClr val="EFE61E"/>
                </a:solidFill>
                <a:latin typeface="+mj-lt"/>
                <a:cs typeface="Avenir Light"/>
              </a:rPr>
              <a:t>All Competitors React </a:t>
            </a:r>
            <a:r>
              <a:rPr lang="en-US" sz="2800" b="1" dirty="0">
                <a:solidFill>
                  <a:srgbClr val="EFE61E"/>
                </a:solidFill>
                <a:latin typeface="+mj-lt"/>
                <a:cs typeface="Avenir Light"/>
                <a:sym typeface="Wingdings"/>
              </a:rPr>
              <a:t> Managing Sustainable Competitive Advantage</a:t>
            </a:r>
            <a:endParaRPr lang="en-US" sz="2800" b="1" dirty="0">
              <a:solidFill>
                <a:srgbClr val="EFE61E"/>
              </a:solidFill>
              <a:latin typeface="+mj-lt"/>
              <a:cs typeface="Avenir Light"/>
            </a:endParaRPr>
          </a:p>
          <a:p>
            <a:pPr algn="ctr"/>
            <a:endParaRPr lang="en-US" sz="2800" dirty="0">
              <a:solidFill>
                <a:schemeClr val="tx2"/>
              </a:solidFill>
              <a:latin typeface="Avenir Light"/>
              <a:cs typeface="Avenir Light"/>
            </a:endParaRPr>
          </a:p>
        </p:txBody>
      </p:sp>
      <p:pic>
        <p:nvPicPr>
          <p:cNvPr id="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98" y="4164574"/>
            <a:ext cx="1716803" cy="1595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663314AF-1F62-4D9D-A749-349BFD98B0B9}"/>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Introduction to 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10</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257647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76" y="389667"/>
            <a:ext cx="7556313" cy="803691"/>
          </a:xfrm>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dirty="0"/>
              <a:t>Learning objectives</a:t>
            </a:r>
          </a:p>
          <a:p>
            <a:r>
              <a:rPr lang="en-US" dirty="0"/>
              <a:t>Introduction</a:t>
            </a:r>
          </a:p>
          <a:p>
            <a:pPr lvl="1"/>
            <a:r>
              <a:rPr lang="en-US" dirty="0"/>
              <a:t>All Competitors React</a:t>
            </a:r>
          </a:p>
          <a:p>
            <a:pPr lvl="1"/>
            <a:r>
              <a:rPr lang="en-US" dirty="0"/>
              <a:t>Sustainable Competitive Advantage</a:t>
            </a:r>
          </a:p>
          <a:p>
            <a:pPr lvl="1"/>
            <a:r>
              <a:rPr lang="en-US" dirty="0"/>
              <a:t>Marketing-based Sources of Sustainable Competitive Advantage</a:t>
            </a:r>
          </a:p>
          <a:p>
            <a:r>
              <a:rPr lang="en-US" b="1" dirty="0">
                <a:solidFill>
                  <a:schemeClr val="tx2"/>
                </a:solidFill>
              </a:rPr>
              <a:t>All Competitors React: A Fundamental Assumption of Marketing Strategy</a:t>
            </a:r>
          </a:p>
          <a:p>
            <a:r>
              <a:rPr lang="en-US" dirty="0"/>
              <a:t>Analyses for Managing Sustainable Competitive Advantage</a:t>
            </a:r>
          </a:p>
          <a:p>
            <a:pPr lvl="1"/>
            <a:r>
              <a:rPr lang="en-US" dirty="0"/>
              <a:t>Survey Design and Analysis</a:t>
            </a:r>
          </a:p>
          <a:p>
            <a:pPr lvl="1"/>
            <a:r>
              <a:rPr lang="en-US" dirty="0"/>
              <a:t>Conjoint Analysis</a:t>
            </a:r>
          </a:p>
          <a:p>
            <a:pPr lvl="1"/>
            <a:r>
              <a:rPr lang="en-US" dirty="0"/>
              <a:t>Forecasting Sales of New Products</a:t>
            </a:r>
          </a:p>
          <a:p>
            <a:r>
              <a:rPr lang="en-US" dirty="0"/>
              <a:t>Takeaways</a:t>
            </a:r>
            <a:endParaRPr lang="en-US" sz="1800" dirty="0"/>
          </a:p>
        </p:txBody>
      </p:sp>
      <p:sp>
        <p:nvSpPr>
          <p:cNvPr id="5" name="Slide Number Placeholder 4"/>
          <p:cNvSpPr>
            <a:spLocks noGrp="1"/>
          </p:cNvSpPr>
          <p:nvPr>
            <p:ph type="sldNum" sz="quarter" idx="12"/>
          </p:nvPr>
        </p:nvSpPr>
        <p:spPr>
          <a:xfrm>
            <a:off x="8298609" y="6423585"/>
            <a:ext cx="554038" cy="365125"/>
          </a:xfrm>
        </p:spPr>
        <p:txBody>
          <a:bodyPr/>
          <a:lstStyle/>
          <a:p>
            <a:r>
              <a:rPr lang="en-US" sz="1200" dirty="0">
                <a:solidFill>
                  <a:schemeClr val="tx1">
                    <a:lumMod val="65000"/>
                    <a:lumOff val="35000"/>
                  </a:schemeClr>
                </a:solidFill>
              </a:rPr>
              <a:t>10</a:t>
            </a: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16610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All Competitors React: A Fundamental Assumption of Marketing Strategy</a:t>
            </a:r>
          </a:p>
        </p:txBody>
      </p:sp>
      <p:sp>
        <p:nvSpPr>
          <p:cNvPr id="3" name="Content Placeholder 2"/>
          <p:cNvSpPr>
            <a:spLocks noGrp="1"/>
          </p:cNvSpPr>
          <p:nvPr>
            <p:ph idx="1"/>
          </p:nvPr>
        </p:nvSpPr>
        <p:spPr>
          <a:xfrm>
            <a:off x="467872" y="1239262"/>
            <a:ext cx="8354173" cy="4023824"/>
          </a:xfrm>
        </p:spPr>
        <p:txBody>
          <a:bodyPr>
            <a:noAutofit/>
          </a:bodyPr>
          <a:lstStyle/>
          <a:p>
            <a:r>
              <a:rPr lang="en-US" dirty="0">
                <a:solidFill>
                  <a:srgbClr val="595959"/>
                </a:solidFill>
              </a:rPr>
              <a:t>Competitors can displace firms in many ways, including:</a:t>
            </a:r>
          </a:p>
          <a:p>
            <a:pPr marL="571500" lvl="1" indent="-342900">
              <a:buFont typeface="+mj-lt"/>
              <a:buAutoNum type="arabicPeriod"/>
            </a:pPr>
            <a:r>
              <a:rPr lang="en-US" dirty="0"/>
              <a:t>Technical innovations, such as platforms that feature disruptive offerings. </a:t>
            </a:r>
          </a:p>
          <a:p>
            <a:pPr marL="571500" lvl="1" indent="-342900">
              <a:buFont typeface="+mj-lt"/>
              <a:buAutoNum type="arabicPeriod"/>
            </a:pPr>
            <a:r>
              <a:rPr lang="en-US" dirty="0"/>
              <a:t>Attempts to exploit customers’ changing desires and cultural, environmental, or technology shifts. </a:t>
            </a:r>
          </a:p>
          <a:p>
            <a:pPr marL="571500" lvl="1" indent="-342900">
              <a:buFont typeface="+mj-lt"/>
              <a:buAutoNum type="arabicPeriod"/>
            </a:pPr>
            <a:r>
              <a:rPr lang="en-US" dirty="0"/>
              <a:t>Better solutions to problems. </a:t>
            </a:r>
          </a:p>
          <a:p>
            <a:pPr marL="571500" lvl="1" indent="-342900">
              <a:buFont typeface="+mj-lt"/>
              <a:buAutoNum type="arabicPeriod"/>
            </a:pPr>
            <a:r>
              <a:rPr lang="en-US" dirty="0"/>
              <a:t>Copycat tactics that offer greater efficiency or effectiveness, usually by selecting specific aspects to specialize in, such that the copycat can provide those specific features more efficiently. </a:t>
            </a:r>
          </a:p>
          <a:p>
            <a:pPr marL="228600" lvl="1" indent="0">
              <a:buNone/>
            </a:pPr>
            <a:endParaRPr lang="en-US" sz="2000" b="1" dirty="0">
              <a:solidFill>
                <a:schemeClr val="tx2"/>
              </a:solidFill>
              <a:cs typeface="Arial"/>
            </a:endParaRP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11</a:t>
            </a:fld>
            <a:endParaRPr lang="en-US" sz="1200" dirty="0">
              <a:solidFill>
                <a:srgbClr val="595959"/>
              </a:solidFill>
            </a:endParaRPr>
          </a:p>
        </p:txBody>
      </p:sp>
      <p:sp>
        <p:nvSpPr>
          <p:cNvPr id="7" name="Rounded Rectangle 6"/>
          <p:cNvSpPr/>
          <p:nvPr/>
        </p:nvSpPr>
        <p:spPr>
          <a:xfrm>
            <a:off x="713222" y="4501086"/>
            <a:ext cx="7717556" cy="101814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solidFill>
                  <a:schemeClr val="bg1"/>
                </a:solidFill>
              </a:rPr>
              <a:t>Marketing Principle #3: all competitors react and an effective marketing strategy must manager the firm’s sustainable competitive advantage (SCA)</a:t>
            </a:r>
          </a:p>
        </p:txBody>
      </p:sp>
    </p:spTree>
    <p:extLst>
      <p:ext uri="{BB962C8B-B14F-4D97-AF65-F5344CB8AC3E}">
        <p14:creationId xmlns:p14="http://schemas.microsoft.com/office/powerpoint/2010/main" val="276435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76" y="389667"/>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Competitors React</a:t>
            </a:r>
          </a:p>
          <a:p>
            <a:pPr lvl="1"/>
            <a:r>
              <a:rPr lang="en-US" dirty="0"/>
              <a:t>Sustainable Competitive Advantage</a:t>
            </a:r>
          </a:p>
          <a:p>
            <a:pPr lvl="1"/>
            <a:r>
              <a:rPr lang="en-US" dirty="0"/>
              <a:t>Marketing-based Sources of Sustainable Competitive Advantage</a:t>
            </a:r>
          </a:p>
          <a:p>
            <a:r>
              <a:rPr lang="en-US" dirty="0"/>
              <a:t>All Competitors React: A Fundamental Assumption of Marketing Strategy</a:t>
            </a:r>
          </a:p>
          <a:p>
            <a:r>
              <a:rPr lang="en-US" b="1" dirty="0">
                <a:solidFill>
                  <a:srgbClr val="004668"/>
                </a:solidFill>
              </a:rPr>
              <a:t>Analyses for Managing Sustainable Competitive Advantage</a:t>
            </a:r>
          </a:p>
          <a:p>
            <a:pPr lvl="1"/>
            <a:r>
              <a:rPr lang="en-US" dirty="0">
                <a:solidFill>
                  <a:srgbClr val="004668"/>
                </a:solidFill>
              </a:rPr>
              <a:t>Survey Design and Analysis</a:t>
            </a:r>
          </a:p>
          <a:p>
            <a:pPr lvl="1"/>
            <a:r>
              <a:rPr lang="en-US" dirty="0">
                <a:solidFill>
                  <a:srgbClr val="004668"/>
                </a:solidFill>
              </a:rPr>
              <a:t>Conjoint Analysis</a:t>
            </a:r>
          </a:p>
          <a:p>
            <a:pPr lvl="1"/>
            <a:r>
              <a:rPr lang="en-US" dirty="0">
                <a:solidFill>
                  <a:srgbClr val="004668"/>
                </a:solidFill>
              </a:rPr>
              <a:t>Forecasting Sales of New Products</a:t>
            </a:r>
          </a:p>
          <a:p>
            <a:r>
              <a:rPr lang="en-US" dirty="0"/>
              <a:t>Takeaways</a:t>
            </a:r>
            <a:endParaRPr lang="en-US" sz="1800" dirty="0"/>
          </a:p>
        </p:txBody>
      </p:sp>
      <p:sp>
        <p:nvSpPr>
          <p:cNvPr id="5" name="Slide Number Placeholder 4"/>
          <p:cNvSpPr>
            <a:spLocks noGrp="1"/>
          </p:cNvSpPr>
          <p:nvPr>
            <p:ph type="sldNum" sz="quarter" idx="12"/>
          </p:nvPr>
        </p:nvSpPr>
        <p:spPr>
          <a:xfrm>
            <a:off x="8298609" y="6423585"/>
            <a:ext cx="554038" cy="365125"/>
          </a:xfrm>
        </p:spPr>
        <p:txBody>
          <a:bodyPr/>
          <a:lstStyle/>
          <a:p>
            <a:r>
              <a:rPr lang="en-US" sz="1200" dirty="0">
                <a:solidFill>
                  <a:schemeClr val="tx1">
                    <a:lumMod val="65000"/>
                    <a:lumOff val="35000"/>
                  </a:schemeClr>
                </a:solidFill>
              </a:rPr>
              <a:t>12</a:t>
            </a: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53350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Analyses for Managing Sustainable Competitive Advantage</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13</a:t>
            </a:fld>
            <a:endParaRPr lang="en-US" sz="1200" dirty="0">
              <a:solidFill>
                <a:srgbClr val="595959"/>
              </a:solidFill>
            </a:endParaRPr>
          </a:p>
        </p:txBody>
      </p:sp>
      <p:graphicFrame>
        <p:nvGraphicFramePr>
          <p:cNvPr id="7" name="Table 6">
            <a:extLst>
              <a:ext uri="{FF2B5EF4-FFF2-40B4-BE49-F238E27FC236}">
                <a16:creationId xmlns:a16="http://schemas.microsoft.com/office/drawing/2014/main" id="{8F7C1F99-DB3B-4D6A-B543-C43E588F254C}"/>
              </a:ext>
            </a:extLst>
          </p:cNvPr>
          <p:cNvGraphicFramePr>
            <a:graphicFrameLocks noGrp="1"/>
          </p:cNvGraphicFramePr>
          <p:nvPr>
            <p:extLst>
              <p:ext uri="{D42A27DB-BD31-4B8C-83A1-F6EECF244321}">
                <p14:modId xmlns:p14="http://schemas.microsoft.com/office/powerpoint/2010/main" val="2873422538"/>
              </p:ext>
            </p:extLst>
          </p:nvPr>
        </p:nvGraphicFramePr>
        <p:xfrm>
          <a:off x="437307" y="1356749"/>
          <a:ext cx="8138321" cy="4971892"/>
        </p:xfrm>
        <a:graphic>
          <a:graphicData uri="http://schemas.openxmlformats.org/drawingml/2006/table">
            <a:tbl>
              <a:tblPr firstRow="1" firstCol="1" bandRow="1">
                <a:tableStyleId>{5C22544A-7EE6-4342-B048-85BDC9FD1C3A}</a:tableStyleId>
              </a:tblPr>
              <a:tblGrid>
                <a:gridCol w="1403159">
                  <a:extLst>
                    <a:ext uri="{9D8B030D-6E8A-4147-A177-3AD203B41FA5}">
                      <a16:colId xmlns:a16="http://schemas.microsoft.com/office/drawing/2014/main" val="611642988"/>
                    </a:ext>
                  </a:extLst>
                </a:gridCol>
                <a:gridCol w="4070543">
                  <a:extLst>
                    <a:ext uri="{9D8B030D-6E8A-4147-A177-3AD203B41FA5}">
                      <a16:colId xmlns:a16="http://schemas.microsoft.com/office/drawing/2014/main" val="1167523293"/>
                    </a:ext>
                  </a:extLst>
                </a:gridCol>
                <a:gridCol w="2664619">
                  <a:extLst>
                    <a:ext uri="{9D8B030D-6E8A-4147-A177-3AD203B41FA5}">
                      <a16:colId xmlns:a16="http://schemas.microsoft.com/office/drawing/2014/main" val="72507981"/>
                    </a:ext>
                  </a:extLst>
                </a:gridCol>
              </a:tblGrid>
              <a:tr h="296604">
                <a:tc>
                  <a:txBody>
                    <a:bodyPr/>
                    <a:lstStyle/>
                    <a:p>
                      <a:pPr marL="0" marR="0">
                        <a:lnSpc>
                          <a:spcPct val="120000"/>
                        </a:lnSpc>
                        <a:spcBef>
                          <a:spcPts val="0"/>
                        </a:spcBef>
                        <a:spcAft>
                          <a:spcPts val="0"/>
                        </a:spcAft>
                      </a:pPr>
                      <a:r>
                        <a:rPr lang="en-US" sz="1200">
                          <a:effectLst/>
                        </a:rPr>
                        <a:t>Technique</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nchor="ctr"/>
                </a:tc>
                <a:tc>
                  <a:txBody>
                    <a:bodyPr/>
                    <a:lstStyle/>
                    <a:p>
                      <a:pPr marL="0" marR="0">
                        <a:lnSpc>
                          <a:spcPct val="120000"/>
                        </a:lnSpc>
                        <a:spcBef>
                          <a:spcPts val="0"/>
                        </a:spcBef>
                        <a:spcAft>
                          <a:spcPts val="0"/>
                        </a:spcAft>
                      </a:pPr>
                      <a:r>
                        <a:rPr lang="en-US" sz="1200">
                          <a:effectLst/>
                        </a:rPr>
                        <a:t>Description</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nchor="ctr"/>
                </a:tc>
                <a:tc>
                  <a:txBody>
                    <a:bodyPr/>
                    <a:lstStyle/>
                    <a:p>
                      <a:pPr marL="0" marR="0">
                        <a:lnSpc>
                          <a:spcPct val="120000"/>
                        </a:lnSpc>
                        <a:spcBef>
                          <a:spcPts val="0"/>
                        </a:spcBef>
                        <a:spcAft>
                          <a:spcPts val="0"/>
                        </a:spcAft>
                      </a:pPr>
                      <a:r>
                        <a:rPr lang="en-US" sz="1200">
                          <a:effectLst/>
                        </a:rPr>
                        <a:t>Managerial Uses</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nchor="ctr"/>
                </a:tc>
                <a:extLst>
                  <a:ext uri="{0D108BD9-81ED-4DB2-BD59-A6C34878D82A}">
                    <a16:rowId xmlns:a16="http://schemas.microsoft.com/office/drawing/2014/main" val="1730219332"/>
                  </a:ext>
                </a:extLst>
              </a:tr>
              <a:tr h="1345502">
                <a:tc>
                  <a:txBody>
                    <a:bodyPr/>
                    <a:lstStyle/>
                    <a:p>
                      <a:pPr marL="0" marR="0">
                        <a:lnSpc>
                          <a:spcPct val="120000"/>
                        </a:lnSpc>
                        <a:spcBef>
                          <a:spcPts val="0"/>
                        </a:spcBef>
                        <a:spcAft>
                          <a:spcPts val="0"/>
                        </a:spcAft>
                      </a:pPr>
                      <a:r>
                        <a:rPr lang="en-US" sz="1200">
                          <a:effectLst/>
                        </a:rPr>
                        <a:t>Survey Design and Testing to Derive Customer Insights (Chapter 11)</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a:effectLst/>
                        </a:rPr>
                        <a:t>Customer surveys (e.g., mail, online, mall intercept) are used to understand what is in a customer’s mind by directly asking them a series of questions. Factor analysis is often a key step to combining similar survey items and making each key factors clear.  </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dirty="0">
                          <a:effectLst/>
                        </a:rPr>
                        <a:t>Segmentation, targeting, customer satisfaction measurement, brand and relationship audits, identifying customer product needs, and to measure customer loyalty (e.g., Net promoter Score)</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extLst>
                  <a:ext uri="{0D108BD9-81ED-4DB2-BD59-A6C34878D82A}">
                    <a16:rowId xmlns:a16="http://schemas.microsoft.com/office/drawing/2014/main" val="3023330236"/>
                  </a:ext>
                </a:extLst>
              </a:tr>
              <a:tr h="1974841">
                <a:tc>
                  <a:txBody>
                    <a:bodyPr/>
                    <a:lstStyle/>
                    <a:p>
                      <a:pPr marL="0" marR="0">
                        <a:lnSpc>
                          <a:spcPct val="120000"/>
                        </a:lnSpc>
                        <a:spcBef>
                          <a:spcPts val="0"/>
                        </a:spcBef>
                        <a:spcAft>
                          <a:spcPts val="0"/>
                        </a:spcAft>
                      </a:pPr>
                      <a:r>
                        <a:rPr lang="en-US" sz="1200">
                          <a:effectLst/>
                        </a:rPr>
                        <a:t>Conjoint Analysis for Product and Pricing Decisions (Chapter 12)</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a:effectLst/>
                        </a:rPr>
                        <a:t>Using conjoint analysis marketers can improve new products by accounting for the tradeoffs among product attributes. Rather than directly asking customers about the significance of product attributes, the analyst uses a more realistic setting and asks customers to evaluate alternative scenarios or product profiles, each with multiple product attributes. Then it is possible to infer the significance of each product attribute from the ratings that customers provide for each scenario, reflecting their overall product preference.</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dirty="0">
                          <a:effectLst/>
                        </a:rPr>
                        <a:t>Some common uses of conjoint analysis are to identify product attribute trade-offs that customers are willing to make for a new product; predict the market share and impact of a proposed new product (i.e., bundle of attributes); and determine the amount that customers are willing to pay for a new product.</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extLst>
                  <a:ext uri="{0D108BD9-81ED-4DB2-BD59-A6C34878D82A}">
                    <a16:rowId xmlns:a16="http://schemas.microsoft.com/office/drawing/2014/main" val="1530589938"/>
                  </a:ext>
                </a:extLst>
              </a:tr>
              <a:tr h="1060243">
                <a:tc>
                  <a:txBody>
                    <a:bodyPr/>
                    <a:lstStyle/>
                    <a:p>
                      <a:pPr marL="0" marR="0">
                        <a:lnSpc>
                          <a:spcPct val="120000"/>
                        </a:lnSpc>
                        <a:spcBef>
                          <a:spcPts val="0"/>
                        </a:spcBef>
                        <a:spcAft>
                          <a:spcPts val="0"/>
                        </a:spcAft>
                      </a:pPr>
                      <a:r>
                        <a:rPr lang="en-US" sz="1200">
                          <a:effectLst/>
                        </a:rPr>
                        <a:t>Forecasting Sales for New Products (Chapter 13)</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dirty="0">
                          <a:effectLst/>
                        </a:rPr>
                        <a:t>The Bass model captures many of the people- and product-based factors that can impact new product acceptance, while also integrates pricing and advertising levels to predict customer adoption rates. Qualitative analyses are also often used to better understand new product acceptance.</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tc>
                  <a:txBody>
                    <a:bodyPr/>
                    <a:lstStyle/>
                    <a:p>
                      <a:pPr marL="0" marR="0">
                        <a:lnSpc>
                          <a:spcPct val="120000"/>
                        </a:lnSpc>
                        <a:spcBef>
                          <a:spcPts val="0"/>
                        </a:spcBef>
                        <a:spcAft>
                          <a:spcPts val="0"/>
                        </a:spcAft>
                      </a:pPr>
                      <a:r>
                        <a:rPr lang="en-US" sz="1200" dirty="0">
                          <a:effectLst/>
                        </a:rPr>
                        <a:t>Forecasting a new product or service offering’s sales over time before the offering is launched. </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46250" marR="46250" marT="52283" marB="57913"/>
                </a:tc>
                <a:extLst>
                  <a:ext uri="{0D108BD9-81ED-4DB2-BD59-A6C34878D82A}">
                    <a16:rowId xmlns:a16="http://schemas.microsoft.com/office/drawing/2014/main" val="3743683807"/>
                  </a:ext>
                </a:extLst>
              </a:tr>
            </a:tbl>
          </a:graphicData>
        </a:graphic>
      </p:graphicFrame>
    </p:spTree>
    <p:extLst>
      <p:ext uri="{BB962C8B-B14F-4D97-AF65-F5344CB8AC3E}">
        <p14:creationId xmlns:p14="http://schemas.microsoft.com/office/powerpoint/2010/main" val="3993318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Survey Design and Analysis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287414"/>
          </a:xfrm>
        </p:spPr>
        <p:txBody>
          <a:bodyPr>
            <a:normAutofit/>
          </a:bodyPr>
          <a:lstStyle/>
          <a:p>
            <a:r>
              <a:rPr lang="en-US" sz="2000" dirty="0"/>
              <a:t>Firm need to know how to brand identity and customer relationships and how much these are embedded in the customer’s psyche. </a:t>
            </a:r>
          </a:p>
          <a:p>
            <a:r>
              <a:rPr lang="en-US" dirty="0"/>
              <a:t>Customer surveys can help understand what is in a customer’s mind and allow firms to better build and measure their SCA.</a:t>
            </a:r>
          </a:p>
          <a:p>
            <a:r>
              <a:rPr lang="en-US" altLang="zh-CN" dirty="0"/>
              <a:t>Different survey design</a:t>
            </a:r>
            <a:r>
              <a:rPr lang="zh-CN" altLang="en-US" dirty="0"/>
              <a:t>：</a:t>
            </a:r>
            <a:endParaRPr lang="en-US" altLang="zh-CN" dirty="0"/>
          </a:p>
          <a:p>
            <a:pPr lvl="1"/>
            <a:r>
              <a:rPr lang="en-US" dirty="0"/>
              <a:t>Satisfaction surveys are the most prevalent.</a:t>
            </a:r>
          </a:p>
          <a:p>
            <a:pPr lvl="1"/>
            <a:r>
              <a:rPr lang="en-US" altLang="zh-CN" dirty="0"/>
              <a:t>Single question survey to understand customers’ recommendation.</a:t>
            </a:r>
          </a:p>
          <a:p>
            <a:pPr lvl="1"/>
            <a:r>
              <a:rPr lang="en-US" altLang="zh-CN" dirty="0"/>
              <a:t>Other lengthier surveys to understand a customer’s brands preferences or new product needs. </a:t>
            </a:r>
          </a:p>
          <a:p>
            <a:pPr lvl="1"/>
            <a:r>
              <a:rPr lang="en-US" altLang="zh-CN" dirty="0"/>
              <a:t>Longitudinal surveys to measure the effectiveness of</a:t>
            </a:r>
            <a:r>
              <a:rPr lang="zh-CN" altLang="en-US" dirty="0"/>
              <a:t> </a:t>
            </a:r>
            <a:r>
              <a:rPr lang="en-US" altLang="zh-CN" dirty="0"/>
              <a:t>investment.</a:t>
            </a:r>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14</a:t>
            </a:fld>
            <a:endParaRPr lang="en-US" sz="1200" dirty="0">
              <a:solidFill>
                <a:srgbClr val="595959"/>
              </a:solidFill>
            </a:endParaRPr>
          </a:p>
        </p:txBody>
      </p:sp>
    </p:spTree>
    <p:extLst>
      <p:ext uri="{BB962C8B-B14F-4D97-AF65-F5344CB8AC3E}">
        <p14:creationId xmlns:p14="http://schemas.microsoft.com/office/powerpoint/2010/main" val="166974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9A3EC-462B-4B58-93CC-543C0A1E416D}"/>
              </a:ext>
            </a:extLst>
          </p:cNvPr>
          <p:cNvSpPr>
            <a:spLocks noGrp="1"/>
          </p:cNvSpPr>
          <p:nvPr>
            <p:ph type="title"/>
          </p:nvPr>
        </p:nvSpPr>
        <p:spPr>
          <a:xfrm>
            <a:off x="426912" y="578386"/>
            <a:ext cx="7556313" cy="803691"/>
          </a:xfrm>
        </p:spPr>
        <p:txBody>
          <a:bodyPr/>
          <a:lstStyle/>
          <a:p>
            <a:r>
              <a:rPr lang="en-US" b="1" dirty="0"/>
              <a:t>Conjoint Analysis</a:t>
            </a:r>
          </a:p>
        </p:txBody>
      </p:sp>
      <p:sp>
        <p:nvSpPr>
          <p:cNvPr id="3" name="Content Placeholder 2">
            <a:extLst>
              <a:ext uri="{FF2B5EF4-FFF2-40B4-BE49-F238E27FC236}">
                <a16:creationId xmlns:a16="http://schemas.microsoft.com/office/drawing/2014/main" id="{4F068DFC-7F70-475E-B7D2-EA4B47210597}"/>
              </a:ext>
            </a:extLst>
          </p:cNvPr>
          <p:cNvSpPr>
            <a:spLocks noGrp="1"/>
          </p:cNvSpPr>
          <p:nvPr>
            <p:ph idx="1"/>
          </p:nvPr>
        </p:nvSpPr>
        <p:spPr>
          <a:xfrm>
            <a:off x="498474" y="1331056"/>
            <a:ext cx="8354173" cy="5457654"/>
          </a:xfrm>
        </p:spPr>
        <p:txBody>
          <a:bodyPr>
            <a:normAutofit/>
          </a:bodyPr>
          <a:lstStyle/>
          <a:p>
            <a:r>
              <a:rPr lang="en-US" dirty="0"/>
              <a:t>Conjoint analysis is used to improve decision making and avoid unsuccessful launches of new product and services.</a:t>
            </a:r>
          </a:p>
          <a:p>
            <a:r>
              <a:rPr lang="en-US" dirty="0"/>
              <a:t>Conjoint analysis can help design an optimal new offering for a targeted customer segment.</a:t>
            </a:r>
          </a:p>
          <a:p>
            <a:r>
              <a:rPr lang="en-US" dirty="0"/>
              <a:t>Common uses of conjoint analysis</a:t>
            </a:r>
          </a:p>
          <a:p>
            <a:pPr lvl="1"/>
            <a:r>
              <a:rPr lang="en-US" dirty="0"/>
              <a:t>Identify product attribute trade-offs that customers are willing to make for a new product.</a:t>
            </a:r>
          </a:p>
          <a:p>
            <a:pPr lvl="1"/>
            <a:r>
              <a:rPr lang="en-US" dirty="0"/>
              <a:t>Predict the market share and impact of a proposed new product (i.e., bundle of attributes)</a:t>
            </a:r>
          </a:p>
          <a:p>
            <a:pPr lvl="1"/>
            <a:r>
              <a:rPr lang="en-US" dirty="0"/>
              <a:t>Determine the amount that customers are willing to pay for a new product.</a:t>
            </a:r>
          </a:p>
          <a:p>
            <a:pPr marL="228600" lvl="1">
              <a:spcBef>
                <a:spcPts val="2000"/>
              </a:spcBef>
              <a:buFont typeface="Wingdings" pitchFamily="2" charset="2"/>
              <a:buChar char="n"/>
            </a:pPr>
            <a:r>
              <a:rPr lang="en-US" sz="2000" dirty="0"/>
              <a:t>Conjoint analysis assumes that a product consists of multiple attributes that together provide benefits to a customer.</a:t>
            </a:r>
          </a:p>
        </p:txBody>
      </p:sp>
      <p:sp>
        <p:nvSpPr>
          <p:cNvPr id="4" name="Footer Placeholder 3">
            <a:extLst>
              <a:ext uri="{FF2B5EF4-FFF2-40B4-BE49-F238E27FC236}">
                <a16:creationId xmlns:a16="http://schemas.microsoft.com/office/drawing/2014/main" id="{AF67074E-C90C-4B57-BD2E-2362363E1043}"/>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14F42BB0-1E8D-4FAD-A612-81E9BB912F69}"/>
              </a:ext>
            </a:extLst>
          </p:cNvPr>
          <p:cNvSpPr>
            <a:spLocks noGrp="1"/>
          </p:cNvSpPr>
          <p:nvPr>
            <p:ph type="sldNum" sz="quarter" idx="12"/>
          </p:nvPr>
        </p:nvSpPr>
        <p:spPr/>
        <p:txBody>
          <a:bodyPr/>
          <a:lstStyle/>
          <a:p>
            <a:fld id="{606C48AC-5425-9447-80A6-7CD23CC5D020}" type="slidenum">
              <a:rPr lang="en-US" sz="1200">
                <a:solidFill>
                  <a:srgbClr val="595959"/>
                </a:solidFill>
              </a:rPr>
              <a:pPr/>
              <a:t>15</a:t>
            </a:fld>
            <a:endParaRPr lang="en-US" sz="1200" dirty="0">
              <a:solidFill>
                <a:srgbClr val="595959"/>
              </a:solidFill>
            </a:endParaRPr>
          </a:p>
        </p:txBody>
      </p:sp>
    </p:spTree>
    <p:extLst>
      <p:ext uri="{BB962C8B-B14F-4D97-AF65-F5344CB8AC3E}">
        <p14:creationId xmlns:p14="http://schemas.microsoft.com/office/powerpoint/2010/main" val="139642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304A-D5DD-4DC8-BD11-EC03A93FC540}"/>
              </a:ext>
            </a:extLst>
          </p:cNvPr>
          <p:cNvSpPr>
            <a:spLocks noGrp="1"/>
          </p:cNvSpPr>
          <p:nvPr>
            <p:ph type="title"/>
          </p:nvPr>
        </p:nvSpPr>
        <p:spPr>
          <a:xfrm>
            <a:off x="498474" y="578386"/>
            <a:ext cx="7556313" cy="803691"/>
          </a:xfrm>
        </p:spPr>
        <p:txBody>
          <a:bodyPr/>
          <a:lstStyle/>
          <a:p>
            <a:r>
              <a:rPr lang="en-US" b="1" dirty="0"/>
              <a:t>Forecasting Sales of New Products</a:t>
            </a:r>
          </a:p>
        </p:txBody>
      </p:sp>
      <p:sp>
        <p:nvSpPr>
          <p:cNvPr id="3" name="Content Placeholder 2">
            <a:extLst>
              <a:ext uri="{FF2B5EF4-FFF2-40B4-BE49-F238E27FC236}">
                <a16:creationId xmlns:a16="http://schemas.microsoft.com/office/drawing/2014/main" id="{9D93531E-B741-4B51-A65A-8EE0BC1ACFCA}"/>
              </a:ext>
            </a:extLst>
          </p:cNvPr>
          <p:cNvSpPr>
            <a:spLocks noGrp="1"/>
          </p:cNvSpPr>
          <p:nvPr>
            <p:ph idx="1"/>
          </p:nvPr>
        </p:nvSpPr>
        <p:spPr/>
        <p:txBody>
          <a:bodyPr/>
          <a:lstStyle/>
          <a:p>
            <a:r>
              <a:rPr lang="en-US" dirty="0"/>
              <a:t>Qualitative techniques (including time series regression models, conjoint analysis, and the Bass diffusion model) are used to understand consumer acceptance and ultimate sales of new products.</a:t>
            </a:r>
          </a:p>
          <a:p>
            <a:r>
              <a:rPr lang="en-US" dirty="0"/>
              <a:t>The Bass model </a:t>
            </a:r>
          </a:p>
          <a:p>
            <a:pPr lvl="1"/>
            <a:r>
              <a:rPr lang="en-US" dirty="0"/>
              <a:t>Can predict product diffusion and the factors that can increase the speed of diffusion and its ultimate market share.</a:t>
            </a:r>
          </a:p>
          <a:p>
            <a:pPr lvl="1"/>
            <a:r>
              <a:rPr lang="en-US" dirty="0"/>
              <a:t>Combines the coefficient of innovation (p), the coefficient of imitation (q) and the size of the market.</a:t>
            </a:r>
          </a:p>
          <a:p>
            <a:pPr lvl="1"/>
            <a:r>
              <a:rPr lang="en-US" dirty="0"/>
              <a:t>Features only a binary diffusion process (innovators versus imitators) and does not distinguish prior adopters and potential adopters.</a:t>
            </a:r>
          </a:p>
          <a:p>
            <a:pPr lvl="1"/>
            <a:r>
              <a:rPr lang="en-US" dirty="0"/>
              <a:t>Not include other marketing mix variables.</a:t>
            </a:r>
          </a:p>
          <a:p>
            <a:pPr lvl="1"/>
            <a:r>
              <a:rPr lang="en-US" dirty="0"/>
              <a:t>Still can capture diffusion effectively and parsimoniously.</a:t>
            </a:r>
          </a:p>
        </p:txBody>
      </p:sp>
      <p:sp>
        <p:nvSpPr>
          <p:cNvPr id="4" name="Footer Placeholder 3">
            <a:extLst>
              <a:ext uri="{FF2B5EF4-FFF2-40B4-BE49-F238E27FC236}">
                <a16:creationId xmlns:a16="http://schemas.microsoft.com/office/drawing/2014/main" id="{18208581-E5FB-4AD0-9812-2B2B3BF37CAF}"/>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22C43C5B-0E88-42B2-86FF-E0361F7449F2}"/>
              </a:ext>
            </a:extLst>
          </p:cNvPr>
          <p:cNvSpPr>
            <a:spLocks noGrp="1"/>
          </p:cNvSpPr>
          <p:nvPr>
            <p:ph type="sldNum" sz="quarter" idx="12"/>
          </p:nvPr>
        </p:nvSpPr>
        <p:spPr/>
        <p:txBody>
          <a:bodyPr/>
          <a:lstStyle/>
          <a:p>
            <a:fld id="{606C48AC-5425-9447-80A6-7CD23CC5D020}" type="slidenum">
              <a:rPr lang="en-US" sz="1200">
                <a:solidFill>
                  <a:srgbClr val="595959"/>
                </a:solidFill>
              </a:rPr>
              <a:pPr/>
              <a:t>16</a:t>
            </a:fld>
            <a:endParaRPr lang="en-US" sz="1200" dirty="0">
              <a:solidFill>
                <a:srgbClr val="595959"/>
              </a:solidFill>
            </a:endParaRPr>
          </a:p>
        </p:txBody>
      </p:sp>
    </p:spTree>
    <p:extLst>
      <p:ext uri="{BB962C8B-B14F-4D97-AF65-F5344CB8AC3E}">
        <p14:creationId xmlns:p14="http://schemas.microsoft.com/office/powerpoint/2010/main" val="355896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76" y="389667"/>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Competitors React</a:t>
            </a:r>
          </a:p>
          <a:p>
            <a:pPr lvl="1"/>
            <a:r>
              <a:rPr lang="en-US" dirty="0"/>
              <a:t>Sustainable Competitive Advantage</a:t>
            </a:r>
          </a:p>
          <a:p>
            <a:pPr lvl="1"/>
            <a:r>
              <a:rPr lang="en-US" dirty="0"/>
              <a:t>Marketing-based Sources of Sustainable Competitive Advantage</a:t>
            </a:r>
          </a:p>
          <a:p>
            <a:r>
              <a:rPr lang="en-US" dirty="0"/>
              <a:t>All Competitors React: A Fundamental Assumption of Marketing Strategy</a:t>
            </a:r>
          </a:p>
          <a:p>
            <a:r>
              <a:rPr lang="en-US" dirty="0"/>
              <a:t>Analyses for Managing Sustainable Competitive Advantage</a:t>
            </a:r>
          </a:p>
          <a:p>
            <a:pPr lvl="1"/>
            <a:r>
              <a:rPr lang="en-US" dirty="0"/>
              <a:t>Survey Design and Analysis</a:t>
            </a:r>
          </a:p>
          <a:p>
            <a:pPr lvl="1"/>
            <a:r>
              <a:rPr lang="en-US" dirty="0"/>
              <a:t>Conjoint Analysis</a:t>
            </a:r>
          </a:p>
          <a:p>
            <a:pPr lvl="1"/>
            <a:r>
              <a:rPr lang="en-US" dirty="0"/>
              <a:t>Forecasting Sales of New Products</a:t>
            </a:r>
          </a:p>
          <a:p>
            <a:r>
              <a:rPr lang="en-US" b="1" dirty="0">
                <a:solidFill>
                  <a:schemeClr val="tx2"/>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r>
              <a:rPr lang="en-US" sz="1200" dirty="0">
                <a:solidFill>
                  <a:schemeClr val="tx1">
                    <a:lumMod val="65000"/>
                    <a:lumOff val="35000"/>
                  </a:schemeClr>
                </a:solidFill>
              </a:rPr>
              <a:t>17</a:t>
            </a: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419925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lstStyle/>
          <a:p>
            <a:pPr lvl="0"/>
            <a:r>
              <a:rPr lang="en-US" dirty="0"/>
              <a:t>All competitors react. Therefore, firms must build and maintain sustainable competitive advantages (SCAs).</a:t>
            </a:r>
          </a:p>
          <a:p>
            <a:pPr lvl="0"/>
            <a:r>
              <a:rPr lang="en-US" dirty="0"/>
              <a:t>Although SCAs are critical, firms must first establish differentiated positions according to their customers before they can establish SCAs that resonate with that positioning.</a:t>
            </a:r>
          </a:p>
          <a:p>
            <a:pPr lvl="0"/>
            <a:r>
              <a:rPr lang="en-US" dirty="0"/>
              <a:t>A good SCA fulfills three criteria: Customers care about what it offers; the firm does it better than competitors can; and it is difficult to duplicate.</a:t>
            </a:r>
          </a:p>
          <a:p>
            <a:pPr lvl="0"/>
            <a:r>
              <a:rPr lang="en-US" dirty="0"/>
              <a:t>Marketing SCA sources include brands, offerings (e.g., innovative products or services), and relationships. The best SCAs use all three BOR strategies together, which reinforces the differentiated, targeted appeal of the firm to customers.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18</a:t>
            </a:fld>
            <a:endParaRPr lang="en-US" sz="1200" dirty="0">
              <a:solidFill>
                <a:srgbClr val="595959"/>
              </a:solidFill>
            </a:endParaRPr>
          </a:p>
        </p:txBody>
      </p:sp>
    </p:spTree>
    <p:extLst>
      <p:ext uri="{BB962C8B-B14F-4D97-AF65-F5344CB8AC3E}">
        <p14:creationId xmlns:p14="http://schemas.microsoft.com/office/powerpoint/2010/main" val="356201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normAutofit/>
          </a:bodyPr>
          <a:lstStyle/>
          <a:p>
            <a:pPr lvl="0"/>
            <a:r>
              <a:rPr lang="en-US" dirty="0"/>
              <a:t>A tool that marketers have used for decades to understand what customers is surveys. They allow marketers to investigate a range of questions, so that the firm can build stronger SCAs and measure them more precisely. </a:t>
            </a:r>
          </a:p>
          <a:p>
            <a:pPr lvl="0"/>
            <a:r>
              <a:rPr lang="en-US" dirty="0"/>
              <a:t>Using surveys to address MP#1 and MP#2 might involve segmenting customers into different groups based on their similar desires and needs or as identifying when and how those needs change over time. </a:t>
            </a:r>
          </a:p>
          <a:p>
            <a:pPr lvl="0"/>
            <a:r>
              <a:rPr lang="en-US" dirty="0"/>
              <a:t>Marketers use </a:t>
            </a:r>
            <a:r>
              <a:rPr lang="en-US" b="1" dirty="0"/>
              <a:t>conjoint analysis</a:t>
            </a:r>
            <a:r>
              <a:rPr lang="en-US" dirty="0"/>
              <a:t> to improve their decision making and design “optimal” products. This technique is especially helpful when those attributes involves inherent trade-offs.</a:t>
            </a:r>
          </a:p>
          <a:p>
            <a:pPr lvl="0"/>
            <a:r>
              <a:rPr lang="en-US" dirty="0"/>
              <a:t>The </a:t>
            </a:r>
            <a:r>
              <a:rPr lang="en-US" b="1" dirty="0"/>
              <a:t>Bass model</a:t>
            </a:r>
            <a:r>
              <a:rPr lang="en-US" dirty="0"/>
              <a:t> captures many of the people- and product-based factors that can determine new product acceptance, and it also integrates pricing and advertising levels to predict adoption rates.</a:t>
            </a:r>
          </a:p>
          <a:p>
            <a:endParaRPr lang="en-US" dirty="0"/>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19</a:t>
            </a:fld>
            <a:endParaRPr lang="en-US" sz="1200" dirty="0">
              <a:solidFill>
                <a:srgbClr val="595959"/>
              </a:solidFill>
            </a:endParaRPr>
          </a:p>
        </p:txBody>
      </p:sp>
    </p:spTree>
    <p:extLst>
      <p:ext uri="{BB962C8B-B14F-4D97-AF65-F5344CB8AC3E}">
        <p14:creationId xmlns:p14="http://schemas.microsoft.com/office/powerpoint/2010/main" val="240417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76" y="389667"/>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Objectives</a:t>
            </a:r>
          </a:p>
          <a:p>
            <a:r>
              <a:rPr lang="en-US" dirty="0"/>
              <a:t>Introduction</a:t>
            </a:r>
          </a:p>
          <a:p>
            <a:pPr lvl="1"/>
            <a:r>
              <a:rPr lang="en-US" dirty="0"/>
              <a:t>All Competitors React</a:t>
            </a:r>
          </a:p>
          <a:p>
            <a:pPr lvl="1"/>
            <a:r>
              <a:rPr lang="en-US" dirty="0"/>
              <a:t>Sustainable Competitive Advantage</a:t>
            </a:r>
          </a:p>
          <a:p>
            <a:pPr lvl="1"/>
            <a:r>
              <a:rPr lang="en-US" dirty="0"/>
              <a:t>Marketing-based Sources of Sustainable Competitive Advantage</a:t>
            </a:r>
          </a:p>
          <a:p>
            <a:r>
              <a:rPr lang="en-US" dirty="0"/>
              <a:t>All Competitors React: A Fundamental Assumption of Marketing Strategy</a:t>
            </a:r>
          </a:p>
          <a:p>
            <a:r>
              <a:rPr lang="en-US" dirty="0"/>
              <a:t>Analyses for Managing Sustainable Competitive Advantage</a:t>
            </a:r>
          </a:p>
          <a:p>
            <a:pPr lvl="1"/>
            <a:r>
              <a:rPr lang="en-US" dirty="0"/>
              <a:t>Survey Design and Analysis</a:t>
            </a:r>
          </a:p>
          <a:p>
            <a:pPr lvl="1"/>
            <a:r>
              <a:rPr lang="en-US" dirty="0"/>
              <a:t>Conjoint Analysis</a:t>
            </a:r>
          </a:p>
          <a:p>
            <a:pPr lvl="1"/>
            <a:r>
              <a:rPr lang="en-US" dirty="0"/>
              <a:t>Forecasting Sales of New Products</a:t>
            </a:r>
          </a:p>
          <a:p>
            <a:r>
              <a:rPr lang="en-US" dirty="0"/>
              <a:t>Takeaways</a:t>
            </a:r>
            <a:endParaRPr lang="en-US" sz="1800" dirty="0"/>
          </a:p>
        </p:txBody>
      </p:sp>
      <p:sp>
        <p:nvSpPr>
          <p:cNvPr id="5" name="Slide Number Placeholder 4"/>
          <p:cNvSpPr>
            <a:spLocks noGrp="1"/>
          </p:cNvSpPr>
          <p:nvPr>
            <p:ph type="sldNum" sz="quarter" idx="12"/>
          </p:nvPr>
        </p:nvSpPr>
        <p:spPr>
          <a:xfrm>
            <a:off x="8298609" y="6423585"/>
            <a:ext cx="554038" cy="365125"/>
          </a:xfrm>
        </p:spPr>
        <p:txBody>
          <a:bodyPr/>
          <a:lstStyle/>
          <a:p>
            <a:r>
              <a:rPr lang="en-US" sz="1200" dirty="0">
                <a:solidFill>
                  <a:schemeClr val="tx1">
                    <a:lumMod val="65000"/>
                    <a:lumOff val="35000"/>
                  </a:schemeClr>
                </a:solidFill>
              </a:rPr>
              <a:t>2</a:t>
            </a: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053270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a:bodyPr>
          <a:lstStyle/>
          <a:p>
            <a:pPr lvl="0"/>
            <a:r>
              <a:rPr lang="en-US" dirty="0"/>
              <a:t>Explain Marketing Principle #3 and why firms require sustainable competitive advantages (SCAs).</a:t>
            </a:r>
          </a:p>
          <a:p>
            <a:pPr lvl="0"/>
            <a:r>
              <a:rPr lang="en-US" dirty="0"/>
              <a:t>Define SCA.</a:t>
            </a:r>
          </a:p>
          <a:p>
            <a:pPr lvl="0"/>
            <a:r>
              <a:rPr lang="en-US" dirty="0"/>
              <a:t>Identify and discuss the three conditions in a marketing strategy that produce SCA.</a:t>
            </a:r>
          </a:p>
          <a:p>
            <a:pPr lvl="0"/>
            <a:r>
              <a:rPr lang="en-US" dirty="0"/>
              <a:t>Describe in detail the three sources of SCA: brands, offerings, and relationships (BOR).</a:t>
            </a:r>
          </a:p>
          <a:p>
            <a:pPr lvl="0"/>
            <a:r>
              <a:rPr lang="en-US" dirty="0"/>
              <a:t>Explain how survey, conjoint, and Bass diffusion analyses can help a firm manage its sustainable competitive advantages.</a:t>
            </a:r>
          </a:p>
          <a:p>
            <a:pPr lvl="0"/>
            <a:r>
              <a:rPr lang="en-US" dirty="0"/>
              <a:t>Describe the primary uses and benefits of surveys, conjoint analysis, and Bass models.</a:t>
            </a:r>
          </a:p>
          <a:p>
            <a:pPr marL="0" indent="0">
              <a:buNone/>
            </a:pPr>
            <a:endParaRPr lang="en-US" sz="1800"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76" y="389667"/>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b="1" dirty="0">
                <a:solidFill>
                  <a:srgbClr val="004668"/>
                </a:solidFill>
              </a:rPr>
              <a:t>Introduction</a:t>
            </a:r>
          </a:p>
          <a:p>
            <a:pPr lvl="1"/>
            <a:r>
              <a:rPr lang="en-US" dirty="0">
                <a:solidFill>
                  <a:srgbClr val="004668"/>
                </a:solidFill>
              </a:rPr>
              <a:t>All Competitors React</a:t>
            </a:r>
          </a:p>
          <a:p>
            <a:pPr lvl="1"/>
            <a:r>
              <a:rPr lang="en-US" dirty="0">
                <a:solidFill>
                  <a:srgbClr val="004668"/>
                </a:solidFill>
              </a:rPr>
              <a:t>Sustainable Competitive Advantage</a:t>
            </a:r>
          </a:p>
          <a:p>
            <a:pPr lvl="1"/>
            <a:r>
              <a:rPr lang="en-US" dirty="0">
                <a:solidFill>
                  <a:srgbClr val="004668"/>
                </a:solidFill>
              </a:rPr>
              <a:t>Marketing-based Sources of Sustainable Competitive Advantage</a:t>
            </a:r>
          </a:p>
          <a:p>
            <a:r>
              <a:rPr lang="en-US" dirty="0"/>
              <a:t>All Competitors React: A Fundamental Assumption of Marketing Strategy</a:t>
            </a:r>
          </a:p>
          <a:p>
            <a:r>
              <a:rPr lang="en-US" dirty="0"/>
              <a:t>Analyses for Managing Sustainable Competitive Advantage</a:t>
            </a:r>
          </a:p>
          <a:p>
            <a:pPr lvl="1"/>
            <a:r>
              <a:rPr lang="en-US" dirty="0"/>
              <a:t>Survey Design and Analysis</a:t>
            </a:r>
          </a:p>
          <a:p>
            <a:pPr lvl="1"/>
            <a:r>
              <a:rPr lang="en-US" dirty="0"/>
              <a:t>Conjoint Analysis</a:t>
            </a:r>
          </a:p>
          <a:p>
            <a:pPr lvl="1"/>
            <a:r>
              <a:rPr lang="en-US" dirty="0"/>
              <a:t>Forecasting Sales of New Products</a:t>
            </a:r>
          </a:p>
          <a:p>
            <a:r>
              <a:rPr lang="en-US" dirty="0"/>
              <a:t>Takeaways</a:t>
            </a:r>
            <a:endParaRPr lang="en-US" sz="1800" dirty="0"/>
          </a:p>
        </p:txBody>
      </p:sp>
      <p:sp>
        <p:nvSpPr>
          <p:cNvPr id="5" name="Slide Number Placeholder 4"/>
          <p:cNvSpPr>
            <a:spLocks noGrp="1"/>
          </p:cNvSpPr>
          <p:nvPr>
            <p:ph type="sldNum" sz="quarter" idx="12"/>
          </p:nvPr>
        </p:nvSpPr>
        <p:spPr>
          <a:xfrm>
            <a:off x="8298609" y="6423585"/>
            <a:ext cx="554038" cy="365125"/>
          </a:xfrm>
        </p:spPr>
        <p:txBody>
          <a:bodyPr/>
          <a:lstStyle/>
          <a:p>
            <a:r>
              <a:rPr lang="en-US" sz="1200" dirty="0">
                <a:solidFill>
                  <a:schemeClr val="tx1">
                    <a:lumMod val="65000"/>
                    <a:lumOff val="35000"/>
                  </a:schemeClr>
                </a:solidFill>
              </a:rPr>
              <a:t>4</a:t>
            </a: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739679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All Competitors React</a:t>
            </a:r>
          </a:p>
        </p:txBody>
      </p:sp>
      <p:sp>
        <p:nvSpPr>
          <p:cNvPr id="3" name="Content Placeholder 2"/>
          <p:cNvSpPr>
            <a:spLocks noGrp="1"/>
          </p:cNvSpPr>
          <p:nvPr>
            <p:ph idx="1"/>
          </p:nvPr>
        </p:nvSpPr>
        <p:spPr/>
        <p:txBody>
          <a:bodyPr>
            <a:normAutofit/>
          </a:bodyPr>
          <a:lstStyle/>
          <a:p>
            <a:r>
              <a:rPr lang="en-US" dirty="0"/>
              <a:t>Competitors copy successful strategies and come up other innovate appealing offer. </a:t>
            </a:r>
          </a:p>
          <a:p>
            <a:r>
              <a:rPr lang="en-US" dirty="0"/>
              <a:t>Because </a:t>
            </a:r>
            <a:r>
              <a:rPr lang="en-US" i="1" dirty="0"/>
              <a:t>all competitors react</a:t>
            </a:r>
            <a:r>
              <a:rPr lang="en-US" dirty="0"/>
              <a:t>, managers must build and maintain </a:t>
            </a:r>
            <a:r>
              <a:rPr lang="en-US" b="1" i="1" dirty="0">
                <a:solidFill>
                  <a:schemeClr val="accent1">
                    <a:lumMod val="75000"/>
                  </a:schemeClr>
                </a:solidFill>
              </a:rPr>
              <a:t>sustainable competitive advantages</a:t>
            </a:r>
            <a:r>
              <a:rPr lang="en-US" b="1" dirty="0">
                <a:solidFill>
                  <a:schemeClr val="accent1">
                    <a:lumMod val="75000"/>
                  </a:schemeClr>
                </a:solidFill>
              </a:rPr>
              <a:t> (SCAs)</a:t>
            </a:r>
            <a:r>
              <a:rPr lang="en-US" b="1" dirty="0"/>
              <a:t> </a:t>
            </a:r>
            <a:r>
              <a:rPr lang="en-US" dirty="0"/>
              <a:t>to protect from competitive attacks. </a:t>
            </a:r>
          </a:p>
          <a:p>
            <a:r>
              <a:rPr lang="en-US" dirty="0"/>
              <a:t>Focusing only on competitors often leaves firms blind to changes in their customers’ needs and desires.</a:t>
            </a:r>
          </a:p>
          <a:p>
            <a:r>
              <a:rPr lang="en-US" dirty="0"/>
              <a:t>Battle with an initial consideration of customers, and build sufficient battlement incase in the fight with competitors.  </a:t>
            </a:r>
          </a:p>
          <a:p>
            <a:pPr marL="228600" lvl="1" indent="0">
              <a:buNone/>
            </a:pPr>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5</a:t>
            </a:fld>
            <a:endParaRPr lang="en-US" sz="1200" dirty="0">
              <a:solidFill>
                <a:srgbClr val="595959"/>
              </a:solidFill>
            </a:endParaRPr>
          </a:p>
        </p:txBody>
      </p:sp>
    </p:spTree>
    <p:extLst>
      <p:ext uri="{BB962C8B-B14F-4D97-AF65-F5344CB8AC3E}">
        <p14:creationId xmlns:p14="http://schemas.microsoft.com/office/powerpoint/2010/main" val="427449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12130"/>
            <a:ext cx="8153400" cy="883270"/>
          </a:xfrm>
        </p:spPr>
        <p:txBody>
          <a:bodyPr/>
          <a:lstStyle/>
          <a:p>
            <a:r>
              <a:rPr lang="en-US" b="1" dirty="0"/>
              <a:t>Sustainable Competitive Advantages (SCA)</a:t>
            </a:r>
          </a:p>
        </p:txBody>
      </p:sp>
      <p:sp>
        <p:nvSpPr>
          <p:cNvPr id="3" name="Content Placeholder 2"/>
          <p:cNvSpPr>
            <a:spLocks noGrp="1"/>
          </p:cNvSpPr>
          <p:nvPr>
            <p:ph idx="1"/>
          </p:nvPr>
        </p:nvSpPr>
        <p:spPr>
          <a:xfrm>
            <a:off x="381000" y="1295400"/>
            <a:ext cx="8610600" cy="5410200"/>
          </a:xfrm>
        </p:spPr>
        <p:txBody>
          <a:bodyPr>
            <a:normAutofit/>
          </a:bodyPr>
          <a:lstStyle/>
          <a:p>
            <a:pPr marL="338328" indent="-338328"/>
            <a:r>
              <a:rPr lang="en-US" dirty="0"/>
              <a:t>A sustainable competitive advantage (SCA) exists if a firm can generate more customer value than competitors for the same offerings within an industry, such that other firms cannot duplicate its effective strategy</a:t>
            </a:r>
          </a:p>
          <a:p>
            <a:pPr marL="338328" indent="-338328"/>
            <a:r>
              <a:rPr lang="en-US" dirty="0"/>
              <a:t>A good SCA meets three criteria:</a:t>
            </a:r>
          </a:p>
          <a:p>
            <a:pPr marL="571500" lvl="1" indent="-342900">
              <a:buFont typeface="+mj-lt"/>
              <a:buAutoNum type="arabicPeriod"/>
            </a:pPr>
            <a:r>
              <a:rPr lang="en-US" dirty="0"/>
              <a:t>Customers must care about it</a:t>
            </a:r>
          </a:p>
          <a:p>
            <a:pPr marL="571500" lvl="1" indent="-342900">
              <a:buFont typeface="+mj-lt"/>
              <a:buAutoNum type="arabicPeriod"/>
            </a:pPr>
            <a:r>
              <a:rPr lang="en-US" dirty="0"/>
              <a:t>The firm must achieve the SCA better than competitors</a:t>
            </a:r>
          </a:p>
          <a:p>
            <a:pPr marL="571500" lvl="1" indent="-342900">
              <a:buFont typeface="+mj-lt"/>
              <a:buAutoNum type="arabicPeriod"/>
            </a:pPr>
            <a:r>
              <a:rPr lang="en-US" dirty="0"/>
              <a:t>The SCA must be hard to copy or substitute, even with significant resource investments</a:t>
            </a:r>
          </a:p>
        </p:txBody>
      </p:sp>
      <p:sp>
        <p:nvSpPr>
          <p:cNvPr id="4" name="Slide Number Placeholder 3"/>
          <p:cNvSpPr>
            <a:spLocks noGrp="1"/>
          </p:cNvSpPr>
          <p:nvPr>
            <p:ph type="sldNum" sz="quarter" idx="4294967295"/>
          </p:nvPr>
        </p:nvSpPr>
        <p:spPr>
          <a:xfrm>
            <a:off x="8347880" y="6465718"/>
            <a:ext cx="796120" cy="392281"/>
          </a:xfrm>
          <a:prstGeom prst="rect">
            <a:avLst/>
          </a:prstGeom>
        </p:spPr>
        <p:txBody>
          <a:bodyPr/>
          <a:lstStyle/>
          <a:p>
            <a:fld id="{C2FFFFA8-C424-3D40-8C75-649CC0B3824F}" type="slidenum">
              <a:rPr lang="en-US" sz="1400" smtClean="0"/>
              <a:pPr/>
              <a:t>6</a:t>
            </a:fld>
            <a:endParaRPr lang="en-US" sz="14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6</a:t>
            </a:fld>
            <a:endParaRPr lang="en-US" sz="1200" dirty="0">
              <a:solidFill>
                <a:srgbClr val="595959"/>
              </a:solidFill>
            </a:endParaRPr>
          </a:p>
        </p:txBody>
      </p:sp>
    </p:spTree>
    <p:extLst>
      <p:ext uri="{BB962C8B-B14F-4D97-AF65-F5344CB8AC3E}">
        <p14:creationId xmlns:p14="http://schemas.microsoft.com/office/powerpoint/2010/main" val="43634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69687"/>
            <a:ext cx="7800135" cy="1132633"/>
          </a:xfrm>
        </p:spPr>
        <p:txBody>
          <a:bodyPr>
            <a:normAutofit/>
          </a:bodyPr>
          <a:lstStyle/>
          <a:p>
            <a:r>
              <a:rPr lang="en-US" b="1" dirty="0"/>
              <a:t>Marketing-Based Sources of Sustainable Competitive Advantage</a:t>
            </a:r>
          </a:p>
        </p:txBody>
      </p:sp>
      <p:sp>
        <p:nvSpPr>
          <p:cNvPr id="3" name="Content Placeholder 2"/>
          <p:cNvSpPr>
            <a:spLocks noGrp="1"/>
          </p:cNvSpPr>
          <p:nvPr>
            <p:ph idx="1"/>
          </p:nvPr>
        </p:nvSpPr>
        <p:spPr>
          <a:xfrm>
            <a:off x="498474" y="1348217"/>
            <a:ext cx="8354173" cy="4948558"/>
          </a:xfrm>
        </p:spPr>
        <p:txBody>
          <a:bodyPr>
            <a:noAutofit/>
          </a:bodyPr>
          <a:lstStyle/>
          <a:p>
            <a:r>
              <a:rPr lang="en-US" dirty="0"/>
              <a:t>There are three market-based sources of sustainable competitive advantage:</a:t>
            </a:r>
          </a:p>
          <a:p>
            <a:pPr lvl="1"/>
            <a:r>
              <a:rPr lang="en-US" sz="2000" b="1" dirty="0">
                <a:solidFill>
                  <a:schemeClr val="tx2"/>
                </a:solidFill>
              </a:rPr>
              <a:t>Brands</a:t>
            </a:r>
            <a:r>
              <a:rPr lang="en-US" sz="2000" dirty="0"/>
              <a:t> – is most effective in large consumer markets</a:t>
            </a:r>
          </a:p>
          <a:p>
            <a:pPr lvl="1"/>
            <a:endParaRPr lang="en-US" sz="2000" b="1" dirty="0">
              <a:solidFill>
                <a:srgbClr val="1F497D"/>
              </a:solidFill>
            </a:endParaRPr>
          </a:p>
          <a:p>
            <a:pPr lvl="1"/>
            <a:r>
              <a:rPr lang="en-US" sz="2000" b="1" dirty="0">
                <a:solidFill>
                  <a:srgbClr val="1F497D"/>
                </a:solidFill>
              </a:rPr>
              <a:t>Offerings</a:t>
            </a:r>
            <a:r>
              <a:rPr lang="en-US" sz="2000" dirty="0"/>
              <a:t> – effective because new and innovative products and services have the potential to disrupt virtually any market segment </a:t>
            </a:r>
          </a:p>
          <a:p>
            <a:pPr lvl="1"/>
            <a:endParaRPr lang="en-US" sz="2000" b="1" dirty="0">
              <a:solidFill>
                <a:srgbClr val="1F497D"/>
              </a:solidFill>
            </a:endParaRPr>
          </a:p>
          <a:p>
            <a:pPr lvl="1"/>
            <a:r>
              <a:rPr lang="en-US" sz="2000" b="1" dirty="0">
                <a:solidFill>
                  <a:srgbClr val="1F497D"/>
                </a:solidFill>
              </a:rPr>
              <a:t>Relationships </a:t>
            </a:r>
            <a:r>
              <a:rPr lang="en-US" sz="2000" dirty="0">
                <a:solidFill>
                  <a:srgbClr val="595959"/>
                </a:solidFill>
              </a:rPr>
              <a:t>– most ef</a:t>
            </a:r>
            <a:r>
              <a:rPr lang="en-US" sz="2000" dirty="0"/>
              <a:t>fective in business-to-business, service, and complex offering settings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7</a:t>
            </a:fld>
            <a:endParaRPr lang="en-US" sz="1200" dirty="0">
              <a:solidFill>
                <a:srgbClr val="595959"/>
              </a:solidFill>
            </a:endParaRPr>
          </a:p>
        </p:txBody>
      </p:sp>
    </p:spTree>
    <p:extLst>
      <p:ext uri="{BB962C8B-B14F-4D97-AF65-F5344CB8AC3E}">
        <p14:creationId xmlns:p14="http://schemas.microsoft.com/office/powerpoint/2010/main" val="222943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t>Market-based Sources of SCAs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rgbClr val="595959"/>
                </a:solidFill>
              </a:rPr>
              <a:pPr/>
              <a:t>8</a:t>
            </a:fld>
            <a:endParaRPr lang="en-US" sz="1200" dirty="0">
              <a:solidFill>
                <a:srgbClr val="595959"/>
              </a:solidFill>
            </a:endParaRPr>
          </a:p>
        </p:txBody>
      </p:sp>
      <p:graphicFrame>
        <p:nvGraphicFramePr>
          <p:cNvPr id="3" name="Table 2">
            <a:extLst>
              <a:ext uri="{FF2B5EF4-FFF2-40B4-BE49-F238E27FC236}">
                <a16:creationId xmlns:a16="http://schemas.microsoft.com/office/drawing/2014/main" id="{9A5B9913-5E4E-4BDF-89B7-F803DB9CBE16}"/>
              </a:ext>
            </a:extLst>
          </p:cNvPr>
          <p:cNvGraphicFramePr>
            <a:graphicFrameLocks noGrp="1"/>
          </p:cNvGraphicFramePr>
          <p:nvPr>
            <p:extLst>
              <p:ext uri="{D42A27DB-BD31-4B8C-83A1-F6EECF244321}">
                <p14:modId xmlns:p14="http://schemas.microsoft.com/office/powerpoint/2010/main" val="4220631051"/>
              </p:ext>
            </p:extLst>
          </p:nvPr>
        </p:nvGraphicFramePr>
        <p:xfrm>
          <a:off x="201706" y="1424781"/>
          <a:ext cx="8650941" cy="4931354"/>
        </p:xfrm>
        <a:graphic>
          <a:graphicData uri="http://schemas.openxmlformats.org/drawingml/2006/table">
            <a:tbl>
              <a:tblPr>
                <a:tableStyleId>{5C22544A-7EE6-4342-B048-85BDC9FD1C3A}</a:tableStyleId>
              </a:tblPr>
              <a:tblGrid>
                <a:gridCol w="1398494">
                  <a:extLst>
                    <a:ext uri="{9D8B030D-6E8A-4147-A177-3AD203B41FA5}">
                      <a16:colId xmlns:a16="http://schemas.microsoft.com/office/drawing/2014/main" val="3686486935"/>
                    </a:ext>
                  </a:extLst>
                </a:gridCol>
                <a:gridCol w="3233057">
                  <a:extLst>
                    <a:ext uri="{9D8B030D-6E8A-4147-A177-3AD203B41FA5}">
                      <a16:colId xmlns:a16="http://schemas.microsoft.com/office/drawing/2014/main" val="1010887529"/>
                    </a:ext>
                  </a:extLst>
                </a:gridCol>
                <a:gridCol w="2677886">
                  <a:extLst>
                    <a:ext uri="{9D8B030D-6E8A-4147-A177-3AD203B41FA5}">
                      <a16:colId xmlns:a16="http://schemas.microsoft.com/office/drawing/2014/main" val="169412129"/>
                    </a:ext>
                  </a:extLst>
                </a:gridCol>
                <a:gridCol w="1341504">
                  <a:extLst>
                    <a:ext uri="{9D8B030D-6E8A-4147-A177-3AD203B41FA5}">
                      <a16:colId xmlns:a16="http://schemas.microsoft.com/office/drawing/2014/main" val="2175565668"/>
                    </a:ext>
                  </a:extLst>
                </a:gridCol>
              </a:tblGrid>
              <a:tr h="443358">
                <a:tc>
                  <a:txBody>
                    <a:bodyPr/>
                    <a:lstStyle/>
                    <a:p>
                      <a:pPr marL="0" marR="0">
                        <a:lnSpc>
                          <a:spcPct val="150000"/>
                        </a:lnSpc>
                        <a:spcBef>
                          <a:spcPts val="0"/>
                        </a:spcBef>
                        <a:spcAft>
                          <a:spcPts val="0"/>
                        </a:spcAft>
                      </a:pPr>
                      <a:r>
                        <a:rPr lang="en-US" sz="1600" b="1" dirty="0">
                          <a:effectLst/>
                        </a:rPr>
                        <a:t>Source</a:t>
                      </a:r>
                      <a:endParaRPr lang="en-US" sz="1600" b="1" dirty="0">
                        <a:effectLst/>
                        <a:latin typeface="Times New Roman" panose="02020603050405020304" pitchFamily="18" charset="0"/>
                        <a:ea typeface="Malgun Gothic" panose="020B0503020000020004" pitchFamily="34" charset="-127"/>
                        <a:cs typeface="UniversLTStd-BoldCn"/>
                      </a:endParaRPr>
                    </a:p>
                  </a:txBody>
                  <a:tcPr marL="71755" marR="71755" marT="71755" marB="71755">
                    <a:solidFill>
                      <a:schemeClr val="accent4">
                        <a:lumMod val="40000"/>
                        <a:lumOff val="60000"/>
                      </a:schemeClr>
                    </a:solidFill>
                  </a:tcPr>
                </a:tc>
                <a:tc>
                  <a:txBody>
                    <a:bodyPr/>
                    <a:lstStyle/>
                    <a:p>
                      <a:pPr marL="0" marR="0">
                        <a:lnSpc>
                          <a:spcPct val="150000"/>
                        </a:lnSpc>
                        <a:spcBef>
                          <a:spcPts val="0"/>
                        </a:spcBef>
                        <a:spcAft>
                          <a:spcPts val="0"/>
                        </a:spcAft>
                      </a:pPr>
                      <a:r>
                        <a:rPr lang="en-US" sz="1600" b="1" dirty="0">
                          <a:effectLst/>
                        </a:rPr>
                        <a:t>Barriers to Duplication</a:t>
                      </a:r>
                      <a:endParaRPr lang="en-US" sz="1600" b="1" dirty="0">
                        <a:effectLst/>
                        <a:latin typeface="Times New Roman" panose="02020603050405020304" pitchFamily="18" charset="0"/>
                        <a:ea typeface="Malgun Gothic" panose="020B0503020000020004" pitchFamily="34" charset="-127"/>
                        <a:cs typeface="UniversLTStd-BoldCn"/>
                      </a:endParaRPr>
                    </a:p>
                  </a:txBody>
                  <a:tcPr marL="71755" marR="71755" marT="71755" marB="71755">
                    <a:solidFill>
                      <a:schemeClr val="accent4">
                        <a:lumMod val="40000"/>
                        <a:lumOff val="60000"/>
                      </a:schemeClr>
                    </a:solidFill>
                  </a:tcPr>
                </a:tc>
                <a:tc>
                  <a:txBody>
                    <a:bodyPr/>
                    <a:lstStyle/>
                    <a:p>
                      <a:pPr marL="0" marR="0">
                        <a:lnSpc>
                          <a:spcPct val="150000"/>
                        </a:lnSpc>
                        <a:spcBef>
                          <a:spcPts val="0"/>
                        </a:spcBef>
                        <a:spcAft>
                          <a:spcPts val="0"/>
                        </a:spcAft>
                      </a:pPr>
                      <a:r>
                        <a:rPr lang="en-US" sz="1600" b="1" dirty="0">
                          <a:effectLst/>
                        </a:rPr>
                        <a:t>Most Effective</a:t>
                      </a:r>
                      <a:endParaRPr lang="en-US" sz="1600" b="1" dirty="0">
                        <a:effectLst/>
                        <a:latin typeface="Times New Roman" panose="02020603050405020304" pitchFamily="18" charset="0"/>
                        <a:ea typeface="Malgun Gothic" panose="020B0503020000020004" pitchFamily="34" charset="-127"/>
                        <a:cs typeface="UniversLTStd-BoldCn"/>
                      </a:endParaRPr>
                    </a:p>
                  </a:txBody>
                  <a:tcPr marL="71755" marR="71755" marT="71755" marB="71755">
                    <a:solidFill>
                      <a:schemeClr val="accent4">
                        <a:lumMod val="40000"/>
                        <a:lumOff val="60000"/>
                      </a:schemeClr>
                    </a:solidFill>
                  </a:tcPr>
                </a:tc>
                <a:tc>
                  <a:txBody>
                    <a:bodyPr/>
                    <a:lstStyle/>
                    <a:p>
                      <a:pPr marL="0" marR="0">
                        <a:lnSpc>
                          <a:spcPct val="150000"/>
                        </a:lnSpc>
                        <a:spcBef>
                          <a:spcPts val="0"/>
                        </a:spcBef>
                        <a:spcAft>
                          <a:spcPts val="0"/>
                        </a:spcAft>
                      </a:pPr>
                      <a:r>
                        <a:rPr lang="en-US" sz="1600" b="1" dirty="0">
                          <a:effectLst/>
                        </a:rPr>
                        <a:t>Examples</a:t>
                      </a:r>
                      <a:endParaRPr lang="en-US" sz="1600" b="1" dirty="0">
                        <a:effectLst/>
                        <a:latin typeface="Times New Roman" panose="02020603050405020304" pitchFamily="18" charset="0"/>
                        <a:ea typeface="Malgun Gothic" panose="020B0503020000020004" pitchFamily="34" charset="-127"/>
                        <a:cs typeface="UniversLTStd-BoldCn"/>
                      </a:endParaRPr>
                    </a:p>
                  </a:txBody>
                  <a:tcPr marL="71755" marR="71755" marT="71755" marB="71755">
                    <a:solidFill>
                      <a:schemeClr val="accent4">
                        <a:lumMod val="40000"/>
                        <a:lumOff val="60000"/>
                      </a:schemeClr>
                    </a:solidFill>
                  </a:tcPr>
                </a:tc>
                <a:extLst>
                  <a:ext uri="{0D108BD9-81ED-4DB2-BD59-A6C34878D82A}">
                    <a16:rowId xmlns:a16="http://schemas.microsoft.com/office/drawing/2014/main" val="989277974"/>
                  </a:ext>
                </a:extLst>
              </a:tr>
              <a:tr h="1706951">
                <a:tc>
                  <a:txBody>
                    <a:bodyPr/>
                    <a:lstStyle/>
                    <a:p>
                      <a:pPr marL="0" marR="0">
                        <a:lnSpc>
                          <a:spcPct val="150000"/>
                        </a:lnSpc>
                        <a:spcBef>
                          <a:spcPts val="0"/>
                        </a:spcBef>
                        <a:spcAft>
                          <a:spcPts val="0"/>
                        </a:spcAft>
                      </a:pPr>
                      <a:r>
                        <a:rPr lang="en-US" sz="1600" dirty="0">
                          <a:effectLst/>
                        </a:rPr>
                        <a:t>Brands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1">
                        <a:lumMod val="20000"/>
                        <a:lumOff val="80000"/>
                      </a:schemeClr>
                    </a:solidFill>
                  </a:tcPr>
                </a:tc>
                <a:tc>
                  <a:txBody>
                    <a:bodyPr/>
                    <a:lstStyle/>
                    <a:p>
                      <a:pPr marL="0" marR="0">
                        <a:lnSpc>
                          <a:spcPct val="150000"/>
                        </a:lnSpc>
                        <a:spcBef>
                          <a:spcPts val="0"/>
                        </a:spcBef>
                        <a:spcAft>
                          <a:spcPts val="0"/>
                        </a:spcAft>
                      </a:pPr>
                      <a:r>
                        <a:rPr lang="en-US" sz="1600" dirty="0">
                          <a:effectLst/>
                        </a:rPr>
                        <a:t>Brand images, which are difficult to duplicate, facilitate habitual buying through awareness and provide identity benefits to customers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1">
                        <a:lumMod val="20000"/>
                        <a:lumOff val="80000"/>
                      </a:schemeClr>
                    </a:solidFill>
                  </a:tcPr>
                </a:tc>
                <a:tc>
                  <a:txBody>
                    <a:bodyPr/>
                    <a:lstStyle/>
                    <a:p>
                      <a:pPr marL="0" marR="0">
                        <a:lnSpc>
                          <a:spcPct val="150000"/>
                        </a:lnSpc>
                        <a:spcBef>
                          <a:spcPts val="0"/>
                        </a:spcBef>
                        <a:spcAft>
                          <a:spcPts val="0"/>
                        </a:spcAft>
                      </a:pPr>
                      <a:r>
                        <a:rPr lang="en-US" sz="1600" dirty="0">
                          <a:effectLst/>
                        </a:rPr>
                        <a:t>Large consumer markets (soft drinks, beer, fashion, automobiles)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1">
                        <a:lumMod val="20000"/>
                        <a:lumOff val="80000"/>
                      </a:schemeClr>
                    </a:solidFill>
                  </a:tcPr>
                </a:tc>
                <a:tc>
                  <a:txBody>
                    <a:bodyPr/>
                    <a:lstStyle/>
                    <a:p>
                      <a:pPr marL="0" marR="0">
                        <a:lnSpc>
                          <a:spcPct val="150000"/>
                        </a:lnSpc>
                        <a:spcBef>
                          <a:spcPts val="0"/>
                        </a:spcBef>
                        <a:spcAft>
                          <a:spcPts val="0"/>
                        </a:spcAft>
                      </a:pPr>
                      <a:r>
                        <a:rPr lang="en-US" sz="1600" dirty="0">
                          <a:effectLst/>
                        </a:rPr>
                        <a:t>BMW, Anheuser-Busch</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1">
                        <a:lumMod val="20000"/>
                        <a:lumOff val="80000"/>
                      </a:schemeClr>
                    </a:solidFill>
                  </a:tcPr>
                </a:tc>
                <a:extLst>
                  <a:ext uri="{0D108BD9-81ED-4DB2-BD59-A6C34878D82A}">
                    <a16:rowId xmlns:a16="http://schemas.microsoft.com/office/drawing/2014/main" val="1688168298"/>
                  </a:ext>
                </a:extLst>
              </a:tr>
              <a:tr h="1075264">
                <a:tc>
                  <a:txBody>
                    <a:bodyPr/>
                    <a:lstStyle/>
                    <a:p>
                      <a:pPr marL="0" marR="0">
                        <a:lnSpc>
                          <a:spcPct val="150000"/>
                        </a:lnSpc>
                        <a:spcBef>
                          <a:spcPts val="0"/>
                        </a:spcBef>
                        <a:spcAft>
                          <a:spcPts val="0"/>
                        </a:spcAft>
                      </a:pPr>
                      <a:r>
                        <a:rPr lang="en-US" sz="1600" dirty="0">
                          <a:effectLst/>
                        </a:rPr>
                        <a:t>Offerings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2">
                        <a:lumMod val="20000"/>
                        <a:lumOff val="80000"/>
                      </a:schemeClr>
                    </a:solidFill>
                  </a:tcPr>
                </a:tc>
                <a:tc>
                  <a:txBody>
                    <a:bodyPr/>
                    <a:lstStyle/>
                    <a:p>
                      <a:pPr marL="0" marR="0">
                        <a:lnSpc>
                          <a:spcPct val="150000"/>
                        </a:lnSpc>
                        <a:spcBef>
                          <a:spcPts val="0"/>
                        </a:spcBef>
                        <a:spcAft>
                          <a:spcPts val="0"/>
                        </a:spcAft>
                      </a:pPr>
                      <a:r>
                        <a:rPr lang="en-US" sz="1600" dirty="0">
                          <a:effectLst/>
                        </a:rPr>
                        <a:t>Cost benefits, performance advantages, access to distribution channels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2">
                        <a:lumMod val="20000"/>
                        <a:lumOff val="80000"/>
                      </a:schemeClr>
                    </a:solidFill>
                  </a:tcPr>
                </a:tc>
                <a:tc>
                  <a:txBody>
                    <a:bodyPr/>
                    <a:lstStyle/>
                    <a:p>
                      <a:pPr marL="0" marR="0">
                        <a:lnSpc>
                          <a:spcPct val="150000"/>
                        </a:lnSpc>
                        <a:spcBef>
                          <a:spcPts val="0"/>
                        </a:spcBef>
                        <a:spcAft>
                          <a:spcPts val="0"/>
                        </a:spcAft>
                      </a:pPr>
                      <a:r>
                        <a:rPr lang="en-US" sz="1600" dirty="0">
                          <a:effectLst/>
                        </a:rPr>
                        <a:t>Most markets, technology-based businesses (software, electronics)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2">
                        <a:lumMod val="20000"/>
                        <a:lumOff val="80000"/>
                      </a:schemeClr>
                    </a:solidFill>
                  </a:tcPr>
                </a:tc>
                <a:tc>
                  <a:txBody>
                    <a:bodyPr/>
                    <a:lstStyle/>
                    <a:p>
                      <a:pPr marL="0" marR="0">
                        <a:lnSpc>
                          <a:spcPct val="150000"/>
                        </a:lnSpc>
                        <a:spcBef>
                          <a:spcPts val="0"/>
                        </a:spcBef>
                        <a:spcAft>
                          <a:spcPts val="0"/>
                        </a:spcAft>
                      </a:pPr>
                      <a:r>
                        <a:rPr lang="en-US" sz="1600" dirty="0">
                          <a:effectLst/>
                        </a:rPr>
                        <a:t>Apple iPhone, Bose, Tesla</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2">
                        <a:lumMod val="20000"/>
                        <a:lumOff val="80000"/>
                      </a:schemeClr>
                    </a:solidFill>
                  </a:tcPr>
                </a:tc>
                <a:extLst>
                  <a:ext uri="{0D108BD9-81ED-4DB2-BD59-A6C34878D82A}">
                    <a16:rowId xmlns:a16="http://schemas.microsoft.com/office/drawing/2014/main" val="82921602"/>
                  </a:ext>
                </a:extLst>
              </a:tr>
              <a:tr h="1391217">
                <a:tc>
                  <a:txBody>
                    <a:bodyPr/>
                    <a:lstStyle/>
                    <a:p>
                      <a:pPr marL="0" marR="0">
                        <a:lnSpc>
                          <a:spcPct val="150000"/>
                        </a:lnSpc>
                        <a:spcBef>
                          <a:spcPts val="0"/>
                        </a:spcBef>
                        <a:spcAft>
                          <a:spcPts val="0"/>
                        </a:spcAft>
                      </a:pPr>
                      <a:r>
                        <a:rPr lang="en-US" sz="1600" dirty="0">
                          <a:effectLst/>
                        </a:rPr>
                        <a:t>Relationships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3">
                        <a:lumMod val="20000"/>
                        <a:lumOff val="80000"/>
                      </a:schemeClr>
                    </a:solidFill>
                  </a:tcPr>
                </a:tc>
                <a:tc>
                  <a:txBody>
                    <a:bodyPr/>
                    <a:lstStyle/>
                    <a:p>
                      <a:pPr marL="0" marR="0">
                        <a:lnSpc>
                          <a:spcPct val="150000"/>
                        </a:lnSpc>
                        <a:spcBef>
                          <a:spcPts val="0"/>
                        </a:spcBef>
                        <a:spcAft>
                          <a:spcPts val="0"/>
                        </a:spcAft>
                      </a:pPr>
                      <a:r>
                        <a:rPr lang="en-US" sz="1600" dirty="0">
                          <a:effectLst/>
                        </a:rPr>
                        <a:t>Marked by trust, commitment, and interpersonal reciprocal bonds </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3">
                        <a:lumMod val="20000"/>
                        <a:lumOff val="80000"/>
                      </a:schemeClr>
                    </a:solidFill>
                  </a:tcPr>
                </a:tc>
                <a:tc>
                  <a:txBody>
                    <a:bodyPr/>
                    <a:lstStyle/>
                    <a:p>
                      <a:pPr marL="0" marR="0">
                        <a:lnSpc>
                          <a:spcPct val="150000"/>
                        </a:lnSpc>
                        <a:spcBef>
                          <a:spcPts val="0"/>
                        </a:spcBef>
                        <a:spcAft>
                          <a:spcPts val="0"/>
                        </a:spcAft>
                      </a:pPr>
                      <a:r>
                        <a:rPr lang="en-US" sz="1600" dirty="0">
                          <a:effectLst/>
                        </a:rPr>
                        <a:t>Business-to-business markets, services, complex products (test equipment, haircut, financial services)</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3">
                        <a:lumMod val="20000"/>
                        <a:lumOff val="80000"/>
                      </a:schemeClr>
                    </a:solidFill>
                  </a:tcPr>
                </a:tc>
                <a:tc>
                  <a:txBody>
                    <a:bodyPr/>
                    <a:lstStyle/>
                    <a:p>
                      <a:pPr marL="0" marR="0">
                        <a:lnSpc>
                          <a:spcPct val="150000"/>
                        </a:lnSpc>
                        <a:spcBef>
                          <a:spcPts val="0"/>
                        </a:spcBef>
                        <a:spcAft>
                          <a:spcPts val="0"/>
                        </a:spcAft>
                      </a:pPr>
                      <a:r>
                        <a:rPr lang="en-US" sz="1600" dirty="0">
                          <a:effectLst/>
                        </a:rPr>
                        <a:t>Edward Jones, Granger</a:t>
                      </a:r>
                      <a:endParaRPr lang="en-US" sz="1600" dirty="0">
                        <a:effectLst/>
                        <a:latin typeface="Times New Roman" panose="02020603050405020304" pitchFamily="18" charset="0"/>
                        <a:ea typeface="Malgun Gothic" panose="020B0503020000020004" pitchFamily="34" charset="-127"/>
                        <a:cs typeface="UniversLTStd-Cn"/>
                      </a:endParaRPr>
                    </a:p>
                  </a:txBody>
                  <a:tcPr marL="71755" marR="71755" marT="71755" marB="71755">
                    <a:solidFill>
                      <a:schemeClr val="accent3">
                        <a:lumMod val="20000"/>
                        <a:lumOff val="80000"/>
                      </a:schemeClr>
                    </a:solidFill>
                  </a:tcPr>
                </a:tc>
                <a:extLst>
                  <a:ext uri="{0D108BD9-81ED-4DB2-BD59-A6C34878D82A}">
                    <a16:rowId xmlns:a16="http://schemas.microsoft.com/office/drawing/2014/main" val="3819628321"/>
                  </a:ext>
                </a:extLst>
              </a:tr>
            </a:tbl>
          </a:graphicData>
        </a:graphic>
      </p:graphicFrame>
    </p:spTree>
    <p:extLst>
      <p:ext uri="{BB962C8B-B14F-4D97-AF65-F5344CB8AC3E}">
        <p14:creationId xmlns:p14="http://schemas.microsoft.com/office/powerpoint/2010/main" val="3542644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In Class Exercise on SCA</a:t>
            </a:r>
          </a:p>
        </p:txBody>
      </p:sp>
      <p:sp>
        <p:nvSpPr>
          <p:cNvPr id="3" name="Content Placeholder 2"/>
          <p:cNvSpPr>
            <a:spLocks noGrp="1"/>
          </p:cNvSpPr>
          <p:nvPr>
            <p:ph idx="1"/>
          </p:nvPr>
        </p:nvSpPr>
        <p:spPr>
          <a:xfrm>
            <a:off x="327212" y="1322221"/>
            <a:ext cx="8610600" cy="5101364"/>
          </a:xfrm>
        </p:spPr>
        <p:txBody>
          <a:bodyPr/>
          <a:lstStyle/>
          <a:p>
            <a:r>
              <a:rPr lang="en-US" dirty="0"/>
              <a:t>Take a few minutes to describe 3 purchases</a:t>
            </a:r>
          </a:p>
          <a:p>
            <a:r>
              <a:rPr lang="en-US" dirty="0"/>
              <a:t>Bought for brand _______________</a:t>
            </a:r>
          </a:p>
          <a:p>
            <a:pPr lvl="1"/>
            <a:r>
              <a:rPr lang="en-US" dirty="0"/>
              <a:t>Top two reasons why __________ &amp; ____________</a:t>
            </a:r>
          </a:p>
          <a:p>
            <a:pPr lvl="1"/>
            <a:r>
              <a:rPr lang="en-US" dirty="0"/>
              <a:t>What would it take for you to change _______________</a:t>
            </a:r>
          </a:p>
          <a:p>
            <a:r>
              <a:rPr lang="en-US" dirty="0"/>
              <a:t>Bought for offering _______________</a:t>
            </a:r>
          </a:p>
          <a:p>
            <a:pPr lvl="1"/>
            <a:r>
              <a:rPr lang="en-US" dirty="0"/>
              <a:t>Top two reasons why __________ &amp; ____________</a:t>
            </a:r>
          </a:p>
          <a:p>
            <a:pPr lvl="1"/>
            <a:r>
              <a:rPr lang="en-US" dirty="0"/>
              <a:t>What would it take for you to change _______________</a:t>
            </a:r>
          </a:p>
          <a:p>
            <a:r>
              <a:rPr lang="en-US" dirty="0"/>
              <a:t>Bought for relationship _______________</a:t>
            </a:r>
          </a:p>
          <a:p>
            <a:pPr lvl="1"/>
            <a:r>
              <a:rPr lang="en-US" dirty="0"/>
              <a:t>Top two reasons why __________ &amp; ____________</a:t>
            </a:r>
          </a:p>
          <a:p>
            <a:pPr lvl="1"/>
            <a:r>
              <a:rPr lang="en-US" dirty="0"/>
              <a:t>What would it take for you to change _______________</a:t>
            </a:r>
          </a:p>
          <a:p>
            <a:r>
              <a:rPr lang="en-US" dirty="0"/>
              <a:t>If it takes a lot for you to change then firm has built a strong SCA</a:t>
            </a:r>
          </a:p>
          <a:p>
            <a:pPr marL="457149" lvl="1" indent="0">
              <a:buNone/>
            </a:pPr>
            <a:endParaRPr lang="en-US" dirty="0"/>
          </a:p>
          <a:p>
            <a:endParaRPr lang="en-US" dirty="0"/>
          </a:p>
          <a:p>
            <a:pPr lvl="1"/>
            <a:endParaRPr lang="en-US" sz="2800" dirty="0"/>
          </a:p>
        </p:txBody>
      </p:sp>
      <p:sp>
        <p:nvSpPr>
          <p:cNvPr id="4" name="Slide Number Placeholder 3"/>
          <p:cNvSpPr>
            <a:spLocks noGrp="1"/>
          </p:cNvSpPr>
          <p:nvPr>
            <p:ph type="sldNum" sz="quarter" idx="4294967295"/>
          </p:nvPr>
        </p:nvSpPr>
        <p:spPr>
          <a:xfrm>
            <a:off x="8153400" y="6582771"/>
            <a:ext cx="643720" cy="274423"/>
          </a:xfrm>
          <a:prstGeom prst="rect">
            <a:avLst/>
          </a:prstGeom>
        </p:spPr>
        <p:txBody>
          <a:bodyPr/>
          <a:lstStyle/>
          <a:p>
            <a:fld id="{C2FFFFA8-C424-3D40-8C75-649CC0B3824F}" type="slidenum">
              <a:rPr lang="en-US" smtClean="0"/>
              <a:pPr/>
              <a:t>9</a:t>
            </a:fld>
            <a:endParaRPr lang="en-US"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9</a:t>
            </a:fld>
            <a:endParaRPr lang="en-US" sz="1200" dirty="0">
              <a:solidFill>
                <a:srgbClr val="595959"/>
              </a:solidFill>
            </a:endParaRPr>
          </a:p>
        </p:txBody>
      </p:sp>
    </p:spTree>
    <p:extLst>
      <p:ext uri="{BB962C8B-B14F-4D97-AF65-F5344CB8AC3E}">
        <p14:creationId xmlns:p14="http://schemas.microsoft.com/office/powerpoint/2010/main" val="2780302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1898</Words>
  <Application>Microsoft Office PowerPoint</Application>
  <PresentationFormat>On-screen Show (4:3)</PresentationFormat>
  <Paragraphs>227</Paragraphs>
  <Slides>19</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Malgun Gothic</vt:lpstr>
      <vt:lpstr>黑体</vt:lpstr>
      <vt:lpstr>Arial</vt:lpstr>
      <vt:lpstr>Avenir Light</vt:lpstr>
      <vt:lpstr>Calibri</vt:lpstr>
      <vt:lpstr>Cambria</vt:lpstr>
      <vt:lpstr>Times New Roman</vt:lpstr>
      <vt:lpstr>UniversLTStd-BoldCn</vt:lpstr>
      <vt:lpstr>UniversLTStd-Cn</vt:lpstr>
      <vt:lpstr>Wingdings</vt:lpstr>
      <vt:lpstr>Palmatier1</vt:lpstr>
      <vt:lpstr>PowerPoint Presentation</vt:lpstr>
      <vt:lpstr>Agenda</vt:lpstr>
      <vt:lpstr>Learning Objectives</vt:lpstr>
      <vt:lpstr>Agenda</vt:lpstr>
      <vt:lpstr>All Competitors React</vt:lpstr>
      <vt:lpstr>Sustainable Competitive Advantages (SCA)</vt:lpstr>
      <vt:lpstr>Marketing-Based Sources of Sustainable Competitive Advantage</vt:lpstr>
      <vt:lpstr>Market-based Sources of SCAs</vt:lpstr>
      <vt:lpstr>In Class Exercise on SCA</vt:lpstr>
      <vt:lpstr>Agenda</vt:lpstr>
      <vt:lpstr>All Competitors React: A Fundamental Assumption of Marketing Strategy</vt:lpstr>
      <vt:lpstr>Agenda</vt:lpstr>
      <vt:lpstr>Analyses for Managing Sustainable Competitive Advantage</vt:lpstr>
      <vt:lpstr>Survey Design and Analysis</vt:lpstr>
      <vt:lpstr>Conjoint Analysis</vt:lpstr>
      <vt:lpstr>Forecasting Sales of New Products</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2021-12-18T14:59:51Z</dcterms:created>
  <dcterms:modified xsi:type="dcterms:W3CDTF">2021-12-18T14:59:56Z</dcterms:modified>
</cp:coreProperties>
</file>