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35"/>
  </p:notesMasterIdLst>
  <p:handoutMasterIdLst>
    <p:handoutMasterId r:id="rId36"/>
  </p:handoutMasterIdLst>
  <p:sldIdLst>
    <p:sldId id="257" r:id="rId2"/>
    <p:sldId id="326" r:id="rId3"/>
    <p:sldId id="450" r:id="rId4"/>
    <p:sldId id="463" r:id="rId5"/>
    <p:sldId id="259" r:id="rId6"/>
    <p:sldId id="467" r:id="rId7"/>
    <p:sldId id="468" r:id="rId8"/>
    <p:sldId id="260" r:id="rId9"/>
    <p:sldId id="261" r:id="rId10"/>
    <p:sldId id="464" r:id="rId11"/>
    <p:sldId id="439" r:id="rId12"/>
    <p:sldId id="469" r:id="rId13"/>
    <p:sldId id="470" r:id="rId14"/>
    <p:sldId id="471" r:id="rId15"/>
    <p:sldId id="472" r:id="rId16"/>
    <p:sldId id="473" r:id="rId17"/>
    <p:sldId id="457" r:id="rId18"/>
    <p:sldId id="440" r:id="rId19"/>
    <p:sldId id="474" r:id="rId20"/>
    <p:sldId id="475" r:id="rId21"/>
    <p:sldId id="476" r:id="rId22"/>
    <p:sldId id="458" r:id="rId23"/>
    <p:sldId id="477" r:id="rId24"/>
    <p:sldId id="478" r:id="rId25"/>
    <p:sldId id="441" r:id="rId26"/>
    <p:sldId id="479" r:id="rId27"/>
    <p:sldId id="459" r:id="rId28"/>
    <p:sldId id="465" r:id="rId29"/>
    <p:sldId id="438" r:id="rId30"/>
    <p:sldId id="480" r:id="rId31"/>
    <p:sldId id="466" r:id="rId32"/>
    <p:sldId id="307" r:id="rId33"/>
    <p:sldId id="481" r:id="rId34"/>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64"/>
    <a:srgbClr val="004668"/>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CC6E54-DBDF-4851-B8DB-1E3857308E9D}" v="404" dt="2021-08-24T21:30:51.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2902" autoAdjust="0"/>
  </p:normalViewPr>
  <p:slideViewPr>
    <p:cSldViewPr snapToGrid="0" snapToObjects="1">
      <p:cViewPr varScale="1">
        <p:scale>
          <a:sx n="77" d="100"/>
          <a:sy n="77" d="100"/>
        </p:scale>
        <p:origin x="1502" y="6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57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1818891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1470460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3014369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34147197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3027347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17076401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503334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708422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2693072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4146735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2790173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29601130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24</a:t>
            </a:fld>
            <a:endParaRPr lang="en-US"/>
          </a:p>
        </p:txBody>
      </p:sp>
    </p:spTree>
    <p:extLst>
      <p:ext uri="{BB962C8B-B14F-4D97-AF65-F5344CB8AC3E}">
        <p14:creationId xmlns:p14="http://schemas.microsoft.com/office/powerpoint/2010/main" val="14667292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35025871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26</a:t>
            </a:fld>
            <a:endParaRPr lang="en-US"/>
          </a:p>
        </p:txBody>
      </p:sp>
    </p:spTree>
    <p:extLst>
      <p:ext uri="{BB962C8B-B14F-4D97-AF65-F5344CB8AC3E}">
        <p14:creationId xmlns:p14="http://schemas.microsoft.com/office/powerpoint/2010/main" val="2984159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27</a:t>
            </a:fld>
            <a:endParaRPr lang="en-US"/>
          </a:p>
        </p:txBody>
      </p:sp>
    </p:spTree>
    <p:extLst>
      <p:ext uri="{BB962C8B-B14F-4D97-AF65-F5344CB8AC3E}">
        <p14:creationId xmlns:p14="http://schemas.microsoft.com/office/powerpoint/2010/main" val="25160401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29</a:t>
            </a:fld>
            <a:endParaRPr lang="en-US"/>
          </a:p>
        </p:txBody>
      </p:sp>
    </p:spTree>
    <p:extLst>
      <p:ext uri="{BB962C8B-B14F-4D97-AF65-F5344CB8AC3E}">
        <p14:creationId xmlns:p14="http://schemas.microsoft.com/office/powerpoint/2010/main" val="25651405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30</a:t>
            </a:fld>
            <a:endParaRPr lang="en-US"/>
          </a:p>
        </p:txBody>
      </p:sp>
    </p:spTree>
    <p:extLst>
      <p:ext uri="{BB962C8B-B14F-4D97-AF65-F5344CB8AC3E}">
        <p14:creationId xmlns:p14="http://schemas.microsoft.com/office/powerpoint/2010/main" val="8904650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32</a:t>
            </a:fld>
            <a:endParaRPr lang="en-US"/>
          </a:p>
        </p:txBody>
      </p:sp>
    </p:spTree>
    <p:extLst>
      <p:ext uri="{BB962C8B-B14F-4D97-AF65-F5344CB8AC3E}">
        <p14:creationId xmlns:p14="http://schemas.microsoft.com/office/powerpoint/2010/main" val="2740832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33</a:t>
            </a:fld>
            <a:endParaRPr lang="en-US"/>
          </a:p>
        </p:txBody>
      </p:sp>
    </p:spTree>
    <p:extLst>
      <p:ext uri="{BB962C8B-B14F-4D97-AF65-F5344CB8AC3E}">
        <p14:creationId xmlns:p14="http://schemas.microsoft.com/office/powerpoint/2010/main" val="3427130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3915897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2047729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1873404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70099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4151241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1632638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84684" y="4302207"/>
            <a:ext cx="6759315" cy="954107"/>
          </a:xfrm>
          <a:prstGeom prst="rect">
            <a:avLst/>
          </a:prstGeom>
          <a:noFill/>
        </p:spPr>
        <p:txBody>
          <a:bodyPr wrap="square" rtlCol="0">
            <a:spAutoFit/>
          </a:bodyPr>
          <a:lstStyle/>
          <a:p>
            <a:pPr lvl="0" algn="ctr"/>
            <a:r>
              <a:rPr lang="en-US" sz="2800" b="1" dirty="0">
                <a:solidFill>
                  <a:srgbClr val="EFE61E"/>
                </a:solidFill>
                <a:latin typeface="+mj-lt"/>
                <a:cs typeface="Avenir Light"/>
              </a:rPr>
              <a:t>Using Customer Lifetime Value </a:t>
            </a:r>
            <a:br>
              <a:rPr lang="en-US" sz="2800" b="1" dirty="0">
                <a:solidFill>
                  <a:srgbClr val="EFE61E"/>
                </a:solidFill>
                <a:latin typeface="+mj-lt"/>
                <a:cs typeface="Avenir Light"/>
              </a:rPr>
            </a:br>
            <a:r>
              <a:rPr lang="en-US" sz="2800" b="1" dirty="0">
                <a:solidFill>
                  <a:srgbClr val="EFE61E"/>
                </a:solidFill>
                <a:latin typeface="+mj-lt"/>
                <a:cs typeface="Avenir Light"/>
              </a:rPr>
              <a:t>for Customer Selection</a:t>
            </a:r>
            <a:endParaRPr lang="en-US" sz="2800" dirty="0">
              <a:solidFill>
                <a:schemeClr val="tx2"/>
              </a:solidFill>
              <a:latin typeface="Avenir Light"/>
              <a:cs typeface="Avenir Light"/>
            </a:endParaRPr>
          </a:p>
        </p:txBody>
      </p:sp>
      <p:pic>
        <p:nvPicPr>
          <p:cNvPr id="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127" y="4261743"/>
            <a:ext cx="1685078" cy="155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DCF60D91-5CCE-4EC9-8D66-81B41D6C18B3}"/>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r>
              <a:rPr lang="en-US" sz="3600" dirty="0">
                <a:solidFill>
                  <a:schemeClr val="bg1"/>
                </a:solidFill>
                <a:latin typeface="+mj-lt"/>
                <a:cs typeface="Avenir Light"/>
              </a:rPr>
              <a:t>:</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9</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4176357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Unprofitable Customers</a:t>
            </a:r>
          </a:p>
          <a:p>
            <a:pPr lvl="1"/>
            <a:r>
              <a:rPr lang="en-US" dirty="0"/>
              <a:t>The Idea behind Customer Lifetime Value (CLV)</a:t>
            </a:r>
          </a:p>
          <a:p>
            <a:pPr lvl="1"/>
            <a:r>
              <a:rPr lang="en-US" dirty="0"/>
              <a:t>CLV in Action</a:t>
            </a:r>
          </a:p>
          <a:p>
            <a:r>
              <a:rPr lang="en-US" b="1" dirty="0">
                <a:solidFill>
                  <a:srgbClr val="004264"/>
                </a:solidFill>
              </a:rPr>
              <a:t>Customer Lifetime Value (CLV)</a:t>
            </a:r>
          </a:p>
          <a:p>
            <a:pPr lvl="1"/>
            <a:r>
              <a:rPr lang="en-US" dirty="0"/>
              <a:t>An Example</a:t>
            </a:r>
          </a:p>
          <a:p>
            <a:pPr lvl="1"/>
            <a:r>
              <a:rPr lang="en-US" dirty="0"/>
              <a:t>Using CLV to Determine Acquisition Costs of Customers</a:t>
            </a:r>
          </a:p>
          <a:p>
            <a:pPr lvl="1"/>
            <a:r>
              <a:rPr lang="en-US" dirty="0"/>
              <a:t>Using CLV for Prospecting Decisions</a:t>
            </a:r>
          </a:p>
          <a:p>
            <a:pPr lvl="1"/>
            <a:r>
              <a:rPr lang="en-US" dirty="0"/>
              <a:t>Estimating the Retention Rate</a:t>
            </a:r>
          </a:p>
          <a:p>
            <a:pPr lvl="1"/>
            <a:r>
              <a:rPr lang="en-US" dirty="0"/>
              <a:t>Linking CLV to Firm Value</a:t>
            </a:r>
          </a:p>
          <a:p>
            <a:pPr lvl="1"/>
            <a:r>
              <a:rPr lang="en-US" dirty="0"/>
              <a:t>Some Additional Thoughts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055962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An Example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Customer Lifetime Value (CLV) is the net present value of all future streams of profits that an individual customer generates over the life of his/her business with the company.</a:t>
            </a:r>
          </a:p>
          <a:p>
            <a:r>
              <a:rPr lang="en-US" dirty="0"/>
              <a:t>For example, Nick likes to buy a new snowboard at the beginning of every snowboarding season. This year, he bought an Asher snowboard for which he paid $500. Let us assume that it cost Asher $150 (i.e., variable costs) to make the snowboard, so Asher’s gross margin on Nick’s purchase was $350, i.e.:</a:t>
            </a:r>
          </a:p>
          <a:p>
            <a:pPr marL="0" indent="0" algn="ctr">
              <a:buNone/>
            </a:pPr>
            <a:r>
              <a:rPr lang="en-US" dirty="0"/>
              <a:t>Gross Margin ($M) = Price – Unit Variable Cost</a:t>
            </a:r>
          </a:p>
          <a:p>
            <a:pPr marL="0" indent="0" algn="ctr">
              <a:buNone/>
            </a:pPr>
            <a:r>
              <a:rPr lang="en-US" dirty="0"/>
              <a:t>Asher $M = $500 – $150 = $350</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19680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4827447"/>
              </a:xfrm>
            </p:spPr>
            <p:txBody>
              <a:bodyPr>
                <a:normAutofit fontScale="92500" lnSpcReduction="20000"/>
              </a:bodyPr>
              <a:lstStyle/>
              <a:p>
                <a:r>
                  <a:rPr lang="en-US" dirty="0"/>
                  <a:t>As Nick likes to purchase a new snowboard every year, Asher could calculate his CLV as follows:</a:t>
                </a:r>
              </a:p>
              <a:p>
                <a:pPr marL="0" lvl="0" indent="0" algn="ctr">
                  <a:buNone/>
                </a:pP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1</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2</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3</m:t>
                        </m:r>
                      </m:sub>
                    </m:sSub>
                    <m:r>
                      <a:rPr lang="en-US" i="1">
                        <a:latin typeface="Cambria Math" panose="02040503050406030204" pitchFamily="18" charset="0"/>
                      </a:rPr>
                      <m:t>+…</m:t>
                    </m:r>
                  </m:oMath>
                </a14:m>
                <a:r>
                  <a:rPr lang="en-US" dirty="0"/>
                  <a:t> = $350 + $350 + $350 ..... </a:t>
                </a:r>
                <a:br>
                  <a:rPr lang="en-US" dirty="0"/>
                </a:br>
                <a:br>
                  <a:rPr lang="en-US" dirty="0"/>
                </a:br>
                <a:r>
                  <a:rPr lang="en-US" dirty="0"/>
                  <a:t>Year 1  Year 2  Year 3</a:t>
                </a:r>
              </a:p>
              <a:p>
                <a:r>
                  <a:rPr lang="en-US" dirty="0"/>
                  <a:t>However, as any introduction to finance class teaches, the $350 Asher will earn from Nick’s future purchases are not worth the same as the $350 it earns today. Instead, it is important to account for the time value of money. Thus, we need to discount the earnings as follows: </a:t>
                </a:r>
              </a:p>
              <a:p>
                <a:pPr marL="0" indent="0" algn="ctr">
                  <a:buNone/>
                </a:pPr>
                <a:r>
                  <a:rPr lang="en-US" dirty="0"/>
                  <a:t>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1</m:t>
                            </m:r>
                          </m:sub>
                        </m:sSub>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1</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2</m:t>
                            </m:r>
                          </m:sub>
                        </m:sSub>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2</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3</m:t>
                            </m:r>
                          </m:sub>
                        </m:sSub>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3</m:t>
                            </m:r>
                          </m:sup>
                        </m:sSup>
                      </m:den>
                    </m:f>
                  </m:oMath>
                </a14:m>
                <a:r>
                  <a:rPr lang="en-US" dirty="0"/>
                  <a:t> + .....</a:t>
                </a:r>
                <a:br>
                  <a:rPr lang="en-US" dirty="0"/>
                </a:br>
                <a:br>
                  <a:rPr lang="en-US" dirty="0"/>
                </a:br>
                <a:r>
                  <a:rPr lang="en-US" dirty="0"/>
                  <a:t>Year 1  Year 2  Year 3</a:t>
                </a:r>
              </a:p>
              <a:p>
                <a:pPr marL="0" indent="0">
                  <a:buNone/>
                </a:pPr>
                <a:r>
                  <a:rPr lang="en-US" dirty="0"/>
                  <a:t>where </a:t>
                </a:r>
                <a:r>
                  <a:rPr lang="en-US" i="1" dirty="0"/>
                  <a:t>d</a:t>
                </a:r>
                <a:r>
                  <a:rPr lang="en-US" dirty="0"/>
                  <a:t> is the discount rate Asher choses (let us assume Asher uses a discount rate of 10%).</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4827447"/>
              </a:xfrm>
              <a:blipFill>
                <a:blip r:embed="rId3"/>
                <a:stretch>
                  <a:fillRect l="-721" t="-1894" r="-433"/>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64576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4799617"/>
              </a:xfrm>
            </p:spPr>
            <p:txBody>
              <a:bodyPr>
                <a:normAutofit/>
              </a:bodyPr>
              <a:lstStyle/>
              <a:p>
                <a:r>
                  <a:rPr lang="en-US" dirty="0"/>
                  <a:t>Another aspect that Asher needs to consider is that Nick’s loyalty toward Asher may diminish over time. In other words, Asher needs to recognize that Nick’s repeat business is not guaranteed and hence account for the probability that Nick will still be a customer in time period </a:t>
                </a:r>
                <a:r>
                  <a:rPr lang="en-US" i="1" dirty="0"/>
                  <a:t>t</a:t>
                </a:r>
                <a:r>
                  <a:rPr lang="en-US" dirty="0"/>
                  <a:t>. This can be done as follows: </a:t>
                </a:r>
              </a:p>
              <a:p>
                <a:pPr marL="0" indent="0" algn="ctr">
                  <a:buNone/>
                </a:pP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1 </m:t>
                            </m:r>
                          </m:sub>
                        </m:sSub>
                        <m:r>
                          <a:rPr lang="en-US" i="1">
                            <a:latin typeface="Cambria Math" panose="02040503050406030204" pitchFamily="18" charset="0"/>
                          </a:rPr>
                          <m:t>𝑥</m:t>
                        </m:r>
                        <m:sSub>
                          <m:sSubPr>
                            <m:ctrlPr>
                              <a:rPr lang="en-US" i="1">
                                <a:latin typeface="Cambria Math" panose="02040503050406030204" pitchFamily="18" charset="0"/>
                              </a:rPr>
                            </m:ctrlPr>
                          </m:sSubPr>
                          <m:e>
                            <m:r>
                              <a:rPr lang="en-US">
                                <a:latin typeface="Cambria Math" panose="02040503050406030204" pitchFamily="18" charset="0"/>
                              </a:rPr>
                              <m:t> </m:t>
                            </m:r>
                            <m:r>
                              <m:rPr>
                                <m:sty m:val="p"/>
                              </m:rPr>
                              <a:rPr lang="en-US">
                                <a:latin typeface="Cambria Math" panose="02040503050406030204" pitchFamily="18" charset="0"/>
                              </a:rPr>
                              <m:t>p</m:t>
                            </m:r>
                          </m:e>
                          <m:sub>
                            <m:r>
                              <a:rPr lang="en-US">
                                <a:latin typeface="Cambria Math" panose="02040503050406030204" pitchFamily="18" charset="0"/>
                              </a:rPr>
                              <m:t>1</m:t>
                            </m:r>
                          </m:sub>
                        </m:sSub>
                        <m:r>
                          <a:rPr lang="en-US" i="1">
                            <a:latin typeface="Cambria Math" panose="02040503050406030204" pitchFamily="18" charset="0"/>
                          </a:rPr>
                          <m:t> </m:t>
                        </m:r>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1</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2</m:t>
                            </m:r>
                          </m:sub>
                        </m:sSub>
                        <m:r>
                          <a:rPr lang="en-US" i="1">
                            <a:latin typeface="Cambria Math" panose="02040503050406030204" pitchFamily="18" charset="0"/>
                          </a:rPr>
                          <m:t> </m:t>
                        </m:r>
                        <m:r>
                          <a:rPr lang="en-US" i="1">
                            <a:latin typeface="Cambria Math" panose="02040503050406030204" pitchFamily="18" charset="0"/>
                          </a:rPr>
                          <m:t>𝑥</m:t>
                        </m:r>
                        <m:sSub>
                          <m:sSubPr>
                            <m:ctrlPr>
                              <a:rPr lang="en-US" i="1">
                                <a:latin typeface="Cambria Math" panose="02040503050406030204" pitchFamily="18" charset="0"/>
                              </a:rPr>
                            </m:ctrlPr>
                          </m:sSubPr>
                          <m:e>
                            <m:r>
                              <a:rPr lang="en-US">
                                <a:latin typeface="Cambria Math" panose="02040503050406030204" pitchFamily="18" charset="0"/>
                              </a:rPr>
                              <m:t> </m:t>
                            </m:r>
                            <m:r>
                              <m:rPr>
                                <m:sty m:val="p"/>
                              </m:rPr>
                              <a:rPr lang="en-US">
                                <a:latin typeface="Cambria Math" panose="02040503050406030204" pitchFamily="18" charset="0"/>
                              </a:rPr>
                              <m:t>p</m:t>
                            </m:r>
                          </m:e>
                          <m:sub>
                            <m:r>
                              <a:rPr lang="en-US">
                                <a:latin typeface="Cambria Math" panose="02040503050406030204" pitchFamily="18" charset="0"/>
                              </a:rPr>
                              <m:t>2</m:t>
                            </m:r>
                          </m:sub>
                        </m:sSub>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2</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3</m:t>
                            </m:r>
                          </m:sub>
                        </m:sSub>
                        <m:r>
                          <a:rPr lang="en-US" i="1">
                            <a:latin typeface="Cambria Math" panose="02040503050406030204" pitchFamily="18" charset="0"/>
                          </a:rPr>
                          <m:t> </m:t>
                        </m:r>
                        <m:r>
                          <a:rPr lang="en-US" i="1">
                            <a:latin typeface="Cambria Math" panose="02040503050406030204" pitchFamily="18" charset="0"/>
                          </a:rPr>
                          <m:t>𝑥</m:t>
                        </m:r>
                        <m:sSub>
                          <m:sSubPr>
                            <m:ctrlPr>
                              <a:rPr lang="en-US" i="1">
                                <a:latin typeface="Cambria Math" panose="02040503050406030204" pitchFamily="18" charset="0"/>
                              </a:rPr>
                            </m:ctrlPr>
                          </m:sSubPr>
                          <m:e>
                            <m:r>
                              <a:rPr lang="en-US">
                                <a:latin typeface="Cambria Math" panose="02040503050406030204" pitchFamily="18" charset="0"/>
                              </a:rPr>
                              <m:t> </m:t>
                            </m:r>
                            <m:r>
                              <m:rPr>
                                <m:sty m:val="p"/>
                              </m:rPr>
                              <a:rPr lang="en-US">
                                <a:latin typeface="Cambria Math" panose="02040503050406030204" pitchFamily="18" charset="0"/>
                              </a:rPr>
                              <m:t>p</m:t>
                            </m:r>
                          </m:e>
                          <m:sub>
                            <m:r>
                              <a:rPr lang="en-US">
                                <a:latin typeface="Cambria Math" panose="02040503050406030204" pitchFamily="18" charset="0"/>
                              </a:rPr>
                              <m:t>3</m:t>
                            </m:r>
                          </m:sub>
                        </m:sSub>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3</m:t>
                            </m:r>
                          </m:sup>
                        </m:sSup>
                      </m:den>
                    </m:f>
                  </m:oMath>
                </a14:m>
                <a:r>
                  <a:rPr lang="en-US" dirty="0"/>
                  <a:t> + .....</a:t>
                </a:r>
                <a:br>
                  <a:rPr lang="en-US" dirty="0"/>
                </a:br>
                <a:br>
                  <a:rPr lang="en-US" dirty="0"/>
                </a:br>
                <a:r>
                  <a:rPr lang="en-US" dirty="0"/>
                  <a:t>Year 1      Year 2     Year 3</a:t>
                </a:r>
              </a:p>
              <a:p>
                <a:pPr marL="0" indent="0">
                  <a:buNone/>
                </a:pPr>
                <a:r>
                  <a:rPr lang="en-US" dirty="0"/>
                  <a:t>where </a:t>
                </a:r>
                <a:r>
                  <a:rPr lang="en-US" i="1" dirty="0"/>
                  <a:t>p</a:t>
                </a:r>
                <a:r>
                  <a:rPr lang="en-US" dirty="0"/>
                  <a:t> is the probability that Nick will buy in a given time period (which in turn is derived from </a:t>
                </a:r>
                <a:r>
                  <a:rPr lang="en-US" i="1" dirty="0"/>
                  <a:t>r</a:t>
                </a:r>
                <a:r>
                  <a:rPr lang="en-US" dirty="0"/>
                  <a:t> = retention rate).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4799617"/>
              </a:xfrm>
              <a:blipFill>
                <a:blip r:embed="rId3"/>
                <a:stretch>
                  <a:fillRect l="-793" t="-635" r="-505"/>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48266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4799617"/>
              </a:xfrm>
            </p:spPr>
            <p:txBody>
              <a:bodyPr>
                <a:normAutofit fontScale="85000" lnSpcReduction="20000"/>
              </a:bodyPr>
              <a:lstStyle/>
              <a:p>
                <a:r>
                  <a:rPr lang="en-US" dirty="0"/>
                  <a:t>Let us assume that there is a 90% probability that Nick will make a purchase in time period </a:t>
                </a:r>
                <a:r>
                  <a:rPr lang="en-US" i="1" dirty="0"/>
                  <a:t>t</a:t>
                </a:r>
                <a:r>
                  <a:rPr lang="en-US" dirty="0"/>
                  <a:t>, given that he bought in time period </a:t>
                </a:r>
                <a:r>
                  <a:rPr lang="en-US" i="1" dirty="0"/>
                  <a:t>t</a:t>
                </a:r>
                <a:r>
                  <a:rPr lang="en-US" dirty="0"/>
                  <a:t>-1. Thus, the retention rate </a:t>
                </a:r>
                <a:r>
                  <a:rPr lang="en-US" i="1" dirty="0"/>
                  <a:t>r</a:t>
                </a:r>
                <a:r>
                  <a:rPr lang="en-US" dirty="0"/>
                  <a:t> = .90 or 90%, and the unconditional purchase probabilities per time period are:</a:t>
                </a:r>
              </a:p>
              <a:p>
                <a:endParaRPr lang="en-US" dirty="0"/>
              </a:p>
              <a:p>
                <a:endParaRPr lang="en-US" dirty="0"/>
              </a:p>
              <a:p>
                <a:r>
                  <a:rPr lang="en-US" dirty="0"/>
                  <a:t>If the retention rate is constant (as is the case here), we can represent the unconditional purchase probability as </a:t>
                </a:r>
                <a14:m>
                  <m:oMath xmlns:m="http://schemas.openxmlformats.org/officeDocument/2006/math">
                    <m:sSub>
                      <m:sSubPr>
                        <m:ctrlPr>
                          <a:rPr lang="en-US" i="1">
                            <a:latin typeface="Cambria Math" panose="02040503050406030204" pitchFamily="18" charset="0"/>
                          </a:rPr>
                        </m:ctrlPr>
                      </m:sSubPr>
                      <m:e>
                        <m:r>
                          <m:rPr>
                            <m:sty m:val="p"/>
                          </m:rPr>
                          <a:rPr lang="en-US">
                            <a:latin typeface="Cambria Math" panose="02040503050406030204" pitchFamily="18" charset="0"/>
                          </a:rPr>
                          <m:t>p</m:t>
                        </m:r>
                      </m:e>
                      <m:sub>
                        <m:r>
                          <m:rPr>
                            <m:sty m:val="p"/>
                          </m:rPr>
                          <a:rPr lang="en-US">
                            <a:latin typeface="Cambria Math" panose="02040503050406030204" pitchFamily="18" charset="0"/>
                          </a:rPr>
                          <m:t>t</m:t>
                        </m:r>
                      </m:sub>
                    </m:sSub>
                  </m:oMath>
                </a14:m>
                <a:r>
                  <a:rPr lang="en-US" dirty="0"/>
                  <a:t> = r</a:t>
                </a:r>
                <a:r>
                  <a:rPr lang="en-US" baseline="30000" dirty="0"/>
                  <a:t>t</a:t>
                </a:r>
                <a:r>
                  <a:rPr lang="en-US" dirty="0"/>
                  <a:t>. Thus, assuming a constant retention rate, Asher can calculate Nick’s CLV as follows:</a:t>
                </a:r>
              </a:p>
              <a:p>
                <a:pPr marL="0" indent="0" algn="ctr">
                  <a:buNone/>
                </a:pP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1 </m:t>
                            </m:r>
                          </m:sub>
                        </m:sSub>
                        <m:r>
                          <a:rPr lang="en-US" i="1">
                            <a:latin typeface="Cambria Math" panose="02040503050406030204" pitchFamily="18" charset="0"/>
                          </a:rPr>
                          <m:t>𝑥</m:t>
                        </m:r>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1</m:t>
                            </m:r>
                          </m:sup>
                        </m:sSup>
                        <m:r>
                          <a:rPr lang="en-US" i="1">
                            <a:latin typeface="Cambria Math" panose="02040503050406030204" pitchFamily="18" charset="0"/>
                          </a:rPr>
                          <m:t> </m:t>
                        </m:r>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1</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2</m:t>
                            </m:r>
                          </m:sub>
                        </m:sSub>
                        <m:r>
                          <a:rPr lang="en-US" i="1">
                            <a:latin typeface="Cambria Math" panose="02040503050406030204" pitchFamily="18" charset="0"/>
                          </a:rPr>
                          <m:t> </m:t>
                        </m:r>
                        <m:r>
                          <a:rPr lang="en-US" i="1">
                            <a:latin typeface="Cambria Math" panose="02040503050406030204" pitchFamily="18" charset="0"/>
                          </a:rPr>
                          <m:t>𝑥</m:t>
                        </m:r>
                        <m:sSup>
                          <m:sSupPr>
                            <m:ctrlPr>
                              <a:rPr lang="en-US" i="1">
                                <a:latin typeface="Cambria Math" panose="02040503050406030204" pitchFamily="18" charset="0"/>
                              </a:rPr>
                            </m:ctrlPr>
                          </m:sSupPr>
                          <m:e>
                            <m:r>
                              <a:rPr lang="en-US" i="1">
                                <a:latin typeface="Cambria Math" panose="02040503050406030204" pitchFamily="18" charset="0"/>
                              </a:rPr>
                              <m:t> </m:t>
                            </m:r>
                            <m:r>
                              <a:rPr lang="en-US" i="1">
                                <a:latin typeface="Cambria Math" panose="02040503050406030204" pitchFamily="18" charset="0"/>
                              </a:rPr>
                              <m:t>𝑟</m:t>
                            </m:r>
                          </m:e>
                          <m:sup>
                            <m:r>
                              <a:rPr lang="en-US" i="1">
                                <a:latin typeface="Cambria Math" panose="02040503050406030204" pitchFamily="18" charset="0"/>
                              </a:rPr>
                              <m:t>2</m:t>
                            </m:r>
                          </m:sup>
                        </m:sSup>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2</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3</m:t>
                            </m:r>
                          </m:sub>
                        </m:sSub>
                        <m:r>
                          <a:rPr lang="en-US" i="1">
                            <a:latin typeface="Cambria Math" panose="02040503050406030204" pitchFamily="18" charset="0"/>
                          </a:rPr>
                          <m:t> </m:t>
                        </m:r>
                        <m:r>
                          <a:rPr lang="en-US" i="1">
                            <a:latin typeface="Cambria Math" panose="02040503050406030204" pitchFamily="18" charset="0"/>
                          </a:rPr>
                          <m:t>𝑥</m:t>
                        </m:r>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3</m:t>
                            </m:r>
                          </m:sup>
                        </m:sSup>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3</m:t>
                            </m:r>
                          </m:sup>
                        </m:sSup>
                      </m:den>
                    </m:f>
                  </m:oMath>
                </a14:m>
                <a:r>
                  <a:rPr lang="en-US" dirty="0"/>
                  <a:t> + ..... </a:t>
                </a:r>
                <a:br>
                  <a:rPr lang="en-US" dirty="0"/>
                </a:br>
                <a:br>
                  <a:rPr lang="en-US" dirty="0"/>
                </a:br>
                <a:r>
                  <a:rPr lang="en-US" dirty="0"/>
                  <a:t>Year 1    Year 2     Year 3</a:t>
                </a:r>
              </a:p>
              <a:p>
                <a:pPr marL="0" indent="0">
                  <a:buNone/>
                </a:pPr>
                <a:r>
                  <a:rPr lang="en-US" dirty="0"/>
                  <a:t>or</a:t>
                </a:r>
                <a:endParaRPr lang="en-US" i="1" dirty="0"/>
              </a:p>
              <a:p>
                <a:pPr marL="0" indent="0" algn="ctr">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𝐶𝐿𝑉</m:t>
                        </m:r>
                      </m:e>
                      <m:sub>
                        <m:r>
                          <a:rPr lang="en-US" i="1">
                            <a:latin typeface="Cambria Math" panose="02040503050406030204" pitchFamily="18" charset="0"/>
                          </a:rPr>
                          <m:t>𝑁𝑖𝑐𝑘</m:t>
                        </m:r>
                      </m:sub>
                    </m:sSub>
                    <m:r>
                      <a:rPr lang="en-US" i="1">
                        <a:latin typeface="Cambria Math" panose="02040503050406030204" pitchFamily="18" charset="0"/>
                      </a:rPr>
                      <m:t>=</m:t>
                    </m:r>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𝑡</m:t>
                        </m:r>
                        <m:r>
                          <a:rPr lang="en-US" i="1">
                            <a:latin typeface="Cambria Math" panose="02040503050406030204" pitchFamily="18" charset="0"/>
                          </a:rPr>
                          <m:t>=1</m:t>
                        </m:r>
                      </m:sub>
                      <m:sup>
                        <m:r>
                          <a:rPr lang="en-US" i="1">
                            <a:latin typeface="Cambria Math" panose="02040503050406030204" pitchFamily="18" charset="0"/>
                          </a:rPr>
                          <m:t>∞</m:t>
                        </m:r>
                      </m:sup>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m:t>
                                </m:r>
                                <m:r>
                                  <a:rPr lang="en-US" i="1">
                                    <a:latin typeface="Cambria Math" panose="02040503050406030204" pitchFamily="18" charset="0"/>
                                  </a:rPr>
                                  <m:t>𝑀</m:t>
                                </m:r>
                              </m:e>
                              <m:sub>
                                <m:r>
                                  <a:rPr lang="en-US" i="1">
                                    <a:latin typeface="Cambria Math" panose="02040503050406030204" pitchFamily="18" charset="0"/>
                                  </a:rPr>
                                  <m:t>𝑡</m:t>
                                </m:r>
                                <m:r>
                                  <a:rPr lang="en-US" i="1">
                                    <a:latin typeface="Cambria Math" panose="02040503050406030204" pitchFamily="18" charset="0"/>
                                  </a:rPr>
                                  <m:t> </m:t>
                                </m:r>
                              </m:sub>
                            </m:sSub>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𝑡</m:t>
                                </m:r>
                              </m:sup>
                            </m:sSup>
                          </m:num>
                          <m:den>
                            <m:sSup>
                              <m:sSupPr>
                                <m:ctrlPr>
                                  <a:rPr lang="en-US" i="1">
                                    <a:latin typeface="Cambria Math" panose="02040503050406030204" pitchFamily="18" charset="0"/>
                                  </a:rPr>
                                </m:ctrlPr>
                              </m:sSupPr>
                              <m:e>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e>
                              <m:sup>
                                <m:r>
                                  <a:rPr lang="en-US" i="1">
                                    <a:latin typeface="Cambria Math" panose="02040503050406030204" pitchFamily="18" charset="0"/>
                                  </a:rPr>
                                  <m:t>𝑡</m:t>
                                </m:r>
                              </m:sup>
                            </m:sSup>
                          </m:den>
                        </m:f>
                      </m:e>
                    </m:nary>
                  </m:oMath>
                </a14:m>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4799617"/>
              </a:xfrm>
              <a:blipFill>
                <a:blip r:embed="rId3"/>
                <a:stretch>
                  <a:fillRect l="-505" t="-1398" r="-1009" b="-7497"/>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EFCF454F-04B8-460D-B649-81A73A761B04}"/>
                  </a:ext>
                </a:extLst>
              </p:cNvPr>
              <p:cNvGraphicFramePr>
                <a:graphicFrameLocks noGrp="1"/>
              </p:cNvGraphicFramePr>
              <p:nvPr>
                <p:extLst>
                  <p:ext uri="{D42A27DB-BD31-4B8C-83A1-F6EECF244321}">
                    <p14:modId xmlns:p14="http://schemas.microsoft.com/office/powerpoint/2010/main" val="3786064751"/>
                  </p:ext>
                </p:extLst>
              </p:nvPr>
            </p:nvGraphicFramePr>
            <p:xfrm>
              <a:off x="758380" y="2302497"/>
              <a:ext cx="7627240" cy="824442"/>
            </p:xfrm>
            <a:graphic>
              <a:graphicData uri="http://schemas.openxmlformats.org/drawingml/2006/table">
                <a:tbl>
                  <a:tblPr firstRow="1" firstCol="1" bandRow="1">
                    <a:tableStyleId>{5C22544A-7EE6-4342-B048-85BDC9FD1C3A}</a:tableStyleId>
                  </a:tblPr>
                  <a:tblGrid>
                    <a:gridCol w="2174023">
                      <a:extLst>
                        <a:ext uri="{9D8B030D-6E8A-4147-A177-3AD203B41FA5}">
                          <a16:colId xmlns:a16="http://schemas.microsoft.com/office/drawing/2014/main" val="2755303027"/>
                        </a:ext>
                      </a:extLst>
                    </a:gridCol>
                    <a:gridCol w="5453217">
                      <a:extLst>
                        <a:ext uri="{9D8B030D-6E8A-4147-A177-3AD203B41FA5}">
                          <a16:colId xmlns:a16="http://schemas.microsoft.com/office/drawing/2014/main" val="3492931624"/>
                        </a:ext>
                      </a:extLst>
                    </a:gridCol>
                  </a:tblGrid>
                  <a:tr h="274814">
                    <a:tc>
                      <a:txBody>
                        <a:bodyPr/>
                        <a:lstStyle/>
                        <a:p>
                          <a:pPr marL="0" marR="0">
                            <a:lnSpc>
                              <a:spcPct val="107000"/>
                            </a:lnSpc>
                            <a:spcBef>
                              <a:spcPts val="0"/>
                            </a:spcBef>
                            <a:spcAft>
                              <a:spcPts val="0"/>
                            </a:spcAft>
                          </a:pPr>
                          <a:r>
                            <a:rPr lang="en-US" sz="1700">
                              <a:effectLst/>
                            </a:rPr>
                            <a:t>Time period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tc>
                      <a:txBody>
                        <a:bodyPr/>
                        <a:lstStyle/>
                        <a:p>
                          <a:pPr marL="0" marR="0">
                            <a:lnSpc>
                              <a:spcPct val="107000"/>
                            </a:lnSpc>
                            <a:spcBef>
                              <a:spcPts val="0"/>
                            </a:spcBef>
                            <a:spcAft>
                              <a:spcPts val="0"/>
                            </a:spcAft>
                          </a:pP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p</m:t>
                                  </m:r>
                                </m:e>
                                <m:sub>
                                  <m:r>
                                    <a:rPr lang="en-US" sz="1700">
                                      <a:effectLst/>
                                      <a:latin typeface="Cambria Math" panose="02040503050406030204" pitchFamily="18" charset="0"/>
                                    </a:rPr>
                                    <m:t>1</m:t>
                                  </m:r>
                                </m:sub>
                              </m:sSub>
                            </m:oMath>
                          </a14:m>
                          <a:r>
                            <a:rPr lang="en-US" sz="1700" dirty="0">
                              <a:effectLst/>
                            </a:rPr>
                            <a:t> = </a:t>
                          </a: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r</m:t>
                                  </m:r>
                                </m:e>
                                <m:sub>
                                  <m:r>
                                    <a:rPr lang="en-US" sz="1700">
                                      <a:effectLst/>
                                      <a:latin typeface="Cambria Math" panose="02040503050406030204" pitchFamily="18" charset="0"/>
                                    </a:rPr>
                                    <m:t>1</m:t>
                                  </m:r>
                                </m:sub>
                              </m:sSub>
                            </m:oMath>
                          </a14:m>
                          <a:r>
                            <a:rPr lang="en-US" sz="1700" dirty="0">
                              <a:effectLst/>
                            </a:rPr>
                            <a:t> = .90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extLst>
                      <a:ext uri="{0D108BD9-81ED-4DB2-BD59-A6C34878D82A}">
                        <a16:rowId xmlns:a16="http://schemas.microsoft.com/office/drawing/2014/main" val="207814939"/>
                      </a:ext>
                    </a:extLst>
                  </a:tr>
                  <a:tr h="274814">
                    <a:tc>
                      <a:txBody>
                        <a:bodyPr/>
                        <a:lstStyle/>
                        <a:p>
                          <a:pPr marL="0" marR="0">
                            <a:lnSpc>
                              <a:spcPct val="107000"/>
                            </a:lnSpc>
                            <a:spcBef>
                              <a:spcPts val="0"/>
                            </a:spcBef>
                            <a:spcAft>
                              <a:spcPts val="0"/>
                            </a:spcAft>
                          </a:pPr>
                          <a:r>
                            <a:rPr lang="en-US" sz="1700">
                              <a:effectLst/>
                            </a:rPr>
                            <a:t>Time period 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tc>
                      <a:txBody>
                        <a:bodyPr/>
                        <a:lstStyle/>
                        <a:p>
                          <a:pPr marL="0" marR="0">
                            <a:lnSpc>
                              <a:spcPct val="107000"/>
                            </a:lnSpc>
                            <a:spcBef>
                              <a:spcPts val="0"/>
                            </a:spcBef>
                            <a:spcAft>
                              <a:spcPts val="0"/>
                            </a:spcAft>
                          </a:pP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p</m:t>
                                  </m:r>
                                </m:e>
                                <m:sub>
                                  <m:r>
                                    <a:rPr lang="en-US" sz="1700">
                                      <a:effectLst/>
                                      <a:latin typeface="Cambria Math" panose="02040503050406030204" pitchFamily="18" charset="0"/>
                                    </a:rPr>
                                    <m:t>2</m:t>
                                  </m:r>
                                </m:sub>
                              </m:sSub>
                            </m:oMath>
                          </a14:m>
                          <a:r>
                            <a:rPr lang="en-US" sz="1700">
                              <a:effectLst/>
                            </a:rPr>
                            <a:t> = </a:t>
                          </a: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r</m:t>
                                  </m:r>
                                </m:e>
                                <m:sub>
                                  <m:r>
                                    <a:rPr lang="en-US" sz="1700">
                                      <a:effectLst/>
                                      <a:latin typeface="Cambria Math" panose="02040503050406030204" pitchFamily="18" charset="0"/>
                                    </a:rPr>
                                    <m:t>1</m:t>
                                  </m:r>
                                </m:sub>
                              </m:sSub>
                            </m:oMath>
                          </a14:m>
                          <a:r>
                            <a:rPr lang="en-US" sz="1700">
                              <a:effectLst/>
                            </a:rPr>
                            <a:t> x </a:t>
                          </a: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r</m:t>
                                  </m:r>
                                </m:e>
                                <m:sub>
                                  <m:r>
                                    <a:rPr lang="en-US" sz="1700">
                                      <a:effectLst/>
                                      <a:latin typeface="Cambria Math" panose="02040503050406030204" pitchFamily="18" charset="0"/>
                                    </a:rPr>
                                    <m:t>2</m:t>
                                  </m:r>
                                </m:sub>
                              </m:sSub>
                            </m:oMath>
                          </a14:m>
                          <a:r>
                            <a:rPr lang="en-US" sz="1700">
                              <a:effectLst/>
                            </a:rPr>
                            <a:t> = .90 x .90 = 0.81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extLst>
                      <a:ext uri="{0D108BD9-81ED-4DB2-BD59-A6C34878D82A}">
                        <a16:rowId xmlns:a16="http://schemas.microsoft.com/office/drawing/2014/main" val="4107696081"/>
                      </a:ext>
                    </a:extLst>
                  </a:tr>
                  <a:tr h="274814">
                    <a:tc>
                      <a:txBody>
                        <a:bodyPr/>
                        <a:lstStyle/>
                        <a:p>
                          <a:pPr marL="0" marR="0">
                            <a:lnSpc>
                              <a:spcPct val="107000"/>
                            </a:lnSpc>
                            <a:spcBef>
                              <a:spcPts val="0"/>
                            </a:spcBef>
                            <a:spcAft>
                              <a:spcPts val="0"/>
                            </a:spcAft>
                          </a:pPr>
                          <a:r>
                            <a:rPr lang="en-US" sz="1700">
                              <a:effectLst/>
                            </a:rPr>
                            <a:t>Time period 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tc>
                      <a:txBody>
                        <a:bodyPr/>
                        <a:lstStyle/>
                        <a:p>
                          <a:pPr marL="0" marR="0">
                            <a:lnSpc>
                              <a:spcPct val="107000"/>
                            </a:lnSpc>
                            <a:spcBef>
                              <a:spcPts val="0"/>
                            </a:spcBef>
                            <a:spcAft>
                              <a:spcPts val="0"/>
                            </a:spcAft>
                          </a:pP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p</m:t>
                                  </m:r>
                                </m:e>
                                <m:sub>
                                  <m:r>
                                    <a:rPr lang="en-US" sz="1700">
                                      <a:effectLst/>
                                      <a:latin typeface="Cambria Math" panose="02040503050406030204" pitchFamily="18" charset="0"/>
                                    </a:rPr>
                                    <m:t>3</m:t>
                                  </m:r>
                                </m:sub>
                              </m:sSub>
                            </m:oMath>
                          </a14:m>
                          <a:r>
                            <a:rPr lang="en-US" sz="1700" dirty="0">
                              <a:effectLst/>
                            </a:rPr>
                            <a:t> = </a:t>
                          </a: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r</m:t>
                                  </m:r>
                                </m:e>
                                <m:sub>
                                  <m:r>
                                    <a:rPr lang="en-US" sz="1700">
                                      <a:effectLst/>
                                      <a:latin typeface="Cambria Math" panose="02040503050406030204" pitchFamily="18" charset="0"/>
                                    </a:rPr>
                                    <m:t>1</m:t>
                                  </m:r>
                                </m:sub>
                              </m:sSub>
                            </m:oMath>
                          </a14:m>
                          <a:r>
                            <a:rPr lang="en-US" sz="1700" dirty="0">
                              <a:effectLst/>
                            </a:rPr>
                            <a:t> x </a:t>
                          </a: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r</m:t>
                                  </m:r>
                                </m:e>
                                <m:sub>
                                  <m:r>
                                    <a:rPr lang="en-US" sz="1700">
                                      <a:effectLst/>
                                      <a:latin typeface="Cambria Math" panose="02040503050406030204" pitchFamily="18" charset="0"/>
                                    </a:rPr>
                                    <m:t>2</m:t>
                                  </m:r>
                                </m:sub>
                              </m:sSub>
                            </m:oMath>
                          </a14:m>
                          <a:r>
                            <a:rPr lang="en-US" sz="1700" dirty="0">
                              <a:effectLst/>
                            </a:rPr>
                            <a:t> x </a:t>
                          </a:r>
                          <a14:m>
                            <m:oMath xmlns:m="http://schemas.openxmlformats.org/officeDocument/2006/math">
                              <m:sSub>
                                <m:sSubPr>
                                  <m:ctrlPr>
                                    <a:rPr lang="en-US" sz="1700" i="1">
                                      <a:effectLst/>
                                      <a:latin typeface="Cambria Math" panose="02040503050406030204" pitchFamily="18" charset="0"/>
                                    </a:rPr>
                                  </m:ctrlPr>
                                </m:sSubPr>
                                <m:e>
                                  <m:r>
                                    <m:rPr>
                                      <m:sty m:val="p"/>
                                    </m:rPr>
                                    <a:rPr lang="en-US" sz="1700">
                                      <a:effectLst/>
                                      <a:latin typeface="Cambria Math" panose="02040503050406030204" pitchFamily="18" charset="0"/>
                                    </a:rPr>
                                    <m:t>r</m:t>
                                  </m:r>
                                </m:e>
                                <m:sub>
                                  <m:r>
                                    <a:rPr lang="en-US" sz="1700">
                                      <a:effectLst/>
                                      <a:latin typeface="Cambria Math" panose="02040503050406030204" pitchFamily="18" charset="0"/>
                                    </a:rPr>
                                    <m:t>3</m:t>
                                  </m:r>
                                </m:sub>
                              </m:sSub>
                            </m:oMath>
                          </a14:m>
                          <a:r>
                            <a:rPr lang="en-US" sz="1700" dirty="0">
                              <a:effectLst/>
                            </a:rPr>
                            <a:t> = .90 x .90 x .90 = 0.729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extLst>
                      <a:ext uri="{0D108BD9-81ED-4DB2-BD59-A6C34878D82A}">
                        <a16:rowId xmlns:a16="http://schemas.microsoft.com/office/drawing/2014/main" val="2104232421"/>
                      </a:ext>
                    </a:extLst>
                  </a:tr>
                </a:tbl>
              </a:graphicData>
            </a:graphic>
          </p:graphicFrame>
        </mc:Choice>
        <mc:Fallback xmlns="">
          <p:graphicFrame>
            <p:nvGraphicFramePr>
              <p:cNvPr id="4" name="Table 3">
                <a:extLst>
                  <a:ext uri="{FF2B5EF4-FFF2-40B4-BE49-F238E27FC236}">
                    <a16:creationId xmlns:a16="http://schemas.microsoft.com/office/drawing/2014/main" id="{EFCF454F-04B8-460D-B649-81A73A761B04}"/>
                  </a:ext>
                </a:extLst>
              </p:cNvPr>
              <p:cNvGraphicFramePr>
                <a:graphicFrameLocks noGrp="1"/>
              </p:cNvGraphicFramePr>
              <p:nvPr>
                <p:extLst>
                  <p:ext uri="{D42A27DB-BD31-4B8C-83A1-F6EECF244321}">
                    <p14:modId xmlns:p14="http://schemas.microsoft.com/office/powerpoint/2010/main" val="3786064751"/>
                  </p:ext>
                </p:extLst>
              </p:nvPr>
            </p:nvGraphicFramePr>
            <p:xfrm>
              <a:off x="758380" y="2302497"/>
              <a:ext cx="7627240" cy="824442"/>
            </p:xfrm>
            <a:graphic>
              <a:graphicData uri="http://schemas.openxmlformats.org/drawingml/2006/table">
                <a:tbl>
                  <a:tblPr firstRow="1" firstCol="1" bandRow="1">
                    <a:tableStyleId>{5C22544A-7EE6-4342-B048-85BDC9FD1C3A}</a:tableStyleId>
                  </a:tblPr>
                  <a:tblGrid>
                    <a:gridCol w="2174023">
                      <a:extLst>
                        <a:ext uri="{9D8B030D-6E8A-4147-A177-3AD203B41FA5}">
                          <a16:colId xmlns:a16="http://schemas.microsoft.com/office/drawing/2014/main" val="2755303027"/>
                        </a:ext>
                      </a:extLst>
                    </a:gridCol>
                    <a:gridCol w="5453217">
                      <a:extLst>
                        <a:ext uri="{9D8B030D-6E8A-4147-A177-3AD203B41FA5}">
                          <a16:colId xmlns:a16="http://schemas.microsoft.com/office/drawing/2014/main" val="3492931624"/>
                        </a:ext>
                      </a:extLst>
                    </a:gridCol>
                  </a:tblGrid>
                  <a:tr h="274814">
                    <a:tc>
                      <a:txBody>
                        <a:bodyPr/>
                        <a:lstStyle/>
                        <a:p>
                          <a:pPr marL="0" marR="0">
                            <a:lnSpc>
                              <a:spcPct val="107000"/>
                            </a:lnSpc>
                            <a:spcBef>
                              <a:spcPts val="0"/>
                            </a:spcBef>
                            <a:spcAft>
                              <a:spcPts val="0"/>
                            </a:spcAft>
                          </a:pPr>
                          <a:r>
                            <a:rPr lang="en-US" sz="1700">
                              <a:effectLst/>
                            </a:rPr>
                            <a:t>Time period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tc>
                      <a:txBody>
                        <a:bodyPr/>
                        <a:lstStyle/>
                        <a:p>
                          <a:endParaRPr lang="en-US"/>
                        </a:p>
                      </a:txBody>
                      <a:tcPr marL="101399" marR="101399" marT="0" marB="0">
                        <a:blipFill>
                          <a:blip r:embed="rId4"/>
                          <a:stretch>
                            <a:fillRect l="-40000" t="-22222" r="-447" b="-242222"/>
                          </a:stretch>
                        </a:blipFill>
                      </a:tcPr>
                    </a:tc>
                    <a:extLst>
                      <a:ext uri="{0D108BD9-81ED-4DB2-BD59-A6C34878D82A}">
                        <a16:rowId xmlns:a16="http://schemas.microsoft.com/office/drawing/2014/main" val="207814939"/>
                      </a:ext>
                    </a:extLst>
                  </a:tr>
                  <a:tr h="274814">
                    <a:tc>
                      <a:txBody>
                        <a:bodyPr/>
                        <a:lstStyle/>
                        <a:p>
                          <a:pPr marL="0" marR="0">
                            <a:lnSpc>
                              <a:spcPct val="107000"/>
                            </a:lnSpc>
                            <a:spcBef>
                              <a:spcPts val="0"/>
                            </a:spcBef>
                            <a:spcAft>
                              <a:spcPts val="0"/>
                            </a:spcAft>
                          </a:pPr>
                          <a:r>
                            <a:rPr lang="en-US" sz="1700">
                              <a:effectLst/>
                            </a:rPr>
                            <a:t>Time period 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tc>
                      <a:txBody>
                        <a:bodyPr/>
                        <a:lstStyle/>
                        <a:p>
                          <a:endParaRPr lang="en-US"/>
                        </a:p>
                      </a:txBody>
                      <a:tcPr marL="101399" marR="101399" marT="0" marB="0">
                        <a:blipFill>
                          <a:blip r:embed="rId4"/>
                          <a:stretch>
                            <a:fillRect l="-40000" t="-119565" r="-447" b="-136957"/>
                          </a:stretch>
                        </a:blipFill>
                      </a:tcPr>
                    </a:tc>
                    <a:extLst>
                      <a:ext uri="{0D108BD9-81ED-4DB2-BD59-A6C34878D82A}">
                        <a16:rowId xmlns:a16="http://schemas.microsoft.com/office/drawing/2014/main" val="4107696081"/>
                      </a:ext>
                    </a:extLst>
                  </a:tr>
                  <a:tr h="274814">
                    <a:tc>
                      <a:txBody>
                        <a:bodyPr/>
                        <a:lstStyle/>
                        <a:p>
                          <a:pPr marL="0" marR="0">
                            <a:lnSpc>
                              <a:spcPct val="107000"/>
                            </a:lnSpc>
                            <a:spcBef>
                              <a:spcPts val="0"/>
                            </a:spcBef>
                            <a:spcAft>
                              <a:spcPts val="0"/>
                            </a:spcAft>
                          </a:pPr>
                          <a:r>
                            <a:rPr lang="en-US" sz="1700">
                              <a:effectLst/>
                            </a:rPr>
                            <a:t>Time period 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01399" marR="101399" marT="0" marB="0"/>
                    </a:tc>
                    <a:tc>
                      <a:txBody>
                        <a:bodyPr/>
                        <a:lstStyle/>
                        <a:p>
                          <a:endParaRPr lang="en-US"/>
                        </a:p>
                      </a:txBody>
                      <a:tcPr marL="101399" marR="101399" marT="0" marB="0">
                        <a:blipFill>
                          <a:blip r:embed="rId4"/>
                          <a:stretch>
                            <a:fillRect l="-40000" t="-224444" r="-447" b="-40000"/>
                          </a:stretch>
                        </a:blipFill>
                      </a:tcPr>
                    </a:tc>
                    <a:extLst>
                      <a:ext uri="{0D108BD9-81ED-4DB2-BD59-A6C34878D82A}">
                        <a16:rowId xmlns:a16="http://schemas.microsoft.com/office/drawing/2014/main" val="2104232421"/>
                      </a:ext>
                    </a:extLst>
                  </a:tr>
                </a:tbl>
              </a:graphicData>
            </a:graphic>
          </p:graphicFrame>
        </mc:Fallback>
      </mc:AlternateContent>
    </p:spTree>
    <p:extLst>
      <p:ext uri="{BB962C8B-B14F-4D97-AF65-F5344CB8AC3E}">
        <p14:creationId xmlns:p14="http://schemas.microsoft.com/office/powerpoint/2010/main" val="3436643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4799617"/>
              </a:xfrm>
            </p:spPr>
            <p:txBody>
              <a:bodyPr>
                <a:normAutofit/>
              </a:bodyPr>
              <a:lstStyle/>
              <a:p>
                <a:r>
                  <a:rPr lang="en-US" dirty="0"/>
                  <a:t>A question that frequently arises is if the CLV would not get very large since we are adding up time periods from 1 to infinity (i.e., </a:t>
                </a:r>
                <a14:m>
                  <m:oMath xmlns:m="http://schemas.openxmlformats.org/officeDocument/2006/math">
                    <m:r>
                      <a:rPr lang="en-US" i="1">
                        <a:latin typeface="Cambria Math" panose="02040503050406030204" pitchFamily="18" charset="0"/>
                      </a:rPr>
                      <m:t>∞</m:t>
                    </m:r>
                  </m:oMath>
                </a14:m>
                <a:r>
                  <a:rPr lang="en-US" dirty="0"/>
                  <a:t> stands for infinity). </a:t>
                </a:r>
              </a:p>
              <a:p>
                <a:r>
                  <a:rPr lang="en-US" dirty="0"/>
                  <a:t>However, due to the discounting of the future earnings as well as the increasing chance over time that the customer will churn (i.e., exit the relationship), this is often not an issue. </a:t>
                </a:r>
              </a:p>
              <a:p>
                <a:r>
                  <a:rPr lang="en-US" dirty="0"/>
                  <a:t>In fact, if we assume that the gross margin ($M) is the same in each time period, Nick’s CLV can be converted from an infinite sum into the following formula:</a:t>
                </a:r>
              </a:p>
              <a:p>
                <a:pPr marL="0" indent="0" algn="ctr">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𝐶𝐿𝑉</m:t>
                        </m:r>
                      </m:e>
                      <m:sub>
                        <m:r>
                          <a:rPr lang="en-US" i="1">
                            <a:latin typeface="Cambria Math" panose="02040503050406030204" pitchFamily="18" charset="0"/>
                          </a:rPr>
                          <m:t>𝑁𝑖𝑐𝑘</m:t>
                        </m:r>
                      </m:sub>
                    </m:sSub>
                    <m:r>
                      <a:rPr lang="en-US" i="1">
                        <a:latin typeface="Cambria Math" panose="02040503050406030204" pitchFamily="18" charset="0"/>
                      </a:rPr>
                      <m:t>=</m:t>
                    </m:r>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𝑡</m:t>
                        </m:r>
                        <m:r>
                          <a:rPr lang="en-US" i="1">
                            <a:latin typeface="Cambria Math" panose="02040503050406030204" pitchFamily="18" charset="0"/>
                          </a:rPr>
                          <m:t>=1</m:t>
                        </m:r>
                      </m:sub>
                      <m:sup>
                        <m:r>
                          <a:rPr lang="en-US" i="1">
                            <a:latin typeface="Cambria Math" panose="02040503050406030204" pitchFamily="18" charset="0"/>
                          </a:rPr>
                          <m:t>∞</m:t>
                        </m:r>
                      </m:sup>
                      <m:e>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𝑀</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𝑡</m:t>
                                </m:r>
                              </m:sup>
                            </m:sSup>
                          </m:num>
                          <m:den>
                            <m:sSup>
                              <m:sSupPr>
                                <m:ctrlPr>
                                  <a:rPr lang="en-US" i="1">
                                    <a:latin typeface="Cambria Math" panose="02040503050406030204" pitchFamily="18" charset="0"/>
                                  </a:rPr>
                                </m:ctrlPr>
                              </m:sSupPr>
                              <m:e>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e>
                              <m:sup>
                                <m:r>
                                  <a:rPr lang="en-US" i="1">
                                    <a:latin typeface="Cambria Math" panose="02040503050406030204" pitchFamily="18" charset="0"/>
                                  </a:rPr>
                                  <m:t>𝑡</m:t>
                                </m:r>
                              </m:sup>
                            </m:sSup>
                          </m:den>
                        </m:f>
                      </m:e>
                    </m:nary>
                  </m:oMath>
                </a14:m>
                <a:r>
                  <a:rPr lang="en-US" dirty="0"/>
                  <a:t> = $M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𝑟</m:t>
                            </m:r>
                          </m:num>
                          <m:den>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𝑟</m:t>
                            </m:r>
                          </m:den>
                        </m:f>
                      </m:e>
                    </m:d>
                  </m:oMath>
                </a14:m>
                <a:r>
                  <a:rPr lang="en-US" dirty="0"/>
                  <a:t> </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4799617"/>
              </a:xfrm>
              <a:blipFill>
                <a:blip r:embed="rId3"/>
                <a:stretch>
                  <a:fillRect l="-216" t="-635"/>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0554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78300"/>
                <a:ext cx="8454426" cy="4799617"/>
              </a:xfrm>
            </p:spPr>
            <p:txBody>
              <a:bodyPr>
                <a:normAutofit fontScale="70000" lnSpcReduction="20000"/>
              </a:bodyPr>
              <a:lstStyle/>
              <a:p>
                <a:r>
                  <a:rPr lang="en-US" dirty="0"/>
                  <a:t>The formula is the </a:t>
                </a:r>
                <a:r>
                  <a:rPr lang="en-US" b="1" dirty="0"/>
                  <a:t>“standard” CLV formula </a:t>
                </a:r>
                <a:r>
                  <a:rPr lang="en-US" dirty="0"/>
                  <a:t>which assumes that a customer’s margin and retention rate do not vary over time. Thus, using this formula, Nick’s CLV is: </a:t>
                </a:r>
              </a:p>
              <a:p>
                <a:pPr marL="0" indent="0" algn="ctr">
                  <a:buNone/>
                </a:pPr>
                <a:r>
                  <a:rPr lang="en-US" dirty="0"/>
                  <a:t>$350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0.9</m:t>
                            </m:r>
                          </m:num>
                          <m:den>
                            <m:r>
                              <a:rPr lang="en-US" i="1">
                                <a:latin typeface="Cambria Math" panose="02040503050406030204" pitchFamily="18" charset="0"/>
                              </a:rPr>
                              <m:t>1+0.1−0.9</m:t>
                            </m:r>
                          </m:den>
                        </m:f>
                      </m:e>
                    </m:d>
                  </m:oMath>
                </a14:m>
                <a:r>
                  <a:rPr lang="en-US" dirty="0"/>
                  <a:t> = $1,575</a:t>
                </a:r>
              </a:p>
              <a:p>
                <a:r>
                  <a:rPr lang="en-US" dirty="0"/>
                  <a:t>An </a:t>
                </a:r>
                <a:r>
                  <a:rPr lang="en-US" b="1" dirty="0"/>
                  <a:t>alternative CLV formula</a:t>
                </a:r>
                <a:r>
                  <a:rPr lang="en-US" dirty="0"/>
                  <a:t> that is also frequently used assumes that the initial cash flow (i.e., $M) is certain and received at the beginning of the first period. Using this alternative formula, Nick’s CLV is calculated as follows: </a:t>
                </a:r>
              </a:p>
              <a:p>
                <a:pPr marL="0" indent="0" algn="ctr">
                  <a:buNone/>
                </a:pP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1 </m:t>
                            </m:r>
                          </m:sub>
                        </m:sSub>
                        <m:r>
                          <a:rPr lang="en-US" i="1">
                            <a:latin typeface="Cambria Math" panose="02040503050406030204" pitchFamily="18" charset="0"/>
                          </a:rPr>
                          <m:t>𝑥</m:t>
                        </m:r>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0</m:t>
                            </m:r>
                          </m:sup>
                        </m:sSup>
                        <m:r>
                          <a:rPr lang="en-US" i="1">
                            <a:latin typeface="Cambria Math" panose="02040503050406030204" pitchFamily="18" charset="0"/>
                          </a:rPr>
                          <m:t> </m:t>
                        </m:r>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0</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2</m:t>
                            </m:r>
                          </m:sub>
                        </m:sSub>
                        <m:r>
                          <a:rPr lang="en-US" i="1">
                            <a:latin typeface="Cambria Math" panose="02040503050406030204" pitchFamily="18" charset="0"/>
                          </a:rPr>
                          <m:t> </m:t>
                        </m:r>
                        <m:r>
                          <a:rPr lang="en-US" i="1">
                            <a:latin typeface="Cambria Math" panose="02040503050406030204" pitchFamily="18" charset="0"/>
                          </a:rPr>
                          <m:t>𝑥</m:t>
                        </m:r>
                        <m:sSup>
                          <m:sSupPr>
                            <m:ctrlPr>
                              <a:rPr lang="en-US" i="1">
                                <a:latin typeface="Cambria Math" panose="02040503050406030204" pitchFamily="18" charset="0"/>
                              </a:rPr>
                            </m:ctrlPr>
                          </m:sSupPr>
                          <m:e>
                            <m:r>
                              <a:rPr lang="en-US" i="1">
                                <a:latin typeface="Cambria Math" panose="02040503050406030204" pitchFamily="18" charset="0"/>
                              </a:rPr>
                              <m:t> </m:t>
                            </m:r>
                            <m:r>
                              <a:rPr lang="en-US" i="1">
                                <a:latin typeface="Cambria Math" panose="02040503050406030204" pitchFamily="18" charset="0"/>
                              </a:rPr>
                              <m:t>𝑟</m:t>
                            </m:r>
                          </m:e>
                          <m:sup>
                            <m:r>
                              <a:rPr lang="en-US" i="1">
                                <a:latin typeface="Cambria Math" panose="02040503050406030204" pitchFamily="18" charset="0"/>
                              </a:rPr>
                              <m:t>1</m:t>
                            </m:r>
                          </m:sup>
                        </m:sSup>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1</m:t>
                            </m:r>
                          </m:sup>
                        </m:sSup>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m:t>
                            </m:r>
                            <m:r>
                              <m:rPr>
                                <m:sty m:val="p"/>
                              </m:rPr>
                              <a:rPr lang="en-US">
                                <a:latin typeface="Cambria Math" panose="02040503050406030204" pitchFamily="18" charset="0"/>
                              </a:rPr>
                              <m:t>M</m:t>
                            </m:r>
                          </m:e>
                          <m:sub>
                            <m:r>
                              <a:rPr lang="en-US">
                                <a:latin typeface="Cambria Math" panose="02040503050406030204" pitchFamily="18" charset="0"/>
                              </a:rPr>
                              <m:t>3</m:t>
                            </m:r>
                          </m:sub>
                        </m:sSub>
                        <m:r>
                          <a:rPr lang="en-US" i="1">
                            <a:latin typeface="Cambria Math" panose="02040503050406030204" pitchFamily="18" charset="0"/>
                          </a:rPr>
                          <m:t> </m:t>
                        </m:r>
                        <m:r>
                          <a:rPr lang="en-US" i="1">
                            <a:latin typeface="Cambria Math" panose="02040503050406030204" pitchFamily="18" charset="0"/>
                          </a:rPr>
                          <m:t>𝑥</m:t>
                        </m:r>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2</m:t>
                            </m:r>
                          </m:sup>
                        </m:sSup>
                      </m:num>
                      <m:den>
                        <m:sSup>
                          <m:sSupPr>
                            <m:ctrlPr>
                              <a:rPr lang="en-US" i="1">
                                <a:latin typeface="Cambria Math" panose="02040503050406030204" pitchFamily="18" charset="0"/>
                              </a:rPr>
                            </m:ctrlPr>
                          </m:sSupPr>
                          <m:e>
                            <m:r>
                              <a:rPr lang="en-US">
                                <a:latin typeface="Cambria Math" panose="02040503050406030204" pitchFamily="18" charset="0"/>
                              </a:rPr>
                              <m:t>(1+</m:t>
                            </m:r>
                            <m:r>
                              <m:rPr>
                                <m:sty m:val="p"/>
                              </m:rPr>
                              <a:rPr lang="en-US">
                                <a:latin typeface="Cambria Math" panose="02040503050406030204" pitchFamily="18" charset="0"/>
                              </a:rPr>
                              <m:t>d</m:t>
                            </m:r>
                            <m:r>
                              <a:rPr lang="en-US">
                                <a:latin typeface="Cambria Math" panose="02040503050406030204" pitchFamily="18" charset="0"/>
                              </a:rPr>
                              <m:t>)</m:t>
                            </m:r>
                          </m:e>
                          <m:sup>
                            <m:r>
                              <a:rPr lang="en-US" i="1">
                                <a:latin typeface="Cambria Math" panose="02040503050406030204" pitchFamily="18" charset="0"/>
                              </a:rPr>
                              <m:t>2</m:t>
                            </m:r>
                          </m:sup>
                        </m:sSup>
                      </m:den>
                    </m:f>
                  </m:oMath>
                </a14:m>
                <a:r>
                  <a:rPr lang="en-US" dirty="0"/>
                  <a:t> + .....</a:t>
                </a:r>
                <a:br>
                  <a:rPr lang="en-US" dirty="0"/>
                </a:br>
                <a:br>
                  <a:rPr lang="en-US" dirty="0"/>
                </a:br>
                <a:r>
                  <a:rPr lang="en-US" dirty="0"/>
                  <a:t>Year 1   Year 2   Year 3</a:t>
                </a:r>
              </a:p>
              <a:p>
                <a:pPr marL="0" indent="0">
                  <a:buNone/>
                </a:pPr>
                <a:r>
                  <a:rPr lang="en-US" dirty="0"/>
                  <a:t>or</a:t>
                </a:r>
              </a:p>
              <a:p>
                <a:pPr marL="0" indent="0" algn="ctr">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𝐶𝐿𝑉</m:t>
                        </m:r>
                      </m:e>
                      <m:sub>
                        <m:r>
                          <a:rPr lang="en-US" i="1">
                            <a:latin typeface="Cambria Math" panose="02040503050406030204" pitchFamily="18" charset="0"/>
                          </a:rPr>
                          <m:t>𝑁𝑖𝑐𝑘</m:t>
                        </m:r>
                      </m:sub>
                    </m:sSub>
                    <m:r>
                      <a:rPr lang="en-US" i="1">
                        <a:latin typeface="Cambria Math" panose="02040503050406030204" pitchFamily="18" charset="0"/>
                      </a:rPr>
                      <m:t>=</m:t>
                    </m:r>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𝑡</m:t>
                        </m:r>
                        <m:r>
                          <a:rPr lang="en-US" i="1">
                            <a:latin typeface="Cambria Math" panose="02040503050406030204" pitchFamily="18" charset="0"/>
                          </a:rPr>
                          <m:t>=0</m:t>
                        </m:r>
                      </m:sub>
                      <m:sup>
                        <m:r>
                          <a:rPr lang="en-US" i="1">
                            <a:latin typeface="Cambria Math" panose="02040503050406030204" pitchFamily="18" charset="0"/>
                          </a:rPr>
                          <m:t>∞</m:t>
                        </m:r>
                      </m:sup>
                      <m:e>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𝑀</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𝑡</m:t>
                                </m:r>
                              </m:sup>
                            </m:sSup>
                          </m:num>
                          <m:den>
                            <m:sSup>
                              <m:sSupPr>
                                <m:ctrlPr>
                                  <a:rPr lang="en-US" i="1">
                                    <a:latin typeface="Cambria Math" panose="02040503050406030204" pitchFamily="18" charset="0"/>
                                  </a:rPr>
                                </m:ctrlPr>
                              </m:sSupPr>
                              <m:e>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e>
                              <m:sup>
                                <m:r>
                                  <a:rPr lang="en-US" i="1">
                                    <a:latin typeface="Cambria Math" panose="02040503050406030204" pitchFamily="18" charset="0"/>
                                  </a:rPr>
                                  <m:t>𝑡</m:t>
                                </m:r>
                              </m:sup>
                            </m:sSup>
                          </m:den>
                        </m:f>
                      </m:e>
                    </m:nary>
                  </m:oMath>
                </a14:m>
                <a:r>
                  <a:rPr lang="en-US" dirty="0"/>
                  <a:t> = $M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m:t>
                            </m:r>
                            <m:r>
                              <a:rPr lang="en-US" i="1">
                                <a:latin typeface="Cambria Math" panose="02040503050406030204" pitchFamily="18" charset="0"/>
                              </a:rPr>
                              <m:t>𝑑</m:t>
                            </m:r>
                          </m:num>
                          <m:den>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𝑟</m:t>
                            </m:r>
                          </m:den>
                        </m:f>
                      </m:e>
                    </m:d>
                  </m:oMath>
                </a14:m>
                <a:r>
                  <a:rPr lang="en-US" dirty="0"/>
                  <a:t> </a:t>
                </a:r>
              </a:p>
              <a:p>
                <a:r>
                  <a:rPr lang="en-US" dirty="0"/>
                  <a:t>Using this alternative CLV formula, Nick’s CLV is:</a:t>
                </a:r>
              </a:p>
              <a:p>
                <a:pPr marL="0" indent="0" algn="ctr">
                  <a:buNone/>
                </a:pPr>
                <a:r>
                  <a:rPr lang="en-US" dirty="0"/>
                  <a:t>$350 </a:t>
                </a:r>
                <a14:m>
                  <m:oMath xmlns:m="http://schemas.openxmlformats.org/officeDocument/2006/math">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1.1</m:t>
                            </m:r>
                          </m:num>
                          <m:den>
                            <m:r>
                              <a:rPr lang="en-US" i="1">
                                <a:latin typeface="Cambria Math" panose="02040503050406030204" pitchFamily="18" charset="0"/>
                              </a:rPr>
                              <m:t>1+0.1−0.9</m:t>
                            </m:r>
                          </m:den>
                        </m:f>
                      </m:e>
                    </m:d>
                  </m:oMath>
                </a14:m>
                <a:r>
                  <a:rPr lang="en-US" dirty="0"/>
                  <a:t> = $1,925</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78300"/>
                <a:ext cx="8454426" cy="4799617"/>
              </a:xfrm>
              <a:blipFill>
                <a:blip r:embed="rId3"/>
                <a:stretch>
                  <a:fillRect l="-216" t="-1271"/>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39064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00719"/>
            <a:ext cx="7556313" cy="831914"/>
          </a:xfrm>
        </p:spPr>
        <p:txBody>
          <a:bodyPr>
            <a:normAutofit fontScale="90000"/>
          </a:bodyPr>
          <a:lstStyle/>
          <a:p>
            <a:r>
              <a:rPr lang="en-US" b="1" dirty="0"/>
              <a:t>Using CLV to Determine Acquisition Costs of Customers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82522"/>
                <a:ext cx="8454426" cy="4859252"/>
              </a:xfrm>
            </p:spPr>
            <p:txBody>
              <a:bodyPr>
                <a:normAutofit lnSpcReduction="10000"/>
              </a:bodyPr>
              <a:lstStyle/>
              <a:p>
                <a:r>
                  <a:rPr lang="en-US" dirty="0"/>
                  <a:t>How much should they spend on acquiring customers like Nick? The CLV formulas can be used to answer this question. Let $AA be the average acquisition cost for a new </a:t>
                </a:r>
                <a:r>
                  <a:rPr lang="en-US" i="1" dirty="0"/>
                  <a:t>customer</a:t>
                </a:r>
                <a:r>
                  <a:rPr lang="en-US" dirty="0"/>
                  <a:t>. The goal would be that:</a:t>
                </a:r>
              </a:p>
              <a:p>
                <a:pPr marL="0" indent="0" algn="ctr">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𝐶𝐿𝑉</m:t>
                        </m:r>
                      </m:e>
                      <m:sub>
                        <m:r>
                          <a:rPr lang="en-US" i="1">
                            <a:latin typeface="Cambria Math" panose="02040503050406030204" pitchFamily="18" charset="0"/>
                          </a:rPr>
                          <m:t>𝑎</m:t>
                        </m:r>
                      </m:sub>
                    </m:sSub>
                    <m:r>
                      <a:rPr lang="en-US" i="1">
                        <a:latin typeface="Cambria Math" panose="02040503050406030204" pitchFamily="18" charset="0"/>
                      </a:rPr>
                      <m:t>−$</m:t>
                    </m:r>
                    <m:r>
                      <a:rPr lang="en-US" i="1">
                        <a:latin typeface="Cambria Math" panose="02040503050406030204" pitchFamily="18" charset="0"/>
                      </a:rPr>
                      <m:t>𝐴𝐴</m:t>
                    </m:r>
                  </m:oMath>
                </a14:m>
                <a:r>
                  <a:rPr lang="en-US" dirty="0"/>
                  <a:t> </a:t>
                </a:r>
                <a14:m>
                  <m:oMath xmlns:m="http://schemas.openxmlformats.org/officeDocument/2006/math">
                    <m:r>
                      <a:rPr lang="en-US" i="1">
                        <a:latin typeface="Cambria Math" panose="02040503050406030204" pitchFamily="18" charset="0"/>
                      </a:rPr>
                      <m:t>≥0</m:t>
                    </m:r>
                  </m:oMath>
                </a14:m>
                <a:endParaRPr lang="en-US" dirty="0"/>
              </a:p>
              <a:p>
                <a:pPr marL="0" indent="0">
                  <a:buNone/>
                </a:pPr>
                <a:r>
                  <a:rPr lang="en-US" dirty="0"/>
                  <a:t>or</a:t>
                </a:r>
              </a:p>
              <a:p>
                <a:pPr marL="0" indent="0" algn="ctr">
                  <a:buNone/>
                </a:pPr>
                <a14:m>
                  <m:oMath xmlns:m="http://schemas.openxmlformats.org/officeDocument/2006/math">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𝑡</m:t>
                        </m:r>
                        <m:r>
                          <a:rPr lang="en-US" i="1">
                            <a:latin typeface="Cambria Math" panose="02040503050406030204" pitchFamily="18" charset="0"/>
                          </a:rPr>
                          <m:t>=0</m:t>
                        </m:r>
                      </m:sub>
                      <m:sup>
                        <m:r>
                          <a:rPr lang="en-US" i="1">
                            <a:latin typeface="Cambria Math" panose="02040503050406030204" pitchFamily="18" charset="0"/>
                          </a:rPr>
                          <m:t>∞</m:t>
                        </m:r>
                      </m:sup>
                      <m:e>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𝑀</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𝑡</m:t>
                                </m:r>
                              </m:sup>
                            </m:sSup>
                          </m:num>
                          <m:den>
                            <m:sSup>
                              <m:sSupPr>
                                <m:ctrlPr>
                                  <a:rPr lang="en-US" i="1">
                                    <a:latin typeface="Cambria Math" panose="02040503050406030204" pitchFamily="18" charset="0"/>
                                  </a:rPr>
                                </m:ctrlPr>
                              </m:sSupPr>
                              <m:e>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e>
                              <m:sup>
                                <m:r>
                                  <a:rPr lang="en-US" i="1">
                                    <a:latin typeface="Cambria Math" panose="02040503050406030204" pitchFamily="18" charset="0"/>
                                  </a:rPr>
                                  <m:t>𝑡</m:t>
                                </m:r>
                              </m:sup>
                            </m:sSup>
                          </m:den>
                        </m:f>
                      </m:e>
                    </m:nary>
                    <m:r>
                      <a:rPr lang="en-US" i="1">
                        <a:latin typeface="Cambria Math" panose="02040503050406030204" pitchFamily="18" charset="0"/>
                      </a:rPr>
                      <m:t> </m:t>
                    </m:r>
                  </m:oMath>
                </a14:m>
                <a:r>
                  <a:rPr lang="en-US" dirty="0"/>
                  <a:t>- $AA </a:t>
                </a:r>
                <a14:m>
                  <m:oMath xmlns:m="http://schemas.openxmlformats.org/officeDocument/2006/math">
                    <m:r>
                      <a:rPr lang="en-US" i="1">
                        <a:latin typeface="Cambria Math" panose="02040503050406030204" pitchFamily="18" charset="0"/>
                      </a:rPr>
                      <m:t>≥0</m:t>
                    </m:r>
                  </m:oMath>
                </a14:m>
                <a:endParaRPr lang="en-US" dirty="0"/>
              </a:p>
              <a:p>
                <a:pPr marL="0" indent="0">
                  <a:buNone/>
                </a:pPr>
                <a:r>
                  <a:rPr lang="en-US" dirty="0"/>
                  <a:t>or</a:t>
                </a:r>
              </a:p>
              <a:p>
                <a:pPr marL="0" indent="0" algn="ctr">
                  <a:buNone/>
                </a:pPr>
                <a14:m>
                  <m:oMath xmlns:m="http://schemas.openxmlformats.org/officeDocument/2006/math">
                    <m:r>
                      <a:rPr lang="en-US">
                        <a:latin typeface="Cambria Math" panose="02040503050406030204" pitchFamily="18" charset="0"/>
                      </a:rPr>
                      <m:t>$</m:t>
                    </m:r>
                    <m:r>
                      <m:rPr>
                        <m:sty m:val="p"/>
                      </m:rPr>
                      <a:rPr lang="en-US">
                        <a:latin typeface="Cambria Math" panose="02040503050406030204" pitchFamily="18" charset="0"/>
                      </a:rPr>
                      <m:t>M</m:t>
                    </m:r>
                    <m:r>
                      <a:rPr lang="en-US">
                        <a:latin typeface="Cambria Math" panose="02040503050406030204" pitchFamily="18" charset="0"/>
                      </a:rPr>
                      <m:t> </m:t>
                    </m:r>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m:t>
                            </m:r>
                            <m:r>
                              <a:rPr lang="en-US" i="1">
                                <a:latin typeface="Cambria Math" panose="02040503050406030204" pitchFamily="18" charset="0"/>
                              </a:rPr>
                              <m:t>𝑑</m:t>
                            </m:r>
                          </m:num>
                          <m:den>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𝑟</m:t>
                            </m:r>
                          </m:den>
                        </m:f>
                      </m:e>
                    </m:d>
                    <m:r>
                      <a:rPr lang="en-US" i="1">
                        <a:latin typeface="Cambria Math" panose="02040503050406030204" pitchFamily="18" charset="0"/>
                      </a:rPr>
                      <m:t> </m:t>
                    </m:r>
                  </m:oMath>
                </a14:m>
                <a:r>
                  <a:rPr lang="en-US" dirty="0"/>
                  <a:t>- $AA </a:t>
                </a:r>
                <a14:m>
                  <m:oMath xmlns:m="http://schemas.openxmlformats.org/officeDocument/2006/math">
                    <m:r>
                      <a:rPr lang="en-US" i="1">
                        <a:latin typeface="Cambria Math" panose="02040503050406030204" pitchFamily="18" charset="0"/>
                      </a:rPr>
                      <m:t>≥0</m:t>
                    </m:r>
                  </m:oMath>
                </a14:m>
                <a:endParaRPr lang="en-US" dirty="0"/>
              </a:p>
              <a:p>
                <a:r>
                  <a:rPr lang="en-US" dirty="0"/>
                  <a:t>We use the alternative CLV formula here (indicated by </a:t>
                </a:r>
                <a:r>
                  <a:rPr lang="en-US" dirty="0" err="1"/>
                  <a:t>CLV</a:t>
                </a:r>
                <a:r>
                  <a:rPr lang="en-US" baseline="-25000" dirty="0" err="1"/>
                  <a:t>a</a:t>
                </a:r>
                <a:r>
                  <a:rPr lang="en-US" dirty="0"/>
                  <a:t>). Thus, Asher should spend, at most, $1,925 to acquire customers such as Nick.</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82522"/>
                <a:ext cx="8454426" cy="4859252"/>
              </a:xfrm>
              <a:blipFill>
                <a:blip r:embed="rId3"/>
                <a:stretch>
                  <a:fillRect l="-793" t="-1380"/>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718736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Using CLV for Prospecting Decisions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4789678"/>
              </a:xfrm>
            </p:spPr>
            <p:txBody>
              <a:bodyPr>
                <a:normAutofit fontScale="85000" lnSpcReduction="20000"/>
              </a:bodyPr>
              <a:lstStyle/>
              <a:p>
                <a:r>
                  <a:rPr lang="en-US" dirty="0"/>
                  <a:t>Not all prospects will become customers. Instead, only a percentage of prospects (if at all) will become customers. Thus, the formula has to be further modified to understand how much a company should spend on its customer acquisition efforts, i.e., its acquisition efforts on prospects overall and not just individual customers such as Nick. This can be done by calculating a prospect’s lifetime value (or PLV).</a:t>
                </a:r>
              </a:p>
              <a:p>
                <a:r>
                  <a:rPr lang="en-US" dirty="0"/>
                  <a:t>Let us say “$A” is the amount of acquisition spending per </a:t>
                </a:r>
                <a:r>
                  <a:rPr lang="en-US" i="1" dirty="0"/>
                  <a:t>prospect</a:t>
                </a:r>
                <a:r>
                  <a:rPr lang="en-US" dirty="0"/>
                  <a:t>. Moreover, let “a” be the probability of a prospect becoming a customer, i.e., a = the acquisition rate. Thus, the goal would be that:</a:t>
                </a:r>
              </a:p>
              <a:p>
                <a:pPr marL="0" indent="0" algn="ctr">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𝑎</m:t>
                        </m:r>
                        <m:r>
                          <a:rPr lang="en-US" i="1">
                            <a:latin typeface="Cambria Math" panose="02040503050406030204" pitchFamily="18" charset="0"/>
                          </a:rPr>
                          <m:t> </m:t>
                        </m:r>
                        <m:r>
                          <a:rPr lang="en-US" i="1">
                            <a:latin typeface="Cambria Math" panose="02040503050406030204" pitchFamily="18" charset="0"/>
                          </a:rPr>
                          <m:t>𝑥</m:t>
                        </m:r>
                        <m:r>
                          <a:rPr lang="en-US" i="1">
                            <a:latin typeface="Cambria Math" panose="02040503050406030204" pitchFamily="18" charset="0"/>
                          </a:rPr>
                          <m:t> </m:t>
                        </m:r>
                        <m:r>
                          <a:rPr lang="en-US" i="1">
                            <a:latin typeface="Cambria Math" panose="02040503050406030204" pitchFamily="18" charset="0"/>
                          </a:rPr>
                          <m:t>𝐶𝐿𝑉</m:t>
                        </m:r>
                      </m:e>
                      <m:sub>
                        <m:r>
                          <a:rPr lang="en-US" i="1">
                            <a:latin typeface="Cambria Math" panose="02040503050406030204" pitchFamily="18" charset="0"/>
                          </a:rPr>
                          <m:t>𝑎</m:t>
                        </m:r>
                      </m:sub>
                    </m:sSub>
                    <m:r>
                      <a:rPr lang="en-US" i="1">
                        <a:latin typeface="Cambria Math" panose="02040503050406030204" pitchFamily="18" charset="0"/>
                      </a:rPr>
                      <m:t>−$</m:t>
                    </m:r>
                    <m:r>
                      <a:rPr lang="en-US" i="1">
                        <a:latin typeface="Cambria Math" panose="02040503050406030204" pitchFamily="18" charset="0"/>
                      </a:rPr>
                      <m:t>𝐴</m:t>
                    </m:r>
                  </m:oMath>
                </a14:m>
                <a:r>
                  <a:rPr lang="en-US" dirty="0"/>
                  <a:t> </a:t>
                </a:r>
                <a14:m>
                  <m:oMath xmlns:m="http://schemas.openxmlformats.org/officeDocument/2006/math">
                    <m:r>
                      <a:rPr lang="en-US" i="1">
                        <a:latin typeface="Cambria Math" panose="02040503050406030204" pitchFamily="18" charset="0"/>
                      </a:rPr>
                      <m:t>≥0</m:t>
                    </m:r>
                  </m:oMath>
                </a14:m>
                <a:r>
                  <a:rPr lang="en-US" dirty="0"/>
                  <a:t>  </a:t>
                </a:r>
              </a:p>
              <a:p>
                <a:pPr marL="0" indent="0">
                  <a:buNone/>
                </a:pPr>
                <a:r>
                  <a:rPr lang="en-US" dirty="0"/>
                  <a:t>or</a:t>
                </a:r>
              </a:p>
              <a:p>
                <a:pPr marL="0" indent="0" algn="ctr">
                  <a:buNone/>
                </a:pPr>
                <a14:m>
                  <m:oMath xmlns:m="http://schemas.openxmlformats.org/officeDocument/2006/math">
                    <m:r>
                      <a:rPr lang="en-US" i="1">
                        <a:latin typeface="Cambria Math" panose="02040503050406030204" pitchFamily="18" charset="0"/>
                      </a:rPr>
                      <m:t>𝑎</m:t>
                    </m:r>
                    <m:r>
                      <a:rPr lang="en-US" i="1">
                        <a:latin typeface="Cambria Math" panose="02040503050406030204" pitchFamily="18" charset="0"/>
                      </a:rPr>
                      <m:t> </m:t>
                    </m:r>
                    <m:r>
                      <a:rPr lang="en-US" i="1">
                        <a:latin typeface="Cambria Math" panose="02040503050406030204" pitchFamily="18" charset="0"/>
                      </a:rPr>
                      <m:t>𝑥</m:t>
                    </m:r>
                    <m:r>
                      <a:rPr lang="en-US" i="1">
                        <a:latin typeface="Cambria Math" panose="02040503050406030204" pitchFamily="18" charset="0"/>
                      </a:rPr>
                      <m:t> </m:t>
                    </m:r>
                    <m:d>
                      <m:dPr>
                        <m:begChr m:val="["/>
                        <m:endChr m:val="]"/>
                        <m:ctrlPr>
                          <a:rPr lang="en-US" i="1">
                            <a:latin typeface="Cambria Math" panose="02040503050406030204" pitchFamily="18" charset="0"/>
                          </a:rPr>
                        </m:ctrlPr>
                      </m:dPr>
                      <m:e>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𝑡</m:t>
                            </m:r>
                            <m:r>
                              <a:rPr lang="en-US" i="1">
                                <a:latin typeface="Cambria Math" panose="02040503050406030204" pitchFamily="18" charset="0"/>
                              </a:rPr>
                              <m:t>=0</m:t>
                            </m:r>
                          </m:sub>
                          <m:sup>
                            <m:r>
                              <a:rPr lang="en-US" i="1">
                                <a:latin typeface="Cambria Math" panose="02040503050406030204" pitchFamily="18" charset="0"/>
                              </a:rPr>
                              <m:t>∞</m:t>
                            </m:r>
                          </m:sup>
                          <m:e>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𝑀</m:t>
                                </m:r>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𝑡</m:t>
                                    </m:r>
                                  </m:sup>
                                </m:sSup>
                              </m:num>
                              <m:den>
                                <m:sSup>
                                  <m:sSupPr>
                                    <m:ctrlPr>
                                      <a:rPr lang="en-US" i="1">
                                        <a:latin typeface="Cambria Math" panose="02040503050406030204" pitchFamily="18" charset="0"/>
                                      </a:rPr>
                                    </m:ctrlPr>
                                  </m:sSupPr>
                                  <m:e>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e>
                                  <m:sup>
                                    <m:r>
                                      <a:rPr lang="en-US" i="1">
                                        <a:latin typeface="Cambria Math" panose="02040503050406030204" pitchFamily="18" charset="0"/>
                                      </a:rPr>
                                      <m:t>𝑡</m:t>
                                    </m:r>
                                  </m:sup>
                                </m:sSup>
                              </m:den>
                            </m:f>
                          </m:e>
                        </m:nary>
                      </m:e>
                    </m:d>
                  </m:oMath>
                </a14:m>
                <a:r>
                  <a:rPr lang="en-US" dirty="0"/>
                  <a:t>- $A </a:t>
                </a:r>
                <a14:m>
                  <m:oMath xmlns:m="http://schemas.openxmlformats.org/officeDocument/2006/math">
                    <m:r>
                      <a:rPr lang="en-US" i="1">
                        <a:latin typeface="Cambria Math" panose="02040503050406030204" pitchFamily="18" charset="0"/>
                      </a:rPr>
                      <m:t>≥0</m:t>
                    </m:r>
                  </m:oMath>
                </a14:m>
                <a:endParaRPr lang="en-US" dirty="0"/>
              </a:p>
              <a:p>
                <a:pPr marL="0" indent="0">
                  <a:buNone/>
                </a:pPr>
                <a:r>
                  <a:rPr lang="en-US" dirty="0"/>
                  <a:t>or</a:t>
                </a:r>
              </a:p>
              <a:p>
                <a:pPr marL="0" indent="0" algn="ctr">
                  <a:buNone/>
                </a:pPr>
                <a14:m>
                  <m:oMath xmlns:m="http://schemas.openxmlformats.org/officeDocument/2006/math">
                    <m:r>
                      <a:rPr lang="en-US" i="1">
                        <a:latin typeface="Cambria Math" panose="02040503050406030204" pitchFamily="18" charset="0"/>
                      </a:rPr>
                      <m:t>𝑎</m:t>
                    </m:r>
                    <m:r>
                      <a:rPr lang="en-US" i="1">
                        <a:latin typeface="Cambria Math" panose="02040503050406030204" pitchFamily="18" charset="0"/>
                      </a:rPr>
                      <m:t> </m:t>
                    </m:r>
                    <m:r>
                      <a:rPr lang="en-US" i="1">
                        <a:latin typeface="Cambria Math" panose="02040503050406030204" pitchFamily="18" charset="0"/>
                      </a:rPr>
                      <m:t>𝑥</m:t>
                    </m:r>
                    <m:r>
                      <a:rPr lang="en-US" i="1">
                        <a:latin typeface="Cambria Math" panose="02040503050406030204" pitchFamily="18" charset="0"/>
                      </a:rPr>
                      <m:t> </m:t>
                    </m:r>
                    <m:d>
                      <m:dPr>
                        <m:ctrlPr>
                          <a:rPr lang="en-US" i="1">
                            <a:latin typeface="Cambria Math" panose="02040503050406030204" pitchFamily="18" charset="0"/>
                          </a:rPr>
                        </m:ctrlPr>
                      </m:dPr>
                      <m:e>
                        <m:r>
                          <a:rPr lang="en-US">
                            <a:latin typeface="Cambria Math" panose="02040503050406030204" pitchFamily="18" charset="0"/>
                          </a:rPr>
                          <m:t>$</m:t>
                        </m:r>
                        <m:r>
                          <m:rPr>
                            <m:sty m:val="p"/>
                          </m:rPr>
                          <a:rPr lang="en-US">
                            <a:latin typeface="Cambria Math" panose="02040503050406030204" pitchFamily="18" charset="0"/>
                          </a:rPr>
                          <m:t>M</m:t>
                        </m:r>
                        <m:r>
                          <a:rPr lang="en-US">
                            <a:latin typeface="Cambria Math" panose="02040503050406030204" pitchFamily="18" charset="0"/>
                          </a:rPr>
                          <m:t> </m:t>
                        </m:r>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m:t>
                                </m:r>
                                <m:r>
                                  <a:rPr lang="en-US" i="1">
                                    <a:latin typeface="Cambria Math" panose="02040503050406030204" pitchFamily="18" charset="0"/>
                                  </a:rPr>
                                  <m:t>𝑑</m:t>
                                </m:r>
                              </m:num>
                              <m:den>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𝑟</m:t>
                                </m:r>
                              </m:den>
                            </m:f>
                          </m:e>
                        </m:d>
                      </m:e>
                    </m:d>
                  </m:oMath>
                </a14:m>
                <a:r>
                  <a:rPr lang="en-US" dirty="0"/>
                  <a:t>- $A </a:t>
                </a:r>
                <a14:m>
                  <m:oMath xmlns:m="http://schemas.openxmlformats.org/officeDocument/2006/math">
                    <m:r>
                      <a:rPr lang="en-US" i="1">
                        <a:latin typeface="Cambria Math" panose="02040503050406030204" pitchFamily="18" charset="0"/>
                      </a:rPr>
                      <m:t>≥0</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4789678"/>
              </a:xfrm>
              <a:blipFill>
                <a:blip r:embed="rId3"/>
                <a:stretch>
                  <a:fillRect l="-505" t="-1399" r="-144"/>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02976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Using CLV for Prospecting Decisions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fontScale="92500" lnSpcReduction="20000"/>
              </a:bodyPr>
              <a:lstStyle/>
              <a:p>
                <a:r>
                  <a:rPr lang="en-US" dirty="0"/>
                  <a:t>Hence, a prospect’s lifetime value (PLV) can be calculated as follows:</a:t>
                </a:r>
              </a:p>
              <a:p>
                <a:pPr marL="0" indent="0" algn="ctr">
                  <a:buNone/>
                </a:pPr>
                <a:r>
                  <a:rPr lang="en-US" dirty="0"/>
                  <a:t> </a:t>
                </a:r>
                <a:r>
                  <a:rPr lang="en-US" i="1" dirty="0"/>
                  <a:t>PLV</a:t>
                </a:r>
                <a:r>
                  <a:rPr lang="en-US" dirty="0"/>
                  <a:t> = </a:t>
                </a:r>
                <a14:m>
                  <m:oMath xmlns:m="http://schemas.openxmlformats.org/officeDocument/2006/math">
                    <m:r>
                      <a:rPr lang="en-US" i="1">
                        <a:latin typeface="Cambria Math" panose="02040503050406030204" pitchFamily="18" charset="0"/>
                      </a:rPr>
                      <m:t>𝑎</m:t>
                    </m:r>
                    <m:r>
                      <a:rPr lang="en-US" i="1">
                        <a:latin typeface="Cambria Math" panose="02040503050406030204" pitchFamily="18" charset="0"/>
                      </a:rPr>
                      <m:t> </m:t>
                    </m:r>
                    <m:r>
                      <a:rPr lang="en-US" i="1">
                        <a:latin typeface="Cambria Math" panose="02040503050406030204" pitchFamily="18" charset="0"/>
                      </a:rPr>
                      <m:t>𝑥</m:t>
                    </m:r>
                    <m:r>
                      <a:rPr lang="en-US" i="1">
                        <a:latin typeface="Cambria Math" panose="02040503050406030204" pitchFamily="18" charset="0"/>
                      </a:rPr>
                      <m:t> </m:t>
                    </m:r>
                    <m:d>
                      <m:dPr>
                        <m:ctrlPr>
                          <a:rPr lang="en-US" i="1">
                            <a:latin typeface="Cambria Math" panose="02040503050406030204" pitchFamily="18" charset="0"/>
                          </a:rPr>
                        </m:ctrlPr>
                      </m:dPr>
                      <m:e>
                        <m:r>
                          <a:rPr lang="en-US">
                            <a:latin typeface="Cambria Math" panose="02040503050406030204" pitchFamily="18" charset="0"/>
                          </a:rPr>
                          <m:t>$</m:t>
                        </m:r>
                        <m:r>
                          <m:rPr>
                            <m:sty m:val="p"/>
                          </m:rPr>
                          <a:rPr lang="en-US">
                            <a:latin typeface="Cambria Math" panose="02040503050406030204" pitchFamily="18" charset="0"/>
                          </a:rPr>
                          <m:t>M</m:t>
                        </m:r>
                        <m:r>
                          <a:rPr lang="en-US">
                            <a:latin typeface="Cambria Math" panose="02040503050406030204" pitchFamily="18" charset="0"/>
                          </a:rPr>
                          <m:t> </m:t>
                        </m:r>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m:t>
                                </m:r>
                                <m:r>
                                  <a:rPr lang="en-US" i="1">
                                    <a:latin typeface="Cambria Math" panose="02040503050406030204" pitchFamily="18" charset="0"/>
                                  </a:rPr>
                                  <m:t>𝑑</m:t>
                                </m:r>
                              </m:num>
                              <m:den>
                                <m:r>
                                  <a:rPr lang="en-US" i="1">
                                    <a:latin typeface="Cambria Math" panose="02040503050406030204" pitchFamily="18" charset="0"/>
                                  </a:rPr>
                                  <m:t>1+</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𝑟</m:t>
                                </m:r>
                              </m:den>
                            </m:f>
                          </m:e>
                        </m:d>
                      </m:e>
                    </m:d>
                  </m:oMath>
                </a14:m>
                <a:r>
                  <a:rPr lang="en-US" dirty="0"/>
                  <a:t>- $A</a:t>
                </a:r>
              </a:p>
              <a:p>
                <a:r>
                  <a:rPr lang="en-US" dirty="0"/>
                  <a:t>Let us assume Asher’s Marketers are considering spending $500,000 on a new branded snowboarding video they plan to distribute via YouTube. They estimate the video will reach 1,000,000 snowboarders. </a:t>
                </a:r>
              </a:p>
              <a:p>
                <a:r>
                  <a:rPr lang="en-US" dirty="0"/>
                  <a:t>Asher’s Marketers expect the video will convince 0.1% of the viewers to purchase a new Asher snowboard (with a gross margin $M of $350) every year for the foreseeable future (like Nick). </a:t>
                </a:r>
              </a:p>
              <a:p>
                <a:r>
                  <a:rPr lang="en-US" dirty="0"/>
                  <a:t>Let us also assume the CLV of the acquired prospects is $1,925 (as calculated above for Nick). Also, $A = $500,000 / 1,000,000 = $0.5. To see if the YouTube video is economically attractive, Asher’s Marketers use the formula. </a:t>
                </a:r>
              </a:p>
              <a:p>
                <a:r>
                  <a:rPr lang="en-US" dirty="0"/>
                  <a:t>Thus, the PLV of each of the 1,000,000 viewers is: </a:t>
                </a:r>
              </a:p>
              <a:p>
                <a:pPr marL="0" indent="0" algn="ctr">
                  <a:buNone/>
                </a:pPr>
                <a:r>
                  <a:rPr lang="en-US" dirty="0"/>
                  <a:t>PLV = 0.001 x $1,925 - $0.5 = $1.925 - $0.5 = $1.425 ≈ $1.43</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l="-144" t="-1801" r="-937"/>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20510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b="1" dirty="0">
                <a:solidFill>
                  <a:schemeClr val="tx2"/>
                </a:solidFill>
              </a:rPr>
              <a:t>Learning Objectives</a:t>
            </a:r>
          </a:p>
          <a:p>
            <a:r>
              <a:rPr lang="en-US" dirty="0"/>
              <a:t>Introduction</a:t>
            </a:r>
          </a:p>
          <a:p>
            <a:pPr lvl="1"/>
            <a:r>
              <a:rPr lang="en-US" dirty="0"/>
              <a:t>Unprofitable Customers</a:t>
            </a:r>
          </a:p>
          <a:p>
            <a:pPr lvl="1"/>
            <a:r>
              <a:rPr lang="en-US" dirty="0"/>
              <a:t>The Idea behind Customer Lifetime Value (CLV)</a:t>
            </a:r>
          </a:p>
          <a:p>
            <a:pPr lvl="1"/>
            <a:r>
              <a:rPr lang="en-US" dirty="0"/>
              <a:t>CLV in Action</a:t>
            </a:r>
          </a:p>
          <a:p>
            <a:r>
              <a:rPr lang="en-US" dirty="0"/>
              <a:t>Customer Lifetime Value (CLV)</a:t>
            </a:r>
          </a:p>
          <a:p>
            <a:pPr lvl="1"/>
            <a:r>
              <a:rPr lang="en-US" dirty="0"/>
              <a:t>An Example</a:t>
            </a:r>
          </a:p>
          <a:p>
            <a:pPr lvl="1"/>
            <a:r>
              <a:rPr lang="en-US" dirty="0"/>
              <a:t>Using CLV to Determine Acquisition Costs of Customers</a:t>
            </a:r>
          </a:p>
          <a:p>
            <a:pPr lvl="1"/>
            <a:r>
              <a:rPr lang="en-US" dirty="0"/>
              <a:t>Using CLV for Prospecting Decisions</a:t>
            </a:r>
          </a:p>
          <a:p>
            <a:pPr lvl="1"/>
            <a:r>
              <a:rPr lang="en-US" dirty="0"/>
              <a:t>Estimating the Retention Rate</a:t>
            </a:r>
          </a:p>
          <a:p>
            <a:pPr lvl="1"/>
            <a:r>
              <a:rPr lang="en-US" dirty="0"/>
              <a:t>Linking CLV to Firm Value</a:t>
            </a:r>
          </a:p>
          <a:p>
            <a:pPr lvl="1"/>
            <a:r>
              <a:rPr lang="en-US" dirty="0"/>
              <a:t>Some Additional Thoughts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739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Using CLV for Prospecting Decisions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fontScale="77500" lnSpcReduction="20000"/>
              </a:bodyPr>
              <a:lstStyle/>
              <a:p>
                <a:r>
                  <a:rPr lang="en-US" dirty="0"/>
                  <a:t>Thus, the expected lifetime value of a prospect is approximately $1.43. This is the most Asher would want to spend on the video campaign per prospect. Moreover, the total expected value of the prospecting effort (i.e., the branded snowboarding video) is 1,000,000 * $1.43 = $1,430,000. Hence, at the most, this is how much Asher would want to spend on the video campaign in total. </a:t>
                </a:r>
              </a:p>
              <a:p>
                <a:r>
                  <a:rPr lang="en-US" dirty="0"/>
                  <a:t>Further, the total expected value can also be used to calculate the return on marketing investment (ROMI) of the YouTube video based on the following formula for ROMI.</a:t>
                </a:r>
              </a:p>
              <a:p>
                <a:pPr marL="0" indent="0">
                  <a:buNone/>
                </a:pPr>
                <a:endParaRPr lang="en-US" i="1"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𝑅𝑂𝑀𝐼</m:t>
                      </m:r>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𝐼𝑛𝑐𝑟𝑒𝑚𝑒𝑛𝑡𝑎𝑙</m:t>
                          </m:r>
                          <m:r>
                            <a:rPr lang="en-US" i="1">
                              <a:latin typeface="Cambria Math" panose="02040503050406030204" pitchFamily="18" charset="0"/>
                            </a:rPr>
                            <m:t> </m:t>
                          </m:r>
                          <m:r>
                            <a:rPr lang="en-US" i="1">
                              <a:latin typeface="Cambria Math" panose="02040503050406030204" pitchFamily="18" charset="0"/>
                            </a:rPr>
                            <m:t>𝑉𝑎𝑙𝑢𝑒</m:t>
                          </m:r>
                          <m:r>
                            <a:rPr lang="en-US" i="1">
                              <a:latin typeface="Cambria Math" panose="02040503050406030204" pitchFamily="18" charset="0"/>
                            </a:rPr>
                            <m:t> </m:t>
                          </m:r>
                          <m:r>
                            <a:rPr lang="en-US" i="1">
                              <a:latin typeface="Cambria Math" panose="02040503050406030204" pitchFamily="18" charset="0"/>
                            </a:rPr>
                            <m:t>𝑃𝑟𝑜𝑑𝑢𝑐𝑒𝑑</m:t>
                          </m:r>
                          <m:r>
                            <a:rPr lang="en-US" i="1">
                              <a:latin typeface="Cambria Math" panose="02040503050406030204" pitchFamily="18" charset="0"/>
                            </a:rPr>
                            <m:t> </m:t>
                          </m:r>
                          <m:r>
                            <a:rPr lang="en-US" i="1">
                              <a:latin typeface="Cambria Math" panose="02040503050406030204" pitchFamily="18" charset="0"/>
                            </a:rPr>
                            <m:t>𝑏𝑦</m:t>
                          </m:r>
                          <m:r>
                            <a:rPr lang="en-US" i="1">
                              <a:latin typeface="Cambria Math" panose="02040503050406030204" pitchFamily="18" charset="0"/>
                            </a:rPr>
                            <m:t> </m:t>
                          </m:r>
                          <m:r>
                            <a:rPr lang="en-US" i="1">
                              <a:latin typeface="Cambria Math" panose="02040503050406030204" pitchFamily="18" charset="0"/>
                            </a:rPr>
                            <m:t>𝐶𝑎𝑚𝑝𝑎𝑖𝑔𝑛</m:t>
                          </m:r>
                          <m:r>
                            <a:rPr lang="en-US" i="1">
                              <a:latin typeface="Cambria Math" panose="02040503050406030204" pitchFamily="18" charset="0"/>
                            </a:rPr>
                            <m:t>−</m:t>
                          </m:r>
                          <m:r>
                            <a:rPr lang="en-US" i="1">
                              <a:latin typeface="Cambria Math" panose="02040503050406030204" pitchFamily="18" charset="0"/>
                            </a:rPr>
                            <m:t>𝐶𝑜𝑠𝑡</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𝐶𝑎𝑚𝑝𝑎𝑖𝑔𝑛</m:t>
                          </m:r>
                          <m:r>
                            <a:rPr lang="en-US" i="1">
                              <a:latin typeface="Cambria Math" panose="02040503050406030204" pitchFamily="18" charset="0"/>
                            </a:rPr>
                            <m:t>)</m:t>
                          </m:r>
                        </m:num>
                        <m:den>
                          <m:r>
                            <a:rPr lang="en-US" i="1">
                              <a:latin typeface="Cambria Math" panose="02040503050406030204" pitchFamily="18" charset="0"/>
                            </a:rPr>
                            <m:t>(</m:t>
                          </m:r>
                          <m:r>
                            <a:rPr lang="en-US" i="1">
                              <a:latin typeface="Cambria Math" panose="02040503050406030204" pitchFamily="18" charset="0"/>
                            </a:rPr>
                            <m:t>𝐶𝑜𝑠𝑡</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𝐶𝑎𝑚𝑝𝑎𝑖𝑔𝑛</m:t>
                          </m:r>
                          <m:r>
                            <a:rPr lang="en-US" i="1">
                              <a:latin typeface="Cambria Math" panose="02040503050406030204" pitchFamily="18" charset="0"/>
                            </a:rPr>
                            <m:t>)</m:t>
                          </m:r>
                        </m:den>
                      </m:f>
                    </m:oMath>
                  </m:oMathPara>
                </a14:m>
                <a:endParaRPr lang="en-US" dirty="0"/>
              </a:p>
              <a:p>
                <a:r>
                  <a:rPr lang="en-US" dirty="0"/>
                  <a:t>Using the ROMI formula, the video campaign’s ROMI is (($1,430,000 - $500,000) / $500,000) = 1.86 or 186%. </a:t>
                </a:r>
              </a:p>
              <a:p>
                <a:r>
                  <a:rPr lang="en-US" dirty="0"/>
                  <a:t>Asher’s Marketers might be uncertain about the acquisition rate “a”, i.e., the probability of a prospect becoming a customer. Therefore, another way to approach the problem is to ask what the acquisition rate must be to break even with the campaign. Given the above equation and numbers, they can calculate the break-even acquisition rate as follows: </a:t>
                </a:r>
              </a:p>
              <a:p>
                <a:pPr marL="0" indent="0" algn="ctr">
                  <a:buNone/>
                </a:pPr>
                <a14:m>
                  <m:oMath xmlns:m="http://schemas.openxmlformats.org/officeDocument/2006/math">
                    <m:r>
                      <a:rPr lang="en-US" i="1">
                        <a:latin typeface="Cambria Math" panose="02040503050406030204" pitchFamily="18" charset="0"/>
                      </a:rPr>
                      <m:t>𝑎</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𝐴</m:t>
                        </m:r>
                      </m:num>
                      <m:den>
                        <m:sSub>
                          <m:sSubPr>
                            <m:ctrlPr>
                              <a:rPr lang="en-US" i="1">
                                <a:latin typeface="Cambria Math" panose="02040503050406030204" pitchFamily="18" charset="0"/>
                              </a:rPr>
                            </m:ctrlPr>
                          </m:sSubPr>
                          <m:e>
                            <m:r>
                              <a:rPr lang="en-US" i="1">
                                <a:latin typeface="Cambria Math" panose="02040503050406030204" pitchFamily="18" charset="0"/>
                              </a:rPr>
                              <m:t>𝐶𝐿𝑉</m:t>
                            </m:r>
                          </m:e>
                          <m:sub>
                            <m:r>
                              <a:rPr lang="en-US" i="1">
                                <a:latin typeface="Cambria Math" panose="02040503050406030204" pitchFamily="18" charset="0"/>
                              </a:rPr>
                              <m:t>𝑎</m:t>
                            </m:r>
                          </m:sub>
                        </m:sSub>
                      </m:den>
                    </m:f>
                  </m:oMath>
                </a14:m>
                <a:r>
                  <a:rPr lang="en-US" dirty="0"/>
                  <a:t> =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$0.5</m:t>
                        </m:r>
                      </m:num>
                      <m:den>
                        <m:r>
                          <a:rPr lang="en-US" i="1">
                            <a:latin typeface="Cambria Math" panose="02040503050406030204" pitchFamily="18" charset="0"/>
                          </a:rPr>
                          <m:t>$1,925</m:t>
                        </m:r>
                      </m:den>
                    </m:f>
                    <m:r>
                      <a:rPr lang="en-US" i="1">
                        <a:latin typeface="Cambria Math" panose="02040503050406030204" pitchFamily="18" charset="0"/>
                      </a:rPr>
                      <m:t>=0.00026</m:t>
                    </m:r>
                  </m:oMath>
                </a14:m>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t="-1441" r="-649"/>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04856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Using CLV for Prospecting Decisions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lnSpcReduction="10000"/>
              </a:bodyPr>
              <a:lstStyle/>
              <a:p>
                <a:r>
                  <a:rPr lang="en-US" dirty="0"/>
                  <a:t>Thus, as long as Asher’s Marketers believe more than 0.026% of the prospects will be acquired as customers and the average customer lifetime value of a new Asher customer is $1,925, the video will have a positive economic impact. </a:t>
                </a:r>
              </a:p>
              <a:p>
                <a:r>
                  <a:rPr lang="en-US" dirty="0"/>
                  <a:t>That said, measuring the incremental value provided by a campaign can be difficult. Using CLV may be one way to measure this value. If one is able to measure the CLV of each targeted customer before and after the marketing campaign, one could use the following equation to measure the incremental value produced by the campaign:</a:t>
                </a:r>
              </a:p>
              <a:p>
                <a:pPr marL="0" indent="0" algn="ctr">
                  <a:buNone/>
                </a:pPr>
                <a14:m>
                  <m:oMath xmlns:m="http://schemas.openxmlformats.org/officeDocument/2006/math">
                    <m:r>
                      <a:rPr lang="en-US" i="1">
                        <a:latin typeface="Cambria Math" panose="02040503050406030204" pitchFamily="18" charset="0"/>
                      </a:rPr>
                      <m:t>𝐼𝑛𝑐𝑟𝑒𝑚𝑒𝑛𝑡𝑎𝑙</m:t>
                    </m:r>
                    <m:r>
                      <a:rPr lang="en-US" i="1">
                        <a:latin typeface="Cambria Math" panose="02040503050406030204" pitchFamily="18" charset="0"/>
                      </a:rPr>
                      <m:t> </m:t>
                    </m:r>
                    <m:r>
                      <a:rPr lang="en-US" i="1">
                        <a:latin typeface="Cambria Math" panose="02040503050406030204" pitchFamily="18" charset="0"/>
                      </a:rPr>
                      <m:t>𝑉𝑎𝑙𝑢𝑒</m:t>
                    </m:r>
                    <m:r>
                      <a:rPr lang="en-US" i="1">
                        <a:latin typeface="Cambria Math" panose="02040503050406030204" pitchFamily="18" charset="0"/>
                      </a:rPr>
                      <m:t> </m:t>
                    </m:r>
                    <m:r>
                      <a:rPr lang="en-US" i="1">
                        <a:latin typeface="Cambria Math" panose="02040503050406030204" pitchFamily="18" charset="0"/>
                      </a:rPr>
                      <m:t>𝑃𝑟𝑜𝑑𝑢𝑐𝑒𝑑</m:t>
                    </m:r>
                    <m:r>
                      <a:rPr lang="en-US" i="1">
                        <a:latin typeface="Cambria Math" panose="02040503050406030204" pitchFamily="18" charset="0"/>
                      </a:rPr>
                      <m:t> </m:t>
                    </m:r>
                    <m:r>
                      <a:rPr lang="en-US" i="1">
                        <a:latin typeface="Cambria Math" panose="02040503050406030204" pitchFamily="18" charset="0"/>
                      </a:rPr>
                      <m:t>𝑏𝑦</m:t>
                    </m:r>
                    <m:r>
                      <a:rPr lang="en-US" i="1">
                        <a:latin typeface="Cambria Math" panose="02040503050406030204" pitchFamily="18" charset="0"/>
                      </a:rPr>
                      <m:t> </m:t>
                    </m:r>
                    <m:r>
                      <a:rPr lang="en-US" i="1">
                        <a:latin typeface="Cambria Math" panose="02040503050406030204" pitchFamily="18" charset="0"/>
                      </a:rPr>
                      <m:t>𝐶𝑎𝑚𝑝𝑎𝑖𝑔𝑛</m:t>
                    </m:r>
                    <m:r>
                      <a:rPr lang="en-US" i="1">
                        <a:latin typeface="Cambria Math" panose="02040503050406030204" pitchFamily="18" charset="0"/>
                      </a:rPr>
                      <m:t>=</m:t>
                    </m:r>
                    <m:nary>
                      <m:naryPr>
                        <m:chr m:val="∑"/>
                        <m:limLoc m:val="undOvr"/>
                        <m:supHide m:val="on"/>
                        <m:ctrlPr>
                          <a:rPr lang="en-US" i="1">
                            <a:latin typeface="Cambria Math" panose="02040503050406030204" pitchFamily="18" charset="0"/>
                          </a:rPr>
                        </m:ctrlPr>
                      </m:naryPr>
                      <m:sub>
                        <m:r>
                          <a:rPr lang="en-US" i="1">
                            <a:latin typeface="Cambria Math" panose="02040503050406030204" pitchFamily="18" charset="0"/>
                          </a:rPr>
                          <m:t>𝑃𝑜𝑠𝑡</m:t>
                        </m:r>
                      </m:sub>
                      <m:sup/>
                      <m:e>
                        <m:r>
                          <a:rPr lang="en-US" i="1">
                            <a:latin typeface="Cambria Math" panose="02040503050406030204" pitchFamily="18" charset="0"/>
                          </a:rPr>
                          <m:t>𝐶𝐿𝑉</m:t>
                        </m:r>
                      </m:e>
                    </m:nary>
                    <m:r>
                      <a:rPr lang="en-US" i="1">
                        <a:latin typeface="Cambria Math" panose="02040503050406030204" pitchFamily="18" charset="0"/>
                      </a:rPr>
                      <m:t>− </m:t>
                    </m:r>
                    <m:nary>
                      <m:naryPr>
                        <m:chr m:val="∑"/>
                        <m:limLoc m:val="undOvr"/>
                        <m:supHide m:val="on"/>
                        <m:ctrlPr>
                          <a:rPr lang="en-US" i="1">
                            <a:latin typeface="Cambria Math" panose="02040503050406030204" pitchFamily="18" charset="0"/>
                          </a:rPr>
                        </m:ctrlPr>
                      </m:naryPr>
                      <m:sub>
                        <m:r>
                          <a:rPr lang="en-US" i="1">
                            <a:latin typeface="Cambria Math" panose="02040503050406030204" pitchFamily="18" charset="0"/>
                          </a:rPr>
                          <m:t>𝑃𝑟𝑒</m:t>
                        </m:r>
                      </m:sub>
                      <m:sup/>
                      <m:e>
                        <m:r>
                          <a:rPr lang="en-US" i="1">
                            <a:latin typeface="Cambria Math" panose="02040503050406030204" pitchFamily="18" charset="0"/>
                          </a:rPr>
                          <m:t>𝐶𝐿𝑉</m:t>
                        </m:r>
                      </m:e>
                    </m:nary>
                  </m:oMath>
                </a14:m>
                <a:r>
                  <a:rPr lang="en-US" dirty="0"/>
                  <a:t> </a:t>
                </a:r>
              </a:p>
              <a:p>
                <a:r>
                  <a:rPr lang="en-US" dirty="0"/>
                  <a:t>If marketers do not have a CLV for each customer before the start of a marketing campaign, they may have to make some assumptions about what each customer would have done (i.e., would that customer have purchased anyway?) had the campaign not been run.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l="-216" t="-1200" r="-1370"/>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123608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Estimating the Retention Rate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Calculating CLV requires an estimate of each customer’s retention rate. So how should one go about estimating retention rate? </a:t>
            </a:r>
          </a:p>
          <a:p>
            <a:r>
              <a:rPr lang="en-US" dirty="0"/>
              <a:t>In short, firms use many different approaches to estimate retention rate.</a:t>
            </a:r>
          </a:p>
          <a:p>
            <a:pPr lvl="1"/>
            <a:r>
              <a:rPr lang="en-US" dirty="0"/>
              <a:t>Although not ideal, some managers simply guess at it. </a:t>
            </a:r>
          </a:p>
          <a:p>
            <a:pPr lvl="1"/>
            <a:r>
              <a:rPr lang="en-US" dirty="0"/>
              <a:t>Other managers estimate retention rate by considering the customer’s transaction history. </a:t>
            </a:r>
          </a:p>
          <a:p>
            <a:pPr lvl="1"/>
            <a:r>
              <a:rPr lang="en-US" dirty="0"/>
              <a:t>Further, some managers use a customer’s past transaction history as well as other potential drivers of repurchase behavior (e.g., the firm’s marketing efforts or the customer’s interactions with the firm’s website) – think Logistic Regression from Chapter 8.</a:t>
            </a:r>
          </a:p>
          <a:p>
            <a:r>
              <a:rPr lang="en-US" dirty="0"/>
              <a:t>As another example, some managers may calculate the probability of a customer being alive in a certain period (P(alive)) given that customer’s past purchasing behavior.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63921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Estimating the Retention Rate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a:bodyPr>
              <a:lstStyle/>
              <a:p>
                <a:r>
                  <a:rPr lang="en-US" dirty="0"/>
                  <a:t>Calculating P(Alive)</a:t>
                </a:r>
              </a:p>
              <a:p>
                <a:r>
                  <a:rPr lang="en-US" dirty="0"/>
                  <a:t>Let’s assume a customer made four purchases from a firm this year (January – December) and that that customer’s last purchase from the firm was during the month of October. We are now at the end of December and we want to estimate the customer’s probability of being alive (i.e., still active in the relationship with the firm) in January. We can estimate that probability using the following formula:</a:t>
                </a:r>
                <a:br>
                  <a:rPr lang="en-US" dirty="0"/>
                </a:br>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𝑎𝑙𝑖𝑣𝑒</m:t>
                          </m:r>
                        </m:e>
                      </m:d>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𝑡</m:t>
                          </m:r>
                        </m:e>
                        <m:sup>
                          <m:r>
                            <a:rPr lang="en-US" i="1">
                              <a:latin typeface="Cambria Math" panose="02040503050406030204" pitchFamily="18" charset="0"/>
                            </a:rPr>
                            <m:t>𝑛</m:t>
                          </m:r>
                        </m:sup>
                      </m:sSup>
                    </m:oMath>
                  </m:oMathPara>
                </a14:m>
                <a:endParaRPr lang="en-US" dirty="0"/>
              </a:p>
              <a:p>
                <a:pPr marL="0" indent="0">
                  <a:buNone/>
                </a:pPr>
                <a:r>
                  <a:rPr lang="en-US" dirty="0"/>
                  <a:t>where P(alive) is the probability of the customer making a purchase from the firm during the period of interest (i.e., in January), </a:t>
                </a:r>
                <a:r>
                  <a:rPr lang="en-US" i="1" dirty="0"/>
                  <a:t>t</a:t>
                </a:r>
                <a:r>
                  <a:rPr lang="en-US" dirty="0"/>
                  <a:t> is the time of the last purchase and </a:t>
                </a:r>
                <a:r>
                  <a:rPr lang="en-US" i="1" dirty="0"/>
                  <a:t>n</a:t>
                </a:r>
                <a:r>
                  <a:rPr lang="en-US" dirty="0"/>
                  <a:t> is the number of purchases in a given period (here January – December).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l="-793" t="-600" r="-1009"/>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629800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Estimating the Retention Rate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Calculating P(Alive)</a:t>
            </a:r>
          </a:p>
          <a:p>
            <a:pPr marL="0" indent="0">
              <a:buNone/>
            </a:pPr>
            <a:r>
              <a:rPr lang="en-US" i="1" dirty="0"/>
              <a:t>t</a:t>
            </a:r>
            <a:r>
              <a:rPr lang="en-US" dirty="0"/>
              <a:t> is calculated as 10/12 = 0.833 </a:t>
            </a:r>
          </a:p>
          <a:p>
            <a:pPr marL="0" indent="0">
              <a:buNone/>
            </a:pPr>
            <a:r>
              <a:rPr lang="en-US" dirty="0"/>
              <a:t>(10 because the last purchase was in October [the 10</a:t>
            </a:r>
            <a:r>
              <a:rPr lang="en-US" baseline="30000" dirty="0"/>
              <a:t>th</a:t>
            </a:r>
            <a:r>
              <a:rPr lang="en-US" dirty="0"/>
              <a:t> month of the period] and 12 because we are interested in the probability of a purchase at the start of January [i.e., right after the 12</a:t>
            </a:r>
            <a:r>
              <a:rPr lang="en-US" baseline="30000" dirty="0"/>
              <a:t>th</a:t>
            </a:r>
            <a:r>
              <a:rPr lang="en-US" dirty="0"/>
              <a:t> month of the period])</a:t>
            </a:r>
          </a:p>
          <a:p>
            <a:pPr marL="0" indent="0">
              <a:buNone/>
            </a:pPr>
            <a:r>
              <a:rPr lang="en-US" dirty="0"/>
              <a:t>n = 4 </a:t>
            </a:r>
          </a:p>
          <a:p>
            <a:pPr marL="0" indent="0">
              <a:buNone/>
            </a:pPr>
            <a:r>
              <a:rPr lang="en-US" dirty="0"/>
              <a:t>because the customer made four purchases during the focal period (January – December). </a:t>
            </a:r>
          </a:p>
          <a:p>
            <a:pPr marL="0" indent="0">
              <a:buNone/>
            </a:pPr>
            <a:r>
              <a:rPr lang="en-US" dirty="0"/>
              <a:t>Thus, P(alive) = 0.833^4 = 0.48 or 48%. This probability, in turn, can then be used as a customer-specific retention rate.</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8655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78296"/>
            <a:ext cx="7556313" cy="854337"/>
          </a:xfrm>
        </p:spPr>
        <p:txBody>
          <a:bodyPr>
            <a:normAutofit/>
          </a:bodyPr>
          <a:lstStyle/>
          <a:p>
            <a:r>
              <a:rPr lang="en-US" b="1" dirty="0"/>
              <a:t>Linking CLV to Firm Value</a:t>
            </a:r>
          </a:p>
        </p:txBody>
      </p:sp>
      <p:sp>
        <p:nvSpPr>
          <p:cNvPr id="3" name="Content Placeholder 2"/>
          <p:cNvSpPr>
            <a:spLocks noGrp="1"/>
          </p:cNvSpPr>
          <p:nvPr>
            <p:ph idx="1"/>
          </p:nvPr>
        </p:nvSpPr>
        <p:spPr>
          <a:xfrm>
            <a:off x="498475" y="1367890"/>
            <a:ext cx="8454426" cy="4941672"/>
          </a:xfrm>
        </p:spPr>
        <p:txBody>
          <a:bodyPr>
            <a:normAutofit/>
          </a:bodyPr>
          <a:lstStyle/>
          <a:p>
            <a:r>
              <a:rPr lang="en-US" dirty="0"/>
              <a:t>Once a firm has estimated the CLV score of all its current and prospective customers, it can estimate its total customer lifetime value (or total customer equity). </a:t>
            </a:r>
          </a:p>
          <a:p>
            <a:r>
              <a:rPr lang="en-US" dirty="0"/>
              <a:t>To increase the total customer lifetime value, firms have three levers they can use: </a:t>
            </a:r>
          </a:p>
          <a:p>
            <a:pPr lvl="1"/>
            <a:r>
              <a:rPr lang="en-US" dirty="0"/>
              <a:t>Acquiring more profitable customers (or re-balancing the customer mix to focus on the customers with the greatest return) and firing the unprofitable ones.</a:t>
            </a:r>
          </a:p>
          <a:p>
            <a:pPr lvl="1"/>
            <a:r>
              <a:rPr lang="en-US" dirty="0"/>
              <a:t>Increasing customer retention rate among the profitable customers.</a:t>
            </a:r>
          </a:p>
          <a:p>
            <a:pPr lvl="1"/>
            <a:r>
              <a:rPr lang="en-US" dirty="0"/>
              <a:t>Developing existing customers by trading them up and across the product portfolio to increase their sales and profits.</a:t>
            </a:r>
          </a:p>
          <a:p>
            <a:endParaRPr lang="en-US"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72995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78296"/>
            <a:ext cx="7556313" cy="854337"/>
          </a:xfrm>
        </p:spPr>
        <p:txBody>
          <a:bodyPr>
            <a:normAutofit/>
          </a:bodyPr>
          <a:lstStyle/>
          <a:p>
            <a:r>
              <a:rPr lang="en-US" b="1" dirty="0"/>
              <a:t>Linking CLV to Firm Value</a:t>
            </a:r>
          </a:p>
        </p:txBody>
      </p:sp>
      <p:sp>
        <p:nvSpPr>
          <p:cNvPr id="3" name="Content Placeholder 2"/>
          <p:cNvSpPr>
            <a:spLocks noGrp="1"/>
          </p:cNvSpPr>
          <p:nvPr>
            <p:ph idx="1"/>
          </p:nvPr>
        </p:nvSpPr>
        <p:spPr>
          <a:xfrm>
            <a:off x="498475" y="1367890"/>
            <a:ext cx="8454426" cy="4941672"/>
          </a:xfrm>
        </p:spPr>
        <p:txBody>
          <a:bodyPr>
            <a:normAutofit/>
          </a:bodyPr>
          <a:lstStyle/>
          <a:p>
            <a:r>
              <a:rPr lang="en-US" dirty="0"/>
              <a:t>However, there are three important reasons why customer retention – especially the retention of customers with a positive CLV – is especially critical to the success of a firm (i.e., firm value).</a:t>
            </a:r>
          </a:p>
          <a:p>
            <a:pPr lvl="1"/>
            <a:r>
              <a:rPr lang="en-US" dirty="0"/>
              <a:t>Acquiring customers can cost significantly more than retaining customers.</a:t>
            </a:r>
          </a:p>
          <a:p>
            <a:pPr lvl="1"/>
            <a:r>
              <a:rPr lang="en-US" dirty="0"/>
              <a:t>The customer profit rate tends to increase over the life of a customer</a:t>
            </a:r>
          </a:p>
          <a:p>
            <a:pPr lvl="1"/>
            <a:r>
              <a:rPr lang="en-US" dirty="0"/>
              <a:t>A firm with a 70% customer retention rate has to replace about half of its customers about every three years to maintain its total number of customers.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170251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78296"/>
            <a:ext cx="7556313" cy="854337"/>
          </a:xfrm>
        </p:spPr>
        <p:txBody>
          <a:bodyPr>
            <a:normAutofit/>
          </a:bodyPr>
          <a:lstStyle/>
          <a:p>
            <a:r>
              <a:rPr lang="en-US" b="1" dirty="0"/>
              <a:t>Some Additional Thoughts</a:t>
            </a:r>
          </a:p>
        </p:txBody>
      </p:sp>
      <p:sp>
        <p:nvSpPr>
          <p:cNvPr id="3" name="Content Placeholder 2"/>
          <p:cNvSpPr>
            <a:spLocks noGrp="1"/>
          </p:cNvSpPr>
          <p:nvPr>
            <p:ph idx="1"/>
          </p:nvPr>
        </p:nvSpPr>
        <p:spPr>
          <a:xfrm>
            <a:off x="498475" y="1367890"/>
            <a:ext cx="8454426" cy="4941672"/>
          </a:xfrm>
        </p:spPr>
        <p:txBody>
          <a:bodyPr>
            <a:normAutofit/>
          </a:bodyPr>
          <a:lstStyle/>
          <a:p>
            <a:r>
              <a:rPr lang="en-US" dirty="0"/>
              <a:t>When estimating CLV, managers are typically confronted with several questions: </a:t>
            </a:r>
          </a:p>
          <a:p>
            <a:pPr lvl="1"/>
            <a:r>
              <a:rPr lang="en-US" dirty="0"/>
              <a:t>CLV models typically assume an infinite time horizon. However, in some cases, it may be more appropriate to calculate CLV with finite periods. </a:t>
            </a:r>
          </a:p>
          <a:p>
            <a:pPr lvl="1"/>
            <a:r>
              <a:rPr lang="en-US" dirty="0"/>
              <a:t>The CLV models presented in this chapter assume that firms make, on average, the same gross margin with a customer each time period once they’re acquired. Hence, gross margin may need to be adjusted for each time period based on the expected change in gross margin over time.</a:t>
            </a:r>
          </a:p>
          <a:p>
            <a:pPr lvl="1"/>
            <a:r>
              <a:rPr lang="en-US" dirty="0"/>
              <a:t>Determining an appropriate retention rate is non-trivial. Similar to the previous point on using an average gross margin, we need to ask the question of whether the retention rate for each customer changes over time?</a:t>
            </a:r>
          </a:p>
          <a:p>
            <a:pPr lvl="1"/>
            <a:r>
              <a:rPr lang="en-US" dirty="0"/>
              <a:t>Managers can calculate CLV using whichever time period is most appropriate. So, if on average customers purchase once each month, it is worthwhile to consider calculating CLV at a monthly or at most quarterly level. </a:t>
            </a:r>
          </a:p>
          <a:p>
            <a:pPr lvl="1"/>
            <a:r>
              <a:rPr lang="en-US" dirty="0"/>
              <a:t>Different CLV formulas and symbols are used in various CLV textbooks. However, the underlying models are largely the same.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83066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Unprofitable Customers</a:t>
            </a:r>
          </a:p>
          <a:p>
            <a:pPr lvl="1"/>
            <a:r>
              <a:rPr lang="en-US" dirty="0"/>
              <a:t>The Idea behind Customer Lifetime Value (CLV)</a:t>
            </a:r>
          </a:p>
          <a:p>
            <a:pPr lvl="1"/>
            <a:r>
              <a:rPr lang="en-US" dirty="0"/>
              <a:t>CLV in Action</a:t>
            </a:r>
          </a:p>
          <a:p>
            <a:r>
              <a:rPr lang="en-US" dirty="0">
                <a:solidFill>
                  <a:schemeClr val="tx1">
                    <a:lumMod val="75000"/>
                    <a:lumOff val="25000"/>
                  </a:schemeClr>
                </a:solidFill>
              </a:rPr>
              <a:t>Customer Lifetime Value (CLV)</a:t>
            </a:r>
          </a:p>
          <a:p>
            <a:pPr lvl="1"/>
            <a:r>
              <a:rPr lang="en-US" dirty="0"/>
              <a:t>An Example</a:t>
            </a:r>
          </a:p>
          <a:p>
            <a:pPr lvl="1"/>
            <a:r>
              <a:rPr lang="en-US" dirty="0"/>
              <a:t>Using CLV to Determine Acquisition Costs of Customers</a:t>
            </a:r>
          </a:p>
          <a:p>
            <a:pPr lvl="1"/>
            <a:r>
              <a:rPr lang="en-US" dirty="0"/>
              <a:t>Using CLV for Prospecting Decisions</a:t>
            </a:r>
          </a:p>
          <a:p>
            <a:pPr lvl="1"/>
            <a:r>
              <a:rPr lang="en-US" dirty="0"/>
              <a:t>Estimating the Retention Rate</a:t>
            </a:r>
          </a:p>
          <a:p>
            <a:pPr lvl="1"/>
            <a:r>
              <a:rPr lang="en-US" dirty="0"/>
              <a:t>Linking CLV to Firm Value</a:t>
            </a:r>
          </a:p>
          <a:p>
            <a:pPr lvl="1"/>
            <a:r>
              <a:rPr lang="en-US" dirty="0"/>
              <a:t>Some Additional Thoughts</a:t>
            </a:r>
          </a:p>
          <a:p>
            <a:r>
              <a:rPr lang="en-US" b="1" dirty="0">
                <a:solidFill>
                  <a:srgbClr val="004668"/>
                </a:solidFill>
              </a:rPr>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7587343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Summary</a:t>
            </a:r>
          </a:p>
        </p:txBody>
      </p:sp>
      <p:sp>
        <p:nvSpPr>
          <p:cNvPr id="3" name="Content Placeholder 2"/>
          <p:cNvSpPr>
            <a:spLocks noGrp="1"/>
          </p:cNvSpPr>
          <p:nvPr>
            <p:ph idx="1"/>
          </p:nvPr>
        </p:nvSpPr>
        <p:spPr>
          <a:xfrm>
            <a:off x="498475" y="1331056"/>
            <a:ext cx="8454426" cy="4948558"/>
          </a:xfrm>
        </p:spPr>
        <p:txBody>
          <a:bodyPr>
            <a:normAutofit/>
          </a:bodyPr>
          <a:lstStyle/>
          <a:p>
            <a:r>
              <a:rPr lang="en-US" dirty="0"/>
              <a:t>Whereas traditional customer measures are often backward looking (i.e., they measure the past profitability of a customer relationship), Customer Lifetime Value (CLV) is a forward-looking approach that enables researchers to estimate the predicted future value and profitability of a customer. </a:t>
            </a:r>
          </a:p>
          <a:p>
            <a:r>
              <a:rPr lang="en-US" dirty="0"/>
              <a:t>CLV can help improve many marketing decisions, such as which customers to target, how much to spend to acquire and retain new customers, and when to stop serving (i.e., “firing”) a customer.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03398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8474" y="1381033"/>
            <a:ext cx="8354173" cy="4766855"/>
          </a:xfrm>
        </p:spPr>
        <p:txBody>
          <a:bodyPr>
            <a:normAutofit/>
          </a:bodyPr>
          <a:lstStyle/>
          <a:p>
            <a:pPr lvl="0"/>
            <a:r>
              <a:rPr lang="en-US" dirty="0"/>
              <a:t>Know the idea behind Customer Lifetime Value (CLV).</a:t>
            </a:r>
          </a:p>
          <a:p>
            <a:pPr lvl="0"/>
            <a:r>
              <a:rPr lang="en-US" dirty="0"/>
              <a:t>Understand the “standard” CLV formula as well as the “alternative” CLV formula.  Be able to explain the difference between the two formulas.</a:t>
            </a:r>
          </a:p>
          <a:p>
            <a:pPr lvl="0"/>
            <a:r>
              <a:rPr lang="en-US" dirty="0"/>
              <a:t>Describe how to use CLV for prospecting decisions.</a:t>
            </a:r>
          </a:p>
          <a:p>
            <a:pPr lvl="0"/>
            <a:r>
              <a:rPr lang="en-US" dirty="0"/>
              <a:t>Know how to use CLV to determine maximum acquisition costs.</a:t>
            </a:r>
          </a:p>
          <a:p>
            <a:pPr lvl="0"/>
            <a:r>
              <a:rPr lang="en-US" dirty="0"/>
              <a:t>Explain how to do a return on marketing investment (ROMI) calculation based on the findings from a CLV analysis.</a:t>
            </a:r>
          </a:p>
          <a:p>
            <a:pPr lvl="0"/>
            <a:r>
              <a:rPr lang="en-US" dirty="0"/>
              <a:t>Understand the different approaches researchers take to estimate the retention rate.</a:t>
            </a:r>
          </a:p>
          <a:p>
            <a:pPr lvl="0"/>
            <a:r>
              <a:rPr lang="en-US" dirty="0"/>
              <a:t>Know how CLV is linked to firm value.</a:t>
            </a:r>
          </a:p>
        </p:txBody>
      </p:sp>
      <p:sp>
        <p:nvSpPr>
          <p:cNvPr id="6" name="Footer Placeholder 5"/>
          <p:cNvSpPr>
            <a:spLocks noGrp="1"/>
          </p:cNvSpPr>
          <p:nvPr>
            <p:ph type="ftr" sz="quarter" idx="11"/>
          </p:nvPr>
        </p:nvSpPr>
        <p:spPr>
          <a:xfrm>
            <a:off x="291353" y="6423585"/>
            <a:ext cx="6122894" cy="365125"/>
          </a:xfrm>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06435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Summary</a:t>
            </a:r>
          </a:p>
        </p:txBody>
      </p:sp>
      <p:sp>
        <p:nvSpPr>
          <p:cNvPr id="3" name="Content Placeholder 2"/>
          <p:cNvSpPr>
            <a:spLocks noGrp="1"/>
          </p:cNvSpPr>
          <p:nvPr>
            <p:ph idx="1"/>
          </p:nvPr>
        </p:nvSpPr>
        <p:spPr>
          <a:xfrm>
            <a:off x="498475" y="1331056"/>
            <a:ext cx="8454426" cy="4948558"/>
          </a:xfrm>
        </p:spPr>
        <p:txBody>
          <a:bodyPr>
            <a:normAutofit/>
          </a:bodyPr>
          <a:lstStyle/>
          <a:p>
            <a:r>
              <a:rPr lang="en-US" dirty="0"/>
              <a:t>CLV also allows firms to compare the costs to acquire a customer with the future profits expected from that customer. Importantly, CLV can be easily expanded from an individual customer to a segment of customers, thus enabling firms to make better targeting decisions (see Chapters 3 &amp; 4 where we discuss segmentation and targeting). </a:t>
            </a:r>
          </a:p>
          <a:p>
            <a:r>
              <a:rPr lang="en-US" dirty="0"/>
              <a:t>Because CLV is forward-looking, it requires researchers to make certain assumptions (e.g., how long will a customer be retained) and hence can be inaccurate. </a:t>
            </a:r>
          </a:p>
          <a:p>
            <a:r>
              <a:rPr lang="en-US" dirty="0"/>
              <a:t>Nevertheless, many firms today recognize the importance and value of estimating CLV, partially because it has been shown to predict overall firm value.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30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20811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Unprofitable Customers</a:t>
            </a:r>
          </a:p>
          <a:p>
            <a:pPr lvl="1"/>
            <a:r>
              <a:rPr lang="en-US" dirty="0"/>
              <a:t>The Idea behind Customer Lifetime Value (CLV)</a:t>
            </a:r>
          </a:p>
          <a:p>
            <a:pPr lvl="1"/>
            <a:r>
              <a:rPr lang="en-US" dirty="0"/>
              <a:t>CLV in Action</a:t>
            </a:r>
          </a:p>
          <a:p>
            <a:r>
              <a:rPr lang="en-US" dirty="0">
                <a:solidFill>
                  <a:schemeClr val="tx1">
                    <a:lumMod val="75000"/>
                    <a:lumOff val="25000"/>
                  </a:schemeClr>
                </a:solidFill>
              </a:rPr>
              <a:t>Customer Lifetime Value (CLV)</a:t>
            </a:r>
          </a:p>
          <a:p>
            <a:pPr lvl="1"/>
            <a:r>
              <a:rPr lang="en-US" dirty="0"/>
              <a:t>An Example</a:t>
            </a:r>
          </a:p>
          <a:p>
            <a:pPr lvl="1"/>
            <a:r>
              <a:rPr lang="en-US" dirty="0"/>
              <a:t>Using CLV to Determine Acquisition Costs of Customers</a:t>
            </a:r>
          </a:p>
          <a:p>
            <a:pPr lvl="1"/>
            <a:r>
              <a:rPr lang="en-US" dirty="0"/>
              <a:t>Using CLV for Prospecting Decisions</a:t>
            </a:r>
          </a:p>
          <a:p>
            <a:pPr lvl="1"/>
            <a:r>
              <a:rPr lang="en-US" dirty="0"/>
              <a:t>Estimating the Retention Rate</a:t>
            </a:r>
          </a:p>
          <a:p>
            <a:pPr lvl="1"/>
            <a:r>
              <a:rPr lang="en-US" dirty="0"/>
              <a:t>Linking CLV to Firm Value</a:t>
            </a:r>
          </a:p>
          <a:p>
            <a:pPr lvl="1"/>
            <a:r>
              <a:rPr lang="en-US" dirty="0"/>
              <a:t>Some Additional Thoughts</a:t>
            </a:r>
          </a:p>
          <a:p>
            <a:r>
              <a:rPr lang="en-US" dirty="0">
                <a:solidFill>
                  <a:schemeClr val="tx1">
                    <a:lumMod val="75000"/>
                    <a:lumOff val="25000"/>
                  </a:schemeClr>
                </a:solidFill>
              </a:rPr>
              <a:t>Summary</a:t>
            </a:r>
          </a:p>
          <a:p>
            <a:r>
              <a:rPr lang="en-US" b="1" dirty="0">
                <a:solidFill>
                  <a:srgbClr val="004264"/>
                </a:solidFill>
              </a:rPr>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31</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769085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rmAutofit/>
          </a:bodyPr>
          <a:lstStyle/>
          <a:p>
            <a:pPr lvl="0"/>
            <a:r>
              <a:rPr lang="en-US" dirty="0"/>
              <a:t>Some customers are more valuable (i.e., profitable) than others.</a:t>
            </a:r>
          </a:p>
          <a:p>
            <a:pPr lvl="0"/>
            <a:r>
              <a:rPr lang="en-US" dirty="0"/>
              <a:t>Customer Lifetime Value (CLV) is a forward-looking approach that allows researchers to estimate the value and profitability of customers.</a:t>
            </a:r>
          </a:p>
          <a:p>
            <a:pPr lvl="0"/>
            <a:r>
              <a:rPr lang="en-US" dirty="0"/>
              <a:t>CLV is the present value of the future cash flows that can be attributed to a particular customer.</a:t>
            </a:r>
          </a:p>
          <a:p>
            <a:pPr lvl="0"/>
            <a:r>
              <a:rPr lang="en-US" dirty="0"/>
              <a:t>CLV focuses on customer profitability over the long-term and helps firms distinguish between profitable and unprofitable customers.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32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793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rmAutofit/>
          </a:bodyPr>
          <a:lstStyle/>
          <a:p>
            <a:pPr lvl="0"/>
            <a:r>
              <a:rPr lang="en-US" dirty="0"/>
              <a:t>CLV helps determine the maximum amount firms should spend to acquire a new customer and/or retain and serve existing customers.  </a:t>
            </a:r>
          </a:p>
          <a:p>
            <a:pPr lvl="0"/>
            <a:r>
              <a:rPr lang="en-US" dirty="0"/>
              <a:t>CLV calculations are forward-looking and rely on assumptions (e.g., how long will a customer be retained). Thus, CLV can be inaccurate. Nevertheless, many firms recognize the value of CLV.</a:t>
            </a:r>
          </a:p>
          <a:p>
            <a:pPr lvl="0"/>
            <a:r>
              <a:rPr lang="en-US" dirty="0"/>
              <a:t>Research has shown that a firm’s CLV-based customer valuation is highly related with that firm’s market value, in support of the managerial importance of CLV.</a:t>
            </a:r>
          </a:p>
          <a:p>
            <a:pPr lvl="0"/>
            <a:r>
              <a:rPr lang="en-US" dirty="0"/>
              <a:t>Although the formulas presented and used in this chapter are the most commonly used ones, different researchers use different CLV formulas and/or symbols. Yet, the various formulas are all related and serve the same purpose.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33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7028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b="1" dirty="0">
                <a:solidFill>
                  <a:srgbClr val="004668"/>
                </a:solidFill>
              </a:rPr>
              <a:t>Introduction</a:t>
            </a:r>
          </a:p>
          <a:p>
            <a:pPr lvl="1"/>
            <a:r>
              <a:rPr lang="en-US" dirty="0"/>
              <a:t>Unprofitable Customers</a:t>
            </a:r>
          </a:p>
          <a:p>
            <a:pPr lvl="1"/>
            <a:r>
              <a:rPr lang="en-US" dirty="0"/>
              <a:t>The Idea behind Customer Lifetime Value (CLV)</a:t>
            </a:r>
          </a:p>
          <a:p>
            <a:pPr lvl="1"/>
            <a:r>
              <a:rPr lang="en-US" dirty="0"/>
              <a:t>CLV in Action</a:t>
            </a:r>
          </a:p>
          <a:p>
            <a:r>
              <a:rPr lang="en-US" dirty="0"/>
              <a:t>Customer Lifetime Value (CLV)</a:t>
            </a:r>
          </a:p>
          <a:p>
            <a:pPr lvl="1"/>
            <a:r>
              <a:rPr lang="en-US" dirty="0"/>
              <a:t>An Example</a:t>
            </a:r>
          </a:p>
          <a:p>
            <a:pPr lvl="1"/>
            <a:r>
              <a:rPr lang="en-US" dirty="0"/>
              <a:t>Using CLV to Determine Acquisition Costs of Customers</a:t>
            </a:r>
          </a:p>
          <a:p>
            <a:pPr lvl="1"/>
            <a:r>
              <a:rPr lang="en-US" dirty="0"/>
              <a:t>Using CLV for Prospecting Decisions</a:t>
            </a:r>
          </a:p>
          <a:p>
            <a:pPr lvl="1"/>
            <a:r>
              <a:rPr lang="en-US" dirty="0"/>
              <a:t>Estimating the Retention Rate</a:t>
            </a:r>
          </a:p>
          <a:p>
            <a:pPr lvl="1"/>
            <a:r>
              <a:rPr lang="en-US" dirty="0"/>
              <a:t>Linking CLV to Firm Value</a:t>
            </a:r>
          </a:p>
          <a:p>
            <a:pPr lvl="1"/>
            <a:r>
              <a:rPr lang="en-US" dirty="0"/>
              <a:t>Some Additional Thoughts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30234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256" y="334681"/>
            <a:ext cx="8153400" cy="883270"/>
          </a:xfrm>
        </p:spPr>
        <p:txBody>
          <a:bodyPr/>
          <a:lstStyle/>
          <a:p>
            <a:r>
              <a:rPr lang="en-US" b="1" dirty="0"/>
              <a:t>Unprofitable Customers</a:t>
            </a:r>
          </a:p>
        </p:txBody>
      </p:sp>
      <p:sp>
        <p:nvSpPr>
          <p:cNvPr id="3" name="Content Placeholder 2"/>
          <p:cNvSpPr>
            <a:spLocks noGrp="1"/>
          </p:cNvSpPr>
          <p:nvPr>
            <p:ph idx="1"/>
          </p:nvPr>
        </p:nvSpPr>
        <p:spPr>
          <a:xfrm>
            <a:off x="381000" y="1295400"/>
            <a:ext cx="8610600" cy="4866861"/>
          </a:xfrm>
        </p:spPr>
        <p:txBody>
          <a:bodyPr>
            <a:normAutofit/>
          </a:bodyPr>
          <a:lstStyle/>
          <a:p>
            <a:pPr marL="0" indent="0" algn="ctr">
              <a:buNone/>
            </a:pPr>
            <a:br>
              <a:rPr lang="en-US" sz="2600" b="1" i="1" dirty="0"/>
            </a:br>
            <a:r>
              <a:rPr lang="en-US" sz="2600" b="1" i="1" dirty="0"/>
              <a:t>Not all customers are equally profitable.</a:t>
            </a:r>
          </a:p>
          <a:p>
            <a:r>
              <a:rPr lang="en-US" dirty="0"/>
              <a:t>The Pareto Principle, also known as the 80/20 rule, is often relevant when looking at the distribution of your customers’ Customer Lifetime Values (CLVs). </a:t>
            </a:r>
          </a:p>
          <a:p>
            <a:r>
              <a:rPr lang="en-US" dirty="0"/>
              <a:t>Usually about 10-20% of your customers help to generate about 80-90% of your total profit. </a:t>
            </a:r>
          </a:p>
          <a:p>
            <a:r>
              <a:rPr lang="en-US" dirty="0"/>
              <a:t>Further, the next 40-60% of your customers tend to be a little above breakeven. </a:t>
            </a:r>
          </a:p>
          <a:p>
            <a:r>
              <a:rPr lang="en-US" dirty="0"/>
              <a:t>That means that the remainder of your customers are usually unprofitable.</a:t>
            </a:r>
          </a:p>
          <a:p>
            <a:pPr>
              <a:lnSpc>
                <a:spcPct val="90000"/>
              </a:lnSpc>
            </a:pPr>
            <a:endParaRPr lang="en-US" sz="1800" u="sng"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4517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256" y="334681"/>
            <a:ext cx="8153400" cy="883270"/>
          </a:xfrm>
        </p:spPr>
        <p:txBody>
          <a:bodyPr/>
          <a:lstStyle/>
          <a:p>
            <a:r>
              <a:rPr lang="en-US" b="1" dirty="0"/>
              <a:t>Unprofitable Customers</a:t>
            </a:r>
          </a:p>
        </p:txBody>
      </p:sp>
      <p:sp>
        <p:nvSpPr>
          <p:cNvPr id="3" name="Content Placeholder 2"/>
          <p:cNvSpPr>
            <a:spLocks noGrp="1"/>
          </p:cNvSpPr>
          <p:nvPr>
            <p:ph idx="1"/>
          </p:nvPr>
        </p:nvSpPr>
        <p:spPr>
          <a:xfrm>
            <a:off x="381000" y="1295400"/>
            <a:ext cx="8610600" cy="4866861"/>
          </a:xfrm>
        </p:spPr>
        <p:txBody>
          <a:bodyPr>
            <a:normAutofit/>
          </a:bodyPr>
          <a:lstStyle/>
          <a:p>
            <a:r>
              <a:rPr lang="en-US" dirty="0"/>
              <a:t>If a company cannot turn unprofitable customers into profitable ones, the company may want to dismiss or find less expensive ways to manage those customers who cost more to serve than they are worth. </a:t>
            </a:r>
          </a:p>
          <a:p>
            <a:r>
              <a:rPr lang="en-US" dirty="0"/>
              <a:t>Some suggest companies should fire unprofitable customers. Doing so can give companies the bandwidth and resources to take care of the profitable customers. But, be careful…</a:t>
            </a:r>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81086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256" y="334681"/>
            <a:ext cx="8153400" cy="883270"/>
          </a:xfrm>
        </p:spPr>
        <p:txBody>
          <a:bodyPr/>
          <a:lstStyle/>
          <a:p>
            <a:r>
              <a:rPr lang="en-US" b="1" dirty="0"/>
              <a:t>Unprofitable Customers</a:t>
            </a:r>
          </a:p>
        </p:txBody>
      </p:sp>
      <p:sp>
        <p:nvSpPr>
          <p:cNvPr id="3" name="Content Placeholder 2"/>
          <p:cNvSpPr>
            <a:spLocks noGrp="1"/>
          </p:cNvSpPr>
          <p:nvPr>
            <p:ph idx="1"/>
          </p:nvPr>
        </p:nvSpPr>
        <p:spPr>
          <a:xfrm>
            <a:off x="381000" y="1295400"/>
            <a:ext cx="8610600" cy="4866861"/>
          </a:xfrm>
        </p:spPr>
        <p:txBody>
          <a:bodyPr>
            <a:normAutofit/>
          </a:bodyPr>
          <a:lstStyle/>
          <a:p>
            <a:r>
              <a:rPr lang="en-US" dirty="0"/>
              <a:t>Consider the following example: </a:t>
            </a:r>
          </a:p>
          <a:p>
            <a:pPr lvl="1"/>
            <a:r>
              <a:rPr lang="en-US" dirty="0"/>
              <a:t>In June 2007, Sprint Nextel sent out letters to about 1,000 customers informing them that their contracts had been terminated. For about a year, Sprint had been tracking the calls made by these customers. According to a Sprint Nextel spokesperson, some of them called customer care hundreds of times a month. Eventually, Sprint Nextel determined it could not meet the needs of these customers and, therefore, cut off their service (Sprint Nextel also waived any cancelation fees). </a:t>
            </a:r>
          </a:p>
          <a:p>
            <a:pPr lvl="1"/>
            <a:r>
              <a:rPr lang="en-US" dirty="0"/>
              <a:t>Sprint Nextel received quite a bit of negative word of mouth (WOM) when it fired the 1,000 customers, and its stock price dropped by about 2% around the time when the announcement was made (Srivastava 2007). </a:t>
            </a:r>
          </a:p>
          <a:p>
            <a:r>
              <a:rPr lang="en-US" dirty="0"/>
              <a:t>However, it can be possible to end relationships with customers and come out ahead. For instance, when Allstate Insurance dropped 95,000 homeowner policies in Florida, its stock price surged 5.7%.</a:t>
            </a:r>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6135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208722"/>
            <a:ext cx="7481702" cy="952493"/>
          </a:xfrm>
        </p:spPr>
        <p:txBody>
          <a:bodyPr/>
          <a:lstStyle/>
          <a:p>
            <a:r>
              <a:rPr lang="en-US" b="1" dirty="0"/>
              <a:t>The Idea behind Customer Lifetime Value (CLV)</a:t>
            </a:r>
          </a:p>
        </p:txBody>
      </p:sp>
      <p:sp>
        <p:nvSpPr>
          <p:cNvPr id="3" name="Content Placeholder 2"/>
          <p:cNvSpPr>
            <a:spLocks noGrp="1"/>
          </p:cNvSpPr>
          <p:nvPr>
            <p:ph idx="1"/>
          </p:nvPr>
        </p:nvSpPr>
        <p:spPr>
          <a:xfrm>
            <a:off x="336030" y="1322221"/>
            <a:ext cx="8610600" cy="5101364"/>
          </a:xfrm>
        </p:spPr>
        <p:txBody>
          <a:bodyPr>
            <a:normAutofit/>
          </a:bodyPr>
          <a:lstStyle/>
          <a:p>
            <a:r>
              <a:rPr lang="en-US" dirty="0"/>
              <a:t>One of the most widely used metrics for determining how much a customer is worth to a company is customer lifetime value, or CLV.</a:t>
            </a:r>
          </a:p>
          <a:p>
            <a:r>
              <a:rPr lang="en-US" dirty="0"/>
              <a:t>The idea behind CLV is fairly intuitive. </a:t>
            </a:r>
          </a:p>
          <a:p>
            <a:pPr lvl="1"/>
            <a:r>
              <a:rPr lang="en-US" dirty="0"/>
              <a:t>A company engages in some efforts to win a customer. </a:t>
            </a:r>
          </a:p>
          <a:p>
            <a:pPr lvl="1"/>
            <a:r>
              <a:rPr lang="en-US" dirty="0"/>
              <a:t>Once a prospect becomes a customer, the company expects to earn some revenues from that customer. </a:t>
            </a:r>
          </a:p>
          <a:p>
            <a:pPr lvl="1"/>
            <a:r>
              <a:rPr lang="en-US" dirty="0"/>
              <a:t>Serving the customer will also likely come at a cost to the company. Indeed, it will cost the company something to make and supply the product (be it a good or a service) and to retain the customer. </a:t>
            </a:r>
          </a:p>
          <a:p>
            <a:pPr lvl="1"/>
            <a:r>
              <a:rPr lang="en-US" dirty="0"/>
              <a:t>The customer’s expected retention rate, or how likely it is that the customer will stay with the company, is taken into account in a CLV analysis. </a:t>
            </a:r>
          </a:p>
          <a:p>
            <a:pPr lvl="1"/>
            <a:r>
              <a:rPr lang="en-US" dirty="0"/>
              <a:t>Moreover, the customer’s future net cash flows need to be discounted to today’s value, which a CLV analysis again does. </a:t>
            </a:r>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502473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CLV in Action</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As customers, most of us have individual CLV scores with at least some companies we interact with.</a:t>
            </a:r>
          </a:p>
          <a:p>
            <a:r>
              <a:rPr lang="en-US" dirty="0"/>
              <a:t>“Your [CLV] score can determine the prices you pay, the products and ads you see and the perks you receive. Credit card companies use the scoring systems to decide what to offer customers who want to cancel their cards. Wireless carriers route high-value callers immediately to their most skilled agents. At some airlines, a high score increases the odds of a seat upgrade.” </a:t>
            </a:r>
            <a:br>
              <a:rPr lang="en-US" dirty="0"/>
            </a:br>
            <a:r>
              <a:rPr lang="en-US" dirty="0"/>
              <a:t>– Safdar (from the </a:t>
            </a:r>
            <a:r>
              <a:rPr lang="en-US" i="1" dirty="0"/>
              <a:t>Wall Street Journal </a:t>
            </a:r>
            <a:r>
              <a:rPr lang="en-US" dirty="0"/>
              <a:t>in 2018)</a:t>
            </a:r>
          </a:p>
          <a:p>
            <a:r>
              <a:rPr lang="en-US" dirty="0"/>
              <a:t>“Not all customers deserve a company’s best efforts”, so whether you are on hold for 50 minutes or 1 minute when calling a customer service hotline might be because of your (secret) CLV score. </a:t>
            </a:r>
            <a:br>
              <a:rPr lang="en-US" dirty="0"/>
            </a:br>
            <a:r>
              <a:rPr lang="en-US" dirty="0"/>
              <a:t>– Marketing Professor Pete Fader</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7639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4134</Words>
  <Application>Microsoft Office PowerPoint</Application>
  <PresentationFormat>On-screen Show (4:3)</PresentationFormat>
  <Paragraphs>341</Paragraphs>
  <Slides>33</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Avenir Light</vt:lpstr>
      <vt:lpstr>Calibri</vt:lpstr>
      <vt:lpstr>Cambria</vt:lpstr>
      <vt:lpstr>Cambria Math</vt:lpstr>
      <vt:lpstr>Times New Roman</vt:lpstr>
      <vt:lpstr>Wingdings</vt:lpstr>
      <vt:lpstr>Palmatier1</vt:lpstr>
      <vt:lpstr>PowerPoint Presentation</vt:lpstr>
      <vt:lpstr>Agenda</vt:lpstr>
      <vt:lpstr>Learning Objectives</vt:lpstr>
      <vt:lpstr>Agenda</vt:lpstr>
      <vt:lpstr>Unprofitable Customers</vt:lpstr>
      <vt:lpstr>Unprofitable Customers</vt:lpstr>
      <vt:lpstr>Unprofitable Customers</vt:lpstr>
      <vt:lpstr>The Idea behind Customer Lifetime Value (CLV)</vt:lpstr>
      <vt:lpstr>CLV in Action</vt:lpstr>
      <vt:lpstr>Agenda</vt:lpstr>
      <vt:lpstr>An Example</vt:lpstr>
      <vt:lpstr>An Example</vt:lpstr>
      <vt:lpstr>An Example</vt:lpstr>
      <vt:lpstr>An Example</vt:lpstr>
      <vt:lpstr>An Example</vt:lpstr>
      <vt:lpstr>An Example</vt:lpstr>
      <vt:lpstr>Using CLV to Determine Acquisition Costs of Customers</vt:lpstr>
      <vt:lpstr>Using CLV for Prospecting Decisions</vt:lpstr>
      <vt:lpstr>Using CLV for Prospecting Decisions</vt:lpstr>
      <vt:lpstr>Using CLV for Prospecting Decisions</vt:lpstr>
      <vt:lpstr>Using CLV for Prospecting Decisions</vt:lpstr>
      <vt:lpstr>Estimating the Retention Rate</vt:lpstr>
      <vt:lpstr>Estimating the Retention Rate</vt:lpstr>
      <vt:lpstr>Estimating the Retention Rate</vt:lpstr>
      <vt:lpstr>Linking CLV to Firm Value</vt:lpstr>
      <vt:lpstr>Linking CLV to Firm Value</vt:lpstr>
      <vt:lpstr>Some Additional Thoughts</vt:lpstr>
      <vt:lpstr>Agenda</vt:lpstr>
      <vt:lpstr>Summary</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2021-12-18T14:59:35Z</dcterms:created>
  <dcterms:modified xsi:type="dcterms:W3CDTF">2021-12-18T14:59:41Z</dcterms:modified>
</cp:coreProperties>
</file>