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9"/>
  </p:notesMasterIdLst>
  <p:handoutMasterIdLst>
    <p:handoutMasterId r:id="rId30"/>
  </p:handoutMasterIdLst>
  <p:sldIdLst>
    <p:sldId id="257" r:id="rId2"/>
    <p:sldId id="326" r:id="rId3"/>
    <p:sldId id="425" r:id="rId4"/>
    <p:sldId id="450" r:id="rId5"/>
    <p:sldId id="451" r:id="rId6"/>
    <p:sldId id="259" r:id="rId7"/>
    <p:sldId id="260" r:id="rId8"/>
    <p:sldId id="261" r:id="rId9"/>
    <p:sldId id="455" r:id="rId10"/>
    <p:sldId id="456" r:id="rId11"/>
    <p:sldId id="452" r:id="rId12"/>
    <p:sldId id="439" r:id="rId13"/>
    <p:sldId id="457" r:id="rId14"/>
    <p:sldId id="440" r:id="rId15"/>
    <p:sldId id="458" r:id="rId16"/>
    <p:sldId id="441" r:id="rId17"/>
    <p:sldId id="459" r:id="rId18"/>
    <p:sldId id="442" r:id="rId19"/>
    <p:sldId id="443" r:id="rId20"/>
    <p:sldId id="460" r:id="rId21"/>
    <p:sldId id="444" r:id="rId22"/>
    <p:sldId id="461" r:id="rId23"/>
    <p:sldId id="453" r:id="rId24"/>
    <p:sldId id="438" r:id="rId25"/>
    <p:sldId id="454" r:id="rId26"/>
    <p:sldId id="307" r:id="rId27"/>
    <p:sldId id="462" r:id="rId28"/>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64"/>
    <a:srgbClr val="004668"/>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C6E54-DBDF-4851-B8DB-1E3857308E9D}" v="404" dt="2021-08-24T21:30:51.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2902" autoAdjust="0"/>
  </p:normalViewPr>
  <p:slideViewPr>
    <p:cSldViewPr snapToGrid="0" snapToObjects="1">
      <p:cViewPr varScale="1">
        <p:scale>
          <a:sx n="77" d="100"/>
          <a:sy n="77" d="100"/>
        </p:scale>
        <p:origin x="1502" y="6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5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1707640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4146735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3502587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2516040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4261458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3947539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2951959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29132889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27194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24</a:t>
            </a:fld>
            <a:endParaRPr lang="en-US"/>
          </a:p>
        </p:txBody>
      </p:sp>
    </p:spTree>
    <p:extLst>
      <p:ext uri="{BB962C8B-B14F-4D97-AF65-F5344CB8AC3E}">
        <p14:creationId xmlns:p14="http://schemas.microsoft.com/office/powerpoint/2010/main" val="2565140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4</a:t>
            </a:fld>
            <a:endParaRPr lang="en-US"/>
          </a:p>
        </p:txBody>
      </p:sp>
    </p:spTree>
    <p:extLst>
      <p:ext uri="{BB962C8B-B14F-4D97-AF65-F5344CB8AC3E}">
        <p14:creationId xmlns:p14="http://schemas.microsoft.com/office/powerpoint/2010/main" val="18188910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26</a:t>
            </a:fld>
            <a:endParaRPr lang="en-US"/>
          </a:p>
        </p:txBody>
      </p:sp>
    </p:spTree>
    <p:extLst>
      <p:ext uri="{BB962C8B-B14F-4D97-AF65-F5344CB8AC3E}">
        <p14:creationId xmlns:p14="http://schemas.microsoft.com/office/powerpoint/2010/main" val="27408322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3744545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2960113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873404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3344236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1741492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70099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3027347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302207"/>
            <a:ext cx="6759315" cy="954107"/>
          </a:xfrm>
          <a:prstGeom prst="rect">
            <a:avLst/>
          </a:prstGeom>
          <a:noFill/>
        </p:spPr>
        <p:txBody>
          <a:bodyPr wrap="square" rtlCol="0">
            <a:spAutoFit/>
          </a:bodyPr>
          <a:lstStyle/>
          <a:p>
            <a:pPr lvl="0" algn="ctr"/>
            <a:r>
              <a:rPr lang="en-US" sz="2800" b="1" dirty="0">
                <a:solidFill>
                  <a:srgbClr val="EFE61E"/>
                </a:solidFill>
                <a:latin typeface="+mj-lt"/>
                <a:cs typeface="Avenir Light"/>
              </a:rPr>
              <a:t>Using Logistic Regression for </a:t>
            </a:r>
            <a:br>
              <a:rPr lang="en-US" sz="2800" b="1" dirty="0">
                <a:solidFill>
                  <a:srgbClr val="EFE61E"/>
                </a:solidFill>
                <a:latin typeface="+mj-lt"/>
                <a:cs typeface="Avenir Light"/>
              </a:rPr>
            </a:br>
            <a:r>
              <a:rPr lang="en-US" sz="2800" b="1" dirty="0">
                <a:solidFill>
                  <a:srgbClr val="EFE61E"/>
                </a:solidFill>
                <a:latin typeface="+mj-lt"/>
                <a:cs typeface="Avenir Light"/>
              </a:rPr>
              <a:t>Customer Selection</a:t>
            </a:r>
            <a:endParaRPr lang="en-US" sz="2800" dirty="0">
              <a:solidFill>
                <a:schemeClr val="tx2"/>
              </a:solidFill>
              <a:latin typeface="Avenir Light"/>
              <a:cs typeface="Avenir Light"/>
            </a:endParaRPr>
          </a:p>
        </p:txBody>
      </p:sp>
      <p:pic>
        <p:nvPicPr>
          <p:cNvPr id="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127" y="4261743"/>
            <a:ext cx="1685078" cy="155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DCF60D91-5CCE-4EC9-8D66-81B41D6C18B3}"/>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r>
              <a:rPr lang="en-US" sz="3600" dirty="0">
                <a:solidFill>
                  <a:schemeClr val="bg1"/>
                </a:solidFill>
                <a:latin typeface="+mj-lt"/>
                <a:cs typeface="Avenir Light"/>
              </a:rPr>
              <a:t>:</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8</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4176357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Logistic Regression Example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They then sorted the customers by (1) customer worth and (2) probability of churning. Many of </a:t>
            </a:r>
            <a:r>
              <a:rPr lang="en-US" dirty="0" err="1"/>
              <a:t>MyFriend’s</a:t>
            </a:r>
            <a:r>
              <a:rPr lang="en-US" dirty="0"/>
              <a:t> most valuable customers had a high probability of churning. </a:t>
            </a:r>
          </a:p>
          <a:p>
            <a:r>
              <a:rPr lang="en-US" dirty="0"/>
              <a:t>Armed with these insights, Max’s Manager assembled a team and tasked it with identifying interventions they could target at </a:t>
            </a:r>
            <a:r>
              <a:rPr lang="en-US" dirty="0" err="1"/>
              <a:t>MyFriend’s</a:t>
            </a:r>
            <a:r>
              <a:rPr lang="en-US" dirty="0"/>
              <a:t> most valuable customers with high probability of churning. </a:t>
            </a:r>
          </a:p>
          <a:p>
            <a:r>
              <a:rPr lang="en-US" dirty="0"/>
              <a:t>She hoped these interventions would keep these customers happy and thus not cancel their insurance policy.</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95851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Objectives of Logistic Regression Models </a:t>
            </a:r>
          </a:p>
          <a:p>
            <a:pPr lvl="1"/>
            <a:r>
              <a:rPr lang="en-US" dirty="0"/>
              <a:t>Common Uses of Logistic Regression Models </a:t>
            </a:r>
          </a:p>
          <a:p>
            <a:pPr lvl="1"/>
            <a:r>
              <a:rPr lang="en-US" dirty="0"/>
              <a:t>Logistic Regression Example</a:t>
            </a:r>
          </a:p>
          <a:p>
            <a:r>
              <a:rPr lang="en-US" b="1" dirty="0">
                <a:solidFill>
                  <a:srgbClr val="004264"/>
                </a:solidFill>
              </a:rPr>
              <a:t>Logistic Regression</a:t>
            </a:r>
          </a:p>
          <a:p>
            <a:pPr lvl="1"/>
            <a:r>
              <a:rPr lang="en-US" dirty="0"/>
              <a:t>Logistic Regression Model</a:t>
            </a:r>
          </a:p>
          <a:p>
            <a:pPr lvl="1"/>
            <a:r>
              <a:rPr lang="en-US" dirty="0"/>
              <a:t>Odds of an Event</a:t>
            </a:r>
          </a:p>
          <a:p>
            <a:pPr lvl="1"/>
            <a:r>
              <a:rPr lang="en-US" dirty="0"/>
              <a:t>Model Fit and Testing for Significance of the Coefficients</a:t>
            </a:r>
          </a:p>
          <a:p>
            <a:pPr lvl="1"/>
            <a:r>
              <a:rPr lang="en-US" dirty="0"/>
              <a:t>Odds Ratio in Logistic Regression</a:t>
            </a:r>
          </a:p>
          <a:p>
            <a:pPr lvl="1"/>
            <a:r>
              <a:rPr lang="en-US" dirty="0"/>
              <a:t>Example</a:t>
            </a:r>
          </a:p>
          <a:p>
            <a:pPr lvl="2"/>
            <a:r>
              <a:rPr lang="en-US" dirty="0"/>
              <a:t>Logistic regression with one predictor variable</a:t>
            </a:r>
          </a:p>
          <a:p>
            <a:pPr lvl="2"/>
            <a:r>
              <a:rPr lang="en-US" dirty="0"/>
              <a:t>Logistic regression with multiple predictor variables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029740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Logistic Regression Model</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a:bodyPr>
              <a:lstStyle/>
              <a:p>
                <a:r>
                  <a:rPr lang="en-US" dirty="0"/>
                  <a:t>Logistic regression is frequently used when the dependent variable </a:t>
                </a:r>
                <a:r>
                  <a:rPr lang="en-US" i="1" dirty="0"/>
                  <a:t>y</a:t>
                </a:r>
                <a:r>
                  <a:rPr lang="en-US" dirty="0"/>
                  <a:t> can only take on one of two categories, such as 1 or 0. </a:t>
                </a:r>
              </a:p>
              <a:p>
                <a:r>
                  <a:rPr lang="en-US" dirty="0"/>
                  <a:t>The logistic regression model takes the following form</a:t>
                </a:r>
              </a:p>
              <a:p>
                <a:pPr marL="228600" lvl="1" indent="0">
                  <a:buNone/>
                </a:pPr>
                <a:endParaRPr lang="en-US" i="1" dirty="0"/>
              </a:p>
              <a:p>
                <a:pPr marL="228600" lvl="1" indent="0">
                  <a:buNone/>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rPr>
                        <m:t>𝑝</m:t>
                      </m:r>
                      <m:r>
                        <a:rPr lang="en-US" sz="2400" i="1">
                          <a:latin typeface="Cambria Math" panose="02040503050406030204" pitchFamily="18" charset="0"/>
                        </a:rPr>
                        <m:t>= </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a:rPr lang="en-US" sz="2400" i="1">
                                  <a:latin typeface="Cambria Math" panose="02040503050406030204" pitchFamily="18" charset="0"/>
                                </a:rPr>
                                <m:t>𝑒</m:t>
                              </m:r>
                            </m:e>
                            <m:sup>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0 </m:t>
                                  </m:r>
                                </m:sub>
                              </m:sSub>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2 </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3</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3 </m:t>
                                  </m:r>
                                </m:sub>
                              </m:sSub>
                              <m:r>
                                <a:rPr lang="en-US" sz="2400" i="1">
                                  <a:latin typeface="Cambria Math" panose="02040503050406030204" pitchFamily="18" charset="0"/>
                                </a:rPr>
                                <m:t>+</m:t>
                              </m:r>
                            </m:sup>
                          </m:sSup>
                          <m:r>
                            <a:rPr lang="en-US" sz="2400" i="1">
                              <a:latin typeface="Cambria Math" panose="02040503050406030204" pitchFamily="18" charset="0"/>
                            </a:rPr>
                            <m:t>…</m:t>
                          </m:r>
                        </m:num>
                        <m:den>
                          <m:r>
                            <a:rPr lang="en-US" sz="2400" i="1">
                              <a:latin typeface="Cambria Math" panose="02040503050406030204" pitchFamily="18" charset="0"/>
                            </a:rPr>
                            <m:t>1+ </m:t>
                          </m:r>
                          <m:sSup>
                            <m:sSupPr>
                              <m:ctrlPr>
                                <a:rPr lang="en-US" sz="2400" i="1">
                                  <a:latin typeface="Cambria Math" panose="02040503050406030204" pitchFamily="18" charset="0"/>
                                </a:rPr>
                              </m:ctrlPr>
                            </m:sSupPr>
                            <m:e>
                              <m:r>
                                <a:rPr lang="en-US" sz="2400" i="1">
                                  <a:latin typeface="Cambria Math" panose="02040503050406030204" pitchFamily="18" charset="0"/>
                                </a:rPr>
                                <m:t>𝑒</m:t>
                              </m:r>
                            </m:e>
                            <m:sup>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0 </m:t>
                                  </m:r>
                                </m:sub>
                              </m:sSub>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2 </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3</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3 </m:t>
                                  </m:r>
                                </m:sub>
                              </m:sSub>
                              <m:r>
                                <a:rPr lang="en-US" sz="2400" i="1">
                                  <a:latin typeface="Cambria Math" panose="02040503050406030204" pitchFamily="18" charset="0"/>
                                </a:rPr>
                                <m:t>+</m:t>
                              </m:r>
                            </m:sup>
                          </m:sSup>
                          <m:r>
                            <a:rPr lang="en-US" sz="2400" i="1">
                              <a:latin typeface="Cambria Math" panose="02040503050406030204" pitchFamily="18" charset="0"/>
                            </a:rPr>
                            <m:t>…</m:t>
                          </m:r>
                        </m:den>
                      </m:f>
                    </m:oMath>
                  </m:oMathPara>
                </a14:m>
                <a:endParaRPr lang="en-US" sz="2400" dirty="0"/>
              </a:p>
              <a:p>
                <a:pPr marL="0" indent="0">
                  <a:buNone/>
                </a:pPr>
                <a:r>
                  <a:rPr lang="en-US" dirty="0"/>
                  <a:t>where </a:t>
                </a:r>
                <a:r>
                  <a:rPr lang="en-US" i="1" dirty="0"/>
                  <a:t>e</a:t>
                </a:r>
                <a:r>
                  <a:rPr lang="en-US" dirty="0"/>
                  <a:t> is the base of the natural logarithm, i.e., 2.71828, </a:t>
                </a:r>
                <a:r>
                  <a:rPr lang="en-US" i="1" dirty="0"/>
                  <a:t>p</a:t>
                </a:r>
                <a:r>
                  <a:rPr lang="en-US" dirty="0"/>
                  <a:t> is the probability of the event of interest happening (e.g., probability of a customer to churn), </a:t>
                </a:r>
                <a:r>
                  <a:rPr lang="en-US" i="1" dirty="0"/>
                  <a:t>X</a:t>
                </a:r>
                <a:r>
                  <a:rPr lang="en-US" dirty="0"/>
                  <a:t> are the predictor (or </a:t>
                </a:r>
                <a:r>
                  <a:rPr lang="en-US" i="1" dirty="0"/>
                  <a:t>x</a:t>
                </a:r>
                <a:r>
                  <a:rPr lang="en-US" dirty="0"/>
                  <a:t>) variables, and </a:t>
                </a:r>
                <a:r>
                  <a:rPr lang="en-US" i="1" dirty="0"/>
                  <a:t>β</a:t>
                </a:r>
                <a:r>
                  <a:rPr lang="en-US" dirty="0"/>
                  <a:t> are the coefficients to be estimated. </a:t>
                </a:r>
              </a:p>
              <a:p>
                <a:r>
                  <a:rPr lang="en-US" dirty="0"/>
                  <a:t>Thus, the model estimates the probability of the event happening as a function of the </a:t>
                </a:r>
                <a:r>
                  <a:rPr lang="en-US" i="1" dirty="0"/>
                  <a:t>X</a:t>
                </a:r>
                <a:r>
                  <a:rPr lang="en-US" dirty="0"/>
                  <a:t> variables.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793" t="-600" r="-865"/>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1968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Logistic Regression Model</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Since they are probabilities, estimates of </a:t>
            </a:r>
            <a:r>
              <a:rPr lang="en-US" i="1" dirty="0"/>
              <a:t>p</a:t>
            </a:r>
            <a:r>
              <a:rPr lang="en-US" dirty="0"/>
              <a:t> will always be between 0 and 1.</a:t>
            </a:r>
          </a:p>
          <a:p>
            <a:r>
              <a:rPr lang="en-US" dirty="0"/>
              <a:t>Logistic regression can be performed with one or more </a:t>
            </a:r>
            <a:r>
              <a:rPr lang="en-US" i="1" dirty="0"/>
              <a:t>x</a:t>
            </a:r>
            <a:r>
              <a:rPr lang="en-US" dirty="0"/>
              <a:t> variables that can be either continuous of binary.</a:t>
            </a:r>
          </a:p>
          <a:p>
            <a:r>
              <a:rPr lang="en-US" dirty="0"/>
              <a:t>With only one </a:t>
            </a:r>
            <a:r>
              <a:rPr lang="en-US" i="1" dirty="0"/>
              <a:t>x</a:t>
            </a:r>
            <a:r>
              <a:rPr lang="en-US" dirty="0"/>
              <a:t> variable, </a:t>
            </a:r>
            <a:br>
              <a:rPr lang="en-US" dirty="0"/>
            </a:br>
            <a:r>
              <a:rPr lang="en-US" dirty="0"/>
              <a:t>the probability </a:t>
            </a:r>
            <a:r>
              <a:rPr lang="en-US" i="1" dirty="0"/>
              <a:t>p</a:t>
            </a:r>
            <a:r>
              <a:rPr lang="en-US" dirty="0"/>
              <a:t> of a focal </a:t>
            </a:r>
            <a:br>
              <a:rPr lang="en-US" dirty="0"/>
            </a:br>
            <a:r>
              <a:rPr lang="en-US" dirty="0"/>
              <a:t>event happening follows </a:t>
            </a:r>
            <a:br>
              <a:rPr lang="en-US" dirty="0"/>
            </a:br>
            <a:r>
              <a:rPr lang="en-US" dirty="0"/>
              <a:t>an s-shape with </a:t>
            </a:r>
            <a:br>
              <a:rPr lang="en-US" dirty="0"/>
            </a:br>
            <a:r>
              <a:rPr lang="en-US" dirty="0"/>
              <a:t>asymptotes at 0 and 1. </a:t>
            </a:r>
          </a:p>
          <a:p>
            <a:r>
              <a:rPr lang="en-US" dirty="0"/>
              <a:t>For example, see the figure</a:t>
            </a:r>
            <a:br>
              <a:rPr lang="en-US" dirty="0"/>
            </a:br>
            <a:r>
              <a:rPr lang="en-US" dirty="0"/>
              <a:t>to the right.</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pic>
        <p:nvPicPr>
          <p:cNvPr id="7" name="Picture 6">
            <a:extLst>
              <a:ext uri="{FF2B5EF4-FFF2-40B4-BE49-F238E27FC236}">
                <a16:creationId xmlns:a16="http://schemas.microsoft.com/office/drawing/2014/main" id="{54951591-ED91-4D4D-AD8F-3C7D5A93B3D3}"/>
              </a:ext>
            </a:extLst>
          </p:cNvPr>
          <p:cNvPicPr/>
          <p:nvPr/>
        </p:nvPicPr>
        <p:blipFill rotWithShape="1">
          <a:blip r:embed="rId3">
            <a:extLst>
              <a:ext uri="{28A0092B-C50C-407E-A947-70E740481C1C}">
                <a14:useLocalDpi xmlns:a14="http://schemas.microsoft.com/office/drawing/2010/main" val="0"/>
              </a:ext>
            </a:extLst>
          </a:blip>
          <a:srcRect r="14071" b="15194"/>
          <a:stretch/>
        </p:blipFill>
        <p:spPr bwMode="auto">
          <a:xfrm>
            <a:off x="3978109" y="2929409"/>
            <a:ext cx="4758387" cy="344449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18736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Odds of an Event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a:bodyPr>
              <a:lstStyle/>
              <a:p>
                <a:r>
                  <a:rPr lang="en-US" dirty="0"/>
                  <a:t>This equation describes the odds of an event of interest happening (e.g., a specific customer churning).</a:t>
                </a:r>
              </a:p>
              <a:p>
                <a:pPr marL="0" indent="0">
                  <a:buNone/>
                </a:pPr>
                <a:endParaRPr lang="en-US" i="1" dirty="0"/>
              </a:p>
              <a:p>
                <a:pPr marL="0" indent="0">
                  <a:buNone/>
                </a:pPr>
                <a14:m>
                  <m:oMathPara xmlns:m="http://schemas.openxmlformats.org/officeDocument/2006/math">
                    <m:oMathParaPr>
                      <m:jc m:val="centerGroup"/>
                    </m:oMathParaPr>
                    <m:oMath xmlns:m="http://schemas.openxmlformats.org/officeDocument/2006/math">
                      <m:f>
                        <m:fPr>
                          <m:ctrlPr>
                            <a:rPr lang="en-US" sz="2400" i="1">
                              <a:latin typeface="Cambria Math" panose="02040503050406030204" pitchFamily="18" charset="0"/>
                            </a:rPr>
                          </m:ctrlPr>
                        </m:fPr>
                        <m:num>
                          <m:r>
                            <a:rPr lang="en-US" sz="2400" i="1">
                              <a:latin typeface="Cambria Math" panose="02040503050406030204" pitchFamily="18" charset="0"/>
                            </a:rPr>
                            <m:t>𝑝</m:t>
                          </m:r>
                        </m:num>
                        <m:den>
                          <m:r>
                            <a:rPr lang="en-US" sz="2400" i="1">
                              <a:latin typeface="Cambria Math" panose="02040503050406030204" pitchFamily="18" charset="0"/>
                            </a:rPr>
                            <m:t>1−</m:t>
                          </m:r>
                          <m:r>
                            <a:rPr lang="en-US" sz="2400" i="1">
                              <a:latin typeface="Cambria Math" panose="02040503050406030204" pitchFamily="18" charset="0"/>
                            </a:rPr>
                            <m:t>𝑝</m:t>
                          </m:r>
                        </m:den>
                      </m:f>
                      <m:r>
                        <a:rPr lang="en-US" sz="2400" i="1">
                          <a:latin typeface="Cambria Math" panose="02040503050406030204" pitchFamily="18" charset="0"/>
                        </a:rPr>
                        <m:t>= </m:t>
                      </m:r>
                      <m:sSup>
                        <m:sSupPr>
                          <m:ctrlPr>
                            <a:rPr lang="en-US" sz="2400" i="1">
                              <a:latin typeface="Cambria Math" panose="02040503050406030204" pitchFamily="18" charset="0"/>
                            </a:rPr>
                          </m:ctrlPr>
                        </m:sSupPr>
                        <m:e>
                          <m:r>
                            <a:rPr lang="en-US" sz="2400" i="1">
                              <a:latin typeface="Cambria Math" panose="02040503050406030204" pitchFamily="18" charset="0"/>
                            </a:rPr>
                            <m:t>𝑒</m:t>
                          </m:r>
                        </m:e>
                        <m:sup>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0 </m:t>
                              </m:r>
                            </m:sub>
                          </m:sSub>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2 </m:t>
                              </m:r>
                            </m:sub>
                          </m:sSub>
                          <m:sSub>
                            <m:sSubPr>
                              <m:ctrlPr>
                                <a:rPr lang="en-US" sz="2400" i="1">
                                  <a:latin typeface="Cambria Math" panose="02040503050406030204" pitchFamily="18" charset="0"/>
                                </a:rPr>
                              </m:ctrlPr>
                            </m:sSubPr>
                            <m:e>
                              <m:r>
                                <a:rPr lang="en-US" sz="2400" i="1">
                                  <a:latin typeface="Cambria Math" panose="02040503050406030204" pitchFamily="18" charset="0"/>
                                </a:rPr>
                                <m:t>+ </m:t>
                              </m:r>
                              <m:r>
                                <a:rPr lang="en-US" sz="2400" i="1">
                                  <a:latin typeface="Cambria Math" panose="02040503050406030204" pitchFamily="18" charset="0"/>
                                </a:rPr>
                                <m:t>𝛽</m:t>
                              </m:r>
                            </m:e>
                            <m:sub>
                              <m:r>
                                <a:rPr lang="en-US" sz="2400" i="1">
                                  <a:latin typeface="Cambria Math" panose="02040503050406030204" pitchFamily="18" charset="0"/>
                                </a:rPr>
                                <m:t>3</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𝑋</m:t>
                              </m:r>
                            </m:e>
                            <m:sub>
                              <m:r>
                                <a:rPr lang="en-US" sz="2400" i="1">
                                  <a:latin typeface="Cambria Math" panose="02040503050406030204" pitchFamily="18" charset="0"/>
                                </a:rPr>
                                <m:t>3 </m:t>
                              </m:r>
                            </m:sub>
                          </m:sSub>
                          <m:r>
                            <a:rPr lang="en-US" sz="2400" i="1">
                              <a:latin typeface="Cambria Math" panose="02040503050406030204" pitchFamily="18" charset="0"/>
                            </a:rPr>
                            <m:t>+</m:t>
                          </m:r>
                        </m:sup>
                      </m:sSup>
                      <m:r>
                        <a:rPr lang="en-US" sz="2400" i="1">
                          <a:latin typeface="Cambria Math" panose="02040503050406030204" pitchFamily="18" charset="0"/>
                        </a:rPr>
                        <m:t>…</m:t>
                      </m:r>
                    </m:oMath>
                  </m:oMathPara>
                </a14:m>
                <a:endParaRPr lang="en-US" sz="2400" dirty="0"/>
              </a:p>
              <a:p>
                <a:endParaRPr lang="en-US" dirty="0"/>
              </a:p>
              <a:p>
                <a:r>
                  <a:rPr lang="en-US" dirty="0"/>
                  <a:t>Keep in mind that </a:t>
                </a:r>
                <a:r>
                  <a:rPr lang="en-US" i="1" dirty="0"/>
                  <a:t>p</a:t>
                </a:r>
                <a:r>
                  <a:rPr lang="en-US" dirty="0"/>
                  <a:t> is the probability of the event of interest happening, 1-p if the probability of the event of interest not happening, and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𝑝</m:t>
                        </m:r>
                      </m:num>
                      <m:den>
                        <m:r>
                          <a:rPr lang="en-US" i="1">
                            <a:latin typeface="Cambria Math" panose="02040503050406030204" pitchFamily="18" charset="0"/>
                          </a:rPr>
                          <m:t>1−</m:t>
                        </m:r>
                        <m:r>
                          <a:rPr lang="en-US" i="1">
                            <a:latin typeface="Cambria Math" panose="02040503050406030204" pitchFamily="18" charset="0"/>
                          </a:rPr>
                          <m:t>𝑝</m:t>
                        </m:r>
                      </m:den>
                    </m:f>
                  </m:oMath>
                </a14:m>
                <a:r>
                  <a:rPr lang="en-US" dirty="0"/>
                  <a:t> captures the odds of the event happening.</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216" t="-600" r="-1154"/>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2976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Odds of an Event</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Probability and odds are often used interchangeably. However, they are not equivalent mathematically. </a:t>
            </a:r>
          </a:p>
          <a:p>
            <a:pPr lvl="1"/>
            <a:r>
              <a:rPr lang="en-US" dirty="0"/>
              <a:t>Probability ranges between 0 and 1, where 0 is an impossible event and 1 an inevitable event. </a:t>
            </a:r>
          </a:p>
          <a:p>
            <a:pPr lvl="1"/>
            <a:r>
              <a:rPr lang="en-US" dirty="0"/>
              <a:t>Probability is usually reported as a percentage ranging from 0% to 100% (which is equivalent to ranging from 0 and 1). </a:t>
            </a:r>
          </a:p>
          <a:p>
            <a:pPr lvl="1"/>
            <a:r>
              <a:rPr lang="en-US" dirty="0"/>
              <a:t>Probability captures the ratio of how often an event of interest occurred (e.g., customers who churned) over all possible events (e.g., customers who did and did not churn).</a:t>
            </a:r>
          </a:p>
          <a:p>
            <a:pPr lvl="1"/>
            <a:r>
              <a:rPr lang="en-US" dirty="0"/>
              <a:t>Odds on the other hand can range from 0 to infinity. Odds capture the ratio of how often an event of interest occurred (e.g., customers who churned) over how often it did not occur (e.g., customer who did not churn).</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63921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78296"/>
            <a:ext cx="7556313" cy="854337"/>
          </a:xfrm>
        </p:spPr>
        <p:txBody>
          <a:bodyPr>
            <a:normAutofit fontScale="90000"/>
          </a:bodyPr>
          <a:lstStyle/>
          <a:p>
            <a:r>
              <a:rPr lang="en-US" b="1" dirty="0"/>
              <a:t>Model Fit and Testing for Significance of the Coefficients</a:t>
            </a:r>
          </a:p>
        </p:txBody>
      </p:sp>
      <p:sp>
        <p:nvSpPr>
          <p:cNvPr id="3" name="Content Placeholder 2"/>
          <p:cNvSpPr>
            <a:spLocks noGrp="1"/>
          </p:cNvSpPr>
          <p:nvPr>
            <p:ph idx="1"/>
          </p:nvPr>
        </p:nvSpPr>
        <p:spPr>
          <a:xfrm>
            <a:off x="498475" y="1367890"/>
            <a:ext cx="8454426" cy="4941672"/>
          </a:xfrm>
        </p:spPr>
        <p:txBody>
          <a:bodyPr>
            <a:normAutofit/>
          </a:bodyPr>
          <a:lstStyle/>
          <a:p>
            <a:r>
              <a:rPr lang="en-US" dirty="0"/>
              <a:t>Instead of minimizing the squared deviations (i.e., least squares) like OLS regression does, logistic regression uses maximum likelihood to estimate the regression coefficients. That is, it maximizes the likelihood that an event occurs using iterative computing methods. Thus, logistic regression model fit is also assessed differently.</a:t>
            </a:r>
          </a:p>
          <a:p>
            <a:r>
              <a:rPr lang="en-US" dirty="0"/>
              <a:t>A likelihood value (i.e., - 2 times the log of the likelihood value, or -2LL) is used to determine how well a logistic regression model fits overall. Models that fit well have a small -2LL value, and a -2LL value of 0 indicates perfect model fit.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72995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78296"/>
            <a:ext cx="7556313" cy="854337"/>
          </a:xfrm>
        </p:spPr>
        <p:txBody>
          <a:bodyPr>
            <a:normAutofit fontScale="90000"/>
          </a:bodyPr>
          <a:lstStyle/>
          <a:p>
            <a:r>
              <a:rPr lang="en-US" b="1" dirty="0"/>
              <a:t>Model Fit and Testing for Significance of the Coefficients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67890"/>
                <a:ext cx="8454426" cy="4941672"/>
              </a:xfrm>
            </p:spPr>
            <p:txBody>
              <a:bodyPr>
                <a:normAutofit/>
              </a:bodyPr>
              <a:lstStyle/>
              <a:p>
                <a:r>
                  <a:rPr lang="en-US" dirty="0"/>
                  <a:t>Several </a:t>
                </a:r>
                <a:r>
                  <a:rPr lang="en-US" i="1" dirty="0"/>
                  <a:t>R</a:t>
                </a:r>
                <a:r>
                  <a:rPr lang="en-US" i="1" baseline="30000" dirty="0"/>
                  <a:t>2</a:t>
                </a:r>
                <a:r>
                  <a:rPr lang="en-US" dirty="0"/>
                  <a:t>- like measures of overall model fit have also been developed for logistic regression models. The Pseudo </a:t>
                </a:r>
                <a:r>
                  <a:rPr lang="en-US" i="1" dirty="0"/>
                  <a:t>R</a:t>
                </a:r>
                <a:r>
                  <a:rPr lang="en-US" i="1" baseline="30000" dirty="0"/>
                  <a:t>2</a:t>
                </a:r>
                <a:r>
                  <a:rPr lang="en-US" dirty="0"/>
                  <a:t> is based on the improvement in -2LL between the model being investigated and the “null” model. It is calculated as follows:</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rPr>
                        <m:t>𝑃𝑠𝑒𝑢𝑑𝑜</m:t>
                      </m:r>
                      <m:r>
                        <a:rPr lang="en-US" sz="2400" i="1">
                          <a:latin typeface="Cambria Math" panose="02040503050406030204" pitchFamily="18" charset="0"/>
                        </a:rPr>
                        <m:t> </m:t>
                      </m:r>
                      <m:sSup>
                        <m:sSupPr>
                          <m:ctrlPr>
                            <a:rPr lang="en-US" sz="2400" i="1">
                              <a:latin typeface="Cambria Math" panose="02040503050406030204" pitchFamily="18" charset="0"/>
                            </a:rPr>
                          </m:ctrlPr>
                        </m:sSupPr>
                        <m:e>
                          <m:r>
                            <a:rPr lang="en-US" sz="2400" i="1">
                              <a:latin typeface="Cambria Math" panose="02040503050406030204" pitchFamily="18" charset="0"/>
                            </a:rPr>
                            <m:t>𝑅</m:t>
                          </m:r>
                        </m:e>
                        <m:sup>
                          <m:r>
                            <a:rPr lang="en-US" sz="2400" i="1">
                              <a:latin typeface="Cambria Math" panose="02040503050406030204" pitchFamily="18" charset="0"/>
                            </a:rPr>
                            <m:t>2</m:t>
                          </m:r>
                        </m:sup>
                      </m:sSup>
                      <m:r>
                        <a:rPr lang="en-US" sz="2400" i="1">
                          <a:latin typeface="Cambria Math" panose="02040503050406030204" pitchFamily="18" charset="0"/>
                        </a:rPr>
                        <m:t>= </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𝐿𝐿</m:t>
                              </m:r>
                            </m:e>
                            <m:sub>
                              <m:r>
                                <a:rPr lang="en-US" sz="2400" i="1">
                                  <a:latin typeface="Cambria Math" panose="02040503050406030204" pitchFamily="18" charset="0"/>
                                </a:rPr>
                                <m:t>𝑛𝑢𝑙𝑙</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𝐿𝐿</m:t>
                              </m:r>
                            </m:e>
                            <m:sub>
                              <m:r>
                                <a:rPr lang="en-US" sz="2400" i="1">
                                  <a:latin typeface="Cambria Math" panose="02040503050406030204" pitchFamily="18" charset="0"/>
                                </a:rPr>
                                <m:t>𝑚𝑜𝑑𝑒𝑙</m:t>
                              </m:r>
                            </m:sub>
                          </m:sSub>
                          <m:r>
                            <a:rPr lang="en-US" sz="2400" i="1">
                              <a:latin typeface="Cambria Math" panose="02040503050406030204" pitchFamily="18" charset="0"/>
                            </a:rPr>
                            <m:t>)</m:t>
                          </m:r>
                        </m:num>
                        <m:den>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𝐿𝐿</m:t>
                              </m:r>
                            </m:e>
                            <m:sub>
                              <m:r>
                                <a:rPr lang="en-US" sz="2400" i="1">
                                  <a:latin typeface="Cambria Math" panose="02040503050406030204" pitchFamily="18" charset="0"/>
                                </a:rPr>
                                <m:t>𝑛𝑢𝑙𝑙</m:t>
                              </m:r>
                            </m:sub>
                          </m:sSub>
                        </m:den>
                      </m:f>
                    </m:oMath>
                  </m:oMathPara>
                </a14:m>
                <a:endParaRPr lang="en-US" sz="2400" dirty="0"/>
              </a:p>
              <a:p>
                <a:endParaRPr lang="en-US" dirty="0"/>
              </a:p>
              <a:p>
                <a:r>
                  <a:rPr lang="en-US" dirty="0"/>
                  <a:t>Other </a:t>
                </a:r>
                <a:r>
                  <a:rPr lang="en-US" i="1" dirty="0"/>
                  <a:t>R</a:t>
                </a:r>
                <a:r>
                  <a:rPr lang="en-US" i="1" baseline="30000" dirty="0"/>
                  <a:t>2</a:t>
                </a:r>
                <a:r>
                  <a:rPr lang="en-US" dirty="0"/>
                  <a:t>- like measures used in logistic regression include Cox and Snell’s </a:t>
                </a:r>
                <a:r>
                  <a:rPr lang="en-US" i="1" dirty="0"/>
                  <a:t>R</a:t>
                </a:r>
                <a:r>
                  <a:rPr lang="en-US" i="1" baseline="30000" dirty="0"/>
                  <a:t>2</a:t>
                </a:r>
                <a:r>
                  <a:rPr lang="en-US" i="1" dirty="0"/>
                  <a:t> </a:t>
                </a:r>
                <a:r>
                  <a:rPr lang="en-US" dirty="0"/>
                  <a:t>as well as the </a:t>
                </a:r>
                <a:r>
                  <a:rPr lang="en-US" dirty="0" err="1"/>
                  <a:t>Nagelkerke</a:t>
                </a:r>
                <a:r>
                  <a:rPr lang="en-US" dirty="0"/>
                  <a:t> value.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67890"/>
                <a:ext cx="8454426" cy="4941672"/>
              </a:xfrm>
              <a:blipFill>
                <a:blip r:embed="rId3"/>
                <a:stretch>
                  <a:fillRect l="-216" t="-617" r="-577"/>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83066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Odds Ratio in Logistic Regression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481913"/>
                <a:ext cx="8454426" cy="5075368"/>
              </a:xfrm>
            </p:spPr>
            <p:txBody>
              <a:bodyPr>
                <a:normAutofit/>
              </a:bodyPr>
              <a:lstStyle/>
              <a:p>
                <a:r>
                  <a:rPr lang="en-US" dirty="0"/>
                  <a:t>Logistic regression will also provide the odds ratio for each predictor variable </a:t>
                </a:r>
                <a:r>
                  <a:rPr lang="en-US" i="1" dirty="0"/>
                  <a:t>x</a:t>
                </a:r>
                <a:r>
                  <a:rPr lang="en-US" dirty="0"/>
                  <a:t>.  The odds ratio is calculated as follows:</a:t>
                </a:r>
              </a:p>
              <a:p>
                <a:pPr marL="0" indent="0" algn="ctr">
                  <a:buNone/>
                </a:pPr>
                <a14:m>
                  <m:oMath xmlns:m="http://schemas.openxmlformats.org/officeDocument/2006/math">
                    <m:r>
                      <a:rPr lang="en-US" sz="2400" i="1">
                        <a:latin typeface="Cambria Math" panose="02040503050406030204" pitchFamily="18" charset="0"/>
                      </a:rPr>
                      <m:t>𝑂𝑑𝑑𝑠</m:t>
                    </m:r>
                    <m:r>
                      <a:rPr lang="en-US" sz="2400" i="1">
                        <a:latin typeface="Cambria Math" panose="02040503050406030204" pitchFamily="18" charset="0"/>
                      </a:rPr>
                      <m:t> </m:t>
                    </m:r>
                    <m:r>
                      <a:rPr lang="en-US" sz="2400" i="1">
                        <a:latin typeface="Cambria Math" panose="02040503050406030204" pitchFamily="18" charset="0"/>
                      </a:rPr>
                      <m:t>𝑅𝑎𝑡𝑖𝑜</m:t>
                    </m:r>
                    <m:r>
                      <a:rPr lang="en-US" sz="2400" i="1">
                        <a:latin typeface="Cambria Math" panose="02040503050406030204" pitchFamily="18" charset="0"/>
                      </a:rPr>
                      <m:t> </m:t>
                    </m:r>
                    <m:r>
                      <a:rPr lang="en-US" sz="2400" i="1">
                        <a:latin typeface="Cambria Math" panose="02040503050406030204" pitchFamily="18" charset="0"/>
                      </a:rPr>
                      <m:t>𝑜𝑓</m:t>
                    </m:r>
                    <m:r>
                      <a:rPr lang="en-US" sz="2400" i="1">
                        <a:latin typeface="Cambria Math" panose="02040503050406030204" pitchFamily="18" charset="0"/>
                      </a:rPr>
                      <m:t> </m:t>
                    </m:r>
                    <m:r>
                      <a:rPr lang="en-US" sz="2400" i="1">
                        <a:latin typeface="Cambria Math" panose="02040503050406030204" pitchFamily="18" charset="0"/>
                      </a:rPr>
                      <m:t>𝑝𝑟𝑒𝑑𝑖𝑐𝑡𝑜𝑟</m:t>
                    </m:r>
                    <m:r>
                      <a:rPr lang="en-US" sz="2400" i="1">
                        <a:latin typeface="Cambria Math" panose="02040503050406030204" pitchFamily="18" charset="0"/>
                      </a:rPr>
                      <m:t> </m:t>
                    </m:r>
                    <m:r>
                      <a:rPr lang="en-US" sz="2400" i="1">
                        <a:latin typeface="Cambria Math" panose="02040503050406030204" pitchFamily="18" charset="0"/>
                      </a:rPr>
                      <m:t>𝑣𝑎𝑟𝑖𝑎𝑏𝑙𝑒</m:t>
                    </m:r>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r>
                      <a:rPr lang="en-US" sz="2400" i="1">
                        <a:latin typeface="Cambria Math" panose="02040503050406030204" pitchFamily="18" charset="0"/>
                      </a:rPr>
                      <m:t>= </m:t>
                    </m:r>
                    <m:sSup>
                      <m:sSupPr>
                        <m:ctrlPr>
                          <a:rPr lang="en-US" sz="2400" i="1">
                            <a:latin typeface="Cambria Math" panose="02040503050406030204" pitchFamily="18" charset="0"/>
                          </a:rPr>
                        </m:ctrlPr>
                      </m:sSupPr>
                      <m:e>
                        <m:r>
                          <a:rPr lang="en-US" sz="2400" i="1">
                            <a:latin typeface="Cambria Math" panose="02040503050406030204" pitchFamily="18" charset="0"/>
                          </a:rPr>
                          <m:t>𝑒</m:t>
                        </m:r>
                      </m:e>
                      <m:sup>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𝑖</m:t>
                            </m:r>
                          </m:sub>
                        </m:sSub>
                      </m:sup>
                    </m:sSup>
                  </m:oMath>
                </a14:m>
                <a:r>
                  <a:rPr lang="en-US" sz="2400" dirty="0"/>
                  <a:t> </a:t>
                </a:r>
              </a:p>
              <a:p>
                <a:pPr marL="0" indent="0">
                  <a:buNone/>
                </a:pPr>
                <a:r>
                  <a:rPr lang="en-US" dirty="0"/>
                  <a:t>where </a:t>
                </a:r>
                <a:r>
                  <a:rPr lang="en-US" i="1" dirty="0"/>
                  <a:t>β</a:t>
                </a:r>
                <a:r>
                  <a:rPr lang="en-US" i="1" baseline="-25000" dirty="0" err="1"/>
                  <a:t>i</a:t>
                </a:r>
                <a:r>
                  <a:rPr lang="en-US" dirty="0"/>
                  <a:t> is the coefficient of predictor variable </a:t>
                </a:r>
                <a:r>
                  <a:rPr lang="en-US" i="1" dirty="0"/>
                  <a:t>x</a:t>
                </a:r>
                <a:r>
                  <a:rPr lang="en-US" i="1" baseline="-25000" dirty="0"/>
                  <a:t>i</a:t>
                </a:r>
                <a:r>
                  <a:rPr lang="en-US" dirty="0"/>
                  <a:t>. </a:t>
                </a:r>
              </a:p>
              <a:p>
                <a:r>
                  <a:rPr lang="en-US" dirty="0"/>
                  <a:t>The odds ratio captures by how much the predicted odds of the event of interest happening (e.g., customer churning) increases as the focal predictor variable </a:t>
                </a:r>
                <a:r>
                  <a:rPr lang="en-US" i="1" dirty="0"/>
                  <a:t>x</a:t>
                </a:r>
                <a:r>
                  <a:rPr lang="en-US" dirty="0"/>
                  <a:t> (e.g., number of customer complaints) increases by one unit.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481913"/>
                <a:ext cx="8454426" cy="5075368"/>
              </a:xfrm>
              <a:blipFill>
                <a:blip r:embed="rId3"/>
                <a:stretch>
                  <a:fillRect l="-793" t="-600"/>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77139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fontScale="90000"/>
          </a:bodyPr>
          <a:lstStyle/>
          <a:p>
            <a:r>
              <a:rPr lang="en-US" b="1" dirty="0"/>
              <a:t>Logistic regression with one predictor variable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98895"/>
                <a:ext cx="8454426" cy="5075368"/>
              </a:xfrm>
            </p:spPr>
            <p:txBody>
              <a:bodyPr>
                <a:normAutofit fontScale="92500" lnSpcReduction="20000"/>
              </a:bodyPr>
              <a:lstStyle/>
              <a:p>
                <a:r>
                  <a:rPr lang="en-US" dirty="0"/>
                  <a:t>Returning to the </a:t>
                </a:r>
                <a:r>
                  <a:rPr lang="en-US" dirty="0" err="1"/>
                  <a:t>MyFriend</a:t>
                </a:r>
                <a:r>
                  <a:rPr lang="en-US" dirty="0"/>
                  <a:t> example, the table below shows the logistic regression results based on one of the predictor variables Max had pulled, number of customer complaints.</a:t>
                </a:r>
              </a:p>
              <a:p>
                <a:endParaRPr lang="en-US" dirty="0"/>
              </a:p>
              <a:p>
                <a:endParaRPr lang="en-US" dirty="0"/>
              </a:p>
              <a:p>
                <a:endParaRPr lang="en-US" dirty="0"/>
              </a:p>
              <a:p>
                <a:r>
                  <a:rPr lang="en-US" dirty="0"/>
                  <a:t>Looking at the complaint coefficient, we can see that it is statistically significant and positive.  Thus, as one would expect, as the number of complaints increases, so does the probability that the customers will churn. Using the coefficient, we can estimate the probability of a customer churning given how often s/he has complained. </a:t>
                </a:r>
              </a:p>
              <a:p>
                <a:r>
                  <a:rPr lang="en-US" dirty="0"/>
                  <a:t>For example, a customer who complained once has a 30% probability of churning: </a:t>
                </a:r>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𝑝</m:t>
                      </m:r>
                      <m:r>
                        <a:rPr lang="en-US" i="1">
                          <a:latin typeface="Cambria Math" panose="02040503050406030204" pitchFamily="18" charset="0"/>
                        </a:rPr>
                        <m:t>= </m:t>
                      </m:r>
                      <m:f>
                        <m:fPr>
                          <m:ctrlPr>
                            <a:rPr lang="en-US" i="1">
                              <a:latin typeface="Cambria Math" panose="02040503050406030204" pitchFamily="18" charset="0"/>
                            </a:rPr>
                          </m:ctrlPr>
                        </m:fPr>
                        <m:num>
                          <m:sSup>
                            <m:sSupPr>
                              <m:ctrlPr>
                                <a:rPr lang="en-US" i="1">
                                  <a:latin typeface="Cambria Math" panose="02040503050406030204" pitchFamily="18" charset="0"/>
                                </a:rPr>
                              </m:ctrlPr>
                            </m:sSupPr>
                            <m:e>
                              <m:r>
                                <a:rPr lang="en-US" i="1">
                                  <a:latin typeface="Cambria Math" panose="02040503050406030204" pitchFamily="18" charset="0"/>
                                </a:rPr>
                                <m:t>𝑒</m:t>
                              </m:r>
                            </m:e>
                            <m:sup>
                              <m:r>
                                <a:rPr lang="en-US" i="1">
                                  <a:latin typeface="Cambria Math" panose="02040503050406030204" pitchFamily="18" charset="0"/>
                                </a:rPr>
                                <m:t>−2.57 + 1.71 ∗ 1  </m:t>
                              </m:r>
                            </m:sup>
                          </m:sSup>
                        </m:num>
                        <m:den>
                          <m:r>
                            <a:rPr lang="en-US" i="1">
                              <a:latin typeface="Cambria Math" panose="02040503050406030204" pitchFamily="18" charset="0"/>
                            </a:rPr>
                            <m:t>1+ </m:t>
                          </m:r>
                          <m:sSup>
                            <m:sSupPr>
                              <m:ctrlPr>
                                <a:rPr lang="en-US" i="1">
                                  <a:latin typeface="Cambria Math" panose="02040503050406030204" pitchFamily="18" charset="0"/>
                                </a:rPr>
                              </m:ctrlPr>
                            </m:sSupPr>
                            <m:e>
                              <m:r>
                                <a:rPr lang="en-US" i="1">
                                  <a:latin typeface="Cambria Math" panose="02040503050406030204" pitchFamily="18" charset="0"/>
                                </a:rPr>
                                <m:t>𝑒</m:t>
                              </m:r>
                            </m:e>
                            <m:sup>
                              <m:r>
                                <a:rPr lang="en-US" i="1">
                                  <a:latin typeface="Cambria Math" panose="02040503050406030204" pitchFamily="18" charset="0"/>
                                </a:rPr>
                                <m:t>−2.57 + 1.71 ∗ 1</m:t>
                              </m:r>
                            </m:sup>
                          </m:sSup>
                        </m:den>
                      </m:f>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0.423</m:t>
                          </m:r>
                        </m:num>
                        <m:den>
                          <m:r>
                            <a:rPr lang="en-US" i="1">
                              <a:latin typeface="Cambria Math" panose="02040503050406030204" pitchFamily="18" charset="0"/>
                            </a:rPr>
                            <m:t>1.423</m:t>
                          </m:r>
                        </m:den>
                      </m:f>
                      <m:r>
                        <a:rPr lang="en-US" i="1">
                          <a:latin typeface="Cambria Math" panose="02040503050406030204" pitchFamily="18" charset="0"/>
                        </a:rPr>
                        <m:t>=0.297 </m:t>
                      </m:r>
                      <m:r>
                        <a:rPr lang="en-US" i="1">
                          <a:latin typeface="Cambria Math" panose="02040503050406030204" pitchFamily="18" charset="0"/>
                        </a:rPr>
                        <m:t>𝑜𝑟</m:t>
                      </m:r>
                      <m:r>
                        <a:rPr lang="en-US" i="1">
                          <a:latin typeface="Cambria Math" panose="02040503050406030204" pitchFamily="18" charset="0"/>
                        </a:rPr>
                        <m:t> 30%</m:t>
                      </m:r>
                    </m:oMath>
                  </m:oMathPara>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98895"/>
                <a:ext cx="8454426" cy="5075368"/>
              </a:xfrm>
              <a:blipFill>
                <a:blip r:embed="rId3"/>
                <a:stretch>
                  <a:fillRect l="-144" t="-1801"/>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63BB6F0C-2D88-4CF8-8830-86B792FCDF28}"/>
              </a:ext>
            </a:extLst>
          </p:cNvPr>
          <p:cNvGraphicFramePr>
            <a:graphicFrameLocks noGrp="1"/>
          </p:cNvGraphicFramePr>
          <p:nvPr>
            <p:extLst>
              <p:ext uri="{D42A27DB-BD31-4B8C-83A1-F6EECF244321}">
                <p14:modId xmlns:p14="http://schemas.microsoft.com/office/powerpoint/2010/main" val="2035279428"/>
              </p:ext>
            </p:extLst>
          </p:nvPr>
        </p:nvGraphicFramePr>
        <p:xfrm>
          <a:off x="642178" y="2406086"/>
          <a:ext cx="7607598" cy="1004063"/>
        </p:xfrm>
        <a:graphic>
          <a:graphicData uri="http://schemas.openxmlformats.org/drawingml/2006/table">
            <a:tbl>
              <a:tblPr firstRow="1" firstCol="1" bandRow="1">
                <a:tableStyleId>{5C22544A-7EE6-4342-B048-85BDC9FD1C3A}</a:tableStyleId>
              </a:tblPr>
              <a:tblGrid>
                <a:gridCol w="1267662">
                  <a:extLst>
                    <a:ext uri="{9D8B030D-6E8A-4147-A177-3AD203B41FA5}">
                      <a16:colId xmlns:a16="http://schemas.microsoft.com/office/drawing/2014/main" val="4009106970"/>
                    </a:ext>
                  </a:extLst>
                </a:gridCol>
                <a:gridCol w="1267662">
                  <a:extLst>
                    <a:ext uri="{9D8B030D-6E8A-4147-A177-3AD203B41FA5}">
                      <a16:colId xmlns:a16="http://schemas.microsoft.com/office/drawing/2014/main" val="3545402443"/>
                    </a:ext>
                  </a:extLst>
                </a:gridCol>
                <a:gridCol w="1267662">
                  <a:extLst>
                    <a:ext uri="{9D8B030D-6E8A-4147-A177-3AD203B41FA5}">
                      <a16:colId xmlns:a16="http://schemas.microsoft.com/office/drawing/2014/main" val="3027718768"/>
                    </a:ext>
                  </a:extLst>
                </a:gridCol>
                <a:gridCol w="1267662">
                  <a:extLst>
                    <a:ext uri="{9D8B030D-6E8A-4147-A177-3AD203B41FA5}">
                      <a16:colId xmlns:a16="http://schemas.microsoft.com/office/drawing/2014/main" val="381916203"/>
                    </a:ext>
                  </a:extLst>
                </a:gridCol>
                <a:gridCol w="1268475">
                  <a:extLst>
                    <a:ext uri="{9D8B030D-6E8A-4147-A177-3AD203B41FA5}">
                      <a16:colId xmlns:a16="http://schemas.microsoft.com/office/drawing/2014/main" val="2346222947"/>
                    </a:ext>
                  </a:extLst>
                </a:gridCol>
                <a:gridCol w="1268475">
                  <a:extLst>
                    <a:ext uri="{9D8B030D-6E8A-4147-A177-3AD203B41FA5}">
                      <a16:colId xmlns:a16="http://schemas.microsoft.com/office/drawing/2014/main" val="2484374833"/>
                    </a:ext>
                  </a:extLst>
                </a:gridCol>
              </a:tblGrid>
              <a:tr h="488921">
                <a:tc>
                  <a:txBody>
                    <a:bodyPr/>
                    <a:lstStyle/>
                    <a:p>
                      <a:pPr marL="0" marR="0">
                        <a:lnSpc>
                          <a:spcPct val="107000"/>
                        </a:lnSpc>
                        <a:spcBef>
                          <a:spcPts val="0"/>
                        </a:spcBef>
                        <a:spcAft>
                          <a:spcPts val="0"/>
                        </a:spcAft>
                      </a:pPr>
                      <a:r>
                        <a:rPr lang="en-US" sz="1600">
                          <a:effectLst/>
                        </a:rPr>
                        <a:t>Predictor variable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tc>
                  <a:txBody>
                    <a:bodyPr/>
                    <a:lstStyle/>
                    <a:p>
                      <a:pPr marL="0" marR="0" algn="ctr">
                        <a:lnSpc>
                          <a:spcPct val="107000"/>
                        </a:lnSpc>
                        <a:spcBef>
                          <a:spcPts val="0"/>
                        </a:spcBef>
                        <a:spcAft>
                          <a:spcPts val="0"/>
                        </a:spcAft>
                      </a:pPr>
                      <a:r>
                        <a:rPr lang="en-US" sz="1600" dirty="0">
                          <a:effectLst/>
                        </a:rPr>
                        <a:t>Coefficient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tc>
                  <a:txBody>
                    <a:bodyPr/>
                    <a:lstStyle/>
                    <a:p>
                      <a:pPr marL="0" marR="0" algn="ctr">
                        <a:lnSpc>
                          <a:spcPct val="107000"/>
                        </a:lnSpc>
                        <a:spcBef>
                          <a:spcPts val="0"/>
                        </a:spcBef>
                        <a:spcAft>
                          <a:spcPts val="0"/>
                        </a:spcAft>
                      </a:pPr>
                      <a:r>
                        <a:rPr lang="en-US" sz="1600">
                          <a:effectLst/>
                        </a:rPr>
                        <a:t>Standard Error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tc>
                  <a:txBody>
                    <a:bodyPr/>
                    <a:lstStyle/>
                    <a:p>
                      <a:pPr marL="0" marR="0" algn="ctr">
                        <a:lnSpc>
                          <a:spcPct val="107000"/>
                        </a:lnSpc>
                        <a:spcBef>
                          <a:spcPts val="0"/>
                        </a:spcBef>
                        <a:spcAft>
                          <a:spcPts val="0"/>
                        </a:spcAft>
                      </a:pPr>
                      <a:r>
                        <a:rPr lang="en-US" sz="1600">
                          <a:effectLst/>
                        </a:rPr>
                        <a:t>z-value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tc>
                  <a:txBody>
                    <a:bodyPr/>
                    <a:lstStyle/>
                    <a:p>
                      <a:pPr marL="0" marR="0" algn="ctr">
                        <a:lnSpc>
                          <a:spcPct val="107000"/>
                        </a:lnSpc>
                        <a:spcBef>
                          <a:spcPts val="0"/>
                        </a:spcBef>
                        <a:spcAft>
                          <a:spcPts val="0"/>
                        </a:spcAft>
                      </a:pPr>
                      <a:r>
                        <a:rPr lang="en-US" sz="1600">
                          <a:effectLst/>
                        </a:rPr>
                        <a:t>p-value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tc>
                  <a:txBody>
                    <a:bodyPr/>
                    <a:lstStyle/>
                    <a:p>
                      <a:pPr marL="0" marR="0" algn="ctr">
                        <a:lnSpc>
                          <a:spcPct val="107000"/>
                        </a:lnSpc>
                        <a:spcBef>
                          <a:spcPts val="0"/>
                        </a:spcBef>
                        <a:spcAft>
                          <a:spcPts val="0"/>
                        </a:spcAft>
                      </a:pPr>
                      <a:r>
                        <a:rPr lang="en-US" sz="1600">
                          <a:effectLst/>
                        </a:rPr>
                        <a:t>Odds Ratio</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nchor="ctr"/>
                </a:tc>
                <a:extLst>
                  <a:ext uri="{0D108BD9-81ED-4DB2-BD59-A6C34878D82A}">
                    <a16:rowId xmlns:a16="http://schemas.microsoft.com/office/drawing/2014/main" val="2243375965"/>
                  </a:ext>
                </a:extLst>
              </a:tr>
              <a:tr h="238155">
                <a:tc>
                  <a:txBody>
                    <a:bodyPr/>
                    <a:lstStyle/>
                    <a:p>
                      <a:pPr marL="0" marR="0">
                        <a:lnSpc>
                          <a:spcPct val="107000"/>
                        </a:lnSpc>
                        <a:spcBef>
                          <a:spcPts val="0"/>
                        </a:spcBef>
                        <a:spcAft>
                          <a:spcPts val="0"/>
                        </a:spcAft>
                      </a:pPr>
                      <a:r>
                        <a:rPr lang="en-US" sz="1600">
                          <a:effectLst/>
                        </a:rPr>
                        <a:t>Constant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-2.57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.296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-8.66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dirty="0">
                          <a:effectLst/>
                        </a:rPr>
                        <a:t>.07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extLst>
                  <a:ext uri="{0D108BD9-81ED-4DB2-BD59-A6C34878D82A}">
                    <a16:rowId xmlns:a16="http://schemas.microsoft.com/office/drawing/2014/main" val="2025810060"/>
                  </a:ext>
                </a:extLst>
              </a:tr>
              <a:tr h="238155">
                <a:tc>
                  <a:txBody>
                    <a:bodyPr/>
                    <a:lstStyle/>
                    <a:p>
                      <a:pPr marL="0" marR="0">
                        <a:lnSpc>
                          <a:spcPct val="107000"/>
                        </a:lnSpc>
                        <a:spcBef>
                          <a:spcPts val="0"/>
                        </a:spcBef>
                        <a:spcAft>
                          <a:spcPts val="0"/>
                        </a:spcAft>
                      </a:pPr>
                      <a:r>
                        <a:rPr lang="en-US" sz="1600">
                          <a:effectLst/>
                        </a:rPr>
                        <a:t>Complaints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1.71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.181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9.43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a:effectLst/>
                        </a:rPr>
                        <a:t>.000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tc>
                  <a:txBody>
                    <a:bodyPr/>
                    <a:lstStyle/>
                    <a:p>
                      <a:pPr marL="0" marR="0" algn="ctr">
                        <a:lnSpc>
                          <a:spcPct val="107000"/>
                        </a:lnSpc>
                        <a:spcBef>
                          <a:spcPts val="0"/>
                        </a:spcBef>
                        <a:spcAft>
                          <a:spcPts val="0"/>
                        </a:spcAft>
                      </a:pPr>
                      <a:r>
                        <a:rPr lang="en-US" sz="1600" dirty="0">
                          <a:effectLst/>
                        </a:rPr>
                        <a:t>5.52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874" marR="87874" marT="0" marB="0"/>
                </a:tc>
                <a:extLst>
                  <a:ext uri="{0D108BD9-81ED-4DB2-BD59-A6C34878D82A}">
                    <a16:rowId xmlns:a16="http://schemas.microsoft.com/office/drawing/2014/main" val="1957178061"/>
                  </a:ext>
                </a:extLst>
              </a:tr>
            </a:tbl>
          </a:graphicData>
        </a:graphic>
      </p:graphicFrame>
    </p:spTree>
    <p:extLst>
      <p:ext uri="{BB962C8B-B14F-4D97-AF65-F5344CB8AC3E}">
        <p14:creationId xmlns:p14="http://schemas.microsoft.com/office/powerpoint/2010/main" val="185497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b="1" dirty="0">
                <a:solidFill>
                  <a:schemeClr val="tx2"/>
                </a:solidFill>
              </a:rPr>
              <a:t>Learning Objectives</a:t>
            </a:r>
          </a:p>
          <a:p>
            <a:r>
              <a:rPr lang="en-US" dirty="0"/>
              <a:t>Introduction</a:t>
            </a:r>
          </a:p>
          <a:p>
            <a:pPr lvl="1"/>
            <a:r>
              <a:rPr lang="en-US" dirty="0"/>
              <a:t>Objectives of Logistic Regression Models </a:t>
            </a:r>
          </a:p>
          <a:p>
            <a:pPr lvl="1"/>
            <a:r>
              <a:rPr lang="en-US" dirty="0"/>
              <a:t>Common Uses of Logistic Regression Models </a:t>
            </a:r>
          </a:p>
          <a:p>
            <a:pPr lvl="1"/>
            <a:r>
              <a:rPr lang="en-US" dirty="0"/>
              <a:t>Logistic Regression Example</a:t>
            </a:r>
          </a:p>
          <a:p>
            <a:r>
              <a:rPr lang="en-US" dirty="0"/>
              <a:t>Logistic Regression</a:t>
            </a:r>
          </a:p>
          <a:p>
            <a:pPr lvl="1"/>
            <a:r>
              <a:rPr lang="en-US" dirty="0"/>
              <a:t>Logistic Regression Model</a:t>
            </a:r>
          </a:p>
          <a:p>
            <a:pPr lvl="1"/>
            <a:r>
              <a:rPr lang="en-US" dirty="0"/>
              <a:t>Odds of an Event</a:t>
            </a:r>
          </a:p>
          <a:p>
            <a:pPr lvl="1"/>
            <a:r>
              <a:rPr lang="en-US" dirty="0"/>
              <a:t>Model Fit and Testing for Significance of the Coefficients</a:t>
            </a:r>
          </a:p>
          <a:p>
            <a:pPr lvl="1"/>
            <a:r>
              <a:rPr lang="en-US" dirty="0"/>
              <a:t>Odds Ratio in Logistic Regression</a:t>
            </a:r>
          </a:p>
          <a:p>
            <a:pPr lvl="1"/>
            <a:r>
              <a:rPr lang="en-US" dirty="0"/>
              <a:t>Example</a:t>
            </a:r>
          </a:p>
          <a:p>
            <a:pPr lvl="2"/>
            <a:r>
              <a:rPr lang="en-US" dirty="0"/>
              <a:t>Logistic regression with one predictor variable</a:t>
            </a:r>
          </a:p>
          <a:p>
            <a:pPr lvl="2"/>
            <a:r>
              <a:rPr lang="en-US" dirty="0"/>
              <a:t>Logistic regression with multiple predictor variables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fontScale="90000"/>
          </a:bodyPr>
          <a:lstStyle/>
          <a:p>
            <a:r>
              <a:rPr lang="en-US" b="1" dirty="0"/>
              <a:t>Logistic regression with one predictor variable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98895"/>
                <a:ext cx="8454426" cy="5075368"/>
              </a:xfrm>
            </p:spPr>
            <p:txBody>
              <a:bodyPr>
                <a:normAutofit/>
              </a:bodyPr>
              <a:lstStyle/>
              <a:p>
                <a:r>
                  <a:rPr lang="en-US" dirty="0"/>
                  <a:t>We can also look at the estimated probability of churning for customers who complained between 0 and 4 times:</a:t>
                </a:r>
              </a:p>
              <a:p>
                <a:endParaRPr lang="en-US" dirty="0"/>
              </a:p>
              <a:p>
                <a:endParaRPr lang="en-US" dirty="0"/>
              </a:p>
              <a:p>
                <a:r>
                  <a:rPr lang="en-US" dirty="0"/>
                  <a:t>Knowing the probability of a customer churning based on the number of complaints, we can also calculate the odds of a customer churning, considering that odds =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𝑝</m:t>
                        </m:r>
                      </m:num>
                      <m:den>
                        <m:r>
                          <a:rPr lang="en-US" i="1">
                            <a:latin typeface="Cambria Math" panose="02040503050406030204" pitchFamily="18" charset="0"/>
                          </a:rPr>
                          <m:t>1−</m:t>
                        </m:r>
                        <m:r>
                          <a:rPr lang="en-US" i="1">
                            <a:latin typeface="Cambria Math" panose="02040503050406030204" pitchFamily="18" charset="0"/>
                          </a:rPr>
                          <m:t>𝑝</m:t>
                        </m:r>
                      </m:den>
                    </m:f>
                  </m:oMath>
                </a14:m>
                <a:r>
                  <a:rPr lang="en-US" dirty="0"/>
                  <a:t>.</a:t>
                </a:r>
              </a:p>
              <a:p>
                <a:r>
                  <a:rPr lang="en-US" dirty="0"/>
                  <a:t>The odds ratio of number of complaints is given in Table 8.1.  However, since we have the coefficient for complaints, we can also calculate the odds ratio considering that odds ratio =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𝑒</m:t>
                        </m:r>
                      </m:e>
                      <m:sup>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𝑖</m:t>
                            </m:r>
                          </m:sub>
                        </m:sSub>
                      </m:sup>
                    </m:sSup>
                  </m:oMath>
                </a14:m>
                <a:r>
                  <a:rPr lang="en-US" dirty="0"/>
                  <a:t>.  Thus, the odds ratio of number of complaints is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𝑒</m:t>
                        </m:r>
                      </m:e>
                      <m:sup>
                        <m:r>
                          <a:rPr lang="en-US" i="1">
                            <a:latin typeface="Cambria Math" panose="02040503050406030204" pitchFamily="18" charset="0"/>
                          </a:rPr>
                          <m:t>1.71</m:t>
                        </m:r>
                      </m:sup>
                    </m:sSup>
                  </m:oMath>
                </a14:m>
                <a:r>
                  <a:rPr lang="en-US" dirty="0"/>
                  <a:t>= 5.52.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98895"/>
                <a:ext cx="8454426" cy="5075368"/>
              </a:xfrm>
              <a:blipFill>
                <a:blip r:embed="rId3"/>
                <a:stretch>
                  <a:fillRect l="-216" t="-600"/>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graphicFrame>
        <p:nvGraphicFramePr>
          <p:cNvPr id="4" name="Table 3">
            <a:extLst>
              <a:ext uri="{FF2B5EF4-FFF2-40B4-BE49-F238E27FC236}">
                <a16:creationId xmlns:a16="http://schemas.microsoft.com/office/drawing/2014/main" id="{D467D8A4-878B-403C-92DE-1AB89C72EB00}"/>
              </a:ext>
            </a:extLst>
          </p:cNvPr>
          <p:cNvGraphicFramePr>
            <a:graphicFrameLocks noGrp="1"/>
          </p:cNvGraphicFramePr>
          <p:nvPr>
            <p:extLst>
              <p:ext uri="{D42A27DB-BD31-4B8C-83A1-F6EECF244321}">
                <p14:modId xmlns:p14="http://schemas.microsoft.com/office/powerpoint/2010/main" val="949360685"/>
              </p:ext>
            </p:extLst>
          </p:nvPr>
        </p:nvGraphicFramePr>
        <p:xfrm>
          <a:off x="389757" y="2305880"/>
          <a:ext cx="8350635" cy="783828"/>
        </p:xfrm>
        <a:graphic>
          <a:graphicData uri="http://schemas.openxmlformats.org/drawingml/2006/table">
            <a:tbl>
              <a:tblPr firstRow="1" firstCol="1" bandRow="1">
                <a:tableStyleId>{5C22544A-7EE6-4342-B048-85BDC9FD1C3A}</a:tableStyleId>
              </a:tblPr>
              <a:tblGrid>
                <a:gridCol w="3530385">
                  <a:extLst>
                    <a:ext uri="{9D8B030D-6E8A-4147-A177-3AD203B41FA5}">
                      <a16:colId xmlns:a16="http://schemas.microsoft.com/office/drawing/2014/main" val="2606154686"/>
                    </a:ext>
                  </a:extLst>
                </a:gridCol>
                <a:gridCol w="964050">
                  <a:extLst>
                    <a:ext uri="{9D8B030D-6E8A-4147-A177-3AD203B41FA5}">
                      <a16:colId xmlns:a16="http://schemas.microsoft.com/office/drawing/2014/main" val="981925903"/>
                    </a:ext>
                  </a:extLst>
                </a:gridCol>
                <a:gridCol w="964050">
                  <a:extLst>
                    <a:ext uri="{9D8B030D-6E8A-4147-A177-3AD203B41FA5}">
                      <a16:colId xmlns:a16="http://schemas.microsoft.com/office/drawing/2014/main" val="2657951158"/>
                    </a:ext>
                  </a:extLst>
                </a:gridCol>
                <a:gridCol w="964050">
                  <a:extLst>
                    <a:ext uri="{9D8B030D-6E8A-4147-A177-3AD203B41FA5}">
                      <a16:colId xmlns:a16="http://schemas.microsoft.com/office/drawing/2014/main" val="4150926265"/>
                    </a:ext>
                  </a:extLst>
                </a:gridCol>
                <a:gridCol w="964050">
                  <a:extLst>
                    <a:ext uri="{9D8B030D-6E8A-4147-A177-3AD203B41FA5}">
                      <a16:colId xmlns:a16="http://schemas.microsoft.com/office/drawing/2014/main" val="3028065235"/>
                    </a:ext>
                  </a:extLst>
                </a:gridCol>
                <a:gridCol w="964050">
                  <a:extLst>
                    <a:ext uri="{9D8B030D-6E8A-4147-A177-3AD203B41FA5}">
                      <a16:colId xmlns:a16="http://schemas.microsoft.com/office/drawing/2014/main" val="1710192245"/>
                    </a:ext>
                  </a:extLst>
                </a:gridCol>
              </a:tblGrid>
              <a:tr h="261276">
                <a:tc>
                  <a:txBody>
                    <a:bodyPr/>
                    <a:lstStyle/>
                    <a:p>
                      <a:pPr marL="0" marR="0">
                        <a:lnSpc>
                          <a:spcPct val="107000"/>
                        </a:lnSpc>
                        <a:spcBef>
                          <a:spcPts val="0"/>
                        </a:spcBef>
                        <a:spcAft>
                          <a:spcPts val="0"/>
                        </a:spcAft>
                      </a:pPr>
                      <a:r>
                        <a:rPr lang="en-US" sz="1600">
                          <a:effectLst/>
                        </a:rPr>
                        <a:t># of times complained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4518099"/>
                  </a:ext>
                </a:extLst>
              </a:tr>
              <a:tr h="261276">
                <a:tc>
                  <a:txBody>
                    <a:bodyPr/>
                    <a:lstStyle/>
                    <a:p>
                      <a:pPr marL="0" marR="0">
                        <a:lnSpc>
                          <a:spcPct val="107000"/>
                        </a:lnSpc>
                        <a:spcBef>
                          <a:spcPts val="0"/>
                        </a:spcBef>
                        <a:spcAft>
                          <a:spcPts val="0"/>
                        </a:spcAft>
                      </a:pPr>
                      <a:r>
                        <a:rPr lang="en-US" sz="1600">
                          <a:effectLst/>
                        </a:rPr>
                        <a:t>Estimated probability of churning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30%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93%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98%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4282038"/>
                  </a:ext>
                </a:extLst>
              </a:tr>
              <a:tr h="261276">
                <a:tc>
                  <a:txBody>
                    <a:bodyPr/>
                    <a:lstStyle/>
                    <a:p>
                      <a:pPr marL="0" marR="0">
                        <a:lnSpc>
                          <a:spcPct val="107000"/>
                        </a:lnSpc>
                        <a:spcBef>
                          <a:spcPts val="0"/>
                        </a:spcBef>
                        <a:spcAft>
                          <a:spcPts val="0"/>
                        </a:spcAft>
                      </a:pPr>
                      <a:r>
                        <a:rPr lang="en-US" sz="1600">
                          <a:effectLst/>
                        </a:rPr>
                        <a:t>Estimated odds of churning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.076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.42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71.5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1918110"/>
                  </a:ext>
                </a:extLst>
              </a:tr>
            </a:tbl>
          </a:graphicData>
        </a:graphic>
      </p:graphicFrame>
    </p:spTree>
    <p:extLst>
      <p:ext uri="{BB962C8B-B14F-4D97-AF65-F5344CB8AC3E}">
        <p14:creationId xmlns:p14="http://schemas.microsoft.com/office/powerpoint/2010/main" val="140379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00719"/>
            <a:ext cx="7556313" cy="831914"/>
          </a:xfrm>
        </p:spPr>
        <p:txBody>
          <a:bodyPr>
            <a:normAutofit fontScale="90000"/>
          </a:bodyPr>
          <a:lstStyle/>
          <a:p>
            <a:r>
              <a:rPr lang="en-US" b="1" dirty="0"/>
              <a:t>Logistic regression with multiple predictor variables</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Let us add two additional predictor variables to the logistic regression model. That is, besides number of complaints, let us also include age and gender as predictor variables. Gender is a binary variable coded as 0 = female, 1 = male.</a:t>
            </a:r>
          </a:p>
          <a:p>
            <a:endParaRPr lang="en-US" dirty="0"/>
          </a:p>
          <a:p>
            <a:endParaRPr lang="en-US" dirty="0"/>
          </a:p>
          <a:p>
            <a:endParaRPr lang="en-US" dirty="0"/>
          </a:p>
          <a:p>
            <a:r>
              <a:rPr lang="en-US" dirty="0"/>
              <a:t>Looking across the coefficients, we can see that two predictor variables are statistically significant: The number of complaints and age.  In contrast, gender is not significant.</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graphicFrame>
        <p:nvGraphicFramePr>
          <p:cNvPr id="4" name="Table 3">
            <a:extLst>
              <a:ext uri="{FF2B5EF4-FFF2-40B4-BE49-F238E27FC236}">
                <a16:creationId xmlns:a16="http://schemas.microsoft.com/office/drawing/2014/main" id="{5B6FE5D1-DA66-4A69-9CD5-2C635C23971A}"/>
              </a:ext>
            </a:extLst>
          </p:cNvPr>
          <p:cNvGraphicFramePr>
            <a:graphicFrameLocks noGrp="1"/>
          </p:cNvGraphicFramePr>
          <p:nvPr>
            <p:extLst>
              <p:ext uri="{D42A27DB-BD31-4B8C-83A1-F6EECF244321}">
                <p14:modId xmlns:p14="http://schemas.microsoft.com/office/powerpoint/2010/main" val="3730576190"/>
              </p:ext>
            </p:extLst>
          </p:nvPr>
        </p:nvGraphicFramePr>
        <p:xfrm>
          <a:off x="678748" y="2960149"/>
          <a:ext cx="7786504" cy="1499491"/>
        </p:xfrm>
        <a:graphic>
          <a:graphicData uri="http://schemas.openxmlformats.org/drawingml/2006/table">
            <a:tbl>
              <a:tblPr firstRow="1" firstCol="1" bandRow="1">
                <a:tableStyleId>{5C22544A-7EE6-4342-B048-85BDC9FD1C3A}</a:tableStyleId>
              </a:tblPr>
              <a:tblGrid>
                <a:gridCol w="1297473">
                  <a:extLst>
                    <a:ext uri="{9D8B030D-6E8A-4147-A177-3AD203B41FA5}">
                      <a16:colId xmlns:a16="http://schemas.microsoft.com/office/drawing/2014/main" val="3255009117"/>
                    </a:ext>
                  </a:extLst>
                </a:gridCol>
                <a:gridCol w="1297473">
                  <a:extLst>
                    <a:ext uri="{9D8B030D-6E8A-4147-A177-3AD203B41FA5}">
                      <a16:colId xmlns:a16="http://schemas.microsoft.com/office/drawing/2014/main" val="2885568549"/>
                    </a:ext>
                  </a:extLst>
                </a:gridCol>
                <a:gridCol w="1297473">
                  <a:extLst>
                    <a:ext uri="{9D8B030D-6E8A-4147-A177-3AD203B41FA5}">
                      <a16:colId xmlns:a16="http://schemas.microsoft.com/office/drawing/2014/main" val="3336369372"/>
                    </a:ext>
                  </a:extLst>
                </a:gridCol>
                <a:gridCol w="1297473">
                  <a:extLst>
                    <a:ext uri="{9D8B030D-6E8A-4147-A177-3AD203B41FA5}">
                      <a16:colId xmlns:a16="http://schemas.microsoft.com/office/drawing/2014/main" val="4112960072"/>
                    </a:ext>
                  </a:extLst>
                </a:gridCol>
                <a:gridCol w="1298306">
                  <a:extLst>
                    <a:ext uri="{9D8B030D-6E8A-4147-A177-3AD203B41FA5}">
                      <a16:colId xmlns:a16="http://schemas.microsoft.com/office/drawing/2014/main" val="3394936903"/>
                    </a:ext>
                  </a:extLst>
                </a:gridCol>
                <a:gridCol w="1298306">
                  <a:extLst>
                    <a:ext uri="{9D8B030D-6E8A-4147-A177-3AD203B41FA5}">
                      <a16:colId xmlns:a16="http://schemas.microsoft.com/office/drawing/2014/main" val="2970735183"/>
                    </a:ext>
                  </a:extLst>
                </a:gridCol>
              </a:tblGrid>
              <a:tr h="500419">
                <a:tc>
                  <a:txBody>
                    <a:bodyPr/>
                    <a:lstStyle/>
                    <a:p>
                      <a:pPr marL="0" marR="0">
                        <a:lnSpc>
                          <a:spcPct val="107000"/>
                        </a:lnSpc>
                        <a:spcBef>
                          <a:spcPts val="0"/>
                        </a:spcBef>
                        <a:spcAft>
                          <a:spcPts val="0"/>
                        </a:spcAft>
                      </a:pPr>
                      <a:r>
                        <a:rPr lang="en-US" sz="1600">
                          <a:effectLst/>
                        </a:rPr>
                        <a:t>Predictor variable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tc>
                  <a:txBody>
                    <a:bodyPr/>
                    <a:lstStyle/>
                    <a:p>
                      <a:pPr marL="0" marR="0" algn="ctr">
                        <a:lnSpc>
                          <a:spcPct val="107000"/>
                        </a:lnSpc>
                        <a:spcBef>
                          <a:spcPts val="0"/>
                        </a:spcBef>
                        <a:spcAft>
                          <a:spcPts val="0"/>
                        </a:spcAft>
                      </a:pPr>
                      <a:r>
                        <a:rPr lang="en-US" sz="1600">
                          <a:effectLst/>
                        </a:rPr>
                        <a:t>Coefficient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tc>
                  <a:txBody>
                    <a:bodyPr/>
                    <a:lstStyle/>
                    <a:p>
                      <a:pPr marL="0" marR="0" algn="ctr">
                        <a:lnSpc>
                          <a:spcPct val="107000"/>
                        </a:lnSpc>
                        <a:spcBef>
                          <a:spcPts val="0"/>
                        </a:spcBef>
                        <a:spcAft>
                          <a:spcPts val="0"/>
                        </a:spcAft>
                      </a:pPr>
                      <a:r>
                        <a:rPr lang="en-US" sz="1600">
                          <a:effectLst/>
                        </a:rPr>
                        <a:t>Standard Error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tc>
                  <a:txBody>
                    <a:bodyPr/>
                    <a:lstStyle/>
                    <a:p>
                      <a:pPr marL="0" marR="0" algn="ctr">
                        <a:lnSpc>
                          <a:spcPct val="107000"/>
                        </a:lnSpc>
                        <a:spcBef>
                          <a:spcPts val="0"/>
                        </a:spcBef>
                        <a:spcAft>
                          <a:spcPts val="0"/>
                        </a:spcAft>
                      </a:pPr>
                      <a:r>
                        <a:rPr lang="en-US" sz="1600">
                          <a:effectLst/>
                        </a:rPr>
                        <a:t>z-value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tc>
                  <a:txBody>
                    <a:bodyPr/>
                    <a:lstStyle/>
                    <a:p>
                      <a:pPr marL="0" marR="0" algn="ctr">
                        <a:lnSpc>
                          <a:spcPct val="107000"/>
                        </a:lnSpc>
                        <a:spcBef>
                          <a:spcPts val="0"/>
                        </a:spcBef>
                        <a:spcAft>
                          <a:spcPts val="0"/>
                        </a:spcAft>
                      </a:pPr>
                      <a:r>
                        <a:rPr lang="en-US" sz="1600">
                          <a:effectLst/>
                        </a:rPr>
                        <a:t>p-value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tc>
                  <a:txBody>
                    <a:bodyPr/>
                    <a:lstStyle/>
                    <a:p>
                      <a:pPr marL="0" marR="0" algn="ctr">
                        <a:lnSpc>
                          <a:spcPct val="107000"/>
                        </a:lnSpc>
                        <a:spcBef>
                          <a:spcPts val="0"/>
                        </a:spcBef>
                        <a:spcAft>
                          <a:spcPts val="0"/>
                        </a:spcAft>
                      </a:pPr>
                      <a:r>
                        <a:rPr lang="en-US" sz="1600">
                          <a:effectLst/>
                        </a:rPr>
                        <a:t>Odds Ratio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nchor="ctr"/>
                </a:tc>
                <a:extLst>
                  <a:ext uri="{0D108BD9-81ED-4DB2-BD59-A6C34878D82A}">
                    <a16:rowId xmlns:a16="http://schemas.microsoft.com/office/drawing/2014/main" val="3254181962"/>
                  </a:ext>
                </a:extLst>
              </a:tr>
              <a:tr h="243756">
                <a:tc>
                  <a:txBody>
                    <a:bodyPr/>
                    <a:lstStyle/>
                    <a:p>
                      <a:pPr marL="0" marR="0">
                        <a:lnSpc>
                          <a:spcPct val="107000"/>
                        </a:lnSpc>
                        <a:spcBef>
                          <a:spcPts val="0"/>
                        </a:spcBef>
                        <a:spcAft>
                          <a:spcPts val="0"/>
                        </a:spcAft>
                      </a:pPr>
                      <a:r>
                        <a:rPr lang="en-US" sz="1600">
                          <a:effectLst/>
                        </a:rPr>
                        <a:t>Constant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1.24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1.85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.064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dirty="0">
                          <a:effectLst/>
                        </a:rPr>
                        <a:t>3.45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extLst>
                  <a:ext uri="{0D108BD9-81ED-4DB2-BD59-A6C34878D82A}">
                    <a16:rowId xmlns:a16="http://schemas.microsoft.com/office/drawing/2014/main" val="1294387915"/>
                  </a:ext>
                </a:extLst>
              </a:tr>
              <a:tr h="243756">
                <a:tc>
                  <a:txBody>
                    <a:bodyPr/>
                    <a:lstStyle/>
                    <a:p>
                      <a:pPr marL="0" marR="0">
                        <a:lnSpc>
                          <a:spcPct val="107000"/>
                        </a:lnSpc>
                        <a:spcBef>
                          <a:spcPts val="0"/>
                        </a:spcBef>
                        <a:spcAft>
                          <a:spcPts val="0"/>
                        </a:spcAft>
                      </a:pPr>
                      <a:r>
                        <a:rPr lang="en-US" sz="1600">
                          <a:effectLst/>
                        </a:rPr>
                        <a:t>Complaints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1.74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7.73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5.69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extLst>
                  <a:ext uri="{0D108BD9-81ED-4DB2-BD59-A6C34878D82A}">
                    <a16:rowId xmlns:a16="http://schemas.microsoft.com/office/drawing/2014/main" val="4120098735"/>
                  </a:ext>
                </a:extLst>
              </a:tr>
              <a:tr h="243756">
                <a:tc>
                  <a:txBody>
                    <a:bodyPr/>
                    <a:lstStyle/>
                    <a:p>
                      <a:pPr marL="0" marR="0">
                        <a:lnSpc>
                          <a:spcPct val="107000"/>
                        </a:lnSpc>
                        <a:spcBef>
                          <a:spcPts val="0"/>
                        </a:spcBef>
                        <a:spcAft>
                          <a:spcPts val="0"/>
                        </a:spcAft>
                      </a:pPr>
                      <a:r>
                        <a:rPr lang="en-US" sz="1600">
                          <a:effectLst/>
                        </a:rPr>
                        <a:t>Age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-.103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-5.72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.902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extLst>
                  <a:ext uri="{0D108BD9-81ED-4DB2-BD59-A6C34878D82A}">
                    <a16:rowId xmlns:a16="http://schemas.microsoft.com/office/drawing/2014/main" val="517323575"/>
                  </a:ext>
                </a:extLst>
              </a:tr>
              <a:tr h="243756">
                <a:tc>
                  <a:txBody>
                    <a:bodyPr/>
                    <a:lstStyle/>
                    <a:p>
                      <a:pPr marL="0" marR="0">
                        <a:lnSpc>
                          <a:spcPct val="107000"/>
                        </a:lnSpc>
                        <a:spcBef>
                          <a:spcPts val="0"/>
                        </a:spcBef>
                        <a:spcAft>
                          <a:spcPts val="0"/>
                        </a:spcAft>
                      </a:pPr>
                      <a:r>
                        <a:rPr lang="en-US" sz="1600">
                          <a:effectLst/>
                        </a:rPr>
                        <a:t>Gender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a:effectLst/>
                        </a:rPr>
                        <a:t>1.000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tc>
                  <a:txBody>
                    <a:bodyPr/>
                    <a:lstStyle/>
                    <a:p>
                      <a:pPr marL="0" marR="0" algn="ctr">
                        <a:lnSpc>
                          <a:spcPct val="107000"/>
                        </a:lnSpc>
                        <a:spcBef>
                          <a:spcPts val="0"/>
                        </a:spcBef>
                        <a:spcAft>
                          <a:spcPts val="0"/>
                        </a:spcAft>
                      </a:pPr>
                      <a:r>
                        <a:rPr lang="en-US" sz="1600" dirty="0">
                          <a:effectLst/>
                        </a:rPr>
                        <a:t>.999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9940" marR="89940" marT="0" marB="0"/>
                </a:tc>
                <a:extLst>
                  <a:ext uri="{0D108BD9-81ED-4DB2-BD59-A6C34878D82A}">
                    <a16:rowId xmlns:a16="http://schemas.microsoft.com/office/drawing/2014/main" val="3991006770"/>
                  </a:ext>
                </a:extLst>
              </a:tr>
            </a:tbl>
          </a:graphicData>
        </a:graphic>
      </p:graphicFrame>
    </p:spTree>
    <p:extLst>
      <p:ext uri="{BB962C8B-B14F-4D97-AF65-F5344CB8AC3E}">
        <p14:creationId xmlns:p14="http://schemas.microsoft.com/office/powerpoint/2010/main" val="298716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00719"/>
            <a:ext cx="7556313" cy="831914"/>
          </a:xfrm>
        </p:spPr>
        <p:txBody>
          <a:bodyPr>
            <a:normAutofit fontScale="90000"/>
          </a:bodyPr>
          <a:lstStyle/>
          <a:p>
            <a:r>
              <a:rPr lang="en-US" b="1" dirty="0"/>
              <a:t>Logistic regression with multiple predictor variables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92563"/>
                <a:ext cx="8454426" cy="5075368"/>
              </a:xfrm>
            </p:spPr>
            <p:txBody>
              <a:bodyPr>
                <a:normAutofit fontScale="92500" lnSpcReduction="10000"/>
              </a:bodyPr>
              <a:lstStyle/>
              <a:p>
                <a:r>
                  <a:rPr lang="en-US" dirty="0"/>
                  <a:t>We could estimate the model again without gender included. When we do this, we get:</a:t>
                </a:r>
              </a:p>
              <a:p>
                <a:endParaRPr lang="en-US" dirty="0"/>
              </a:p>
              <a:p>
                <a:endParaRPr lang="en-US" dirty="0"/>
              </a:p>
              <a:p>
                <a:endParaRPr lang="en-US" dirty="0"/>
              </a:p>
              <a:p>
                <a:r>
                  <a:rPr lang="en-US" dirty="0"/>
                  <a:t>Using the coefficients, we can again calculate the probability that a specific customer will churn using equation (1). For example, for a customer who has complained 2 times and is 50 years old, the probability of churning is: </a:t>
                </a:r>
                <a:br>
                  <a:rPr lang="en-US" dirty="0"/>
                </a:br>
                <a:endParaRPr lang="en-US" dirty="0"/>
              </a:p>
              <a:p>
                <a:pPr marL="0" indent="0" algn="ctr">
                  <a:buNone/>
                </a:pPr>
                <a14:m>
                  <m:oMath xmlns:m="http://schemas.openxmlformats.org/officeDocument/2006/math">
                    <m:r>
                      <a:rPr lang="en-US" sz="2200" i="1">
                        <a:latin typeface="Cambria Math" panose="02040503050406030204" pitchFamily="18" charset="0"/>
                      </a:rPr>
                      <m:t>𝑝</m:t>
                    </m:r>
                    <m:r>
                      <a:rPr lang="en-US" sz="2200" i="1">
                        <a:latin typeface="Cambria Math" panose="02040503050406030204" pitchFamily="18" charset="0"/>
                      </a:rPr>
                      <m:t>= </m:t>
                    </m:r>
                    <m:f>
                      <m:fPr>
                        <m:ctrlPr>
                          <a:rPr lang="en-US" sz="2200" i="1">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𝑒</m:t>
                            </m:r>
                          </m:e>
                          <m:sup>
                            <m:r>
                              <a:rPr lang="en-US" sz="2200" i="1">
                                <a:latin typeface="Cambria Math" panose="02040503050406030204" pitchFamily="18" charset="0"/>
                              </a:rPr>
                              <m:t>1.24 + 1.74 ∗ 2 − .103 ∗ 50  </m:t>
                            </m:r>
                          </m:sup>
                        </m:sSup>
                      </m:num>
                      <m:den>
                        <m:r>
                          <a:rPr lang="en-US" sz="2200" i="1">
                            <a:latin typeface="Cambria Math" panose="02040503050406030204" pitchFamily="18" charset="0"/>
                          </a:rPr>
                          <m:t>1+ </m:t>
                        </m:r>
                        <m:sSup>
                          <m:sSupPr>
                            <m:ctrlPr>
                              <a:rPr lang="en-US" sz="2200" i="1">
                                <a:latin typeface="Cambria Math" panose="02040503050406030204" pitchFamily="18" charset="0"/>
                              </a:rPr>
                            </m:ctrlPr>
                          </m:sSupPr>
                          <m:e>
                            <m:r>
                              <a:rPr lang="en-US" sz="2200" i="1">
                                <a:latin typeface="Cambria Math" panose="02040503050406030204" pitchFamily="18" charset="0"/>
                              </a:rPr>
                              <m:t>𝑒</m:t>
                            </m:r>
                          </m:e>
                          <m:sup>
                            <m:r>
                              <a:rPr lang="en-US" sz="2200" i="1">
                                <a:latin typeface="Cambria Math" panose="02040503050406030204" pitchFamily="18" charset="0"/>
                              </a:rPr>
                              <m:t>1.24 + 1.74 ∗ 2 − .103 ∗ 50</m:t>
                            </m:r>
                          </m:sup>
                        </m:sSup>
                      </m:den>
                    </m:f>
                    <m:r>
                      <a:rPr lang="en-US" sz="2200" i="1">
                        <a:latin typeface="Cambria Math" panose="02040503050406030204" pitchFamily="18" charset="0"/>
                      </a:rPr>
                      <m:t>= </m:t>
                    </m:r>
                    <m:f>
                      <m:fPr>
                        <m:ctrlPr>
                          <a:rPr lang="en-US" sz="2200" i="1">
                            <a:latin typeface="Cambria Math" panose="02040503050406030204" pitchFamily="18" charset="0"/>
                          </a:rPr>
                        </m:ctrlPr>
                      </m:fPr>
                      <m:num>
                        <m:r>
                          <a:rPr lang="en-US" sz="2200" i="1">
                            <a:latin typeface="Cambria Math" panose="02040503050406030204" pitchFamily="18" charset="0"/>
                          </a:rPr>
                          <m:t>0.651</m:t>
                        </m:r>
                      </m:num>
                      <m:den>
                        <m:r>
                          <a:rPr lang="en-US" sz="2200" i="1">
                            <a:latin typeface="Cambria Math" panose="02040503050406030204" pitchFamily="18" charset="0"/>
                          </a:rPr>
                          <m:t>1.651</m:t>
                        </m:r>
                      </m:den>
                    </m:f>
                    <m:r>
                      <a:rPr lang="en-US" sz="2200" i="1">
                        <a:latin typeface="Cambria Math" panose="02040503050406030204" pitchFamily="18" charset="0"/>
                      </a:rPr>
                      <m:t>=0.39 </m:t>
                    </m:r>
                    <m:r>
                      <a:rPr lang="en-US" sz="2200" i="1">
                        <a:latin typeface="Cambria Math" panose="02040503050406030204" pitchFamily="18" charset="0"/>
                      </a:rPr>
                      <m:t>𝑜𝑟</m:t>
                    </m:r>
                    <m:r>
                      <a:rPr lang="en-US" sz="2200" i="1">
                        <a:latin typeface="Cambria Math" panose="02040503050406030204" pitchFamily="18" charset="0"/>
                      </a:rPr>
                      <m:t> 39%</m:t>
                    </m:r>
                  </m:oMath>
                </a14:m>
                <a:r>
                  <a:rPr lang="en-US" dirty="0"/>
                  <a:t> </a:t>
                </a:r>
              </a:p>
              <a:p>
                <a:r>
                  <a:rPr lang="en-US" dirty="0"/>
                  <a:t>Likewise, the probability of a customer who has complained 1 time and is 25 years old churning is 60%.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92563"/>
                <a:ext cx="8454426" cy="5075368"/>
              </a:xfrm>
              <a:blipFill>
                <a:blip r:embed="rId3"/>
                <a:stretch>
                  <a:fillRect l="-144" t="-1200" r="-937"/>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22</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C9955BE5-7733-45CA-8923-B349EDDF9430}"/>
              </a:ext>
            </a:extLst>
          </p:cNvPr>
          <p:cNvGraphicFramePr>
            <a:graphicFrameLocks noGrp="1"/>
          </p:cNvGraphicFramePr>
          <p:nvPr>
            <p:extLst>
              <p:ext uri="{D42A27DB-BD31-4B8C-83A1-F6EECF244321}">
                <p14:modId xmlns:p14="http://schemas.microsoft.com/office/powerpoint/2010/main" val="20319736"/>
              </p:ext>
            </p:extLst>
          </p:nvPr>
        </p:nvGraphicFramePr>
        <p:xfrm>
          <a:off x="616773" y="2177223"/>
          <a:ext cx="7910454" cy="1251777"/>
        </p:xfrm>
        <a:graphic>
          <a:graphicData uri="http://schemas.openxmlformats.org/drawingml/2006/table">
            <a:tbl>
              <a:tblPr firstRow="1" firstCol="1" bandRow="1">
                <a:tableStyleId>{5C22544A-7EE6-4342-B048-85BDC9FD1C3A}</a:tableStyleId>
              </a:tblPr>
              <a:tblGrid>
                <a:gridCol w="1318127">
                  <a:extLst>
                    <a:ext uri="{9D8B030D-6E8A-4147-A177-3AD203B41FA5}">
                      <a16:colId xmlns:a16="http://schemas.microsoft.com/office/drawing/2014/main" val="318516067"/>
                    </a:ext>
                  </a:extLst>
                </a:gridCol>
                <a:gridCol w="1318127">
                  <a:extLst>
                    <a:ext uri="{9D8B030D-6E8A-4147-A177-3AD203B41FA5}">
                      <a16:colId xmlns:a16="http://schemas.microsoft.com/office/drawing/2014/main" val="2489451319"/>
                    </a:ext>
                  </a:extLst>
                </a:gridCol>
                <a:gridCol w="1318127">
                  <a:extLst>
                    <a:ext uri="{9D8B030D-6E8A-4147-A177-3AD203B41FA5}">
                      <a16:colId xmlns:a16="http://schemas.microsoft.com/office/drawing/2014/main" val="3431315154"/>
                    </a:ext>
                  </a:extLst>
                </a:gridCol>
                <a:gridCol w="1318127">
                  <a:extLst>
                    <a:ext uri="{9D8B030D-6E8A-4147-A177-3AD203B41FA5}">
                      <a16:colId xmlns:a16="http://schemas.microsoft.com/office/drawing/2014/main" val="509293640"/>
                    </a:ext>
                  </a:extLst>
                </a:gridCol>
                <a:gridCol w="1318973">
                  <a:extLst>
                    <a:ext uri="{9D8B030D-6E8A-4147-A177-3AD203B41FA5}">
                      <a16:colId xmlns:a16="http://schemas.microsoft.com/office/drawing/2014/main" val="3939524534"/>
                    </a:ext>
                  </a:extLst>
                </a:gridCol>
                <a:gridCol w="1318973">
                  <a:extLst>
                    <a:ext uri="{9D8B030D-6E8A-4147-A177-3AD203B41FA5}">
                      <a16:colId xmlns:a16="http://schemas.microsoft.com/office/drawing/2014/main" val="395381515"/>
                    </a:ext>
                  </a:extLst>
                </a:gridCol>
              </a:tblGrid>
              <a:tr h="508385">
                <a:tc>
                  <a:txBody>
                    <a:bodyPr/>
                    <a:lstStyle/>
                    <a:p>
                      <a:pPr marL="0" marR="0">
                        <a:lnSpc>
                          <a:spcPct val="107000"/>
                        </a:lnSpc>
                        <a:spcBef>
                          <a:spcPts val="0"/>
                        </a:spcBef>
                        <a:spcAft>
                          <a:spcPts val="0"/>
                        </a:spcAft>
                      </a:pPr>
                      <a:r>
                        <a:rPr lang="en-US" sz="1600">
                          <a:effectLst/>
                        </a:rPr>
                        <a:t>Predictor variable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tc>
                  <a:txBody>
                    <a:bodyPr/>
                    <a:lstStyle/>
                    <a:p>
                      <a:pPr marL="0" marR="0" algn="ctr">
                        <a:lnSpc>
                          <a:spcPct val="107000"/>
                        </a:lnSpc>
                        <a:spcBef>
                          <a:spcPts val="0"/>
                        </a:spcBef>
                        <a:spcAft>
                          <a:spcPts val="0"/>
                        </a:spcAft>
                      </a:pPr>
                      <a:r>
                        <a:rPr lang="en-US" sz="1600">
                          <a:effectLst/>
                        </a:rPr>
                        <a:t>Coefficient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tc>
                  <a:txBody>
                    <a:bodyPr/>
                    <a:lstStyle/>
                    <a:p>
                      <a:pPr marL="0" marR="0" algn="ctr">
                        <a:lnSpc>
                          <a:spcPct val="107000"/>
                        </a:lnSpc>
                        <a:spcBef>
                          <a:spcPts val="0"/>
                        </a:spcBef>
                        <a:spcAft>
                          <a:spcPts val="0"/>
                        </a:spcAft>
                      </a:pPr>
                      <a:r>
                        <a:rPr lang="en-US" sz="1600">
                          <a:effectLst/>
                        </a:rPr>
                        <a:t>Standard Error</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tc>
                  <a:txBody>
                    <a:bodyPr/>
                    <a:lstStyle/>
                    <a:p>
                      <a:pPr marL="0" marR="0" algn="ctr">
                        <a:lnSpc>
                          <a:spcPct val="107000"/>
                        </a:lnSpc>
                        <a:spcBef>
                          <a:spcPts val="0"/>
                        </a:spcBef>
                        <a:spcAft>
                          <a:spcPts val="0"/>
                        </a:spcAft>
                      </a:pPr>
                      <a:r>
                        <a:rPr lang="en-US" sz="1600">
                          <a:effectLst/>
                        </a:rPr>
                        <a:t>z-value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tc>
                  <a:txBody>
                    <a:bodyPr/>
                    <a:lstStyle/>
                    <a:p>
                      <a:pPr marL="0" marR="0" algn="ctr">
                        <a:lnSpc>
                          <a:spcPct val="107000"/>
                        </a:lnSpc>
                        <a:spcBef>
                          <a:spcPts val="0"/>
                        </a:spcBef>
                        <a:spcAft>
                          <a:spcPts val="0"/>
                        </a:spcAft>
                      </a:pPr>
                      <a:r>
                        <a:rPr lang="en-US" sz="1600">
                          <a:effectLst/>
                        </a:rPr>
                        <a:t>p-value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tc>
                  <a:txBody>
                    <a:bodyPr/>
                    <a:lstStyle/>
                    <a:p>
                      <a:pPr marL="0" marR="0" algn="ctr">
                        <a:lnSpc>
                          <a:spcPct val="107000"/>
                        </a:lnSpc>
                        <a:spcBef>
                          <a:spcPts val="0"/>
                        </a:spcBef>
                        <a:spcAft>
                          <a:spcPts val="0"/>
                        </a:spcAft>
                      </a:pPr>
                      <a:r>
                        <a:rPr lang="en-US" sz="1600">
                          <a:effectLst/>
                        </a:rPr>
                        <a:t>Odds Ratio</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nchor="ctr"/>
                </a:tc>
                <a:extLst>
                  <a:ext uri="{0D108BD9-81ED-4DB2-BD59-A6C34878D82A}">
                    <a16:rowId xmlns:a16="http://schemas.microsoft.com/office/drawing/2014/main" val="3855515114"/>
                  </a:ext>
                </a:extLst>
              </a:tr>
              <a:tr h="247636">
                <a:tc>
                  <a:txBody>
                    <a:bodyPr/>
                    <a:lstStyle/>
                    <a:p>
                      <a:pPr marL="0" marR="0">
                        <a:lnSpc>
                          <a:spcPct val="107000"/>
                        </a:lnSpc>
                        <a:spcBef>
                          <a:spcPts val="0"/>
                        </a:spcBef>
                        <a:spcAft>
                          <a:spcPts val="0"/>
                        </a:spcAft>
                      </a:pPr>
                      <a:r>
                        <a:rPr lang="en-US" sz="1600" dirty="0">
                          <a:effectLst/>
                        </a:rPr>
                        <a:t>Constant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1.24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.65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1.90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.057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dirty="0">
                          <a:effectLst/>
                        </a:rPr>
                        <a:t>3.45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extLst>
                  <a:ext uri="{0D108BD9-81ED-4DB2-BD59-A6C34878D82A}">
                    <a16:rowId xmlns:a16="http://schemas.microsoft.com/office/drawing/2014/main" val="2801438276"/>
                  </a:ext>
                </a:extLst>
              </a:tr>
              <a:tr h="247636">
                <a:tc>
                  <a:txBody>
                    <a:bodyPr/>
                    <a:lstStyle/>
                    <a:p>
                      <a:pPr marL="0" marR="0">
                        <a:lnSpc>
                          <a:spcPct val="107000"/>
                        </a:lnSpc>
                        <a:spcBef>
                          <a:spcPts val="0"/>
                        </a:spcBef>
                        <a:spcAft>
                          <a:spcPts val="0"/>
                        </a:spcAft>
                      </a:pPr>
                      <a:r>
                        <a:rPr lang="en-US" sz="1600">
                          <a:effectLst/>
                        </a:rPr>
                        <a:t>Complaints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1.74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.22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8.03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.000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5.70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extLst>
                  <a:ext uri="{0D108BD9-81ED-4DB2-BD59-A6C34878D82A}">
                    <a16:rowId xmlns:a16="http://schemas.microsoft.com/office/drawing/2014/main" val="3458813908"/>
                  </a:ext>
                </a:extLst>
              </a:tr>
              <a:tr h="247636">
                <a:tc>
                  <a:txBody>
                    <a:bodyPr/>
                    <a:lstStyle/>
                    <a:p>
                      <a:pPr marL="0" marR="0">
                        <a:lnSpc>
                          <a:spcPct val="107000"/>
                        </a:lnSpc>
                        <a:spcBef>
                          <a:spcPts val="0"/>
                        </a:spcBef>
                        <a:spcAft>
                          <a:spcPts val="0"/>
                        </a:spcAft>
                      </a:pPr>
                      <a:r>
                        <a:rPr lang="en-US" sz="1600">
                          <a:effectLst/>
                        </a:rPr>
                        <a:t>Age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-.103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.02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-5.77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a:effectLst/>
                        </a:rPr>
                        <a:t>.000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tc>
                  <a:txBody>
                    <a:bodyPr/>
                    <a:lstStyle/>
                    <a:p>
                      <a:pPr marL="0" marR="0" algn="ctr">
                        <a:lnSpc>
                          <a:spcPct val="107000"/>
                        </a:lnSpc>
                        <a:spcBef>
                          <a:spcPts val="0"/>
                        </a:spcBef>
                        <a:spcAft>
                          <a:spcPts val="0"/>
                        </a:spcAft>
                      </a:pPr>
                      <a:r>
                        <a:rPr lang="en-US" sz="1600" dirty="0">
                          <a:effectLst/>
                        </a:rPr>
                        <a:t>.902</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1372" marR="91372" marT="0" marB="0"/>
                </a:tc>
                <a:extLst>
                  <a:ext uri="{0D108BD9-81ED-4DB2-BD59-A6C34878D82A}">
                    <a16:rowId xmlns:a16="http://schemas.microsoft.com/office/drawing/2014/main" val="4211185306"/>
                  </a:ext>
                </a:extLst>
              </a:tr>
            </a:tbl>
          </a:graphicData>
        </a:graphic>
      </p:graphicFrame>
    </p:spTree>
    <p:extLst>
      <p:ext uri="{BB962C8B-B14F-4D97-AF65-F5344CB8AC3E}">
        <p14:creationId xmlns:p14="http://schemas.microsoft.com/office/powerpoint/2010/main" val="43465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Objectives of Logistic Regression Models </a:t>
            </a:r>
          </a:p>
          <a:p>
            <a:pPr lvl="1"/>
            <a:r>
              <a:rPr lang="en-US" dirty="0"/>
              <a:t>Common Uses of Logistic Regression Models </a:t>
            </a:r>
          </a:p>
          <a:p>
            <a:pPr lvl="1"/>
            <a:r>
              <a:rPr lang="en-US" dirty="0"/>
              <a:t>Logistic Regression Example</a:t>
            </a:r>
          </a:p>
          <a:p>
            <a:r>
              <a:rPr lang="en-US" dirty="0">
                <a:solidFill>
                  <a:schemeClr val="tx1">
                    <a:lumMod val="75000"/>
                    <a:lumOff val="25000"/>
                  </a:schemeClr>
                </a:solidFill>
              </a:rPr>
              <a:t>Logistic Regression</a:t>
            </a:r>
          </a:p>
          <a:p>
            <a:pPr lvl="1"/>
            <a:r>
              <a:rPr lang="en-US" dirty="0"/>
              <a:t>Logistic Regression Model</a:t>
            </a:r>
          </a:p>
          <a:p>
            <a:pPr lvl="1"/>
            <a:r>
              <a:rPr lang="en-US" dirty="0"/>
              <a:t>Odds of an Event</a:t>
            </a:r>
          </a:p>
          <a:p>
            <a:pPr lvl="1"/>
            <a:r>
              <a:rPr lang="en-US" dirty="0"/>
              <a:t>Model Fit and Testing for Significance of the Coefficients</a:t>
            </a:r>
          </a:p>
          <a:p>
            <a:pPr lvl="1"/>
            <a:r>
              <a:rPr lang="en-US" dirty="0"/>
              <a:t>Odds Ratio in Logistic Regression</a:t>
            </a:r>
          </a:p>
          <a:p>
            <a:pPr lvl="1"/>
            <a:r>
              <a:rPr lang="en-US" dirty="0"/>
              <a:t>Example</a:t>
            </a:r>
          </a:p>
          <a:p>
            <a:pPr lvl="2"/>
            <a:r>
              <a:rPr lang="en-US" dirty="0"/>
              <a:t>Logistic regression with one predictor variable</a:t>
            </a:r>
          </a:p>
          <a:p>
            <a:pPr lvl="2"/>
            <a:r>
              <a:rPr lang="en-US" dirty="0"/>
              <a:t>Logistic regression with multiple predictor variables</a:t>
            </a:r>
          </a:p>
          <a:p>
            <a:r>
              <a:rPr lang="en-US" b="1" dirty="0">
                <a:solidFill>
                  <a:srgbClr val="004668"/>
                </a:solidFill>
              </a:rPr>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9654447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Summary</a:t>
            </a:r>
          </a:p>
        </p:txBody>
      </p:sp>
      <p:sp>
        <p:nvSpPr>
          <p:cNvPr id="3" name="Content Placeholder 2"/>
          <p:cNvSpPr>
            <a:spLocks noGrp="1"/>
          </p:cNvSpPr>
          <p:nvPr>
            <p:ph idx="1"/>
          </p:nvPr>
        </p:nvSpPr>
        <p:spPr>
          <a:xfrm>
            <a:off x="498475" y="1331056"/>
            <a:ext cx="8454426" cy="4948558"/>
          </a:xfrm>
        </p:spPr>
        <p:txBody>
          <a:bodyPr>
            <a:normAutofit/>
          </a:bodyPr>
          <a:lstStyle/>
          <a:p>
            <a:r>
              <a:rPr lang="en-US" dirty="0"/>
              <a:t>Logistic regression is used to estimate the effect of one or more predictor variables on an outcome variable that is binary, that is, an outcome variable that has only two possible outcomes such as, for example, 1 and 0 or yes and no. </a:t>
            </a:r>
          </a:p>
          <a:p>
            <a:r>
              <a:rPr lang="en-US" dirty="0"/>
              <a:t>Marketers use logistic regression for a variety of purposes. For example, akin to RFM analysis, researchers can use logistic regression to decide which customers to target with a marketing campaign. </a:t>
            </a:r>
          </a:p>
          <a:p>
            <a:r>
              <a:rPr lang="en-US" dirty="0"/>
              <a:t>Importantly, logistic regression tends to outperform RFM analysis in identifying customers most likely to respond favorably to a marketing campaign thus resulting in a higher ROMI than RFM analysis. </a:t>
            </a:r>
          </a:p>
          <a:p>
            <a:r>
              <a:rPr lang="en-US" dirty="0"/>
              <a:t>Logistic regression is based on maximum likelihood methods, that is, iterative computing methods, and can be easily estimated using programs such as R or other statistical software programs.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03398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Objectives of Logistic Regression Models </a:t>
            </a:r>
          </a:p>
          <a:p>
            <a:pPr lvl="1"/>
            <a:r>
              <a:rPr lang="en-US" dirty="0"/>
              <a:t>Common Uses of Logistic Regression Models </a:t>
            </a:r>
          </a:p>
          <a:p>
            <a:pPr lvl="1"/>
            <a:r>
              <a:rPr lang="en-US" dirty="0"/>
              <a:t>Logistic Regression Example</a:t>
            </a:r>
          </a:p>
          <a:p>
            <a:r>
              <a:rPr lang="en-US" dirty="0">
                <a:solidFill>
                  <a:schemeClr val="tx1">
                    <a:lumMod val="75000"/>
                    <a:lumOff val="25000"/>
                  </a:schemeClr>
                </a:solidFill>
              </a:rPr>
              <a:t>Logistic Regression</a:t>
            </a:r>
          </a:p>
          <a:p>
            <a:pPr lvl="1"/>
            <a:r>
              <a:rPr lang="en-US" dirty="0"/>
              <a:t>Logistic Regression Model</a:t>
            </a:r>
          </a:p>
          <a:p>
            <a:pPr lvl="1"/>
            <a:r>
              <a:rPr lang="en-US" dirty="0"/>
              <a:t>Odds of an Event</a:t>
            </a:r>
          </a:p>
          <a:p>
            <a:pPr lvl="1"/>
            <a:r>
              <a:rPr lang="en-US" dirty="0"/>
              <a:t>Model Fit and Testing for Significance of the Coefficients</a:t>
            </a:r>
          </a:p>
          <a:p>
            <a:pPr lvl="1"/>
            <a:r>
              <a:rPr lang="en-US" dirty="0"/>
              <a:t>Odds Ratio in Logistic Regression</a:t>
            </a:r>
          </a:p>
          <a:p>
            <a:pPr lvl="1"/>
            <a:r>
              <a:rPr lang="en-US" dirty="0"/>
              <a:t>Example</a:t>
            </a:r>
          </a:p>
          <a:p>
            <a:pPr lvl="2"/>
            <a:r>
              <a:rPr lang="en-US" dirty="0"/>
              <a:t>Logistic regression with one predictor variable</a:t>
            </a:r>
          </a:p>
          <a:p>
            <a:pPr lvl="2"/>
            <a:r>
              <a:rPr lang="en-US" dirty="0"/>
              <a:t>Logistic regression with multiple predictor variables</a:t>
            </a:r>
          </a:p>
          <a:p>
            <a:r>
              <a:rPr lang="en-US" dirty="0"/>
              <a:t>Summary</a:t>
            </a:r>
          </a:p>
          <a:p>
            <a:r>
              <a:rPr lang="en-US" b="1" dirty="0">
                <a:solidFill>
                  <a:srgbClr val="004264"/>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62286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dirty="0"/>
              <a:t>Logistic regression is akin to other regression models (e.g. OLS regression) but is used when the dependent (i.e., outcome) variable is binary instead of, for example, continuous.</a:t>
            </a:r>
          </a:p>
          <a:p>
            <a:pPr lvl="0"/>
            <a:r>
              <a:rPr lang="en-US" dirty="0"/>
              <a:t>Logistic regression allows researchers to estimate the probability that a binary outcome of interest occurs based on one or more predictor variables. </a:t>
            </a:r>
          </a:p>
          <a:p>
            <a:pPr lvl="0"/>
            <a:r>
              <a:rPr lang="en-US" dirty="0"/>
              <a:t>Logistic regression allows researchers to identify variables that significantly predict the binary outcome variable.</a:t>
            </a:r>
          </a:p>
          <a:p>
            <a:pPr lvl="0"/>
            <a:r>
              <a:rPr lang="en-US" dirty="0"/>
              <a:t>The probability with which a binary event of interest occurs based on predictor variables can also be expressed in odds.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793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dirty="0"/>
              <a:t>Probability and odds are often used interchangeably, but they are not equivalent mathematically. Probability captures the ratio of how often a binary event of interest occurs (e.g., customers who churn) over all possible events (e.g., customers who do and do not churn). </a:t>
            </a:r>
          </a:p>
          <a:p>
            <a:pPr lvl="0"/>
            <a:r>
              <a:rPr lang="en-US" dirty="0"/>
              <a:t>In contrast, odds capture the ratio of how often an event of interest occurs (e.g., customers who churn) over how often it does not occur (e.g., customer who do not churn).</a:t>
            </a:r>
          </a:p>
          <a:p>
            <a:pPr lvl="0"/>
            <a:r>
              <a:rPr lang="en-US" dirty="0"/>
              <a:t>Logistic regression provides model fit measures that tell the researcher how good the predictor variables predict the outcome variable.</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105532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8474" y="1381033"/>
            <a:ext cx="8354173" cy="4766855"/>
          </a:xfrm>
        </p:spPr>
        <p:txBody>
          <a:bodyPr>
            <a:normAutofit/>
          </a:bodyPr>
          <a:lstStyle/>
          <a:p>
            <a:pPr lvl="0"/>
            <a:r>
              <a:rPr lang="en-US" dirty="0"/>
              <a:t>Know when to use logistic regression as opposed to (for example) OLS regression</a:t>
            </a:r>
          </a:p>
          <a:p>
            <a:pPr lvl="0"/>
            <a:r>
              <a:rPr lang="en-US" dirty="0"/>
              <a:t>Understand what type of variables are used in logistic regression</a:t>
            </a:r>
          </a:p>
          <a:p>
            <a:pPr lvl="0"/>
            <a:r>
              <a:rPr lang="en-US" dirty="0"/>
              <a:t>Know what form a logistic regression model takes</a:t>
            </a:r>
          </a:p>
          <a:p>
            <a:pPr lvl="0"/>
            <a:r>
              <a:rPr lang="en-US" dirty="0"/>
              <a:t>Be able to estimate probabilities using logistic regression output</a:t>
            </a:r>
          </a:p>
          <a:p>
            <a:pPr lvl="0"/>
            <a:r>
              <a:rPr lang="en-US" dirty="0"/>
              <a:t>Understand the difference between probabilities and odds</a:t>
            </a:r>
          </a:p>
          <a:p>
            <a:pPr lvl="0"/>
            <a:r>
              <a:rPr lang="en-US" dirty="0"/>
              <a:t>Know how to convert probabilities into odds, and vice versa</a:t>
            </a:r>
          </a:p>
        </p:txBody>
      </p:sp>
      <p:sp>
        <p:nvSpPr>
          <p:cNvPr id="6" name="Footer Placeholder 5"/>
          <p:cNvSpPr>
            <a:spLocks noGrp="1"/>
          </p:cNvSpPr>
          <p:nvPr>
            <p:ph type="ftr" sz="quarter" idx="11"/>
          </p:nvPr>
        </p:nvSpPr>
        <p:spPr>
          <a:xfrm>
            <a:off x="291353" y="6423585"/>
            <a:ext cx="6122894" cy="365125"/>
          </a:xfrm>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8474" y="1381033"/>
            <a:ext cx="8354173" cy="4766855"/>
          </a:xfrm>
        </p:spPr>
        <p:txBody>
          <a:bodyPr>
            <a:normAutofit/>
          </a:bodyPr>
          <a:lstStyle/>
          <a:p>
            <a:pPr lvl="0"/>
            <a:r>
              <a:rPr lang="en-US" dirty="0"/>
              <a:t>Know what the odds ratio is, how it is calculated and used</a:t>
            </a:r>
          </a:p>
          <a:p>
            <a:pPr lvl="0"/>
            <a:r>
              <a:rPr lang="en-US" dirty="0"/>
              <a:t>Understand what type of model fit measures are used in logistic regression models</a:t>
            </a:r>
          </a:p>
          <a:p>
            <a:pPr lvl="0"/>
            <a:r>
              <a:rPr lang="en-US" dirty="0"/>
              <a:t>Know how the significance of logistic regression coefficients is determined</a:t>
            </a:r>
          </a:p>
          <a:p>
            <a:pPr lvl="0"/>
            <a:r>
              <a:rPr lang="en-US" dirty="0"/>
              <a:t>Know how to calculate Pseudo R</a:t>
            </a:r>
            <a:r>
              <a:rPr lang="en-US" baseline="30000" dirty="0"/>
              <a:t>2</a:t>
            </a:r>
            <a:endParaRPr lang="en-US" dirty="0"/>
          </a:p>
          <a:p>
            <a:pPr lvl="0"/>
            <a:r>
              <a:rPr lang="en-US" dirty="0"/>
              <a:t>Understand and know how to create and understand a confusion matrix based on logistic regression results</a:t>
            </a:r>
          </a:p>
          <a:p>
            <a:pPr lvl="0"/>
            <a:r>
              <a:rPr lang="en-US" dirty="0"/>
              <a:t>Know how to use logistic regression to compute the profitability and return on marketing investment (ROMI) of a marketing campaign</a:t>
            </a:r>
          </a:p>
        </p:txBody>
      </p:sp>
      <p:sp>
        <p:nvSpPr>
          <p:cNvPr id="6" name="Footer Placeholder 5"/>
          <p:cNvSpPr>
            <a:spLocks noGrp="1"/>
          </p:cNvSpPr>
          <p:nvPr>
            <p:ph type="ftr" sz="quarter" idx="11"/>
          </p:nvPr>
        </p:nvSpPr>
        <p:spPr>
          <a:xfrm>
            <a:off x="291353" y="6423585"/>
            <a:ext cx="6122894" cy="365125"/>
          </a:xfrm>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06435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b="1" dirty="0">
                <a:solidFill>
                  <a:srgbClr val="004668"/>
                </a:solidFill>
              </a:rPr>
              <a:t>Introduction</a:t>
            </a:r>
          </a:p>
          <a:p>
            <a:pPr lvl="1"/>
            <a:r>
              <a:rPr lang="en-US" dirty="0"/>
              <a:t>Objectives of Logistic Regression Models </a:t>
            </a:r>
          </a:p>
          <a:p>
            <a:pPr lvl="1"/>
            <a:r>
              <a:rPr lang="en-US" dirty="0"/>
              <a:t>Common Uses of Logistic Regression Models </a:t>
            </a:r>
          </a:p>
          <a:p>
            <a:pPr lvl="1"/>
            <a:r>
              <a:rPr lang="en-US" dirty="0"/>
              <a:t>Logistic Regression Example</a:t>
            </a:r>
          </a:p>
          <a:p>
            <a:r>
              <a:rPr lang="en-US" dirty="0"/>
              <a:t>Logistic Regression</a:t>
            </a:r>
          </a:p>
          <a:p>
            <a:pPr lvl="1"/>
            <a:r>
              <a:rPr lang="en-US" dirty="0"/>
              <a:t>Logistic Regression Model</a:t>
            </a:r>
          </a:p>
          <a:p>
            <a:pPr lvl="1"/>
            <a:r>
              <a:rPr lang="en-US" dirty="0"/>
              <a:t>Odds of an Event</a:t>
            </a:r>
          </a:p>
          <a:p>
            <a:pPr lvl="1"/>
            <a:r>
              <a:rPr lang="en-US" dirty="0"/>
              <a:t>Model Fit and Testing for Significance of the Coefficients</a:t>
            </a:r>
          </a:p>
          <a:p>
            <a:pPr lvl="1"/>
            <a:r>
              <a:rPr lang="en-US" dirty="0"/>
              <a:t>Odds Ratio in Logistic Regression</a:t>
            </a:r>
          </a:p>
          <a:p>
            <a:pPr lvl="1"/>
            <a:r>
              <a:rPr lang="en-US" dirty="0"/>
              <a:t>Example</a:t>
            </a:r>
          </a:p>
          <a:p>
            <a:pPr lvl="2"/>
            <a:r>
              <a:rPr lang="en-US" dirty="0"/>
              <a:t>Logistic regression with one predictor variable</a:t>
            </a:r>
          </a:p>
          <a:p>
            <a:pPr lvl="2"/>
            <a:r>
              <a:rPr lang="en-US" dirty="0"/>
              <a:t>Logistic regression with multiple predictor variables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63632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Objectives of Logistic Regression Models</a:t>
            </a:r>
          </a:p>
        </p:txBody>
      </p:sp>
      <p:sp>
        <p:nvSpPr>
          <p:cNvPr id="3" name="Content Placeholder 2"/>
          <p:cNvSpPr>
            <a:spLocks noGrp="1"/>
          </p:cNvSpPr>
          <p:nvPr>
            <p:ph idx="1"/>
          </p:nvPr>
        </p:nvSpPr>
        <p:spPr>
          <a:xfrm>
            <a:off x="381000" y="1295400"/>
            <a:ext cx="8610600" cy="4866861"/>
          </a:xfrm>
        </p:spPr>
        <p:txBody>
          <a:bodyPr>
            <a:normAutofit/>
          </a:bodyPr>
          <a:lstStyle/>
          <a:p>
            <a:r>
              <a:rPr lang="en-US" dirty="0"/>
              <a:t>Logistic regression is similar to linear regression such as ordinary least squares (OLS). It is used to estimate the effect of one or more independent variables </a:t>
            </a:r>
            <a:r>
              <a:rPr lang="en-US" i="1" dirty="0"/>
              <a:t>x</a:t>
            </a:r>
            <a:r>
              <a:rPr lang="en-US" dirty="0"/>
              <a:t> on a dependent variable </a:t>
            </a:r>
            <a:r>
              <a:rPr lang="en-US" i="1" dirty="0"/>
              <a:t>y</a:t>
            </a:r>
            <a:r>
              <a:rPr lang="en-US" dirty="0"/>
              <a:t>. </a:t>
            </a:r>
          </a:p>
          <a:p>
            <a:r>
              <a:rPr lang="en-US" dirty="0"/>
              <a:t>However, in contrast to (e.g.) OLS, where the dependent variable is continuous in nature, logistic regression is used when the dependent variable has only two possible categories, i.e., is binary. </a:t>
            </a:r>
          </a:p>
          <a:p>
            <a:r>
              <a:rPr lang="en-US" dirty="0"/>
              <a:t>As such, the objective of logistic regression is to determine how one or more independent variables </a:t>
            </a:r>
            <a:r>
              <a:rPr lang="en-US" i="1" dirty="0"/>
              <a:t>x</a:t>
            </a:r>
            <a:r>
              <a:rPr lang="en-US" dirty="0"/>
              <a:t> impact the probability that an observation falls into one of the two categories captured by the </a:t>
            </a:r>
            <a:r>
              <a:rPr lang="en-US" i="1" dirty="0"/>
              <a:t>y</a:t>
            </a:r>
            <a:r>
              <a:rPr lang="en-US" dirty="0"/>
              <a:t> variable.</a:t>
            </a:r>
          </a:p>
          <a:p>
            <a:pPr>
              <a:lnSpc>
                <a:spcPct val="90000"/>
              </a:lnSpc>
            </a:pP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4517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57524"/>
            <a:ext cx="7481702" cy="803691"/>
          </a:xfrm>
        </p:spPr>
        <p:txBody>
          <a:bodyPr/>
          <a:lstStyle/>
          <a:p>
            <a:r>
              <a:rPr lang="en-US" b="1" dirty="0"/>
              <a:t>Common Uses of Logistic Regression Models</a:t>
            </a:r>
          </a:p>
        </p:txBody>
      </p:sp>
      <p:sp>
        <p:nvSpPr>
          <p:cNvPr id="3" name="Content Placeholder 2"/>
          <p:cNvSpPr>
            <a:spLocks noGrp="1"/>
          </p:cNvSpPr>
          <p:nvPr>
            <p:ph idx="1"/>
          </p:nvPr>
        </p:nvSpPr>
        <p:spPr>
          <a:xfrm>
            <a:off x="336030" y="1322221"/>
            <a:ext cx="8610600" cy="5101364"/>
          </a:xfrm>
        </p:spPr>
        <p:txBody>
          <a:bodyPr>
            <a:normAutofit/>
          </a:bodyPr>
          <a:lstStyle/>
          <a:p>
            <a:r>
              <a:rPr lang="en-US" dirty="0"/>
              <a:t>Logistic regression is commonly used by Marketing researchers.</a:t>
            </a:r>
          </a:p>
          <a:p>
            <a:pPr lvl="1"/>
            <a:r>
              <a:rPr lang="en-US" dirty="0"/>
              <a:t>It is a popular method used in customer acquisition. Will a certain customer buy the company’s product (yes/no)? Note that the outcome (or dependent) variable is binary, and hence logistic regression can be used to identify and use </a:t>
            </a:r>
            <a:r>
              <a:rPr lang="en-US" i="1" dirty="0"/>
              <a:t>x</a:t>
            </a:r>
            <a:r>
              <a:rPr lang="en-US" dirty="0"/>
              <a:t> variables that predict whether or not a customer buys a product etc. </a:t>
            </a:r>
          </a:p>
          <a:p>
            <a:pPr lvl="1"/>
            <a:r>
              <a:rPr lang="en-US" dirty="0"/>
              <a:t>It can be used to predict retention of current customers (yes/no). Which customers are most likely to defect considering certain predictor (</a:t>
            </a:r>
            <a:r>
              <a:rPr lang="en-US" i="1" dirty="0"/>
              <a:t>x</a:t>
            </a:r>
            <a:r>
              <a:rPr lang="en-US" dirty="0"/>
              <a:t>) variables? Once customers at risk of defecting have been identified, marketers can employ interventions targeted at those customers they do not want to lose (but are likely to defect otherwise). </a:t>
            </a:r>
          </a:p>
          <a:p>
            <a:pPr lvl="1"/>
            <a:r>
              <a:rPr lang="en-US" dirty="0"/>
              <a:t>It can be used to estimate the likelihood that a person will respond favorably to a mailing campaign (yes/no).</a:t>
            </a:r>
            <a:endParaRPr lang="en-US" sz="20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502473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Logistic Regression Example</a:t>
            </a:r>
          </a:p>
        </p:txBody>
      </p:sp>
      <p:sp>
        <p:nvSpPr>
          <p:cNvPr id="3" name="Content Placeholder 2"/>
          <p:cNvSpPr>
            <a:spLocks noGrp="1"/>
          </p:cNvSpPr>
          <p:nvPr>
            <p:ph idx="1"/>
          </p:nvPr>
        </p:nvSpPr>
        <p:spPr>
          <a:xfrm>
            <a:off x="498475" y="1481913"/>
            <a:ext cx="8454426" cy="5075368"/>
          </a:xfrm>
        </p:spPr>
        <p:txBody>
          <a:bodyPr>
            <a:normAutofit/>
          </a:bodyPr>
          <a:lstStyle/>
          <a:p>
            <a:r>
              <a:rPr lang="en-US" dirty="0" err="1"/>
              <a:t>MyFriend</a:t>
            </a:r>
            <a:r>
              <a:rPr lang="en-US" dirty="0"/>
              <a:t> is a relatively new insurance company specializing in car insurance policies. </a:t>
            </a:r>
          </a:p>
          <a:p>
            <a:r>
              <a:rPr lang="en-US" dirty="0"/>
              <a:t>It prides itself in its effective use of marketing analytics. Using customer data from the last 5 years, Max, </a:t>
            </a:r>
            <a:r>
              <a:rPr lang="en-US" dirty="0" err="1"/>
              <a:t>MyFriend’s</a:t>
            </a:r>
            <a:r>
              <a:rPr lang="en-US" dirty="0"/>
              <a:t> up and coming Analytics Manager, recently developed a model that helps the company identify current customers who are at risk of churning, that is, leaving the company for a competitor. </a:t>
            </a:r>
          </a:p>
          <a:p>
            <a:r>
              <a:rPr lang="en-US" dirty="0"/>
              <a:t>As part of his modeling approach, Max first pulled data from the local company server on all of </a:t>
            </a:r>
            <a:r>
              <a:rPr lang="en-US" dirty="0" err="1"/>
              <a:t>MyFriend’s</a:t>
            </a:r>
            <a:r>
              <a:rPr lang="en-US" dirty="0"/>
              <a:t> current and former insurance policy holders, including whether they had churned sometime during the last 5 years (captured by a binary variable: 1 = yes, 0 = no), the customer’s complaint behavior, gender, age, higher education, annual income, geographic information etc.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7639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Logistic Regression Example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Max estimated a logistic regression model where he used the respective customer’s churn information as the dependent variable (i.e., customer churned: yes, no) and the other customer variables as the independent variables.</a:t>
            </a:r>
          </a:p>
          <a:p>
            <a:r>
              <a:rPr lang="en-US" dirty="0"/>
              <a:t>The model indicated that churn probabilities of </a:t>
            </a:r>
            <a:r>
              <a:rPr lang="en-US" dirty="0" err="1"/>
              <a:t>MyFriend’s</a:t>
            </a:r>
            <a:r>
              <a:rPr lang="en-US" dirty="0"/>
              <a:t> current customers ranged from as low as 9% to as high as 99%.  He showed these results to his manager, </a:t>
            </a:r>
            <a:r>
              <a:rPr lang="en-US" dirty="0" err="1"/>
              <a:t>MyFriend’s</a:t>
            </a:r>
            <a:r>
              <a:rPr lang="en-US" dirty="0"/>
              <a:t> Director of Marketing, who was intrigued by the models’ strong fit. </a:t>
            </a:r>
          </a:p>
          <a:p>
            <a:r>
              <a:rPr lang="en-US" dirty="0"/>
              <a:t>Together, they appended a variable they had previously calculated that captured each customer’s worth to </a:t>
            </a:r>
            <a:r>
              <a:rPr lang="en-US" dirty="0" err="1"/>
              <a:t>MyFriend</a:t>
            </a:r>
            <a:r>
              <a:rPr lang="en-US" dirty="0"/>
              <a:t>. That variable was based on how much </a:t>
            </a:r>
            <a:r>
              <a:rPr lang="en-US" dirty="0" err="1"/>
              <a:t>MyFriend</a:t>
            </a:r>
            <a:r>
              <a:rPr lang="en-US" dirty="0"/>
              <a:t> earned from each customer – the average annual premium received per customer – minus the average yearly customer costs due to insured events etc.</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89129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2956</Words>
  <Application>Microsoft Office PowerPoint</Application>
  <PresentationFormat>On-screen Show (4:3)</PresentationFormat>
  <Paragraphs>365</Paragraphs>
  <Slides>27</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Learning Objectives</vt:lpstr>
      <vt:lpstr>Agenda</vt:lpstr>
      <vt:lpstr>Objectives of Logistic Regression Models</vt:lpstr>
      <vt:lpstr>Common Uses of Logistic Regression Models</vt:lpstr>
      <vt:lpstr>Logistic Regression Example</vt:lpstr>
      <vt:lpstr>Logistic Regression Example</vt:lpstr>
      <vt:lpstr>Logistic Regression Example</vt:lpstr>
      <vt:lpstr>Agenda</vt:lpstr>
      <vt:lpstr>Logistic Regression Model</vt:lpstr>
      <vt:lpstr>Logistic Regression Model</vt:lpstr>
      <vt:lpstr>Odds of an Event</vt:lpstr>
      <vt:lpstr>Odds of an Event</vt:lpstr>
      <vt:lpstr>Model Fit and Testing for Significance of the Coefficients</vt:lpstr>
      <vt:lpstr>Model Fit and Testing for Significance of the Coefficients</vt:lpstr>
      <vt:lpstr>Odds Ratio in Logistic Regression</vt:lpstr>
      <vt:lpstr>Logistic regression with one predictor variable</vt:lpstr>
      <vt:lpstr>Logistic regression with one predictor variable</vt:lpstr>
      <vt:lpstr>Logistic regression with multiple predictor variables</vt:lpstr>
      <vt:lpstr>Logistic regression with multiple predictor variables</vt:lpstr>
      <vt:lpstr>Agenda</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2021-12-18T14:59:19Z</dcterms:created>
  <dcterms:modified xsi:type="dcterms:W3CDTF">2021-12-18T14:59:24Z</dcterms:modified>
</cp:coreProperties>
</file>