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949" r:id="rId1"/>
  </p:sldMasterIdLst>
  <p:notesMasterIdLst>
    <p:notesMasterId r:id="rId37"/>
  </p:notesMasterIdLst>
  <p:handoutMasterIdLst>
    <p:handoutMasterId r:id="rId38"/>
  </p:handoutMasterIdLst>
  <p:sldIdLst>
    <p:sldId id="257" r:id="rId2"/>
    <p:sldId id="258" r:id="rId3"/>
    <p:sldId id="425" r:id="rId4"/>
    <p:sldId id="467" r:id="rId5"/>
    <p:sldId id="468" r:id="rId6"/>
    <p:sldId id="477" r:id="rId7"/>
    <p:sldId id="478" r:id="rId8"/>
    <p:sldId id="480" r:id="rId9"/>
    <p:sldId id="469" r:id="rId10"/>
    <p:sldId id="481" r:id="rId11"/>
    <p:sldId id="482" r:id="rId12"/>
    <p:sldId id="483" r:id="rId13"/>
    <p:sldId id="470" r:id="rId14"/>
    <p:sldId id="471" r:id="rId15"/>
    <p:sldId id="488" r:id="rId16"/>
    <p:sldId id="489" r:id="rId17"/>
    <p:sldId id="490" r:id="rId18"/>
    <p:sldId id="491" r:id="rId19"/>
    <p:sldId id="492" r:id="rId20"/>
    <p:sldId id="493" r:id="rId21"/>
    <p:sldId id="494" r:id="rId22"/>
    <p:sldId id="495" r:id="rId23"/>
    <p:sldId id="496" r:id="rId24"/>
    <p:sldId id="497" r:id="rId25"/>
    <p:sldId id="498" r:id="rId26"/>
    <p:sldId id="499" r:id="rId27"/>
    <p:sldId id="500" r:id="rId28"/>
    <p:sldId id="501" r:id="rId29"/>
    <p:sldId id="473" r:id="rId30"/>
    <p:sldId id="474" r:id="rId31"/>
    <p:sldId id="475" r:id="rId32"/>
    <p:sldId id="435" r:id="rId33"/>
    <p:sldId id="476" r:id="rId34"/>
    <p:sldId id="316" r:id="rId35"/>
    <p:sldId id="442" r:id="rId36"/>
  </p:sldIdLst>
  <p:sldSz cx="9144000" cy="6858000" type="screen4x3"/>
  <p:notesSz cx="6858000" cy="9144000"/>
  <p:defaultTex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1F497D"/>
    <a:srgbClr val="004264"/>
    <a:srgbClr val="004668"/>
    <a:srgbClr val="EFE61E"/>
    <a:srgbClr val="C864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D12765-AB96-443F-A169-E5E9B98A91CC}" v="118" dt="2021-09-29T19:33:43.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5" autoAdjust="0"/>
    <p:restoredTop sz="93725" autoAdjust="0"/>
  </p:normalViewPr>
  <p:slideViewPr>
    <p:cSldViewPr snapToGrid="0" snapToObjects="1">
      <p:cViewPr varScale="1">
        <p:scale>
          <a:sx n="83" d="100"/>
          <a:sy n="83" d="100"/>
        </p:scale>
        <p:origin x="133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4C9470-5748-164B-81D8-F42249190E1F}" type="datetimeFigureOut">
              <a:rPr lang="en-US" smtClean="0"/>
              <a:t>12/18/2021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A4610-95BC-284F-BE00-2B599A48ABC9}" type="slidenum">
              <a:rPr lang="en-US" smtClean="0"/>
              <a:t>‹#›</a:t>
            </a:fld>
            <a:endParaRPr lang="en-US"/>
          </a:p>
        </p:txBody>
      </p:sp>
    </p:spTree>
    <p:extLst>
      <p:ext uri="{BB962C8B-B14F-4D97-AF65-F5344CB8AC3E}">
        <p14:creationId xmlns:p14="http://schemas.microsoft.com/office/powerpoint/2010/main" val="244449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10346-E64B-B94E-B4E5-AFC6A520BB4A}" type="datetimeFigureOut">
              <a:rPr lang="en-US" smtClean="0"/>
              <a:t>12/18/2021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81517-11CD-1043-936A-823C17956EDF}" type="slidenum">
              <a:rPr lang="en-US" smtClean="0"/>
              <a:t>‹#›</a:t>
            </a:fld>
            <a:endParaRPr lang="en-US"/>
          </a:p>
        </p:txBody>
      </p:sp>
    </p:spTree>
    <p:extLst>
      <p:ext uri="{BB962C8B-B14F-4D97-AF65-F5344CB8AC3E}">
        <p14:creationId xmlns:p14="http://schemas.microsoft.com/office/powerpoint/2010/main" val="3497754386"/>
      </p:ext>
    </p:extLst>
  </p:cSld>
  <p:clrMap bg1="lt1" tx1="dk1" bg2="lt2" tx2="dk2" accent1="accent1" accent2="accent2" accent3="accent3" accent4="accent4" accent5="accent5" accent6="accent6" hlink="hlink" folHlink="folHlink"/>
  <p:hf hdr="0" ftr="0" dt="0"/>
  <p:notesStyle>
    <a:lvl1pPr marL="0" algn="l" defTabSz="456827" rtl="0" eaLnBrk="1" latinLnBrk="0" hangingPunct="1">
      <a:defRPr sz="1200" kern="1200">
        <a:solidFill>
          <a:schemeClr val="tx1"/>
        </a:solidFill>
        <a:latin typeface="+mn-lt"/>
        <a:ea typeface="+mn-ea"/>
        <a:cs typeface="+mn-cs"/>
      </a:defRPr>
    </a:lvl1pPr>
    <a:lvl2pPr marL="456827" algn="l" defTabSz="456827" rtl="0" eaLnBrk="1" latinLnBrk="0" hangingPunct="1">
      <a:defRPr sz="1200" kern="1200">
        <a:solidFill>
          <a:schemeClr val="tx1"/>
        </a:solidFill>
        <a:latin typeface="+mn-lt"/>
        <a:ea typeface="+mn-ea"/>
        <a:cs typeface="+mn-cs"/>
      </a:defRPr>
    </a:lvl2pPr>
    <a:lvl3pPr marL="913651" algn="l" defTabSz="456827" rtl="0" eaLnBrk="1" latinLnBrk="0" hangingPunct="1">
      <a:defRPr sz="1200" kern="1200">
        <a:solidFill>
          <a:schemeClr val="tx1"/>
        </a:solidFill>
        <a:latin typeface="+mn-lt"/>
        <a:ea typeface="+mn-ea"/>
        <a:cs typeface="+mn-cs"/>
      </a:defRPr>
    </a:lvl3pPr>
    <a:lvl4pPr marL="1370479" algn="l" defTabSz="456827" rtl="0" eaLnBrk="1" latinLnBrk="0" hangingPunct="1">
      <a:defRPr sz="1200" kern="1200">
        <a:solidFill>
          <a:schemeClr val="tx1"/>
        </a:solidFill>
        <a:latin typeface="+mn-lt"/>
        <a:ea typeface="+mn-ea"/>
        <a:cs typeface="+mn-cs"/>
      </a:defRPr>
    </a:lvl4pPr>
    <a:lvl5pPr marL="1827303" algn="l" defTabSz="456827" rtl="0" eaLnBrk="1" latinLnBrk="0" hangingPunct="1">
      <a:defRPr sz="1200" kern="1200">
        <a:solidFill>
          <a:schemeClr val="tx1"/>
        </a:solidFill>
        <a:latin typeface="+mn-lt"/>
        <a:ea typeface="+mn-ea"/>
        <a:cs typeface="+mn-cs"/>
      </a:defRPr>
    </a:lvl5pPr>
    <a:lvl6pPr marL="2284131" algn="l" defTabSz="456827" rtl="0" eaLnBrk="1" latinLnBrk="0" hangingPunct="1">
      <a:defRPr sz="1200" kern="1200">
        <a:solidFill>
          <a:schemeClr val="tx1"/>
        </a:solidFill>
        <a:latin typeface="+mn-lt"/>
        <a:ea typeface="+mn-ea"/>
        <a:cs typeface="+mn-cs"/>
      </a:defRPr>
    </a:lvl6pPr>
    <a:lvl7pPr marL="2740955" algn="l" defTabSz="456827" rtl="0" eaLnBrk="1" latinLnBrk="0" hangingPunct="1">
      <a:defRPr sz="1200" kern="1200">
        <a:solidFill>
          <a:schemeClr val="tx1"/>
        </a:solidFill>
        <a:latin typeface="+mn-lt"/>
        <a:ea typeface="+mn-ea"/>
        <a:cs typeface="+mn-cs"/>
      </a:defRPr>
    </a:lvl7pPr>
    <a:lvl8pPr marL="3197782" algn="l" defTabSz="456827" rtl="0" eaLnBrk="1" latinLnBrk="0" hangingPunct="1">
      <a:defRPr sz="1200" kern="1200">
        <a:solidFill>
          <a:schemeClr val="tx1"/>
        </a:solidFill>
        <a:latin typeface="+mn-lt"/>
        <a:ea typeface="+mn-ea"/>
        <a:cs typeface="+mn-cs"/>
      </a:defRPr>
    </a:lvl8pPr>
    <a:lvl9pPr marL="3654606" algn="l" defTabSz="4568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a:t>
            </a:fld>
            <a:endParaRPr lang="en-US"/>
          </a:p>
        </p:txBody>
      </p:sp>
    </p:spTree>
    <p:extLst>
      <p:ext uri="{BB962C8B-B14F-4D97-AF65-F5344CB8AC3E}">
        <p14:creationId xmlns:p14="http://schemas.microsoft.com/office/powerpoint/2010/main" val="190698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a:t>
            </a:fld>
            <a:endParaRPr lang="en-US"/>
          </a:p>
        </p:txBody>
      </p:sp>
    </p:spTree>
    <p:extLst>
      <p:ext uri="{BB962C8B-B14F-4D97-AF65-F5344CB8AC3E}">
        <p14:creationId xmlns:p14="http://schemas.microsoft.com/office/powerpoint/2010/main" val="71526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a:t>
            </a:fld>
            <a:endParaRPr lang="en-US"/>
          </a:p>
        </p:txBody>
      </p:sp>
    </p:spTree>
    <p:extLst>
      <p:ext uri="{BB962C8B-B14F-4D97-AF65-F5344CB8AC3E}">
        <p14:creationId xmlns:p14="http://schemas.microsoft.com/office/powerpoint/2010/main" val="3811861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13</a:t>
            </a:fld>
            <a:endParaRPr lang="en-US"/>
          </a:p>
        </p:txBody>
      </p:sp>
    </p:spTree>
    <p:extLst>
      <p:ext uri="{BB962C8B-B14F-4D97-AF65-F5344CB8AC3E}">
        <p14:creationId xmlns:p14="http://schemas.microsoft.com/office/powerpoint/2010/main" val="719756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29</a:t>
            </a:fld>
            <a:endParaRPr lang="en-US"/>
          </a:p>
        </p:txBody>
      </p:sp>
    </p:spTree>
    <p:extLst>
      <p:ext uri="{BB962C8B-B14F-4D97-AF65-F5344CB8AC3E}">
        <p14:creationId xmlns:p14="http://schemas.microsoft.com/office/powerpoint/2010/main" val="1110302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31</a:t>
            </a:fld>
            <a:endParaRPr lang="en-US"/>
          </a:p>
        </p:txBody>
      </p:sp>
    </p:spTree>
    <p:extLst>
      <p:ext uri="{BB962C8B-B14F-4D97-AF65-F5344CB8AC3E}">
        <p14:creationId xmlns:p14="http://schemas.microsoft.com/office/powerpoint/2010/main" val="584051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33</a:t>
            </a:fld>
            <a:endParaRPr lang="en-US"/>
          </a:p>
        </p:txBody>
      </p:sp>
    </p:spTree>
    <p:extLst>
      <p:ext uri="{BB962C8B-B14F-4D97-AF65-F5344CB8AC3E}">
        <p14:creationId xmlns:p14="http://schemas.microsoft.com/office/powerpoint/2010/main" val="2681217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34</a:t>
            </a:fld>
            <a:endParaRPr lang="en-US"/>
          </a:p>
        </p:txBody>
      </p:sp>
    </p:spTree>
    <p:extLst>
      <p:ext uri="{BB962C8B-B14F-4D97-AF65-F5344CB8AC3E}">
        <p14:creationId xmlns:p14="http://schemas.microsoft.com/office/powerpoint/2010/main" val="611742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35</a:t>
            </a:fld>
            <a:endParaRPr lang="en-US"/>
          </a:p>
        </p:txBody>
      </p:sp>
    </p:spTree>
    <p:extLst>
      <p:ext uri="{BB962C8B-B14F-4D97-AF65-F5344CB8AC3E}">
        <p14:creationId xmlns:p14="http://schemas.microsoft.com/office/powerpoint/2010/main" val="175428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5036" y="3827536"/>
            <a:ext cx="7893511" cy="933450"/>
          </a:xfrm>
        </p:spPr>
        <p:txBody>
          <a:bodyPr>
            <a:normAutofit/>
          </a:bodyPr>
          <a:lstStyle>
            <a:lvl1pPr>
              <a:defRPr sz="2800">
                <a:solidFill>
                  <a:schemeClr val="tx1"/>
                </a:solidFill>
              </a:defRPr>
            </a:lvl1pPr>
          </a:lstStyle>
          <a:p>
            <a:r>
              <a:rPr lang="en-US"/>
              <a:t>Click to edit Master title style</a:t>
            </a:r>
            <a:endParaRPr dirty="0"/>
          </a:p>
        </p:txBody>
      </p:sp>
      <p:sp>
        <p:nvSpPr>
          <p:cNvPr id="3" name="Subtitle 2"/>
          <p:cNvSpPr>
            <a:spLocks noGrp="1"/>
          </p:cNvSpPr>
          <p:nvPr>
            <p:ph type="subTitle" idx="1"/>
          </p:nvPr>
        </p:nvSpPr>
        <p:spPr>
          <a:xfrm>
            <a:off x="635036" y="4927581"/>
            <a:ext cx="7893511"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35036" y="5765295"/>
            <a:ext cx="1232647" cy="365125"/>
          </a:xfrm>
        </p:spPr>
        <p:txBody>
          <a:bodyPr/>
          <a:lstStyle>
            <a:lvl1pPr algn="l">
              <a:defRPr/>
            </a:lvl1pPr>
          </a:lstStyle>
          <a:p>
            <a:endParaRPr lang="en-US" dirty="0"/>
          </a:p>
        </p:txBody>
      </p:sp>
      <p:sp>
        <p:nvSpPr>
          <p:cNvPr id="5" name="Footer Placeholder 4"/>
          <p:cNvSpPr>
            <a:spLocks noGrp="1"/>
          </p:cNvSpPr>
          <p:nvPr>
            <p:ph type="ftr" sz="quarter" idx="11"/>
          </p:nvPr>
        </p:nvSpPr>
        <p:spPr>
          <a:xfrm>
            <a:off x="2039184" y="5761061"/>
            <a:ext cx="2617694" cy="365125"/>
          </a:xfrm>
        </p:spPr>
        <p:txBody>
          <a:bodyPr/>
          <a:lstStyle>
            <a:lvl1pPr algn="r">
              <a:defRPr/>
            </a:lvl1pPr>
          </a:lstStyle>
          <a:p>
            <a:r>
              <a:rPr lang="en-US" dirty="0"/>
              <a:t>© Palmatier, Petersen, and Germann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282574"/>
            <a:ext cx="7556313" cy="803691"/>
          </a:xfrm>
        </p:spPr>
        <p:txBody>
          <a:bodyPr/>
          <a:lstStyle>
            <a:lvl1pPr>
              <a:defRPr sz="2800">
                <a:solidFill>
                  <a:schemeClr val="tx1"/>
                </a:solidFill>
              </a:defRPr>
            </a:lvl1pPr>
          </a:lstStyle>
          <a:p>
            <a:r>
              <a:rPr lang="en-US"/>
              <a:t>Click to edit Master title style</a:t>
            </a:r>
            <a:endParaRPr dirty="0"/>
          </a:p>
        </p:txBody>
      </p:sp>
      <p:sp>
        <p:nvSpPr>
          <p:cNvPr id="3" name="Content Placeholder 2"/>
          <p:cNvSpPr>
            <a:spLocks noGrp="1"/>
          </p:cNvSpPr>
          <p:nvPr>
            <p:ph idx="1"/>
          </p:nvPr>
        </p:nvSpPr>
        <p:spPr>
          <a:xfrm>
            <a:off x="498474" y="1331056"/>
            <a:ext cx="8354173" cy="4948558"/>
          </a:xfrm>
        </p:spPr>
        <p:txBody>
          <a:bodyPr/>
          <a:lstStyle>
            <a:lvl1pPr>
              <a:buClr>
                <a:schemeClr val="tx2"/>
              </a:buClr>
              <a:defRPr/>
            </a:lvl1pPr>
            <a:lvl5pPr>
              <a:defRPr/>
            </a:lvl5pPr>
          </a:lstStyle>
          <a:p>
            <a:pPr lvl="0"/>
            <a:r>
              <a:rPr lang="en-US"/>
              <a:t>Click to edit Master text styles</a:t>
            </a:r>
          </a:p>
          <a:p>
            <a:pPr lvl="1"/>
            <a:r>
              <a:rPr lang="en-US"/>
              <a:t>Second level</a:t>
            </a:r>
          </a:p>
        </p:txBody>
      </p:sp>
      <p:sp>
        <p:nvSpPr>
          <p:cNvPr id="5" name="Footer Placeholder 4"/>
          <p:cNvSpPr>
            <a:spLocks noGrp="1"/>
          </p:cNvSpPr>
          <p:nvPr>
            <p:ph type="ftr" sz="quarter" idx="11"/>
          </p:nvPr>
        </p:nvSpPr>
        <p:spPr/>
        <p:txBody>
          <a:bodyPr/>
          <a:lstStyle/>
          <a:p>
            <a:r>
              <a:rPr lang="en-US" dirty="0"/>
              <a:t>© Palmatier, Petersen, and Germann</a:t>
            </a:r>
          </a:p>
        </p:txBody>
      </p:sp>
      <p:sp>
        <p:nvSpPr>
          <p:cNvPr id="6" name="Slide Number Placeholder 5"/>
          <p:cNvSpPr>
            <a:spLocks noGrp="1"/>
          </p:cNvSpPr>
          <p:nvPr>
            <p:ph type="sldNum" sz="quarter" idx="12"/>
          </p:nvPr>
        </p:nvSpPr>
        <p:spPr>
          <a:xfrm>
            <a:off x="8298609" y="6423585"/>
            <a:ext cx="554038" cy="365125"/>
          </a:xfrm>
        </p:spPr>
        <p:txBody>
          <a:bodyPr/>
          <a:lstStyle>
            <a:lvl1pPr>
              <a:defRPr>
                <a:solidFill>
                  <a:schemeClr val="tx1"/>
                </a:solidFill>
              </a:defRPr>
            </a:lvl1pPr>
          </a:lstStyle>
          <a:p>
            <a:fld id="{606C48AC-5425-9447-80A6-7CD23CC5D020}" type="slidenum">
              <a:rPr lang="en-US" smtClean="0"/>
              <a:pPr/>
              <a:t>‹#›</a:t>
            </a:fld>
            <a:endParaRPr lang="en-US" dirty="0"/>
          </a:p>
        </p:txBody>
      </p:sp>
      <p:cxnSp>
        <p:nvCxnSpPr>
          <p:cNvPr id="9" name="Straight Connector 8"/>
          <p:cNvCxnSpPr/>
          <p:nvPr userDrawn="1"/>
        </p:nvCxnSpPr>
        <p:spPr>
          <a:xfrm>
            <a:off x="498474" y="1201093"/>
            <a:ext cx="7569761" cy="0"/>
          </a:xfrm>
          <a:prstGeom prst="line">
            <a:avLst/>
          </a:prstGeom>
          <a:ln>
            <a:solidFill>
              <a:srgbClr val="004264"/>
            </a:solidFill>
          </a:ln>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8162915" y="279953"/>
            <a:ext cx="91440" cy="918519"/>
          </a:xfrm>
          <a:prstGeom prst="rect">
            <a:avLst/>
          </a:prstGeom>
          <a:solidFill>
            <a:srgbClr val="004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8075379" y="277332"/>
            <a:ext cx="9144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4294" y="314455"/>
            <a:ext cx="422055" cy="397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63653" y="279953"/>
            <a:ext cx="450817" cy="43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74294" y="761223"/>
            <a:ext cx="422055" cy="42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63653" y="754576"/>
            <a:ext cx="462253" cy="42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Palmatier, Petersen, and Germann</a:t>
            </a:r>
          </a:p>
        </p:txBody>
      </p:sp>
      <p:sp>
        <p:nvSpPr>
          <p:cNvPr id="4" name="Slide Number Placeholder 3"/>
          <p:cNvSpPr>
            <a:spLocks noGrp="1"/>
          </p:cNvSpPr>
          <p:nvPr>
            <p:ph type="sldNum" sz="quarter" idx="12"/>
          </p:nvPr>
        </p:nvSpPr>
        <p:spPr>
          <a:xfrm>
            <a:off x="8298609" y="6423585"/>
            <a:ext cx="554038" cy="365125"/>
          </a:xfrm>
        </p:spPr>
        <p:txBody>
          <a:bodyPr/>
          <a:lstStyle/>
          <a:p>
            <a:fld id="{606C48AC-5425-9447-80A6-7CD23CC5D02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200">
                <a:solidFill>
                  <a:schemeClr val="tx1"/>
                </a:solidFill>
              </a:defRPr>
            </a:lvl1pPr>
          </a:lstStyle>
          <a:p>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Palmatier, Petersen, and Germann</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606C48AC-5425-9447-80A6-7CD23CC5D02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60" r:id="rId3"/>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tx2"/>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tx2"/>
        </a:buClr>
        <a:buSzPct val="75000"/>
        <a:buFont typeface="Wingdings" charset="2"/>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668"/>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Palmatier, Petersen, and Germann</a:t>
            </a:r>
          </a:p>
        </p:txBody>
      </p:sp>
      <p:sp>
        <p:nvSpPr>
          <p:cNvPr id="3" name="Slide Number Placeholder 2"/>
          <p:cNvSpPr>
            <a:spLocks noGrp="1"/>
          </p:cNvSpPr>
          <p:nvPr>
            <p:ph type="sldNum" sz="quarter" idx="12"/>
          </p:nvPr>
        </p:nvSpPr>
        <p:spPr>
          <a:xfrm>
            <a:off x="8298609" y="6423585"/>
            <a:ext cx="554038" cy="365125"/>
          </a:xfrm>
        </p:spPr>
        <p:txBody>
          <a:bodyPr/>
          <a:lstStyle/>
          <a:p>
            <a:fld id="{606C48AC-5425-9447-80A6-7CD23CC5D020}" type="slidenum">
              <a:rPr lang="en-US" smtClean="0"/>
              <a:t>1</a:t>
            </a:fld>
            <a:endParaRPr lang="en-US" dirty="0"/>
          </a:p>
        </p:txBody>
      </p:sp>
      <p:sp>
        <p:nvSpPr>
          <p:cNvPr id="12" name="TextBox 11"/>
          <p:cNvSpPr txBox="1"/>
          <p:nvPr/>
        </p:nvSpPr>
        <p:spPr>
          <a:xfrm>
            <a:off x="2384684" y="4420658"/>
            <a:ext cx="6759315" cy="954107"/>
          </a:xfrm>
          <a:prstGeom prst="rect">
            <a:avLst/>
          </a:prstGeom>
          <a:noFill/>
        </p:spPr>
        <p:txBody>
          <a:bodyPr wrap="square" rtlCol="0">
            <a:spAutoFit/>
          </a:bodyPr>
          <a:lstStyle/>
          <a:p>
            <a:pPr algn="ctr"/>
            <a:r>
              <a:rPr lang="en-US" sz="2800" b="1" dirty="0">
                <a:solidFill>
                  <a:srgbClr val="EFE61E"/>
                </a:solidFill>
                <a:latin typeface="+mj-lt"/>
                <a:cs typeface="Avenir Light"/>
              </a:rPr>
              <a:t>Perceptual and Preference Mapping </a:t>
            </a:r>
            <a:br>
              <a:rPr lang="en-US" sz="2800" b="1" dirty="0">
                <a:solidFill>
                  <a:srgbClr val="EFE61E"/>
                </a:solidFill>
                <a:latin typeface="+mj-lt"/>
                <a:cs typeface="Avenir Light"/>
              </a:rPr>
            </a:br>
            <a:r>
              <a:rPr lang="en-US" sz="2800" b="1" dirty="0">
                <a:solidFill>
                  <a:srgbClr val="EFE61E"/>
                </a:solidFill>
                <a:latin typeface="+mj-lt"/>
                <a:cs typeface="Avenir Light"/>
              </a:rPr>
              <a:t>for Competitive Positioning</a:t>
            </a:r>
            <a:endParaRPr lang="en-US" dirty="0">
              <a:solidFill>
                <a:schemeClr val="tx2"/>
              </a:solidFill>
              <a:latin typeface="Avenir Light"/>
              <a:cs typeface="Avenir Light"/>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03" y="4026895"/>
            <a:ext cx="1604981" cy="157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685C1726-119F-4F27-A8AF-706EF9F8EB87}"/>
              </a:ext>
            </a:extLst>
          </p:cNvPr>
          <p:cNvSpPr txBox="1"/>
          <p:nvPr/>
        </p:nvSpPr>
        <p:spPr>
          <a:xfrm>
            <a:off x="722333" y="517551"/>
            <a:ext cx="7494229" cy="2308324"/>
          </a:xfrm>
          <a:prstGeom prst="rect">
            <a:avLst/>
          </a:prstGeom>
          <a:noFill/>
        </p:spPr>
        <p:txBody>
          <a:bodyPr wrap="square" rtlCol="0">
            <a:spAutoFit/>
          </a:bodyPr>
          <a:lstStyle/>
          <a:p>
            <a:pPr algn="ctr"/>
            <a:r>
              <a:rPr lang="en-US" sz="3600" dirty="0">
                <a:solidFill>
                  <a:schemeClr val="bg1"/>
                </a:solidFill>
                <a:latin typeface="+mj-lt"/>
                <a:cs typeface="Avenir Light"/>
              </a:rPr>
              <a:t>Marketing Analytics </a:t>
            </a:r>
          </a:p>
          <a:p>
            <a:pPr algn="ctr"/>
            <a:r>
              <a:rPr lang="en-US" sz="3600" dirty="0">
                <a:solidFill>
                  <a:schemeClr val="bg1"/>
                </a:solidFill>
                <a:latin typeface="+mj-lt"/>
                <a:cs typeface="Avenir Light"/>
              </a:rPr>
              <a:t>Based on First Principles:</a:t>
            </a:r>
          </a:p>
          <a:p>
            <a:pPr algn="ctr"/>
            <a:endParaRPr lang="en-US" sz="2400" b="1" dirty="0">
              <a:solidFill>
                <a:schemeClr val="bg1"/>
              </a:solidFill>
              <a:latin typeface="+mj-lt"/>
              <a:cs typeface="Avenir Light"/>
            </a:endParaRPr>
          </a:p>
          <a:p>
            <a:pPr algn="ctr"/>
            <a:r>
              <a:rPr lang="en-US" sz="4400" b="1" dirty="0">
                <a:solidFill>
                  <a:schemeClr val="bg1"/>
                </a:solidFill>
                <a:latin typeface="+mj-lt"/>
                <a:cs typeface="Avenir Light"/>
              </a:rPr>
              <a:t>Chapter 5</a:t>
            </a:r>
            <a:endParaRPr lang="en-US" sz="4400" b="1" dirty="0">
              <a:solidFill>
                <a:schemeClr val="bg1"/>
              </a:solidFill>
              <a:latin typeface="Avenir Light"/>
              <a:cs typeface="Avenir Light"/>
            </a:endParaRPr>
          </a:p>
        </p:txBody>
      </p:sp>
    </p:spTree>
    <p:extLst>
      <p:ext uri="{BB962C8B-B14F-4D97-AF65-F5344CB8AC3E}">
        <p14:creationId xmlns:p14="http://schemas.microsoft.com/office/powerpoint/2010/main" val="112101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7D28-77D4-4DA7-94D4-E4B4BE01C5F6}"/>
              </a:ext>
            </a:extLst>
          </p:cNvPr>
          <p:cNvSpPr>
            <a:spLocks noGrp="1"/>
          </p:cNvSpPr>
          <p:nvPr>
            <p:ph type="title"/>
          </p:nvPr>
        </p:nvSpPr>
        <p:spPr/>
        <p:txBody>
          <a:bodyPr>
            <a:normAutofit/>
          </a:bodyPr>
          <a:lstStyle/>
          <a:p>
            <a:r>
              <a:rPr lang="en-US" sz="2200" b="1" dirty="0"/>
              <a:t>Uses of Perceptual and Preference Mapping in Marketing</a:t>
            </a:r>
            <a:br>
              <a:rPr lang="en-US" sz="2200" b="1" dirty="0"/>
            </a:br>
            <a:endParaRPr lang="en-US" sz="2200" dirty="0"/>
          </a:p>
        </p:txBody>
      </p:sp>
      <p:sp>
        <p:nvSpPr>
          <p:cNvPr id="3" name="Content Placeholder 2">
            <a:extLst>
              <a:ext uri="{FF2B5EF4-FFF2-40B4-BE49-F238E27FC236}">
                <a16:creationId xmlns:a16="http://schemas.microsoft.com/office/drawing/2014/main" id="{D150C8FE-E112-4654-A177-EC860C3EB9A3}"/>
              </a:ext>
            </a:extLst>
          </p:cNvPr>
          <p:cNvSpPr>
            <a:spLocks noGrp="1"/>
          </p:cNvSpPr>
          <p:nvPr>
            <p:ph idx="1"/>
          </p:nvPr>
        </p:nvSpPr>
        <p:spPr/>
        <p:txBody>
          <a:bodyPr/>
          <a:lstStyle/>
          <a:p>
            <a:r>
              <a:rPr lang="en-US" dirty="0"/>
              <a:t>Example: The 4-door Sedan Market in the USA</a:t>
            </a:r>
          </a:p>
          <a:p>
            <a:pPr lvl="1"/>
            <a:r>
              <a:rPr lang="en-US" dirty="0"/>
              <a:t>4-door sedans had been traditionally popular in the US market. In recent years, though, sedans have lost some of their popularity. </a:t>
            </a:r>
          </a:p>
          <a:p>
            <a:pPr lvl="1"/>
            <a:r>
              <a:rPr lang="en-US" dirty="0"/>
              <a:t>Market researchers decided to conduct a survey to determine customer perceptions and preferences for 4-door sedans. </a:t>
            </a:r>
          </a:p>
          <a:p>
            <a:pPr lvl="1"/>
            <a:r>
              <a:rPr lang="en-US" dirty="0"/>
              <a:t>They asked a sample of consumers how similar they thought various 4-door sedans were to one another.</a:t>
            </a:r>
            <a:br>
              <a:rPr lang="en-US" dirty="0"/>
            </a:br>
            <a:endParaRPr lang="en-US" sz="1400" dirty="0"/>
          </a:p>
          <a:p>
            <a:pPr marL="228600" lvl="1" indent="0" algn="ctr">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How similar are these cars to one another?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lvl="1" indent="0">
              <a:buNone/>
            </a:pPr>
            <a:endParaRPr lang="en-US" dirty="0"/>
          </a:p>
        </p:txBody>
      </p:sp>
      <p:sp>
        <p:nvSpPr>
          <p:cNvPr id="4" name="Footer Placeholder 3">
            <a:extLst>
              <a:ext uri="{FF2B5EF4-FFF2-40B4-BE49-F238E27FC236}">
                <a16:creationId xmlns:a16="http://schemas.microsoft.com/office/drawing/2014/main" id="{8C790DD2-00B9-41B2-8878-84CEC7202930}"/>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B7A57DF2-8B24-4D9A-98E7-333E738B4D8F}"/>
              </a:ext>
            </a:extLst>
          </p:cNvPr>
          <p:cNvSpPr>
            <a:spLocks noGrp="1"/>
          </p:cNvSpPr>
          <p:nvPr>
            <p:ph type="sldNum" sz="quarter" idx="12"/>
          </p:nvPr>
        </p:nvSpPr>
        <p:spPr/>
        <p:txBody>
          <a:bodyPr/>
          <a:lstStyle/>
          <a:p>
            <a:fld id="{606C48AC-5425-9447-80A6-7CD23CC5D020}" type="slidenum">
              <a:rPr lang="en-US" smtClean="0"/>
              <a:pPr/>
              <a:t>10</a:t>
            </a:fld>
            <a:endParaRPr lang="en-US" dirty="0"/>
          </a:p>
        </p:txBody>
      </p:sp>
      <p:pic>
        <p:nvPicPr>
          <p:cNvPr id="6" name="Picture 5">
            <a:extLst>
              <a:ext uri="{FF2B5EF4-FFF2-40B4-BE49-F238E27FC236}">
                <a16:creationId xmlns:a16="http://schemas.microsoft.com/office/drawing/2014/main" id="{554DE4AD-1271-483A-BB50-3B047F14BED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97050" y="4180503"/>
            <a:ext cx="5549900" cy="2032000"/>
          </a:xfrm>
          <a:prstGeom prst="rect">
            <a:avLst/>
          </a:prstGeom>
          <a:noFill/>
          <a:ln>
            <a:noFill/>
          </a:ln>
        </p:spPr>
      </p:pic>
    </p:spTree>
    <p:extLst>
      <p:ext uri="{BB962C8B-B14F-4D97-AF65-F5344CB8AC3E}">
        <p14:creationId xmlns:p14="http://schemas.microsoft.com/office/powerpoint/2010/main" val="2216097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7D28-77D4-4DA7-94D4-E4B4BE01C5F6}"/>
              </a:ext>
            </a:extLst>
          </p:cNvPr>
          <p:cNvSpPr>
            <a:spLocks noGrp="1"/>
          </p:cNvSpPr>
          <p:nvPr>
            <p:ph type="title"/>
          </p:nvPr>
        </p:nvSpPr>
        <p:spPr/>
        <p:txBody>
          <a:bodyPr>
            <a:normAutofit/>
          </a:bodyPr>
          <a:lstStyle/>
          <a:p>
            <a:r>
              <a:rPr lang="en-US" sz="2200" b="1" dirty="0"/>
              <a:t>Uses of Perceptual and Preference Mapping in Marketing</a:t>
            </a:r>
            <a:br>
              <a:rPr lang="en-US" sz="2200" b="1" dirty="0"/>
            </a:br>
            <a:endParaRPr lang="en-US" sz="2200" dirty="0"/>
          </a:p>
        </p:txBody>
      </p:sp>
      <p:sp>
        <p:nvSpPr>
          <p:cNvPr id="3" name="Content Placeholder 2">
            <a:extLst>
              <a:ext uri="{FF2B5EF4-FFF2-40B4-BE49-F238E27FC236}">
                <a16:creationId xmlns:a16="http://schemas.microsoft.com/office/drawing/2014/main" id="{D150C8FE-E112-4654-A177-EC860C3EB9A3}"/>
              </a:ext>
            </a:extLst>
          </p:cNvPr>
          <p:cNvSpPr>
            <a:spLocks noGrp="1"/>
          </p:cNvSpPr>
          <p:nvPr>
            <p:ph idx="1"/>
          </p:nvPr>
        </p:nvSpPr>
        <p:spPr/>
        <p:txBody>
          <a:bodyPr/>
          <a:lstStyle/>
          <a:p>
            <a:r>
              <a:rPr lang="en-US" dirty="0"/>
              <a:t>Example: The 4-door Sedan Market in the USA</a:t>
            </a:r>
          </a:p>
          <a:p>
            <a:pPr lvl="1"/>
            <a:r>
              <a:rPr lang="en-US" dirty="0"/>
              <a:t>The average similarity ratings of the survey are in the following table.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Considering these responses, the Ford Taurus and the Chevrolet Impala are the most similar, and the Buick </a:t>
            </a:r>
            <a:r>
              <a:rPr lang="en-US" dirty="0" err="1"/>
              <a:t>LaCrosse</a:t>
            </a:r>
            <a:r>
              <a:rPr lang="en-US" dirty="0"/>
              <a:t> and the Dodge Charger are the most different in the eyes of the consumers that took the survey. </a:t>
            </a:r>
          </a:p>
        </p:txBody>
      </p:sp>
      <p:sp>
        <p:nvSpPr>
          <p:cNvPr id="4" name="Footer Placeholder 3">
            <a:extLst>
              <a:ext uri="{FF2B5EF4-FFF2-40B4-BE49-F238E27FC236}">
                <a16:creationId xmlns:a16="http://schemas.microsoft.com/office/drawing/2014/main" id="{8C790DD2-00B9-41B2-8878-84CEC7202930}"/>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B7A57DF2-8B24-4D9A-98E7-333E738B4D8F}"/>
              </a:ext>
            </a:extLst>
          </p:cNvPr>
          <p:cNvSpPr>
            <a:spLocks noGrp="1"/>
          </p:cNvSpPr>
          <p:nvPr>
            <p:ph type="sldNum" sz="quarter" idx="12"/>
          </p:nvPr>
        </p:nvSpPr>
        <p:spPr/>
        <p:txBody>
          <a:bodyPr/>
          <a:lstStyle/>
          <a:p>
            <a:fld id="{606C48AC-5425-9447-80A6-7CD23CC5D020}" type="slidenum">
              <a:rPr lang="en-US" smtClean="0"/>
              <a:pPr/>
              <a:t>11</a:t>
            </a:fld>
            <a:endParaRPr lang="en-US" dirty="0"/>
          </a:p>
        </p:txBody>
      </p:sp>
      <p:pic>
        <p:nvPicPr>
          <p:cNvPr id="7" name="Picture 6">
            <a:extLst>
              <a:ext uri="{FF2B5EF4-FFF2-40B4-BE49-F238E27FC236}">
                <a16:creationId xmlns:a16="http://schemas.microsoft.com/office/drawing/2014/main" id="{B59FDF1A-DCC0-4785-A994-7941A97665F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5601" y="2427497"/>
            <a:ext cx="7392798" cy="2003006"/>
          </a:xfrm>
          <a:prstGeom prst="rect">
            <a:avLst/>
          </a:prstGeom>
          <a:noFill/>
          <a:ln>
            <a:noFill/>
          </a:ln>
        </p:spPr>
      </p:pic>
    </p:spTree>
    <p:extLst>
      <p:ext uri="{BB962C8B-B14F-4D97-AF65-F5344CB8AC3E}">
        <p14:creationId xmlns:p14="http://schemas.microsoft.com/office/powerpoint/2010/main" val="269822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7D28-77D4-4DA7-94D4-E4B4BE01C5F6}"/>
              </a:ext>
            </a:extLst>
          </p:cNvPr>
          <p:cNvSpPr>
            <a:spLocks noGrp="1"/>
          </p:cNvSpPr>
          <p:nvPr>
            <p:ph type="title"/>
          </p:nvPr>
        </p:nvSpPr>
        <p:spPr/>
        <p:txBody>
          <a:bodyPr>
            <a:normAutofit/>
          </a:bodyPr>
          <a:lstStyle/>
          <a:p>
            <a:r>
              <a:rPr lang="en-US" sz="2200" b="1" dirty="0"/>
              <a:t>Uses of Perceptual and Preference Mapping in Marketing</a:t>
            </a:r>
            <a:br>
              <a:rPr lang="en-US" sz="2200" b="1" dirty="0"/>
            </a:br>
            <a:endParaRPr lang="en-US" sz="2200" dirty="0"/>
          </a:p>
        </p:txBody>
      </p:sp>
      <p:sp>
        <p:nvSpPr>
          <p:cNvPr id="3" name="Content Placeholder 2">
            <a:extLst>
              <a:ext uri="{FF2B5EF4-FFF2-40B4-BE49-F238E27FC236}">
                <a16:creationId xmlns:a16="http://schemas.microsoft.com/office/drawing/2014/main" id="{D150C8FE-E112-4654-A177-EC860C3EB9A3}"/>
              </a:ext>
            </a:extLst>
          </p:cNvPr>
          <p:cNvSpPr>
            <a:spLocks noGrp="1"/>
          </p:cNvSpPr>
          <p:nvPr>
            <p:ph idx="1"/>
          </p:nvPr>
        </p:nvSpPr>
        <p:spPr/>
        <p:txBody>
          <a:bodyPr/>
          <a:lstStyle/>
          <a:p>
            <a:r>
              <a:rPr lang="en-US" dirty="0"/>
              <a:t>Example: The 4-door Sedan Market in the USA</a:t>
            </a:r>
          </a:p>
          <a:p>
            <a:pPr lvl="1"/>
            <a:r>
              <a:rPr lang="en-US" dirty="0"/>
              <a:t>Multi-dimensional scaling allows us to visualize these similarities on a 2-dimensional axis.</a:t>
            </a:r>
          </a:p>
        </p:txBody>
      </p:sp>
      <p:sp>
        <p:nvSpPr>
          <p:cNvPr id="4" name="Footer Placeholder 3">
            <a:extLst>
              <a:ext uri="{FF2B5EF4-FFF2-40B4-BE49-F238E27FC236}">
                <a16:creationId xmlns:a16="http://schemas.microsoft.com/office/drawing/2014/main" id="{8C790DD2-00B9-41B2-8878-84CEC7202930}"/>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B7A57DF2-8B24-4D9A-98E7-333E738B4D8F}"/>
              </a:ext>
            </a:extLst>
          </p:cNvPr>
          <p:cNvSpPr>
            <a:spLocks noGrp="1"/>
          </p:cNvSpPr>
          <p:nvPr>
            <p:ph type="sldNum" sz="quarter" idx="12"/>
          </p:nvPr>
        </p:nvSpPr>
        <p:spPr/>
        <p:txBody>
          <a:bodyPr/>
          <a:lstStyle/>
          <a:p>
            <a:fld id="{606C48AC-5425-9447-80A6-7CD23CC5D020}" type="slidenum">
              <a:rPr lang="en-US" smtClean="0"/>
              <a:pPr/>
              <a:t>12</a:t>
            </a:fld>
            <a:endParaRPr lang="en-US" dirty="0"/>
          </a:p>
        </p:txBody>
      </p:sp>
      <p:pic>
        <p:nvPicPr>
          <p:cNvPr id="8" name="Picture 7">
            <a:extLst>
              <a:ext uri="{FF2B5EF4-FFF2-40B4-BE49-F238E27FC236}">
                <a16:creationId xmlns:a16="http://schemas.microsoft.com/office/drawing/2014/main" id="{7E8C24BC-2986-4B43-93B0-53B33530AED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8986" y="2341948"/>
            <a:ext cx="4526027" cy="3771303"/>
          </a:xfrm>
          <a:prstGeom prst="rect">
            <a:avLst/>
          </a:prstGeom>
          <a:noFill/>
          <a:ln>
            <a:noFill/>
          </a:ln>
        </p:spPr>
      </p:pic>
    </p:spTree>
    <p:extLst>
      <p:ext uri="{BB962C8B-B14F-4D97-AF65-F5344CB8AC3E}">
        <p14:creationId xmlns:p14="http://schemas.microsoft.com/office/powerpoint/2010/main" val="1273004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43046"/>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dirty="0">
                <a:solidFill>
                  <a:srgbClr val="595959"/>
                </a:solidFill>
              </a:rPr>
              <a:t>Learning Objectives</a:t>
            </a:r>
          </a:p>
          <a:p>
            <a:r>
              <a:rPr lang="en-US" dirty="0">
                <a:solidFill>
                  <a:srgbClr val="595959"/>
                </a:solidFill>
              </a:rPr>
              <a:t>Introduction</a:t>
            </a:r>
          </a:p>
          <a:p>
            <a:pPr lvl="1"/>
            <a:r>
              <a:rPr lang="en-US" dirty="0"/>
              <a:t>Objectives of Perceptual and Preference Mapping</a:t>
            </a:r>
          </a:p>
          <a:p>
            <a:pPr lvl="1"/>
            <a:r>
              <a:rPr lang="en-US" dirty="0"/>
              <a:t>Uses of Perceptual and Preference Mapping in Marketing</a:t>
            </a:r>
          </a:p>
          <a:p>
            <a:r>
              <a:rPr lang="en-US" b="1" dirty="0">
                <a:solidFill>
                  <a:srgbClr val="1F497D"/>
                </a:solidFill>
              </a:rPr>
              <a:t>Perceptual and Preference Mapping</a:t>
            </a:r>
          </a:p>
          <a:p>
            <a:pPr lvl="1"/>
            <a:r>
              <a:rPr lang="en-US" dirty="0"/>
              <a:t>Overview of Methods used in Perceptual and Preference Mapping</a:t>
            </a:r>
          </a:p>
          <a:p>
            <a:pPr lvl="1"/>
            <a:r>
              <a:rPr lang="en-US" dirty="0"/>
              <a:t>Underlying Mathematical Models of Perceptual and Preference Mapping</a:t>
            </a:r>
          </a:p>
          <a:p>
            <a:r>
              <a:rPr lang="en-US" dirty="0"/>
              <a:t>Other Approaches for Mapping Similarity, Perceptions, and Preferences</a:t>
            </a:r>
          </a:p>
          <a:p>
            <a:r>
              <a:rPr lang="en-US" dirty="0"/>
              <a:t>Summary</a:t>
            </a:r>
          </a:p>
          <a:p>
            <a:r>
              <a:rPr lang="en-US" dirty="0"/>
              <a:t>Takeaways</a:t>
            </a:r>
          </a:p>
          <a:p>
            <a:endParaRPr lang="en-US" dirty="0"/>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mtClean="0"/>
              <a:pPr/>
              <a:t>13</a:t>
            </a:fld>
            <a:endParaRPr lang="en-US" dirty="0"/>
          </a:p>
        </p:txBody>
      </p:sp>
    </p:spTree>
    <p:extLst>
      <p:ext uri="{BB962C8B-B14F-4D97-AF65-F5344CB8AC3E}">
        <p14:creationId xmlns:p14="http://schemas.microsoft.com/office/powerpoint/2010/main" val="1483493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98B0-3047-454D-BCB6-F38FE37DB47D}"/>
              </a:ext>
            </a:extLst>
          </p:cNvPr>
          <p:cNvSpPr>
            <a:spLocks noGrp="1"/>
          </p:cNvSpPr>
          <p:nvPr>
            <p:ph type="title"/>
          </p:nvPr>
        </p:nvSpPr>
        <p:spPr/>
        <p:txBody>
          <a:bodyPr>
            <a:noAutofit/>
          </a:bodyPr>
          <a:lstStyle/>
          <a:p>
            <a:r>
              <a:rPr lang="en-US" sz="1900" b="1" dirty="0"/>
              <a:t>Overview of Methods used in Perceptual and Preference Mapping</a:t>
            </a:r>
            <a:br>
              <a:rPr lang="en-US" sz="1900" b="1" dirty="0"/>
            </a:br>
            <a:endParaRPr lang="en-US" sz="1900" b="1" dirty="0"/>
          </a:p>
        </p:txBody>
      </p:sp>
      <p:sp>
        <p:nvSpPr>
          <p:cNvPr id="3" name="Content Placeholder 2">
            <a:extLst>
              <a:ext uri="{FF2B5EF4-FFF2-40B4-BE49-F238E27FC236}">
                <a16:creationId xmlns:a16="http://schemas.microsoft.com/office/drawing/2014/main" id="{990EF141-D3D8-48BC-8013-4044DBFC0B91}"/>
              </a:ext>
            </a:extLst>
          </p:cNvPr>
          <p:cNvSpPr>
            <a:spLocks noGrp="1"/>
          </p:cNvSpPr>
          <p:nvPr>
            <p:ph idx="1"/>
          </p:nvPr>
        </p:nvSpPr>
        <p:spPr/>
        <p:txBody>
          <a:bodyPr/>
          <a:lstStyle/>
          <a:p>
            <a:r>
              <a:rPr lang="en-US" dirty="0">
                <a:latin typeface="+mj-lt"/>
              </a:rPr>
              <a:t>Depending on what you want to map, you would choose a different method. Here is an overview of the data types and mapping methods.</a:t>
            </a:r>
          </a:p>
        </p:txBody>
      </p:sp>
      <p:sp>
        <p:nvSpPr>
          <p:cNvPr id="4" name="Footer Placeholder 3">
            <a:extLst>
              <a:ext uri="{FF2B5EF4-FFF2-40B4-BE49-F238E27FC236}">
                <a16:creationId xmlns:a16="http://schemas.microsoft.com/office/drawing/2014/main" id="{72BABAC0-D5AE-4028-A53D-1411E170C170}"/>
              </a:ext>
            </a:extLst>
          </p:cNvPr>
          <p:cNvSpPr>
            <a:spLocks noGrp="1"/>
          </p:cNvSpPr>
          <p:nvPr>
            <p:ph type="ftr" sz="quarter" idx="11"/>
          </p:nvPr>
        </p:nvSpPr>
        <p:spPr/>
        <p:txBody>
          <a:bodyPr/>
          <a:lstStyle/>
          <a:p>
            <a:r>
              <a:rPr lang="en-US">
                <a:latin typeface="+mj-lt"/>
              </a:rPr>
              <a:t>© Palmatier, Petersen, and Germann</a:t>
            </a:r>
            <a:endParaRPr lang="en-US" dirty="0">
              <a:latin typeface="+mj-lt"/>
            </a:endParaRPr>
          </a:p>
        </p:txBody>
      </p:sp>
      <p:sp>
        <p:nvSpPr>
          <p:cNvPr id="5" name="Slide Number Placeholder 4">
            <a:extLst>
              <a:ext uri="{FF2B5EF4-FFF2-40B4-BE49-F238E27FC236}">
                <a16:creationId xmlns:a16="http://schemas.microsoft.com/office/drawing/2014/main" id="{596441C0-49D9-4360-AEA3-477BF7A864E9}"/>
              </a:ext>
            </a:extLst>
          </p:cNvPr>
          <p:cNvSpPr>
            <a:spLocks noGrp="1"/>
          </p:cNvSpPr>
          <p:nvPr>
            <p:ph type="sldNum" sz="quarter" idx="12"/>
          </p:nvPr>
        </p:nvSpPr>
        <p:spPr/>
        <p:txBody>
          <a:bodyPr/>
          <a:lstStyle/>
          <a:p>
            <a:fld id="{606C48AC-5425-9447-80A6-7CD23CC5D020}" type="slidenum">
              <a:rPr lang="en-US" smtClean="0">
                <a:latin typeface="+mj-lt"/>
              </a:rPr>
              <a:pPr/>
              <a:t>14</a:t>
            </a:fld>
            <a:endParaRPr lang="en-US" dirty="0">
              <a:latin typeface="+mj-lt"/>
            </a:endParaRPr>
          </a:p>
        </p:txBody>
      </p:sp>
      <p:graphicFrame>
        <p:nvGraphicFramePr>
          <p:cNvPr id="6" name="Table 5">
            <a:extLst>
              <a:ext uri="{FF2B5EF4-FFF2-40B4-BE49-F238E27FC236}">
                <a16:creationId xmlns:a16="http://schemas.microsoft.com/office/drawing/2014/main" id="{12CFF20D-6E77-4839-925C-929703428A02}"/>
              </a:ext>
            </a:extLst>
          </p:cNvPr>
          <p:cNvGraphicFramePr>
            <a:graphicFrameLocks noGrp="1"/>
          </p:cNvGraphicFramePr>
          <p:nvPr>
            <p:extLst>
              <p:ext uri="{D42A27DB-BD31-4B8C-83A1-F6EECF244321}">
                <p14:modId xmlns:p14="http://schemas.microsoft.com/office/powerpoint/2010/main" val="3960050042"/>
              </p:ext>
            </p:extLst>
          </p:nvPr>
        </p:nvGraphicFramePr>
        <p:xfrm>
          <a:off x="840122" y="2328366"/>
          <a:ext cx="7381089" cy="3120366"/>
        </p:xfrm>
        <a:graphic>
          <a:graphicData uri="http://schemas.openxmlformats.org/drawingml/2006/table">
            <a:tbl>
              <a:tblPr firstRow="1" firstCol="1" bandRow="1">
                <a:tableStyleId>{5C22544A-7EE6-4342-B048-85BDC9FD1C3A}</a:tableStyleId>
              </a:tblPr>
              <a:tblGrid>
                <a:gridCol w="1845077">
                  <a:extLst>
                    <a:ext uri="{9D8B030D-6E8A-4147-A177-3AD203B41FA5}">
                      <a16:colId xmlns:a16="http://schemas.microsoft.com/office/drawing/2014/main" val="2282343496"/>
                    </a:ext>
                  </a:extLst>
                </a:gridCol>
                <a:gridCol w="1845077">
                  <a:extLst>
                    <a:ext uri="{9D8B030D-6E8A-4147-A177-3AD203B41FA5}">
                      <a16:colId xmlns:a16="http://schemas.microsoft.com/office/drawing/2014/main" val="13042400"/>
                    </a:ext>
                  </a:extLst>
                </a:gridCol>
                <a:gridCol w="1845077">
                  <a:extLst>
                    <a:ext uri="{9D8B030D-6E8A-4147-A177-3AD203B41FA5}">
                      <a16:colId xmlns:a16="http://schemas.microsoft.com/office/drawing/2014/main" val="3218248854"/>
                    </a:ext>
                  </a:extLst>
                </a:gridCol>
                <a:gridCol w="1845858">
                  <a:extLst>
                    <a:ext uri="{9D8B030D-6E8A-4147-A177-3AD203B41FA5}">
                      <a16:colId xmlns:a16="http://schemas.microsoft.com/office/drawing/2014/main" val="4118040220"/>
                    </a:ext>
                  </a:extLst>
                </a:gridCol>
              </a:tblGrid>
              <a:tr h="495978">
                <a:tc>
                  <a:txBody>
                    <a:bodyPr/>
                    <a:lstStyle/>
                    <a:p>
                      <a:pPr marL="0" marR="0">
                        <a:lnSpc>
                          <a:spcPct val="107000"/>
                        </a:lnSpc>
                        <a:spcBef>
                          <a:spcPts val="0"/>
                        </a:spcBef>
                        <a:spcAft>
                          <a:spcPts val="0"/>
                        </a:spcAft>
                      </a:pPr>
                      <a:r>
                        <a:rPr lang="en-US" sz="1400">
                          <a:effectLst/>
                        </a:rPr>
                        <a:t>Type of Data Available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tc>
                  <a:txBody>
                    <a:bodyPr/>
                    <a:lstStyle/>
                    <a:p>
                      <a:pPr marL="0" marR="0" algn="ctr">
                        <a:lnSpc>
                          <a:spcPct val="107000"/>
                        </a:lnSpc>
                        <a:spcBef>
                          <a:spcPts val="0"/>
                        </a:spcBef>
                        <a:spcAft>
                          <a:spcPts val="0"/>
                        </a:spcAft>
                      </a:pPr>
                      <a:r>
                        <a:rPr lang="en-US" sz="1400" dirty="0">
                          <a:effectLst/>
                        </a:rPr>
                        <a:t>Perceptual Mapping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tc>
                  <a:txBody>
                    <a:bodyPr/>
                    <a:lstStyle/>
                    <a:p>
                      <a:pPr marL="0" marR="0" algn="ctr">
                        <a:lnSpc>
                          <a:spcPct val="107000"/>
                        </a:lnSpc>
                        <a:spcBef>
                          <a:spcPts val="0"/>
                        </a:spcBef>
                        <a:spcAft>
                          <a:spcPts val="0"/>
                        </a:spcAft>
                      </a:pPr>
                      <a:r>
                        <a:rPr lang="en-US" sz="1400">
                          <a:effectLst/>
                        </a:rPr>
                        <a:t>Preference Mapping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tc>
                  <a:txBody>
                    <a:bodyPr/>
                    <a:lstStyle/>
                    <a:p>
                      <a:pPr marL="0" marR="0" algn="ctr">
                        <a:lnSpc>
                          <a:spcPct val="107000"/>
                        </a:lnSpc>
                        <a:spcBef>
                          <a:spcPts val="0"/>
                        </a:spcBef>
                        <a:spcAft>
                          <a:spcPts val="0"/>
                        </a:spcAft>
                      </a:pPr>
                      <a:r>
                        <a:rPr lang="en-US" sz="1400">
                          <a:effectLst/>
                        </a:rPr>
                        <a:t>Joint Mapping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extLst>
                  <a:ext uri="{0D108BD9-81ED-4DB2-BD59-A6C34878D82A}">
                    <a16:rowId xmlns:a16="http://schemas.microsoft.com/office/drawing/2014/main" val="826439748"/>
                  </a:ext>
                </a:extLst>
              </a:tr>
              <a:tr h="656097">
                <a:tc>
                  <a:txBody>
                    <a:bodyPr/>
                    <a:lstStyle/>
                    <a:p>
                      <a:pPr marL="0" marR="0">
                        <a:lnSpc>
                          <a:spcPct val="107000"/>
                        </a:lnSpc>
                        <a:spcBef>
                          <a:spcPts val="0"/>
                        </a:spcBef>
                        <a:spcAft>
                          <a:spcPts val="0"/>
                        </a:spcAft>
                      </a:pPr>
                      <a:r>
                        <a:rPr lang="en-US" sz="1400">
                          <a:effectLst/>
                        </a:rPr>
                        <a:t>Similarity </a:t>
                      </a:r>
                      <a:br>
                        <a:rPr lang="en-US" sz="1400">
                          <a:effectLst/>
                        </a:rPr>
                      </a:br>
                      <a:r>
                        <a:rPr lang="en-US" sz="1400">
                          <a:effectLst/>
                        </a:rPr>
                        <a:t>Ratings Only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tc>
                  <a:txBody>
                    <a:bodyPr/>
                    <a:lstStyle/>
                    <a:p>
                      <a:pPr marL="0" marR="0" algn="ctr">
                        <a:lnSpc>
                          <a:spcPct val="107000"/>
                        </a:lnSpc>
                        <a:spcBef>
                          <a:spcPts val="0"/>
                        </a:spcBef>
                        <a:spcAft>
                          <a:spcPts val="0"/>
                        </a:spcAft>
                      </a:pPr>
                      <a:r>
                        <a:rPr lang="en-US" sz="1400" dirty="0">
                          <a:effectLst/>
                        </a:rPr>
                        <a:t>Similarity Map</a:t>
                      </a:r>
                      <a:br>
                        <a:rPr lang="en-US" sz="1400" dirty="0">
                          <a:effectLst/>
                        </a:rPr>
                      </a:br>
                      <a:r>
                        <a:rPr lang="en-US" sz="1400" dirty="0">
                          <a:effectLst/>
                        </a:rPr>
                        <a:t>using MDS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extLst>
                  <a:ext uri="{0D108BD9-81ED-4DB2-BD59-A6C34878D82A}">
                    <a16:rowId xmlns:a16="http://schemas.microsoft.com/office/drawing/2014/main" val="1265594384"/>
                  </a:ext>
                </a:extLst>
              </a:tr>
              <a:tr h="656097">
                <a:tc>
                  <a:txBody>
                    <a:bodyPr/>
                    <a:lstStyle/>
                    <a:p>
                      <a:pPr marL="0" marR="0">
                        <a:lnSpc>
                          <a:spcPct val="107000"/>
                        </a:lnSpc>
                        <a:spcBef>
                          <a:spcPts val="0"/>
                        </a:spcBef>
                        <a:spcAft>
                          <a:spcPts val="0"/>
                        </a:spcAft>
                      </a:pPr>
                      <a:r>
                        <a:rPr lang="en-US" sz="1400">
                          <a:effectLst/>
                        </a:rPr>
                        <a:t>Preference </a:t>
                      </a:r>
                      <a:br>
                        <a:rPr lang="en-US" sz="1400">
                          <a:effectLst/>
                        </a:rPr>
                      </a:br>
                      <a:r>
                        <a:rPr lang="en-US" sz="1400">
                          <a:effectLst/>
                        </a:rPr>
                        <a:t>Ratings Only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tc>
                  <a:txBody>
                    <a:bodyPr/>
                    <a:lstStyle/>
                    <a:p>
                      <a:pPr marL="0" marR="0" algn="ctr">
                        <a:lnSpc>
                          <a:spcPct val="107000"/>
                        </a:lnSpc>
                        <a:spcBef>
                          <a:spcPts val="0"/>
                        </a:spcBef>
                        <a:spcAft>
                          <a:spcPts val="0"/>
                        </a:spcAft>
                      </a:pPr>
                      <a:r>
                        <a:rPr lang="en-US" sz="1400">
                          <a:effectLst/>
                        </a:rPr>
                        <a:t>Ideal Point Map</a:t>
                      </a:r>
                      <a:br>
                        <a:rPr lang="en-US" sz="1400">
                          <a:effectLst/>
                        </a:rPr>
                      </a:br>
                      <a:r>
                        <a:rPr lang="en-US" sz="1400">
                          <a:effectLst/>
                        </a:rPr>
                        <a:t>using MDS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extLst>
                  <a:ext uri="{0D108BD9-81ED-4DB2-BD59-A6C34878D82A}">
                    <a16:rowId xmlns:a16="http://schemas.microsoft.com/office/drawing/2014/main" val="2588456495"/>
                  </a:ext>
                </a:extLst>
              </a:tr>
              <a:tr h="656097">
                <a:tc>
                  <a:txBody>
                    <a:bodyPr/>
                    <a:lstStyle/>
                    <a:p>
                      <a:pPr marL="0" marR="0">
                        <a:lnSpc>
                          <a:spcPct val="107000"/>
                        </a:lnSpc>
                        <a:spcBef>
                          <a:spcPts val="0"/>
                        </a:spcBef>
                        <a:spcAft>
                          <a:spcPts val="0"/>
                        </a:spcAft>
                      </a:pPr>
                      <a:r>
                        <a:rPr lang="en-US" sz="1400">
                          <a:effectLst/>
                        </a:rPr>
                        <a:t>Perception </a:t>
                      </a:r>
                      <a:br>
                        <a:rPr lang="en-US" sz="1400">
                          <a:effectLst/>
                        </a:rPr>
                      </a:br>
                      <a:r>
                        <a:rPr lang="en-US" sz="1400">
                          <a:effectLst/>
                        </a:rPr>
                        <a:t>Ratings Only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tc>
                  <a:txBody>
                    <a:bodyPr/>
                    <a:lstStyle/>
                    <a:p>
                      <a:pPr marL="0" marR="0" algn="ctr">
                        <a:lnSpc>
                          <a:spcPct val="107000"/>
                        </a:lnSpc>
                        <a:spcBef>
                          <a:spcPts val="0"/>
                        </a:spcBef>
                        <a:spcAft>
                          <a:spcPts val="0"/>
                        </a:spcAft>
                      </a:pPr>
                      <a:r>
                        <a:rPr lang="en-US" sz="1400">
                          <a:effectLst/>
                        </a:rPr>
                        <a:t>Perceptual Map</a:t>
                      </a:r>
                      <a:br>
                        <a:rPr lang="en-US" sz="1400">
                          <a:effectLst/>
                        </a:rPr>
                      </a:br>
                      <a:r>
                        <a:rPr lang="en-US" sz="1400">
                          <a:effectLst/>
                        </a:rPr>
                        <a:t>using PCA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extLst>
                  <a:ext uri="{0D108BD9-81ED-4DB2-BD59-A6C34878D82A}">
                    <a16:rowId xmlns:a16="http://schemas.microsoft.com/office/drawing/2014/main" val="1040768221"/>
                  </a:ext>
                </a:extLst>
              </a:tr>
              <a:tr h="656097">
                <a:tc>
                  <a:txBody>
                    <a:bodyPr/>
                    <a:lstStyle/>
                    <a:p>
                      <a:pPr marL="0" marR="0">
                        <a:lnSpc>
                          <a:spcPct val="107000"/>
                        </a:lnSpc>
                        <a:spcBef>
                          <a:spcPts val="0"/>
                        </a:spcBef>
                        <a:spcAft>
                          <a:spcPts val="0"/>
                        </a:spcAft>
                      </a:pPr>
                      <a:r>
                        <a:rPr lang="en-US" sz="1400">
                          <a:effectLst/>
                        </a:rPr>
                        <a:t>Perception AND </a:t>
                      </a:r>
                      <a:br>
                        <a:rPr lang="en-US" sz="1400">
                          <a:effectLst/>
                        </a:rPr>
                      </a:br>
                      <a:r>
                        <a:rPr lang="en-US" sz="1400">
                          <a:effectLst/>
                        </a:rPr>
                        <a:t>Preference Ratings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tc>
                  <a:txBody>
                    <a:bodyPr/>
                    <a:lstStyle/>
                    <a:p>
                      <a:pPr marL="0" marR="0" algn="ctr">
                        <a:lnSpc>
                          <a:spcPct val="107000"/>
                        </a:lnSpc>
                        <a:spcBef>
                          <a:spcPts val="0"/>
                        </a:spcBef>
                        <a:spcAft>
                          <a:spcPts val="0"/>
                        </a:spcAft>
                      </a:pPr>
                      <a:r>
                        <a:rPr lang="en-US" sz="1400" dirty="0">
                          <a:effectLst/>
                        </a:rPr>
                        <a:t>Vector-based Map</a:t>
                      </a:r>
                      <a:br>
                        <a:rPr lang="en-US" sz="1400" dirty="0">
                          <a:effectLst/>
                        </a:rPr>
                      </a:br>
                      <a:r>
                        <a:rPr lang="en-US" sz="1400" dirty="0">
                          <a:effectLst/>
                        </a:rPr>
                        <a:t>Using PCA &amp; MDS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355" marR="84355" marT="0" marB="0" anchor="ctr"/>
                </a:tc>
                <a:extLst>
                  <a:ext uri="{0D108BD9-81ED-4DB2-BD59-A6C34878D82A}">
                    <a16:rowId xmlns:a16="http://schemas.microsoft.com/office/drawing/2014/main" val="2018756048"/>
                  </a:ext>
                </a:extLst>
              </a:tr>
            </a:tbl>
          </a:graphicData>
        </a:graphic>
      </p:graphicFrame>
    </p:spTree>
    <p:extLst>
      <p:ext uri="{BB962C8B-B14F-4D97-AF65-F5344CB8AC3E}">
        <p14:creationId xmlns:p14="http://schemas.microsoft.com/office/powerpoint/2010/main" val="2022547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198D-9E1C-475B-BC6D-46C38BBC04D1}"/>
              </a:ext>
            </a:extLst>
          </p:cNvPr>
          <p:cNvSpPr>
            <a:spLocks noGrp="1"/>
          </p:cNvSpPr>
          <p:nvPr>
            <p:ph type="title"/>
          </p:nvPr>
        </p:nvSpPr>
        <p:spPr/>
        <p:txBody>
          <a:bodyPr/>
          <a:lstStyle/>
          <a:p>
            <a:r>
              <a:rPr lang="en-US" sz="1700" b="1" dirty="0"/>
              <a:t>Underlying Mathematical Models of Perceptual and Preference Mapping</a:t>
            </a:r>
            <a:br>
              <a:rPr lang="en-US" sz="1700" b="1" dirty="0"/>
            </a:br>
            <a:r>
              <a:rPr lang="en-US" sz="1700" b="1" dirty="0"/>
              <a:t>Similarity Maps</a:t>
            </a:r>
            <a:br>
              <a:rPr lang="en-US" sz="1700" b="1" dirty="0"/>
            </a:br>
            <a:endParaRPr lang="en-US" sz="1700" b="1" dirty="0"/>
          </a:p>
        </p:txBody>
      </p:sp>
      <p:sp>
        <p:nvSpPr>
          <p:cNvPr id="3" name="Content Placeholder 2">
            <a:extLst>
              <a:ext uri="{FF2B5EF4-FFF2-40B4-BE49-F238E27FC236}">
                <a16:creationId xmlns:a16="http://schemas.microsoft.com/office/drawing/2014/main" id="{66CC15F6-208E-4871-92B9-7FABBD278863}"/>
              </a:ext>
            </a:extLst>
          </p:cNvPr>
          <p:cNvSpPr>
            <a:spLocks noGrp="1"/>
          </p:cNvSpPr>
          <p:nvPr>
            <p:ph idx="1"/>
          </p:nvPr>
        </p:nvSpPr>
        <p:spPr/>
        <p:txBody>
          <a:bodyPr/>
          <a:lstStyle/>
          <a:p>
            <a:r>
              <a:rPr lang="en-US" dirty="0"/>
              <a:t>Based on multi-dimensional scaling (MDS) and can be used to infer the underlying dimensions from similarity or preference judgments.</a:t>
            </a:r>
          </a:p>
          <a:p>
            <a:r>
              <a:rPr lang="en-US" dirty="0"/>
              <a:t>Example</a:t>
            </a:r>
          </a:p>
          <a:p>
            <a:pPr lvl="1"/>
            <a:r>
              <a:rPr lang="en-US" dirty="0"/>
              <a:t>Suppose we want to create a similarity map for 8 hotels, labeled A through H.</a:t>
            </a:r>
          </a:p>
          <a:p>
            <a:pPr lvl="1"/>
            <a:r>
              <a:rPr lang="en-US" dirty="0"/>
              <a:t>We ask the consumers to report their perceptions of the similarities of the 8 hotels by asking them to rate all the pairs of hotels (i.e., 8 x 7/2 = 28 pairs).</a:t>
            </a:r>
          </a:p>
          <a:p>
            <a:pPr lvl="1"/>
            <a:r>
              <a:rPr lang="en-US" dirty="0"/>
              <a:t>Here is a set of similarity judgements by a given individual where 1 is most similar and 28 is least similar. </a:t>
            </a:r>
          </a:p>
          <a:p>
            <a:endParaRPr lang="en-US" dirty="0"/>
          </a:p>
        </p:txBody>
      </p:sp>
      <p:sp>
        <p:nvSpPr>
          <p:cNvPr id="4" name="Footer Placeholder 3">
            <a:extLst>
              <a:ext uri="{FF2B5EF4-FFF2-40B4-BE49-F238E27FC236}">
                <a16:creationId xmlns:a16="http://schemas.microsoft.com/office/drawing/2014/main" id="{3748435C-9259-4465-AB73-C531FA2915AC}"/>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40A838CE-7533-40CE-9DFE-98C4178E3BA5}"/>
              </a:ext>
            </a:extLst>
          </p:cNvPr>
          <p:cNvSpPr>
            <a:spLocks noGrp="1"/>
          </p:cNvSpPr>
          <p:nvPr>
            <p:ph type="sldNum" sz="quarter" idx="12"/>
          </p:nvPr>
        </p:nvSpPr>
        <p:spPr/>
        <p:txBody>
          <a:bodyPr/>
          <a:lstStyle/>
          <a:p>
            <a:fld id="{606C48AC-5425-9447-80A6-7CD23CC5D020}" type="slidenum">
              <a:rPr lang="en-US" smtClean="0"/>
              <a:pPr/>
              <a:t>15</a:t>
            </a:fld>
            <a:endParaRPr lang="en-US" dirty="0"/>
          </a:p>
        </p:txBody>
      </p:sp>
      <p:pic>
        <p:nvPicPr>
          <p:cNvPr id="6" name="Picture 5">
            <a:extLst>
              <a:ext uri="{FF2B5EF4-FFF2-40B4-BE49-F238E27FC236}">
                <a16:creationId xmlns:a16="http://schemas.microsoft.com/office/drawing/2014/main" id="{BC465081-C286-49D6-A55B-B4661588B1FD}"/>
              </a:ext>
            </a:extLst>
          </p:cNvPr>
          <p:cNvPicPr/>
          <p:nvPr/>
        </p:nvPicPr>
        <p:blipFill rotWithShape="1">
          <a:blip r:embed="rId2"/>
          <a:srcRect l="535" t="2116"/>
          <a:stretch/>
        </p:blipFill>
        <p:spPr bwMode="auto">
          <a:xfrm>
            <a:off x="1977569" y="4671705"/>
            <a:ext cx="5395981" cy="16079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440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198D-9E1C-475B-BC6D-46C38BBC04D1}"/>
              </a:ext>
            </a:extLst>
          </p:cNvPr>
          <p:cNvSpPr>
            <a:spLocks noGrp="1"/>
          </p:cNvSpPr>
          <p:nvPr>
            <p:ph type="title"/>
          </p:nvPr>
        </p:nvSpPr>
        <p:spPr/>
        <p:txBody>
          <a:bodyPr/>
          <a:lstStyle/>
          <a:p>
            <a:r>
              <a:rPr lang="en-US" sz="1700" b="1" dirty="0"/>
              <a:t>Underlying Mathematical Models of Perceptual and Preference Mapping</a:t>
            </a:r>
            <a:br>
              <a:rPr lang="en-US" sz="1700" b="1" dirty="0"/>
            </a:br>
            <a:r>
              <a:rPr lang="en-US" sz="1700" b="1" dirty="0"/>
              <a:t>Similarity Maps</a:t>
            </a:r>
            <a:br>
              <a:rPr lang="en-US" sz="1700" b="1" dirty="0"/>
            </a:br>
            <a:endParaRPr lang="en-US" sz="1700"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CC15F6-208E-4871-92B9-7FABBD278863}"/>
                  </a:ext>
                </a:extLst>
              </p:cNvPr>
              <p:cNvSpPr>
                <a:spLocks noGrp="1"/>
              </p:cNvSpPr>
              <p:nvPr>
                <p:ph idx="1"/>
              </p:nvPr>
            </p:nvSpPr>
            <p:spPr/>
            <p:txBody>
              <a:bodyPr/>
              <a:lstStyle/>
              <a:p>
                <a:r>
                  <a:rPr lang="en-US" dirty="0"/>
                  <a:t>Once you have the similarity ratings, multi-dimensional scaling can map the hotels (A through H) onto a visual surface – often a 2-dimensional X- and Y-axis (similar to the 4-door Sedan example earlier).</a:t>
                </a:r>
              </a:p>
              <a:p>
                <a:r>
                  <a:rPr lang="en-US" dirty="0"/>
                  <a:t>MDS then measures the Stress of the fit of the data to evaluate goodness-of-fit. Stress is measured as:</a:t>
                </a:r>
              </a:p>
              <a:p>
                <a:endParaRPr lang="en-US" dirty="0"/>
              </a:p>
              <a:p>
                <a:pPr marL="0" indent="0">
                  <a:buNone/>
                </a:pPr>
                <a:endParaRPr lang="en-US" dirty="0"/>
              </a:p>
              <a:p>
                <a:pPr marL="0" indent="0">
                  <a:buNone/>
                </a:pPr>
                <a:endParaRPr lang="en-US" dirty="0"/>
              </a:p>
              <a:p>
                <a:pPr marL="0" marR="0" indent="0">
                  <a:lnSpc>
                    <a:spcPct val="107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𝑑</m:t>
                        </m:r>
                      </m:e>
                    </m:acc>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the average distance on the map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𝑑</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𝑖𝑗</m:t>
                        </m:r>
                      </m:sub>
                    </m:sSub>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the original distances provided by the respondents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𝑑</m:t>
                            </m:r>
                          </m:e>
                        </m:acc>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𝑖𝑗</m:t>
                        </m:r>
                      </m:sub>
                    </m:sSub>
                  </m:oMath>
                </a14:m>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 the distance from the similarity map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66CC15F6-208E-4871-92B9-7FABBD278863}"/>
                  </a:ext>
                </a:extLst>
              </p:cNvPr>
              <p:cNvSpPr>
                <a:spLocks noGrp="1" noRot="1" noChangeAspect="1" noMove="1" noResize="1" noEditPoints="1" noAdjustHandles="1" noChangeArrowheads="1" noChangeShapeType="1" noTextEdit="1"/>
              </p:cNvSpPr>
              <p:nvPr>
                <p:ph idx="1"/>
              </p:nvPr>
            </p:nvSpPr>
            <p:spPr>
              <a:blipFill>
                <a:blip r:embed="rId2"/>
                <a:stretch>
                  <a:fillRect l="-657" t="-61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3748435C-9259-4465-AB73-C531FA2915AC}"/>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40A838CE-7533-40CE-9DFE-98C4178E3BA5}"/>
              </a:ext>
            </a:extLst>
          </p:cNvPr>
          <p:cNvSpPr>
            <a:spLocks noGrp="1"/>
          </p:cNvSpPr>
          <p:nvPr>
            <p:ph type="sldNum" sz="quarter" idx="12"/>
          </p:nvPr>
        </p:nvSpPr>
        <p:spPr/>
        <p:txBody>
          <a:bodyPr/>
          <a:lstStyle/>
          <a:p>
            <a:fld id="{606C48AC-5425-9447-80A6-7CD23CC5D020}" type="slidenum">
              <a:rPr lang="en-US" smtClean="0"/>
              <a:pPr/>
              <a:t>16</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F8ABDB7-AE33-4522-AFE1-39C46DC8674B}"/>
                  </a:ext>
                </a:extLst>
              </p:cNvPr>
              <p:cNvSpPr txBox="1"/>
              <p:nvPr/>
            </p:nvSpPr>
            <p:spPr>
              <a:xfrm>
                <a:off x="2059498" y="3431261"/>
                <a:ext cx="4572000" cy="1169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𝑆𝑡𝑟𝑒𝑠𝑠</m:t>
                      </m:r>
                      <m:r>
                        <a:rPr lang="en-US" i="0">
                          <a:latin typeface="Cambria Math" panose="02040503050406030204" pitchFamily="18" charset="0"/>
                        </a:rPr>
                        <m:t>= </m:t>
                      </m:r>
                      <m:rad>
                        <m:radPr>
                          <m:degHide m:val="on"/>
                          <m:ctrlPr>
                            <a:rPr lang="en-US" i="1">
                              <a:solidFill>
                                <a:srgbClr val="836967"/>
                              </a:solidFill>
                              <a:latin typeface="Cambria Math" panose="02040503050406030204" pitchFamily="18" charset="0"/>
                            </a:rPr>
                          </m:ctrlPr>
                        </m:radPr>
                        <m:deg/>
                        <m:e>
                          <m:f>
                            <m:fPr>
                              <m:ctrlPr>
                                <a:rPr lang="en-US" i="1">
                                  <a:solidFill>
                                    <a:srgbClr val="836967"/>
                                  </a:solidFill>
                                  <a:latin typeface="Cambria Math" panose="02040503050406030204" pitchFamily="18" charset="0"/>
                                </a:rPr>
                              </m:ctrlPr>
                            </m:fPr>
                            <m:num>
                              <m:sSup>
                                <m:sSupPr>
                                  <m:ctrlPr>
                                    <a:rPr lang="en-US" i="1">
                                      <a:solidFill>
                                        <a:srgbClr val="836967"/>
                                      </a:solidFill>
                                      <a:latin typeface="Cambria Math" panose="02040503050406030204" pitchFamily="18" charset="0"/>
                                    </a:rPr>
                                  </m:ctrlPr>
                                </m:sSupPr>
                                <m:e>
                                  <m:nary>
                                    <m:naryPr>
                                      <m:chr m:val="∑"/>
                                      <m:subHide m:val="on"/>
                                      <m:supHide m:val="on"/>
                                      <m:ctrlPr>
                                        <a:rPr lang="en-US" i="1">
                                          <a:latin typeface="Cambria Math" panose="02040503050406030204" pitchFamily="18" charset="0"/>
                                        </a:rPr>
                                      </m:ctrlPr>
                                    </m:naryPr>
                                    <m:sub/>
                                    <m:sup/>
                                    <m:e>
                                      <m:nary>
                                        <m:naryPr>
                                          <m:chr m:val="∑"/>
                                          <m:subHide m:val="on"/>
                                          <m:supHide m:val="on"/>
                                          <m:ctrlPr>
                                            <a:rPr lang="en-US" i="1">
                                              <a:latin typeface="Cambria Math" panose="02040503050406030204" pitchFamily="18" charset="0"/>
                                            </a:rPr>
                                          </m:ctrlPr>
                                        </m:naryPr>
                                        <m:sub/>
                                        <m:sup/>
                                        <m:e>
                                          <m:d>
                                            <m:dPr>
                                              <m:ctrlPr>
                                                <a:rPr lang="en-US" i="1">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𝑖𝑗</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𝑑</m:t>
                                                      </m:r>
                                                    </m:e>
                                                  </m:acc>
                                                </m:e>
                                                <m:sub>
                                                  <m:r>
                                                    <a:rPr lang="en-US" i="1">
                                                      <a:latin typeface="Cambria Math" panose="02040503050406030204" pitchFamily="18" charset="0"/>
                                                    </a:rPr>
                                                    <m:t>𝑖𝑗</m:t>
                                                  </m:r>
                                                </m:sub>
                                              </m:sSub>
                                            </m:e>
                                          </m:d>
                                        </m:e>
                                      </m:nary>
                                    </m:e>
                                  </m:nary>
                                </m:e>
                                <m:sup>
                                  <m:r>
                                    <a:rPr lang="en-US" i="0">
                                      <a:latin typeface="Cambria Math" panose="02040503050406030204" pitchFamily="18" charset="0"/>
                                    </a:rPr>
                                    <m:t>2</m:t>
                                  </m:r>
                                </m:sup>
                              </m:sSup>
                            </m:num>
                            <m:den>
                              <m:nary>
                                <m:naryPr>
                                  <m:chr m:val="∑"/>
                                  <m:subHide m:val="on"/>
                                  <m:supHide m:val="on"/>
                                  <m:ctrlPr>
                                    <a:rPr lang="en-US" i="1">
                                      <a:latin typeface="Cambria Math" panose="02040503050406030204" pitchFamily="18" charset="0"/>
                                    </a:rPr>
                                  </m:ctrlPr>
                                </m:naryPr>
                                <m:sub/>
                                <m:sup/>
                                <m:e>
                                  <m:nary>
                                    <m:naryPr>
                                      <m:chr m:val="∑"/>
                                      <m:subHide m:val="on"/>
                                      <m:supHide m:val="on"/>
                                      <m:ctrlPr>
                                        <a:rPr lang="en-US" i="1">
                                          <a:latin typeface="Cambria Math" panose="02040503050406030204" pitchFamily="18" charset="0"/>
                                        </a:rPr>
                                      </m:ctrlPr>
                                    </m:naryPr>
                                    <m:sub/>
                                    <m:sup/>
                                    <m:e>
                                      <m:d>
                                        <m:dPr>
                                          <m:endChr m:val=""/>
                                          <m:ctrlPr>
                                            <a:rPr lang="en-US" i="1">
                                              <a:latin typeface="Cambria Math" panose="02040503050406030204" pitchFamily="18" charset="0"/>
                                            </a:rPr>
                                          </m:ctrlPr>
                                        </m:dPr>
                                        <m:e>
                                          <m:sSup>
                                            <m:sSupPr>
                                              <m:ctrlPr>
                                                <a:rPr lang="en-US" i="1">
                                                  <a:solidFill>
                                                    <a:srgbClr val="836967"/>
                                                  </a:solidFill>
                                                  <a:latin typeface="Cambria Math" panose="02040503050406030204" pitchFamily="18" charset="0"/>
                                                </a:rPr>
                                              </m:ctrlPr>
                                            </m:sSupPr>
                                            <m:e>
                                              <m:d>
                                                <m:dPr>
                                                  <m:begChr m:val=""/>
                                                  <m:ctrlPr>
                                                    <a:rPr lang="en-US" i="1">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𝑖𝑗</m:t>
                                                      </m:r>
                                                    </m:sub>
                                                  </m:sSub>
                                                  <m:r>
                                                    <a:rPr lang="en-US" i="0">
                                                      <a:latin typeface="Cambria Math" panose="02040503050406030204" pitchFamily="18" charset="0"/>
                                                    </a:rPr>
                                                    <m:t>− </m:t>
                                                  </m:r>
                                                  <m:acc>
                                                    <m:accPr>
                                                      <m:chr m:val="̅"/>
                                                      <m:ctrlPr>
                                                        <a:rPr lang="en-US" i="1">
                                                          <a:solidFill>
                                                            <a:srgbClr val="836967"/>
                                                          </a:solidFill>
                                                          <a:latin typeface="Cambria Math" panose="02040503050406030204" pitchFamily="18" charset="0"/>
                                                        </a:rPr>
                                                      </m:ctrlPr>
                                                    </m:accPr>
                                                    <m:e>
                                                      <m:r>
                                                        <a:rPr lang="en-US" i="1">
                                                          <a:latin typeface="Cambria Math" panose="02040503050406030204" pitchFamily="18" charset="0"/>
                                                        </a:rPr>
                                                        <m:t>𝑑</m:t>
                                                      </m:r>
                                                    </m:e>
                                                  </m:acc>
                                                </m:e>
                                              </m:d>
                                            </m:e>
                                            <m:sup>
                                              <m:r>
                                                <a:rPr lang="en-US" i="0">
                                                  <a:latin typeface="Cambria Math" panose="02040503050406030204" pitchFamily="18" charset="0"/>
                                                </a:rPr>
                                                <m:t>2</m:t>
                                              </m:r>
                                            </m:sup>
                                          </m:sSup>
                                        </m:e>
                                      </m:d>
                                    </m:e>
                                  </m:nary>
                                </m:e>
                              </m:nary>
                            </m:den>
                          </m:f>
                        </m:e>
                      </m:rad>
                    </m:oMath>
                  </m:oMathPara>
                </a14:m>
                <a:endParaRPr lang="en-US" dirty="0"/>
              </a:p>
            </p:txBody>
          </p:sp>
        </mc:Choice>
        <mc:Fallback xmlns="">
          <p:sp>
            <p:nvSpPr>
              <p:cNvPr id="8" name="TextBox 7">
                <a:extLst>
                  <a:ext uri="{FF2B5EF4-FFF2-40B4-BE49-F238E27FC236}">
                    <a16:creationId xmlns:a16="http://schemas.microsoft.com/office/drawing/2014/main" id="{4F8ABDB7-AE33-4522-AFE1-39C46DC8674B}"/>
                  </a:ext>
                </a:extLst>
              </p:cNvPr>
              <p:cNvSpPr txBox="1">
                <a:spLocks noRot="1" noChangeAspect="1" noMove="1" noResize="1" noEditPoints="1" noAdjustHandles="1" noChangeArrowheads="1" noChangeShapeType="1" noTextEdit="1"/>
              </p:cNvSpPr>
              <p:nvPr/>
            </p:nvSpPr>
            <p:spPr>
              <a:xfrm>
                <a:off x="2059498" y="3431261"/>
                <a:ext cx="4572000" cy="116993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9872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198D-9E1C-475B-BC6D-46C38BBC04D1}"/>
              </a:ext>
            </a:extLst>
          </p:cNvPr>
          <p:cNvSpPr>
            <a:spLocks noGrp="1"/>
          </p:cNvSpPr>
          <p:nvPr>
            <p:ph type="title"/>
          </p:nvPr>
        </p:nvSpPr>
        <p:spPr/>
        <p:txBody>
          <a:bodyPr/>
          <a:lstStyle/>
          <a:p>
            <a:r>
              <a:rPr lang="en-US" sz="1700" b="1" dirty="0"/>
              <a:t>Underlying Mathematical Models of Perceptual and Preference Mapping</a:t>
            </a:r>
            <a:br>
              <a:rPr lang="en-US" sz="1700" b="1" dirty="0"/>
            </a:br>
            <a:r>
              <a:rPr lang="en-US" sz="1700" b="1" dirty="0"/>
              <a:t>Similarity Maps</a:t>
            </a:r>
            <a:br>
              <a:rPr lang="en-US" sz="1700" b="1" dirty="0"/>
            </a:br>
            <a:endParaRPr lang="en-US" sz="1700" b="1" dirty="0"/>
          </a:p>
        </p:txBody>
      </p:sp>
      <p:sp>
        <p:nvSpPr>
          <p:cNvPr id="3" name="Content Placeholder 2">
            <a:extLst>
              <a:ext uri="{FF2B5EF4-FFF2-40B4-BE49-F238E27FC236}">
                <a16:creationId xmlns:a16="http://schemas.microsoft.com/office/drawing/2014/main" id="{66CC15F6-208E-4871-92B9-7FABBD278863}"/>
              </a:ext>
            </a:extLst>
          </p:cNvPr>
          <p:cNvSpPr>
            <a:spLocks noGrp="1"/>
          </p:cNvSpPr>
          <p:nvPr>
            <p:ph idx="1"/>
          </p:nvPr>
        </p:nvSpPr>
        <p:spPr/>
        <p:txBody>
          <a:bodyPr/>
          <a:lstStyle/>
          <a:p>
            <a:r>
              <a:rPr lang="en-US" dirty="0"/>
              <a:t>The Stress measure can help determine the optimal number of dimensions to plot using a Scree Plot similar to the one below:</a:t>
            </a:r>
          </a:p>
          <a:p>
            <a:endParaRPr lang="en-US" dirty="0"/>
          </a:p>
          <a:p>
            <a:endParaRPr lang="en-US" dirty="0"/>
          </a:p>
          <a:p>
            <a:endParaRPr lang="en-US" dirty="0"/>
          </a:p>
          <a:p>
            <a:endParaRPr lang="en-US" dirty="0"/>
          </a:p>
          <a:p>
            <a:endParaRPr lang="en-US" dirty="0"/>
          </a:p>
          <a:p>
            <a:r>
              <a:rPr lang="en-US" dirty="0"/>
              <a:t>Here we see that a 2-dimensional figure fits the data well as it has a Stress level at 0.05</a:t>
            </a:r>
          </a:p>
        </p:txBody>
      </p:sp>
      <p:sp>
        <p:nvSpPr>
          <p:cNvPr id="4" name="Footer Placeholder 3">
            <a:extLst>
              <a:ext uri="{FF2B5EF4-FFF2-40B4-BE49-F238E27FC236}">
                <a16:creationId xmlns:a16="http://schemas.microsoft.com/office/drawing/2014/main" id="{3748435C-9259-4465-AB73-C531FA2915AC}"/>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40A838CE-7533-40CE-9DFE-98C4178E3BA5}"/>
              </a:ext>
            </a:extLst>
          </p:cNvPr>
          <p:cNvSpPr>
            <a:spLocks noGrp="1"/>
          </p:cNvSpPr>
          <p:nvPr>
            <p:ph type="sldNum" sz="quarter" idx="12"/>
          </p:nvPr>
        </p:nvSpPr>
        <p:spPr/>
        <p:txBody>
          <a:bodyPr/>
          <a:lstStyle/>
          <a:p>
            <a:fld id="{606C48AC-5425-9447-80A6-7CD23CC5D020}" type="slidenum">
              <a:rPr lang="en-US" smtClean="0"/>
              <a:pPr/>
              <a:t>17</a:t>
            </a:fld>
            <a:endParaRPr lang="en-US" dirty="0"/>
          </a:p>
        </p:txBody>
      </p:sp>
      <p:pic>
        <p:nvPicPr>
          <p:cNvPr id="7" name="Picture 6">
            <a:extLst>
              <a:ext uri="{FF2B5EF4-FFF2-40B4-BE49-F238E27FC236}">
                <a16:creationId xmlns:a16="http://schemas.microsoft.com/office/drawing/2014/main" id="{A443A5D4-912D-45F4-AA06-C62AAEE077E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359" y="2345303"/>
            <a:ext cx="3895909" cy="2167393"/>
          </a:xfrm>
          <a:prstGeom prst="rect">
            <a:avLst/>
          </a:prstGeom>
          <a:noFill/>
        </p:spPr>
      </p:pic>
      <p:pic>
        <p:nvPicPr>
          <p:cNvPr id="9" name="Picture 8">
            <a:extLst>
              <a:ext uri="{FF2B5EF4-FFF2-40B4-BE49-F238E27FC236}">
                <a16:creationId xmlns:a16="http://schemas.microsoft.com/office/drawing/2014/main" id="{E1289220-5686-4B23-87E0-DD8DE2D702E7}"/>
              </a:ext>
            </a:extLst>
          </p:cNvPr>
          <p:cNvPicPr/>
          <p:nvPr/>
        </p:nvPicPr>
        <p:blipFill rotWithShape="1">
          <a:blip r:embed="rId3"/>
          <a:srcRect l="2199" t="3579" r="2206"/>
          <a:stretch/>
        </p:blipFill>
        <p:spPr bwMode="auto">
          <a:xfrm>
            <a:off x="4909268" y="2410175"/>
            <a:ext cx="3088191" cy="14032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911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198D-9E1C-475B-BC6D-46C38BBC04D1}"/>
              </a:ext>
            </a:extLst>
          </p:cNvPr>
          <p:cNvSpPr>
            <a:spLocks noGrp="1"/>
          </p:cNvSpPr>
          <p:nvPr>
            <p:ph type="title"/>
          </p:nvPr>
        </p:nvSpPr>
        <p:spPr/>
        <p:txBody>
          <a:bodyPr/>
          <a:lstStyle/>
          <a:p>
            <a:r>
              <a:rPr lang="en-US" sz="1700" b="1" dirty="0"/>
              <a:t>Underlying Mathematical Models of Perceptual and Preference Mapping</a:t>
            </a:r>
            <a:br>
              <a:rPr lang="en-US" sz="1700" b="1" dirty="0"/>
            </a:br>
            <a:r>
              <a:rPr lang="en-US" sz="1700" b="1" dirty="0"/>
              <a:t>Perceptual Maps</a:t>
            </a:r>
            <a:br>
              <a:rPr lang="en-US" sz="1700" b="1" dirty="0"/>
            </a:br>
            <a:endParaRPr lang="en-US" sz="1700" b="1" dirty="0"/>
          </a:p>
        </p:txBody>
      </p:sp>
      <p:sp>
        <p:nvSpPr>
          <p:cNvPr id="3" name="Content Placeholder 2">
            <a:extLst>
              <a:ext uri="{FF2B5EF4-FFF2-40B4-BE49-F238E27FC236}">
                <a16:creationId xmlns:a16="http://schemas.microsoft.com/office/drawing/2014/main" id="{66CC15F6-208E-4871-92B9-7FABBD278863}"/>
              </a:ext>
            </a:extLst>
          </p:cNvPr>
          <p:cNvSpPr>
            <a:spLocks noGrp="1"/>
          </p:cNvSpPr>
          <p:nvPr>
            <p:ph idx="1"/>
          </p:nvPr>
        </p:nvSpPr>
        <p:spPr/>
        <p:txBody>
          <a:bodyPr/>
          <a:lstStyle/>
          <a:p>
            <a:r>
              <a:rPr lang="en-US" dirty="0"/>
              <a:t>Based on Principal Components Analysis (PCA) and can be used to understand the relationship between attributes of products and brands with a set of products and brands. </a:t>
            </a:r>
          </a:p>
          <a:p>
            <a:r>
              <a:rPr lang="en-US" dirty="0"/>
              <a:t>Principal components summarize data across variables by transforming the original variables into a smaller set of variables that account for most of the variance in the data. The new variables are called principal components (sometimes they are also referred to as factors).</a:t>
            </a:r>
          </a:p>
          <a:p>
            <a:r>
              <a:rPr lang="en-US" dirty="0"/>
              <a:t>Perceptual maps have several advantages over similarity maps. </a:t>
            </a:r>
          </a:p>
          <a:p>
            <a:pPr lvl="1"/>
            <a:r>
              <a:rPr lang="en-US" dirty="0"/>
              <a:t>Can visualize the similarity of products and brands (same as similarity maps)</a:t>
            </a:r>
          </a:p>
          <a:p>
            <a:pPr lvl="1"/>
            <a:r>
              <a:rPr lang="en-US" dirty="0"/>
              <a:t>Allow researchers to understand a product or brand’s strength and weaknesses on the attributes measure (cannot be done by similarity maps) </a:t>
            </a:r>
          </a:p>
        </p:txBody>
      </p:sp>
      <p:sp>
        <p:nvSpPr>
          <p:cNvPr id="4" name="Footer Placeholder 3">
            <a:extLst>
              <a:ext uri="{FF2B5EF4-FFF2-40B4-BE49-F238E27FC236}">
                <a16:creationId xmlns:a16="http://schemas.microsoft.com/office/drawing/2014/main" id="{3748435C-9259-4465-AB73-C531FA2915AC}"/>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40A838CE-7533-40CE-9DFE-98C4178E3BA5}"/>
              </a:ext>
            </a:extLst>
          </p:cNvPr>
          <p:cNvSpPr>
            <a:spLocks noGrp="1"/>
          </p:cNvSpPr>
          <p:nvPr>
            <p:ph type="sldNum" sz="quarter" idx="12"/>
          </p:nvPr>
        </p:nvSpPr>
        <p:spPr/>
        <p:txBody>
          <a:bodyPr/>
          <a:lstStyle/>
          <a:p>
            <a:fld id="{606C48AC-5425-9447-80A6-7CD23CC5D020}" type="slidenum">
              <a:rPr lang="en-US" smtClean="0"/>
              <a:pPr/>
              <a:t>18</a:t>
            </a:fld>
            <a:endParaRPr lang="en-US" dirty="0"/>
          </a:p>
        </p:txBody>
      </p:sp>
    </p:spTree>
    <p:extLst>
      <p:ext uri="{BB962C8B-B14F-4D97-AF65-F5344CB8AC3E}">
        <p14:creationId xmlns:p14="http://schemas.microsoft.com/office/powerpoint/2010/main" val="585977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198D-9E1C-475B-BC6D-46C38BBC04D1}"/>
              </a:ext>
            </a:extLst>
          </p:cNvPr>
          <p:cNvSpPr>
            <a:spLocks noGrp="1"/>
          </p:cNvSpPr>
          <p:nvPr>
            <p:ph type="title"/>
          </p:nvPr>
        </p:nvSpPr>
        <p:spPr/>
        <p:txBody>
          <a:bodyPr/>
          <a:lstStyle/>
          <a:p>
            <a:r>
              <a:rPr lang="en-US" sz="1700" b="1" dirty="0"/>
              <a:t>Underlying Mathematical Models of Perceptual and Preference Mapping</a:t>
            </a:r>
            <a:br>
              <a:rPr lang="en-US" sz="1700" b="1" dirty="0"/>
            </a:br>
            <a:r>
              <a:rPr lang="en-US" sz="1700" b="1" dirty="0"/>
              <a:t>Perceptual Maps</a:t>
            </a:r>
            <a:br>
              <a:rPr lang="en-US" sz="1700" b="1" dirty="0"/>
            </a:br>
            <a:endParaRPr lang="en-US" sz="1700" b="1" dirty="0"/>
          </a:p>
        </p:txBody>
      </p:sp>
      <p:sp>
        <p:nvSpPr>
          <p:cNvPr id="3" name="Content Placeholder 2">
            <a:extLst>
              <a:ext uri="{FF2B5EF4-FFF2-40B4-BE49-F238E27FC236}">
                <a16:creationId xmlns:a16="http://schemas.microsoft.com/office/drawing/2014/main" id="{66CC15F6-208E-4871-92B9-7FABBD278863}"/>
              </a:ext>
            </a:extLst>
          </p:cNvPr>
          <p:cNvSpPr>
            <a:spLocks noGrp="1"/>
          </p:cNvSpPr>
          <p:nvPr>
            <p:ph idx="1"/>
          </p:nvPr>
        </p:nvSpPr>
        <p:spPr/>
        <p:txBody>
          <a:bodyPr>
            <a:normAutofit fontScale="92500" lnSpcReduction="20000"/>
          </a:bodyPr>
          <a:lstStyle/>
          <a:p>
            <a:r>
              <a:rPr lang="en-US" dirty="0"/>
              <a:t>Perceptual maps are drawn based on consumer ratings of attributes about each of the products or brands in the sample. This is done by through data dimension reduction (i.e., factoring the attributes into 2 or 3 dimensions).</a:t>
            </a:r>
          </a:p>
          <a:p>
            <a:r>
              <a:rPr lang="en-US" dirty="0"/>
              <a:t>In PCA, principal components are extracted sequentially (i.e., the first principal component accounts for the most variance in the data). For example, if we have data on </a:t>
            </a:r>
            <a:r>
              <a:rPr lang="en-US" i="1" dirty="0"/>
              <a:t>p </a:t>
            </a:r>
            <a:r>
              <a:rPr lang="en-US" dirty="0"/>
              <a:t>brand or product attributes, </a:t>
            </a:r>
            <a:r>
              <a:rPr lang="en-US" i="1" dirty="0"/>
              <a:t>x1</a:t>
            </a:r>
            <a:r>
              <a:rPr lang="en-US" dirty="0"/>
              <a:t>, </a:t>
            </a:r>
            <a:r>
              <a:rPr lang="en-US" i="1" dirty="0"/>
              <a:t>x2</a:t>
            </a:r>
            <a:r>
              <a:rPr lang="en-US" dirty="0"/>
              <a:t>,…, </a:t>
            </a:r>
            <a:r>
              <a:rPr lang="en-US" i="1" dirty="0" err="1"/>
              <a:t>xp</a:t>
            </a:r>
            <a:r>
              <a:rPr lang="en-US" dirty="0"/>
              <a:t>, the first principal component, PC(1) is given by a linear combination of the variables:</a:t>
            </a:r>
          </a:p>
          <a:p>
            <a:pPr marL="0" indent="0" algn="ctr">
              <a:buNone/>
            </a:pPr>
            <a:r>
              <a:rPr lang="en-US" dirty="0"/>
              <a:t>PC(1) = w(1)1x1 + w(1)2x2 + w(1)</a:t>
            </a:r>
            <a:r>
              <a:rPr lang="en-US" dirty="0" err="1"/>
              <a:t>pxp</a:t>
            </a:r>
            <a:r>
              <a:rPr lang="en-US" dirty="0"/>
              <a:t>,</a:t>
            </a:r>
          </a:p>
          <a:p>
            <a:r>
              <a:rPr lang="en-US" dirty="0"/>
              <a:t>The weights w(1)j are chosen such that the variance of PC(1) across all the variables in the data is maximized. </a:t>
            </a:r>
          </a:p>
          <a:p>
            <a:r>
              <a:rPr lang="en-US" dirty="0"/>
              <a:t>The second principal component, PC(2), is calculated similarly, but it must be orthogonal (that is, uncorrelated) to PC(1). In a perceptual map, PC(1) is (typically) captured by the x-axis and PC(2) by the y-axis. These axes are orthogonal to one another and hence uncorrelated.</a:t>
            </a:r>
          </a:p>
          <a:p>
            <a:endParaRPr lang="en-US" dirty="0"/>
          </a:p>
        </p:txBody>
      </p:sp>
      <p:sp>
        <p:nvSpPr>
          <p:cNvPr id="4" name="Footer Placeholder 3">
            <a:extLst>
              <a:ext uri="{FF2B5EF4-FFF2-40B4-BE49-F238E27FC236}">
                <a16:creationId xmlns:a16="http://schemas.microsoft.com/office/drawing/2014/main" id="{3748435C-9259-4465-AB73-C531FA2915AC}"/>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40A838CE-7533-40CE-9DFE-98C4178E3BA5}"/>
              </a:ext>
            </a:extLst>
          </p:cNvPr>
          <p:cNvSpPr>
            <a:spLocks noGrp="1"/>
          </p:cNvSpPr>
          <p:nvPr>
            <p:ph type="sldNum" sz="quarter" idx="12"/>
          </p:nvPr>
        </p:nvSpPr>
        <p:spPr/>
        <p:txBody>
          <a:bodyPr/>
          <a:lstStyle/>
          <a:p>
            <a:fld id="{606C48AC-5425-9447-80A6-7CD23CC5D020}" type="slidenum">
              <a:rPr lang="en-US" smtClean="0"/>
              <a:pPr/>
              <a:t>19</a:t>
            </a:fld>
            <a:endParaRPr lang="en-US" dirty="0"/>
          </a:p>
        </p:txBody>
      </p:sp>
    </p:spTree>
    <p:extLst>
      <p:ext uri="{BB962C8B-B14F-4D97-AF65-F5344CB8AC3E}">
        <p14:creationId xmlns:p14="http://schemas.microsoft.com/office/powerpoint/2010/main" val="1329547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43046"/>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b="1" dirty="0">
                <a:solidFill>
                  <a:schemeClr val="tx2"/>
                </a:solidFill>
              </a:rPr>
              <a:t>Learning </a:t>
            </a:r>
            <a:r>
              <a:rPr lang="en-US" b="1" dirty="0">
                <a:solidFill>
                  <a:srgbClr val="1F497D"/>
                </a:solidFill>
              </a:rPr>
              <a:t>Objectives</a:t>
            </a:r>
          </a:p>
          <a:p>
            <a:r>
              <a:rPr lang="en-US" dirty="0"/>
              <a:t>Introduction</a:t>
            </a:r>
          </a:p>
          <a:p>
            <a:pPr lvl="1"/>
            <a:r>
              <a:rPr lang="en-US" dirty="0"/>
              <a:t>Objectives of Perceptual and Preference Mapping</a:t>
            </a:r>
          </a:p>
          <a:p>
            <a:pPr lvl="1"/>
            <a:r>
              <a:rPr lang="en-US" dirty="0"/>
              <a:t>Uses of Perceptual and Preference Mapping in Marketing</a:t>
            </a:r>
          </a:p>
          <a:p>
            <a:r>
              <a:rPr lang="en-US" dirty="0"/>
              <a:t>Perceptual and Preference Mapping</a:t>
            </a:r>
          </a:p>
          <a:p>
            <a:pPr lvl="1"/>
            <a:r>
              <a:rPr lang="en-US" dirty="0"/>
              <a:t>Overview of Methods used in Perceptual and Preference Mapping</a:t>
            </a:r>
          </a:p>
          <a:p>
            <a:pPr lvl="1"/>
            <a:r>
              <a:rPr lang="en-US" dirty="0"/>
              <a:t>Underlying Mathematical Models of Perceptual and Preference Mapping</a:t>
            </a:r>
          </a:p>
          <a:p>
            <a:r>
              <a:rPr lang="en-US" dirty="0"/>
              <a:t>Other Approaches for Mapping Similarity, Perceptions, and Preferences</a:t>
            </a:r>
          </a:p>
          <a:p>
            <a:r>
              <a:rPr lang="en-US" dirty="0"/>
              <a:t>Summary</a:t>
            </a:r>
          </a:p>
          <a:p>
            <a:r>
              <a:rPr lang="en-US" dirty="0"/>
              <a:t>Takeaways</a:t>
            </a:r>
          </a:p>
          <a:p>
            <a:endParaRPr lang="en-US" dirty="0"/>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mtClean="0"/>
              <a:pPr/>
              <a:t>2</a:t>
            </a:fld>
            <a:endParaRPr lang="en-US" dirty="0"/>
          </a:p>
        </p:txBody>
      </p:sp>
    </p:spTree>
    <p:extLst>
      <p:ext uri="{BB962C8B-B14F-4D97-AF65-F5344CB8AC3E}">
        <p14:creationId xmlns:p14="http://schemas.microsoft.com/office/powerpoint/2010/main" val="4227217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198D-9E1C-475B-BC6D-46C38BBC04D1}"/>
              </a:ext>
            </a:extLst>
          </p:cNvPr>
          <p:cNvSpPr>
            <a:spLocks noGrp="1"/>
          </p:cNvSpPr>
          <p:nvPr>
            <p:ph type="title"/>
          </p:nvPr>
        </p:nvSpPr>
        <p:spPr/>
        <p:txBody>
          <a:bodyPr/>
          <a:lstStyle/>
          <a:p>
            <a:r>
              <a:rPr lang="en-US" sz="1700" b="1" dirty="0"/>
              <a:t>Underlying Mathematical Models of Perceptual and Preference Mapping</a:t>
            </a:r>
            <a:br>
              <a:rPr lang="en-US" sz="1700" b="1" dirty="0"/>
            </a:br>
            <a:r>
              <a:rPr lang="en-US" sz="1700" b="1" dirty="0"/>
              <a:t>Perceptual Maps</a:t>
            </a:r>
            <a:br>
              <a:rPr lang="en-US" sz="1700" b="1" dirty="0"/>
            </a:br>
            <a:endParaRPr lang="en-US" sz="1700" b="1" dirty="0"/>
          </a:p>
        </p:txBody>
      </p:sp>
      <p:sp>
        <p:nvSpPr>
          <p:cNvPr id="3" name="Content Placeholder 2">
            <a:extLst>
              <a:ext uri="{FF2B5EF4-FFF2-40B4-BE49-F238E27FC236}">
                <a16:creationId xmlns:a16="http://schemas.microsoft.com/office/drawing/2014/main" id="{66CC15F6-208E-4871-92B9-7FABBD278863}"/>
              </a:ext>
            </a:extLst>
          </p:cNvPr>
          <p:cNvSpPr>
            <a:spLocks noGrp="1"/>
          </p:cNvSpPr>
          <p:nvPr>
            <p:ph idx="1"/>
          </p:nvPr>
        </p:nvSpPr>
        <p:spPr/>
        <p:txBody>
          <a:bodyPr>
            <a:normAutofit/>
          </a:bodyPr>
          <a:lstStyle/>
          <a:p>
            <a:r>
              <a:rPr lang="en-US" dirty="0"/>
              <a:t>Example: Suppose we want to understand how different supermarket chains perform on four attributes: Level of Prices, Quality of Service, Store Ambiance, and Breadth of Assortment.</a:t>
            </a:r>
          </a:p>
          <a:p>
            <a:r>
              <a:rPr lang="en-US" dirty="0"/>
              <a:t>We ask a set of consumers about their perceptions of 5 stores (Aldi, Costco, </a:t>
            </a:r>
            <a:r>
              <a:rPr lang="en-US" dirty="0" err="1"/>
              <a:t>Wamart</a:t>
            </a:r>
            <a:r>
              <a:rPr lang="en-US" dirty="0"/>
              <a:t>, Wegmans, and Whole Foods). Using their responses, we draw the following 2-dimensional perceptual map.</a:t>
            </a:r>
          </a:p>
        </p:txBody>
      </p:sp>
      <p:sp>
        <p:nvSpPr>
          <p:cNvPr id="4" name="Footer Placeholder 3">
            <a:extLst>
              <a:ext uri="{FF2B5EF4-FFF2-40B4-BE49-F238E27FC236}">
                <a16:creationId xmlns:a16="http://schemas.microsoft.com/office/drawing/2014/main" id="{3748435C-9259-4465-AB73-C531FA2915AC}"/>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40A838CE-7533-40CE-9DFE-98C4178E3BA5}"/>
              </a:ext>
            </a:extLst>
          </p:cNvPr>
          <p:cNvSpPr>
            <a:spLocks noGrp="1"/>
          </p:cNvSpPr>
          <p:nvPr>
            <p:ph type="sldNum" sz="quarter" idx="12"/>
          </p:nvPr>
        </p:nvSpPr>
        <p:spPr/>
        <p:txBody>
          <a:bodyPr/>
          <a:lstStyle/>
          <a:p>
            <a:fld id="{606C48AC-5425-9447-80A6-7CD23CC5D020}" type="slidenum">
              <a:rPr lang="en-US" smtClean="0"/>
              <a:pPr/>
              <a:t>20</a:t>
            </a:fld>
            <a:endParaRPr lang="en-US" dirty="0"/>
          </a:p>
        </p:txBody>
      </p:sp>
      <p:pic>
        <p:nvPicPr>
          <p:cNvPr id="6" name="Picture 5">
            <a:extLst>
              <a:ext uri="{FF2B5EF4-FFF2-40B4-BE49-F238E27FC236}">
                <a16:creationId xmlns:a16="http://schemas.microsoft.com/office/drawing/2014/main" id="{BA0157C8-BF4B-411B-8F71-BED4D573E5B7}"/>
              </a:ext>
            </a:extLst>
          </p:cNvPr>
          <p:cNvPicPr/>
          <p:nvPr/>
        </p:nvPicPr>
        <p:blipFill rotWithShape="1">
          <a:blip r:embed="rId2" cstate="print">
            <a:extLst>
              <a:ext uri="{28A0092B-C50C-407E-A947-70E740481C1C}">
                <a14:useLocalDpi xmlns:a14="http://schemas.microsoft.com/office/drawing/2010/main" val="0"/>
              </a:ext>
            </a:extLst>
          </a:blip>
          <a:srcRect r="14661" b="12373"/>
          <a:stretch/>
        </p:blipFill>
        <p:spPr bwMode="auto">
          <a:xfrm>
            <a:off x="2745131" y="3655696"/>
            <a:ext cx="4173855" cy="29197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488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198D-9E1C-475B-BC6D-46C38BBC04D1}"/>
              </a:ext>
            </a:extLst>
          </p:cNvPr>
          <p:cNvSpPr>
            <a:spLocks noGrp="1"/>
          </p:cNvSpPr>
          <p:nvPr>
            <p:ph type="title"/>
          </p:nvPr>
        </p:nvSpPr>
        <p:spPr/>
        <p:txBody>
          <a:bodyPr/>
          <a:lstStyle/>
          <a:p>
            <a:r>
              <a:rPr lang="en-US" sz="1700" b="1" dirty="0"/>
              <a:t>Underlying Mathematical Models of Perceptual and Preference Mapping</a:t>
            </a:r>
            <a:br>
              <a:rPr lang="en-US" sz="1700" b="1" dirty="0"/>
            </a:br>
            <a:r>
              <a:rPr lang="en-US" sz="1700" b="1" dirty="0"/>
              <a:t>Perceptual Maps</a:t>
            </a:r>
            <a:br>
              <a:rPr lang="en-US" sz="1700" b="1" dirty="0"/>
            </a:br>
            <a:endParaRPr lang="en-US" sz="1700" b="1" dirty="0"/>
          </a:p>
        </p:txBody>
      </p:sp>
      <p:sp>
        <p:nvSpPr>
          <p:cNvPr id="3" name="Content Placeholder 2">
            <a:extLst>
              <a:ext uri="{FF2B5EF4-FFF2-40B4-BE49-F238E27FC236}">
                <a16:creationId xmlns:a16="http://schemas.microsoft.com/office/drawing/2014/main" id="{66CC15F6-208E-4871-92B9-7FABBD278863}"/>
              </a:ext>
            </a:extLst>
          </p:cNvPr>
          <p:cNvSpPr>
            <a:spLocks noGrp="1"/>
          </p:cNvSpPr>
          <p:nvPr>
            <p:ph idx="1"/>
          </p:nvPr>
        </p:nvSpPr>
        <p:spPr/>
        <p:txBody>
          <a:bodyPr>
            <a:normAutofit/>
          </a:bodyPr>
          <a:lstStyle/>
          <a:p>
            <a:r>
              <a:rPr lang="en-US" dirty="0"/>
              <a:t>To understand each supermarket’s perceived performance along the attributes measured, we draw perpendicular lines from the respective attribute vectors.</a:t>
            </a:r>
          </a:p>
          <a:p>
            <a:r>
              <a:rPr lang="en-US" dirty="0"/>
              <a:t>Based on the data collected, </a:t>
            </a:r>
            <a:br>
              <a:rPr lang="en-US" dirty="0"/>
            </a:br>
            <a:r>
              <a:rPr lang="en-US" dirty="0"/>
              <a:t>Wegmans is perceived to perform</a:t>
            </a:r>
            <a:br>
              <a:rPr lang="en-US" dirty="0"/>
            </a:br>
            <a:r>
              <a:rPr lang="en-US" dirty="0"/>
              <a:t>quite well on Breath of Assortment </a:t>
            </a:r>
            <a:br>
              <a:rPr lang="en-US" dirty="0"/>
            </a:br>
            <a:r>
              <a:rPr lang="en-US" dirty="0"/>
              <a:t>and reasonably well on Store </a:t>
            </a:r>
            <a:br>
              <a:rPr lang="en-US" dirty="0"/>
            </a:br>
            <a:r>
              <a:rPr lang="en-US" dirty="0"/>
              <a:t>Ambiance and Quality of Service. </a:t>
            </a:r>
            <a:br>
              <a:rPr lang="en-US" dirty="0"/>
            </a:br>
            <a:r>
              <a:rPr lang="en-US" dirty="0"/>
              <a:t>Only Whole Foods outperforms </a:t>
            </a:r>
            <a:br>
              <a:rPr lang="en-US" dirty="0"/>
            </a:br>
            <a:r>
              <a:rPr lang="en-US" dirty="0"/>
              <a:t>Wegmans on Store Ambiance and </a:t>
            </a:r>
            <a:br>
              <a:rPr lang="en-US" dirty="0"/>
            </a:br>
            <a:r>
              <a:rPr lang="en-US" dirty="0"/>
              <a:t>Quality of Service. However, </a:t>
            </a:r>
            <a:br>
              <a:rPr lang="en-US" dirty="0"/>
            </a:br>
            <a:r>
              <a:rPr lang="en-US" dirty="0"/>
              <a:t>Wegmans is perceived to perform </a:t>
            </a:r>
            <a:br>
              <a:rPr lang="en-US" dirty="0"/>
            </a:br>
            <a:r>
              <a:rPr lang="en-US" dirty="0"/>
              <a:t>rather poorly as far as Level of </a:t>
            </a:r>
            <a:br>
              <a:rPr lang="en-US" dirty="0"/>
            </a:br>
            <a:r>
              <a:rPr lang="en-US" dirty="0"/>
              <a:t>Price is concerned.</a:t>
            </a:r>
          </a:p>
        </p:txBody>
      </p:sp>
      <p:sp>
        <p:nvSpPr>
          <p:cNvPr id="4" name="Footer Placeholder 3">
            <a:extLst>
              <a:ext uri="{FF2B5EF4-FFF2-40B4-BE49-F238E27FC236}">
                <a16:creationId xmlns:a16="http://schemas.microsoft.com/office/drawing/2014/main" id="{3748435C-9259-4465-AB73-C531FA2915AC}"/>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40A838CE-7533-40CE-9DFE-98C4178E3BA5}"/>
              </a:ext>
            </a:extLst>
          </p:cNvPr>
          <p:cNvSpPr>
            <a:spLocks noGrp="1"/>
          </p:cNvSpPr>
          <p:nvPr>
            <p:ph type="sldNum" sz="quarter" idx="12"/>
          </p:nvPr>
        </p:nvSpPr>
        <p:spPr/>
        <p:txBody>
          <a:bodyPr/>
          <a:lstStyle/>
          <a:p>
            <a:fld id="{606C48AC-5425-9447-80A6-7CD23CC5D020}" type="slidenum">
              <a:rPr lang="en-US" smtClean="0"/>
              <a:pPr/>
              <a:t>21</a:t>
            </a:fld>
            <a:endParaRPr lang="en-US" dirty="0"/>
          </a:p>
        </p:txBody>
      </p:sp>
      <p:pic>
        <p:nvPicPr>
          <p:cNvPr id="7" name="Picture 6">
            <a:extLst>
              <a:ext uri="{FF2B5EF4-FFF2-40B4-BE49-F238E27FC236}">
                <a16:creationId xmlns:a16="http://schemas.microsoft.com/office/drawing/2014/main" id="{582D2599-72F5-4DA4-B921-477E1B23D3F6}"/>
              </a:ext>
            </a:extLst>
          </p:cNvPr>
          <p:cNvPicPr/>
          <p:nvPr/>
        </p:nvPicPr>
        <p:blipFill rotWithShape="1">
          <a:blip r:embed="rId2" cstate="print">
            <a:extLst>
              <a:ext uri="{28A0092B-C50C-407E-A947-70E740481C1C}">
                <a14:useLocalDpi xmlns:a14="http://schemas.microsoft.com/office/drawing/2010/main" val="0"/>
              </a:ext>
            </a:extLst>
          </a:blip>
          <a:srcRect r="16941" b="12516"/>
          <a:stretch/>
        </p:blipFill>
        <p:spPr bwMode="auto">
          <a:xfrm>
            <a:off x="4460731" y="2667367"/>
            <a:ext cx="4391916" cy="31508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4707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198D-9E1C-475B-BC6D-46C38BBC04D1}"/>
              </a:ext>
            </a:extLst>
          </p:cNvPr>
          <p:cNvSpPr>
            <a:spLocks noGrp="1"/>
          </p:cNvSpPr>
          <p:nvPr>
            <p:ph type="title"/>
          </p:nvPr>
        </p:nvSpPr>
        <p:spPr/>
        <p:txBody>
          <a:bodyPr/>
          <a:lstStyle/>
          <a:p>
            <a:r>
              <a:rPr lang="en-US" sz="1700" b="1" dirty="0"/>
              <a:t>Underlying Mathematical Models of Perceptual and Preference Mapping</a:t>
            </a:r>
            <a:br>
              <a:rPr lang="en-US" sz="1700" b="1" dirty="0"/>
            </a:br>
            <a:r>
              <a:rPr lang="en-US" sz="1700" b="1" dirty="0"/>
              <a:t>Perceptual Maps</a:t>
            </a:r>
            <a:br>
              <a:rPr lang="en-US" sz="1700" b="1" dirty="0"/>
            </a:br>
            <a:endParaRPr lang="en-US" sz="1700" b="1" dirty="0"/>
          </a:p>
        </p:txBody>
      </p:sp>
      <p:sp>
        <p:nvSpPr>
          <p:cNvPr id="3" name="Content Placeholder 2">
            <a:extLst>
              <a:ext uri="{FF2B5EF4-FFF2-40B4-BE49-F238E27FC236}">
                <a16:creationId xmlns:a16="http://schemas.microsoft.com/office/drawing/2014/main" id="{66CC15F6-208E-4871-92B9-7FABBD278863}"/>
              </a:ext>
            </a:extLst>
          </p:cNvPr>
          <p:cNvSpPr>
            <a:spLocks noGrp="1"/>
          </p:cNvSpPr>
          <p:nvPr>
            <p:ph idx="1"/>
          </p:nvPr>
        </p:nvSpPr>
        <p:spPr/>
        <p:txBody>
          <a:bodyPr>
            <a:normAutofit/>
          </a:bodyPr>
          <a:lstStyle/>
          <a:p>
            <a:r>
              <a:rPr lang="en-US" dirty="0"/>
              <a:t>When comparing different attribute vectors, you can look at their relative positions to each other. The closer the two vectors, the more highly correlated. And, if the two vectors are pointing in the opposite direction, these vectors essentially mean the opposite (i.e., negatively correlated). </a:t>
            </a:r>
          </a:p>
        </p:txBody>
      </p:sp>
      <p:sp>
        <p:nvSpPr>
          <p:cNvPr id="4" name="Footer Placeholder 3">
            <a:extLst>
              <a:ext uri="{FF2B5EF4-FFF2-40B4-BE49-F238E27FC236}">
                <a16:creationId xmlns:a16="http://schemas.microsoft.com/office/drawing/2014/main" id="{3748435C-9259-4465-AB73-C531FA2915AC}"/>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40A838CE-7533-40CE-9DFE-98C4178E3BA5}"/>
              </a:ext>
            </a:extLst>
          </p:cNvPr>
          <p:cNvSpPr>
            <a:spLocks noGrp="1"/>
          </p:cNvSpPr>
          <p:nvPr>
            <p:ph type="sldNum" sz="quarter" idx="12"/>
          </p:nvPr>
        </p:nvSpPr>
        <p:spPr/>
        <p:txBody>
          <a:bodyPr/>
          <a:lstStyle/>
          <a:p>
            <a:fld id="{606C48AC-5425-9447-80A6-7CD23CC5D020}" type="slidenum">
              <a:rPr lang="en-US" smtClean="0"/>
              <a:pPr/>
              <a:t>22</a:t>
            </a:fld>
            <a:endParaRPr lang="en-US" dirty="0"/>
          </a:p>
        </p:txBody>
      </p:sp>
      <p:pic>
        <p:nvPicPr>
          <p:cNvPr id="8" name="Picture 7">
            <a:extLst>
              <a:ext uri="{FF2B5EF4-FFF2-40B4-BE49-F238E27FC236}">
                <a16:creationId xmlns:a16="http://schemas.microsoft.com/office/drawing/2014/main" id="{64339D2F-DAE4-4DA0-A09C-F8E34F08A0C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571" y="2909173"/>
            <a:ext cx="4569968" cy="2819107"/>
          </a:xfrm>
          <a:prstGeom prst="rect">
            <a:avLst/>
          </a:prstGeom>
          <a:noFill/>
          <a:ln>
            <a:noFill/>
          </a:ln>
        </p:spPr>
      </p:pic>
    </p:spTree>
    <p:extLst>
      <p:ext uri="{BB962C8B-B14F-4D97-AF65-F5344CB8AC3E}">
        <p14:creationId xmlns:p14="http://schemas.microsoft.com/office/powerpoint/2010/main" val="4248406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198D-9E1C-475B-BC6D-46C38BBC04D1}"/>
              </a:ext>
            </a:extLst>
          </p:cNvPr>
          <p:cNvSpPr>
            <a:spLocks noGrp="1"/>
          </p:cNvSpPr>
          <p:nvPr>
            <p:ph type="title"/>
          </p:nvPr>
        </p:nvSpPr>
        <p:spPr/>
        <p:txBody>
          <a:bodyPr/>
          <a:lstStyle/>
          <a:p>
            <a:r>
              <a:rPr lang="en-US" sz="1700" b="1" dirty="0"/>
              <a:t>Underlying Mathematical Models of Perceptual and Preference Mapping</a:t>
            </a:r>
            <a:br>
              <a:rPr lang="en-US" sz="1700" b="1" dirty="0"/>
            </a:br>
            <a:r>
              <a:rPr lang="en-US" sz="1700" b="1" dirty="0"/>
              <a:t>Preference Maps</a:t>
            </a:r>
            <a:br>
              <a:rPr lang="en-US" sz="1700" b="1" dirty="0"/>
            </a:br>
            <a:endParaRPr lang="en-US" sz="1700" b="1" dirty="0"/>
          </a:p>
        </p:txBody>
      </p:sp>
      <p:sp>
        <p:nvSpPr>
          <p:cNvPr id="3" name="Content Placeholder 2">
            <a:extLst>
              <a:ext uri="{FF2B5EF4-FFF2-40B4-BE49-F238E27FC236}">
                <a16:creationId xmlns:a16="http://schemas.microsoft.com/office/drawing/2014/main" id="{66CC15F6-208E-4871-92B9-7FABBD278863}"/>
              </a:ext>
            </a:extLst>
          </p:cNvPr>
          <p:cNvSpPr>
            <a:spLocks noGrp="1"/>
          </p:cNvSpPr>
          <p:nvPr>
            <p:ph idx="1"/>
          </p:nvPr>
        </p:nvSpPr>
        <p:spPr/>
        <p:txBody>
          <a:bodyPr>
            <a:normAutofit/>
          </a:bodyPr>
          <a:lstStyle/>
          <a:p>
            <a:r>
              <a:rPr lang="en-US" dirty="0"/>
              <a:t>Preference maps are drawn similar to similarity maps using multi-dimensional scaling with ideal point and can be used to understand the relationship between consumer preferences of products and brands. </a:t>
            </a:r>
          </a:p>
          <a:p>
            <a:r>
              <a:rPr lang="en-US" dirty="0"/>
              <a:t>Ideal point preference maps use a set of preference (not similarity) ratings, but the underlying mathematical process is the same as for similarity maps. </a:t>
            </a:r>
          </a:p>
          <a:p>
            <a:r>
              <a:rPr lang="en-US" dirty="0"/>
              <a:t>Preference maps have several advantages and disadvantages when compared to similarity maps and perceptual maps. </a:t>
            </a:r>
          </a:p>
          <a:p>
            <a:pPr lvl="1"/>
            <a:r>
              <a:rPr lang="en-US" dirty="0"/>
              <a:t>Can visualize the similarity of products and brands (same as similarity maps and perceptual maps)</a:t>
            </a:r>
          </a:p>
          <a:p>
            <a:pPr lvl="1"/>
            <a:r>
              <a:rPr lang="en-US" dirty="0"/>
              <a:t>Allow researchers to identify the space on the map where each consumer’s ideal product or brand is located (unlike similarity maps and perceptual maps)</a:t>
            </a:r>
          </a:p>
          <a:p>
            <a:endParaRPr lang="en-US" dirty="0"/>
          </a:p>
        </p:txBody>
      </p:sp>
      <p:sp>
        <p:nvSpPr>
          <p:cNvPr id="4" name="Footer Placeholder 3">
            <a:extLst>
              <a:ext uri="{FF2B5EF4-FFF2-40B4-BE49-F238E27FC236}">
                <a16:creationId xmlns:a16="http://schemas.microsoft.com/office/drawing/2014/main" id="{3748435C-9259-4465-AB73-C531FA2915AC}"/>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40A838CE-7533-40CE-9DFE-98C4178E3BA5}"/>
              </a:ext>
            </a:extLst>
          </p:cNvPr>
          <p:cNvSpPr>
            <a:spLocks noGrp="1"/>
          </p:cNvSpPr>
          <p:nvPr>
            <p:ph type="sldNum" sz="quarter" idx="12"/>
          </p:nvPr>
        </p:nvSpPr>
        <p:spPr/>
        <p:txBody>
          <a:bodyPr/>
          <a:lstStyle/>
          <a:p>
            <a:fld id="{606C48AC-5425-9447-80A6-7CD23CC5D020}" type="slidenum">
              <a:rPr lang="en-US" smtClean="0"/>
              <a:pPr/>
              <a:t>23</a:t>
            </a:fld>
            <a:endParaRPr lang="en-US" dirty="0"/>
          </a:p>
        </p:txBody>
      </p:sp>
    </p:spTree>
    <p:extLst>
      <p:ext uri="{BB962C8B-B14F-4D97-AF65-F5344CB8AC3E}">
        <p14:creationId xmlns:p14="http://schemas.microsoft.com/office/powerpoint/2010/main" val="547277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198D-9E1C-475B-BC6D-46C38BBC04D1}"/>
              </a:ext>
            </a:extLst>
          </p:cNvPr>
          <p:cNvSpPr>
            <a:spLocks noGrp="1"/>
          </p:cNvSpPr>
          <p:nvPr>
            <p:ph type="title"/>
          </p:nvPr>
        </p:nvSpPr>
        <p:spPr/>
        <p:txBody>
          <a:bodyPr/>
          <a:lstStyle/>
          <a:p>
            <a:r>
              <a:rPr lang="en-US" sz="1700" b="1" dirty="0"/>
              <a:t>Underlying Mathematical Models of Perceptual and Preference Mapping</a:t>
            </a:r>
            <a:br>
              <a:rPr lang="en-US" sz="1700" b="1" dirty="0"/>
            </a:br>
            <a:r>
              <a:rPr lang="en-US" sz="1700" b="1" dirty="0"/>
              <a:t>Preference Maps</a:t>
            </a:r>
            <a:br>
              <a:rPr lang="en-US" sz="1700" b="1" dirty="0"/>
            </a:br>
            <a:endParaRPr lang="en-US" sz="1700" b="1" dirty="0"/>
          </a:p>
        </p:txBody>
      </p:sp>
      <p:sp>
        <p:nvSpPr>
          <p:cNvPr id="3" name="Content Placeholder 2">
            <a:extLst>
              <a:ext uri="{FF2B5EF4-FFF2-40B4-BE49-F238E27FC236}">
                <a16:creationId xmlns:a16="http://schemas.microsoft.com/office/drawing/2014/main" id="{66CC15F6-208E-4871-92B9-7FABBD278863}"/>
              </a:ext>
            </a:extLst>
          </p:cNvPr>
          <p:cNvSpPr>
            <a:spLocks noGrp="1"/>
          </p:cNvSpPr>
          <p:nvPr>
            <p:ph idx="1"/>
          </p:nvPr>
        </p:nvSpPr>
        <p:spPr/>
        <p:txBody>
          <a:bodyPr>
            <a:normAutofit/>
          </a:bodyPr>
          <a:lstStyle/>
          <a:p>
            <a:r>
              <a:rPr lang="en-US" dirty="0"/>
              <a:t>To collect preference ratings, researchers usually ask respondents to provide preferences for products or brands. For example, we can assume we asked the same shoppers to evaluate their preference of the same 5 supermarkets using the following scale:</a:t>
            </a:r>
            <a:br>
              <a:rPr lang="en-US" dirty="0"/>
            </a:br>
            <a:endParaRPr lang="en-US" dirty="0"/>
          </a:p>
          <a:p>
            <a:endParaRPr lang="en-US" dirty="0"/>
          </a:p>
          <a:p>
            <a:endParaRPr lang="en-US" dirty="0"/>
          </a:p>
          <a:p>
            <a:r>
              <a:rPr lang="en-US" dirty="0"/>
              <a:t>Here is a sample of 5 respondents’ preference ratings:</a:t>
            </a:r>
          </a:p>
        </p:txBody>
      </p:sp>
      <p:sp>
        <p:nvSpPr>
          <p:cNvPr id="4" name="Footer Placeholder 3">
            <a:extLst>
              <a:ext uri="{FF2B5EF4-FFF2-40B4-BE49-F238E27FC236}">
                <a16:creationId xmlns:a16="http://schemas.microsoft.com/office/drawing/2014/main" id="{3748435C-9259-4465-AB73-C531FA2915AC}"/>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40A838CE-7533-40CE-9DFE-98C4178E3BA5}"/>
              </a:ext>
            </a:extLst>
          </p:cNvPr>
          <p:cNvSpPr>
            <a:spLocks noGrp="1"/>
          </p:cNvSpPr>
          <p:nvPr>
            <p:ph type="sldNum" sz="quarter" idx="12"/>
          </p:nvPr>
        </p:nvSpPr>
        <p:spPr/>
        <p:txBody>
          <a:bodyPr/>
          <a:lstStyle/>
          <a:p>
            <a:fld id="{606C48AC-5425-9447-80A6-7CD23CC5D020}" type="slidenum">
              <a:rPr lang="en-US" smtClean="0"/>
              <a:pPr/>
              <a:t>24</a:t>
            </a:fld>
            <a:endParaRPr lang="en-US" dirty="0"/>
          </a:p>
        </p:txBody>
      </p:sp>
      <p:pic>
        <p:nvPicPr>
          <p:cNvPr id="6" name="Picture 5">
            <a:extLst>
              <a:ext uri="{FF2B5EF4-FFF2-40B4-BE49-F238E27FC236}">
                <a16:creationId xmlns:a16="http://schemas.microsoft.com/office/drawing/2014/main" id="{DA44D9B6-EED3-4992-9FEC-992B28127A58}"/>
              </a:ext>
            </a:extLst>
          </p:cNvPr>
          <p:cNvPicPr/>
          <p:nvPr/>
        </p:nvPicPr>
        <p:blipFill rotWithShape="1">
          <a:blip r:embed="rId2">
            <a:extLst>
              <a:ext uri="{28A0092B-C50C-407E-A947-70E740481C1C}">
                <a14:useLocalDpi xmlns:a14="http://schemas.microsoft.com/office/drawing/2010/main" val="0"/>
              </a:ext>
            </a:extLst>
          </a:blip>
          <a:srcRect r="15106" b="10934"/>
          <a:stretch/>
        </p:blipFill>
        <p:spPr bwMode="auto">
          <a:xfrm>
            <a:off x="1557337" y="2789872"/>
            <a:ext cx="6029325" cy="1278255"/>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8CF8F51-E949-477A-875F-788C4EBF05E4}"/>
              </a:ext>
            </a:extLst>
          </p:cNvPr>
          <p:cNvPicPr/>
          <p:nvPr/>
        </p:nvPicPr>
        <p:blipFill rotWithShape="1">
          <a:blip r:embed="rId3">
            <a:extLst>
              <a:ext uri="{28A0092B-C50C-407E-A947-70E740481C1C}">
                <a14:useLocalDpi xmlns:a14="http://schemas.microsoft.com/office/drawing/2010/main" val="0"/>
              </a:ext>
            </a:extLst>
          </a:blip>
          <a:srcRect l="1" r="13652" b="12387"/>
          <a:stretch/>
        </p:blipFill>
        <p:spPr bwMode="auto">
          <a:xfrm>
            <a:off x="1606605" y="4858288"/>
            <a:ext cx="6137910" cy="1337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2800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198D-9E1C-475B-BC6D-46C38BBC04D1}"/>
              </a:ext>
            </a:extLst>
          </p:cNvPr>
          <p:cNvSpPr>
            <a:spLocks noGrp="1"/>
          </p:cNvSpPr>
          <p:nvPr>
            <p:ph type="title"/>
          </p:nvPr>
        </p:nvSpPr>
        <p:spPr/>
        <p:txBody>
          <a:bodyPr/>
          <a:lstStyle/>
          <a:p>
            <a:r>
              <a:rPr lang="en-US" sz="1700" b="1" dirty="0"/>
              <a:t>Underlying Mathematical Models of Perceptual and Preference Mapping</a:t>
            </a:r>
            <a:br>
              <a:rPr lang="en-US" sz="1700" b="1" dirty="0"/>
            </a:br>
            <a:r>
              <a:rPr lang="en-US" sz="1700" b="1" dirty="0"/>
              <a:t>Preference Maps</a:t>
            </a:r>
            <a:br>
              <a:rPr lang="en-US" sz="1700" b="1" dirty="0"/>
            </a:br>
            <a:endParaRPr lang="en-US" sz="1700" b="1" dirty="0"/>
          </a:p>
        </p:txBody>
      </p:sp>
      <p:sp>
        <p:nvSpPr>
          <p:cNvPr id="3" name="Content Placeholder 2">
            <a:extLst>
              <a:ext uri="{FF2B5EF4-FFF2-40B4-BE49-F238E27FC236}">
                <a16:creationId xmlns:a16="http://schemas.microsoft.com/office/drawing/2014/main" id="{66CC15F6-208E-4871-92B9-7FABBD278863}"/>
              </a:ext>
            </a:extLst>
          </p:cNvPr>
          <p:cNvSpPr>
            <a:spLocks noGrp="1"/>
          </p:cNvSpPr>
          <p:nvPr>
            <p:ph idx="1"/>
          </p:nvPr>
        </p:nvSpPr>
        <p:spPr/>
        <p:txBody>
          <a:bodyPr>
            <a:normAutofit/>
          </a:bodyPr>
          <a:lstStyle/>
          <a:p>
            <a:r>
              <a:rPr lang="en-US" dirty="0"/>
              <a:t>MDS then uses the preference ratings to generate a preference map with points on it that represent each respondent’s ideal preference point and each product or brand. </a:t>
            </a:r>
          </a:p>
          <a:p>
            <a:r>
              <a:rPr lang="en-US" dirty="0"/>
              <a:t>The distances between products or brands represents the similarities (near) or dissimilarities (far) between products or brands. </a:t>
            </a:r>
          </a:p>
          <a:p>
            <a:r>
              <a:rPr lang="en-US" dirty="0"/>
              <a:t>The relative distances between the ideal preference point of a respondent and the products or brands represents the respondents’ preferences where when an ideal point is closer to a product or brand, it means the respondent is more likely to purchase that product or brand.</a:t>
            </a:r>
          </a:p>
        </p:txBody>
      </p:sp>
      <p:sp>
        <p:nvSpPr>
          <p:cNvPr id="4" name="Footer Placeholder 3">
            <a:extLst>
              <a:ext uri="{FF2B5EF4-FFF2-40B4-BE49-F238E27FC236}">
                <a16:creationId xmlns:a16="http://schemas.microsoft.com/office/drawing/2014/main" id="{3748435C-9259-4465-AB73-C531FA2915AC}"/>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40A838CE-7533-40CE-9DFE-98C4178E3BA5}"/>
              </a:ext>
            </a:extLst>
          </p:cNvPr>
          <p:cNvSpPr>
            <a:spLocks noGrp="1"/>
          </p:cNvSpPr>
          <p:nvPr>
            <p:ph type="sldNum" sz="quarter" idx="12"/>
          </p:nvPr>
        </p:nvSpPr>
        <p:spPr/>
        <p:txBody>
          <a:bodyPr/>
          <a:lstStyle/>
          <a:p>
            <a:fld id="{606C48AC-5425-9447-80A6-7CD23CC5D020}" type="slidenum">
              <a:rPr lang="en-US" smtClean="0"/>
              <a:pPr/>
              <a:t>25</a:t>
            </a:fld>
            <a:endParaRPr lang="en-US" dirty="0"/>
          </a:p>
        </p:txBody>
      </p:sp>
    </p:spTree>
    <p:extLst>
      <p:ext uri="{BB962C8B-B14F-4D97-AF65-F5344CB8AC3E}">
        <p14:creationId xmlns:p14="http://schemas.microsoft.com/office/powerpoint/2010/main" val="4198771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198D-9E1C-475B-BC6D-46C38BBC04D1}"/>
              </a:ext>
            </a:extLst>
          </p:cNvPr>
          <p:cNvSpPr>
            <a:spLocks noGrp="1"/>
          </p:cNvSpPr>
          <p:nvPr>
            <p:ph type="title"/>
          </p:nvPr>
        </p:nvSpPr>
        <p:spPr/>
        <p:txBody>
          <a:bodyPr/>
          <a:lstStyle/>
          <a:p>
            <a:r>
              <a:rPr lang="en-US" sz="1700" b="1" dirty="0"/>
              <a:t>Underlying Mathematical Models of Perceptual and Preference Mapping</a:t>
            </a:r>
            <a:br>
              <a:rPr lang="en-US" sz="1700" b="1" dirty="0"/>
            </a:br>
            <a:r>
              <a:rPr lang="en-US" sz="1700" b="1" dirty="0"/>
              <a:t>Joint-space Perceptual and Preference Maps</a:t>
            </a:r>
            <a:br>
              <a:rPr lang="en-US" sz="1700" b="1" dirty="0"/>
            </a:br>
            <a:endParaRPr lang="en-US" sz="1700" b="1" dirty="0"/>
          </a:p>
        </p:txBody>
      </p:sp>
      <p:sp>
        <p:nvSpPr>
          <p:cNvPr id="3" name="Content Placeholder 2">
            <a:extLst>
              <a:ext uri="{FF2B5EF4-FFF2-40B4-BE49-F238E27FC236}">
                <a16:creationId xmlns:a16="http://schemas.microsoft.com/office/drawing/2014/main" id="{66CC15F6-208E-4871-92B9-7FABBD278863}"/>
              </a:ext>
            </a:extLst>
          </p:cNvPr>
          <p:cNvSpPr>
            <a:spLocks noGrp="1"/>
          </p:cNvSpPr>
          <p:nvPr>
            <p:ph idx="1"/>
          </p:nvPr>
        </p:nvSpPr>
        <p:spPr/>
        <p:txBody>
          <a:bodyPr>
            <a:normAutofit/>
          </a:bodyPr>
          <a:lstStyle/>
          <a:p>
            <a:r>
              <a:rPr lang="en-US" dirty="0"/>
              <a:t>Joint-space maps combine both perceptual (i.e., how well products or brands perform along certain attributes) and preference (i.e., which products or brands customer prefer).</a:t>
            </a:r>
          </a:p>
          <a:p>
            <a:r>
              <a:rPr lang="en-US" dirty="0"/>
              <a:t>These joint-space maps are usually created in two steps. </a:t>
            </a:r>
          </a:p>
          <a:p>
            <a:pPr lvl="1"/>
            <a:r>
              <a:rPr lang="en-US" dirty="0"/>
              <a:t>Create the perceptual map using PCA</a:t>
            </a:r>
          </a:p>
          <a:p>
            <a:pPr lvl="1"/>
            <a:r>
              <a:rPr lang="en-US" dirty="0"/>
              <a:t>Overlay the perceptual map with the ideal point preference map</a:t>
            </a:r>
          </a:p>
          <a:p>
            <a:r>
              <a:rPr lang="en-US" dirty="0"/>
              <a:t>These joint-space maps are useful in that they help managers understand respondents’ perceptions of attributes and preferences simultaneously.</a:t>
            </a:r>
          </a:p>
          <a:p>
            <a:endParaRPr lang="en-US" dirty="0"/>
          </a:p>
        </p:txBody>
      </p:sp>
      <p:sp>
        <p:nvSpPr>
          <p:cNvPr id="4" name="Footer Placeholder 3">
            <a:extLst>
              <a:ext uri="{FF2B5EF4-FFF2-40B4-BE49-F238E27FC236}">
                <a16:creationId xmlns:a16="http://schemas.microsoft.com/office/drawing/2014/main" id="{3748435C-9259-4465-AB73-C531FA2915AC}"/>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40A838CE-7533-40CE-9DFE-98C4178E3BA5}"/>
              </a:ext>
            </a:extLst>
          </p:cNvPr>
          <p:cNvSpPr>
            <a:spLocks noGrp="1"/>
          </p:cNvSpPr>
          <p:nvPr>
            <p:ph type="sldNum" sz="quarter" idx="12"/>
          </p:nvPr>
        </p:nvSpPr>
        <p:spPr/>
        <p:txBody>
          <a:bodyPr/>
          <a:lstStyle/>
          <a:p>
            <a:fld id="{606C48AC-5425-9447-80A6-7CD23CC5D020}" type="slidenum">
              <a:rPr lang="en-US" smtClean="0"/>
              <a:pPr/>
              <a:t>26</a:t>
            </a:fld>
            <a:endParaRPr lang="en-US" dirty="0"/>
          </a:p>
        </p:txBody>
      </p:sp>
    </p:spTree>
    <p:extLst>
      <p:ext uri="{BB962C8B-B14F-4D97-AF65-F5344CB8AC3E}">
        <p14:creationId xmlns:p14="http://schemas.microsoft.com/office/powerpoint/2010/main" val="3711894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198D-9E1C-475B-BC6D-46C38BBC04D1}"/>
              </a:ext>
            </a:extLst>
          </p:cNvPr>
          <p:cNvSpPr>
            <a:spLocks noGrp="1"/>
          </p:cNvSpPr>
          <p:nvPr>
            <p:ph type="title"/>
          </p:nvPr>
        </p:nvSpPr>
        <p:spPr/>
        <p:txBody>
          <a:bodyPr/>
          <a:lstStyle/>
          <a:p>
            <a:r>
              <a:rPr lang="en-US" sz="1700" b="1" dirty="0"/>
              <a:t>Underlying Mathematical Models of Perceptual and Preference Mapping</a:t>
            </a:r>
            <a:br>
              <a:rPr lang="en-US" sz="1700" b="1" dirty="0"/>
            </a:br>
            <a:r>
              <a:rPr lang="en-US" sz="1700" b="1" dirty="0"/>
              <a:t>Joint-space Perceptual and Preference Maps</a:t>
            </a:r>
            <a:br>
              <a:rPr lang="en-US" sz="1700" b="1" dirty="0"/>
            </a:br>
            <a:endParaRPr lang="en-US" sz="1700" b="1" dirty="0"/>
          </a:p>
        </p:txBody>
      </p:sp>
      <p:sp>
        <p:nvSpPr>
          <p:cNvPr id="3" name="Content Placeholder 2">
            <a:extLst>
              <a:ext uri="{FF2B5EF4-FFF2-40B4-BE49-F238E27FC236}">
                <a16:creationId xmlns:a16="http://schemas.microsoft.com/office/drawing/2014/main" id="{66CC15F6-208E-4871-92B9-7FABBD278863}"/>
              </a:ext>
            </a:extLst>
          </p:cNvPr>
          <p:cNvSpPr>
            <a:spLocks noGrp="1"/>
          </p:cNvSpPr>
          <p:nvPr>
            <p:ph idx="1"/>
          </p:nvPr>
        </p:nvSpPr>
        <p:spPr/>
        <p:txBody>
          <a:bodyPr>
            <a:normAutofit/>
          </a:bodyPr>
          <a:lstStyle/>
          <a:p>
            <a:r>
              <a:rPr lang="en-US" dirty="0"/>
              <a:t>Example: Suppose we use the supermarket data from the perceptual map and preference map examples and put them together into a joint space map. We would get something that looks like:</a:t>
            </a:r>
          </a:p>
          <a:p>
            <a:r>
              <a:rPr lang="en-US" dirty="0"/>
              <a:t>The red dots represent the </a:t>
            </a:r>
            <a:br>
              <a:rPr lang="en-US" dirty="0"/>
            </a:br>
            <a:r>
              <a:rPr lang="en-US" dirty="0"/>
              <a:t>supermarkets; the green vectors</a:t>
            </a:r>
            <a:br>
              <a:rPr lang="en-US" dirty="0"/>
            </a:br>
            <a:r>
              <a:rPr lang="en-US" dirty="0"/>
              <a:t>represent the attribute vectors;</a:t>
            </a:r>
            <a:br>
              <a:rPr lang="en-US" dirty="0"/>
            </a:br>
            <a:r>
              <a:rPr lang="en-US" dirty="0"/>
              <a:t>the blue vectors represent each</a:t>
            </a:r>
            <a:br>
              <a:rPr lang="en-US" dirty="0"/>
            </a:br>
            <a:r>
              <a:rPr lang="en-US" dirty="0"/>
              <a:t>respondents’ preferences.</a:t>
            </a:r>
          </a:p>
          <a:p>
            <a:r>
              <a:rPr lang="en-US" dirty="0"/>
              <a:t>This figure suggests two segments</a:t>
            </a:r>
            <a:br>
              <a:rPr lang="en-US" dirty="0"/>
            </a:br>
            <a:r>
              <a:rPr lang="en-US" dirty="0"/>
              <a:t>of consumers: those who prefer</a:t>
            </a:r>
            <a:br>
              <a:rPr lang="en-US" dirty="0"/>
            </a:br>
            <a:r>
              <a:rPr lang="en-US" dirty="0"/>
              <a:t>price and those who prefer store</a:t>
            </a:r>
            <a:br>
              <a:rPr lang="en-US" dirty="0"/>
            </a:br>
            <a:r>
              <a:rPr lang="en-US" dirty="0"/>
              <a:t>ambiance.</a:t>
            </a:r>
          </a:p>
        </p:txBody>
      </p:sp>
      <p:sp>
        <p:nvSpPr>
          <p:cNvPr id="4" name="Footer Placeholder 3">
            <a:extLst>
              <a:ext uri="{FF2B5EF4-FFF2-40B4-BE49-F238E27FC236}">
                <a16:creationId xmlns:a16="http://schemas.microsoft.com/office/drawing/2014/main" id="{3748435C-9259-4465-AB73-C531FA2915AC}"/>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40A838CE-7533-40CE-9DFE-98C4178E3BA5}"/>
              </a:ext>
            </a:extLst>
          </p:cNvPr>
          <p:cNvSpPr>
            <a:spLocks noGrp="1"/>
          </p:cNvSpPr>
          <p:nvPr>
            <p:ph type="sldNum" sz="quarter" idx="12"/>
          </p:nvPr>
        </p:nvSpPr>
        <p:spPr/>
        <p:txBody>
          <a:bodyPr/>
          <a:lstStyle/>
          <a:p>
            <a:fld id="{606C48AC-5425-9447-80A6-7CD23CC5D020}" type="slidenum">
              <a:rPr lang="en-US" smtClean="0"/>
              <a:pPr/>
              <a:t>27</a:t>
            </a:fld>
            <a:endParaRPr lang="en-US" dirty="0"/>
          </a:p>
        </p:txBody>
      </p:sp>
      <p:pic>
        <p:nvPicPr>
          <p:cNvPr id="6" name="Picture 5">
            <a:extLst>
              <a:ext uri="{FF2B5EF4-FFF2-40B4-BE49-F238E27FC236}">
                <a16:creationId xmlns:a16="http://schemas.microsoft.com/office/drawing/2014/main" id="{06F0DDF5-94A4-46DA-85F1-E5C789A74095}"/>
              </a:ext>
            </a:extLst>
          </p:cNvPr>
          <p:cNvPicPr/>
          <p:nvPr/>
        </p:nvPicPr>
        <p:blipFill rotWithShape="1">
          <a:blip r:embed="rId2" cstate="print">
            <a:extLst>
              <a:ext uri="{28A0092B-C50C-407E-A947-70E740481C1C}">
                <a14:useLocalDpi xmlns:a14="http://schemas.microsoft.com/office/drawing/2010/main" val="0"/>
              </a:ext>
            </a:extLst>
          </a:blip>
          <a:srcRect r="16656" b="12171"/>
          <a:stretch/>
        </p:blipFill>
        <p:spPr bwMode="auto">
          <a:xfrm>
            <a:off x="4474474" y="2527011"/>
            <a:ext cx="4445285" cy="31912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2937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198D-9E1C-475B-BC6D-46C38BBC04D1}"/>
              </a:ext>
            </a:extLst>
          </p:cNvPr>
          <p:cNvSpPr>
            <a:spLocks noGrp="1"/>
          </p:cNvSpPr>
          <p:nvPr>
            <p:ph type="title"/>
          </p:nvPr>
        </p:nvSpPr>
        <p:spPr/>
        <p:txBody>
          <a:bodyPr/>
          <a:lstStyle/>
          <a:p>
            <a:r>
              <a:rPr lang="en-US" sz="1700" b="1" dirty="0"/>
              <a:t>Underlying Mathematical Models of Perceptual and Preference Mapping</a:t>
            </a:r>
            <a:br>
              <a:rPr lang="en-US" sz="1700" b="1" dirty="0"/>
            </a:br>
            <a:r>
              <a:rPr lang="en-US" sz="1700" b="1" dirty="0"/>
              <a:t>Joint-space Perceptual and Preference Maps</a:t>
            </a:r>
            <a:br>
              <a:rPr lang="en-US" sz="1700" b="1" dirty="0"/>
            </a:br>
            <a:endParaRPr lang="en-US" sz="1700" b="1" dirty="0"/>
          </a:p>
        </p:txBody>
      </p:sp>
      <p:sp>
        <p:nvSpPr>
          <p:cNvPr id="3" name="Content Placeholder 2">
            <a:extLst>
              <a:ext uri="{FF2B5EF4-FFF2-40B4-BE49-F238E27FC236}">
                <a16:creationId xmlns:a16="http://schemas.microsoft.com/office/drawing/2014/main" id="{66CC15F6-208E-4871-92B9-7FABBD278863}"/>
              </a:ext>
            </a:extLst>
          </p:cNvPr>
          <p:cNvSpPr>
            <a:spLocks noGrp="1"/>
          </p:cNvSpPr>
          <p:nvPr>
            <p:ph idx="1"/>
          </p:nvPr>
        </p:nvSpPr>
        <p:spPr/>
        <p:txBody>
          <a:bodyPr>
            <a:normAutofit/>
          </a:bodyPr>
          <a:lstStyle/>
          <a:p>
            <a:r>
              <a:rPr lang="en-US" dirty="0"/>
              <a:t>With the help of the preference vectors (or ideal points), it is also possible to predict a product or brand’s market share. There are two rules one can apply</a:t>
            </a:r>
          </a:p>
          <a:p>
            <a:r>
              <a:rPr lang="en-US" u="sng" dirty="0"/>
              <a:t>First-choice rule</a:t>
            </a:r>
            <a:r>
              <a:rPr lang="en-US" dirty="0"/>
              <a:t>: Assumes that respondents will always choose the object closest to the ideal point. The first-choice rule is usually appropriate in high-involvement and/or infrequently purchased product categories that are publicly consumed.</a:t>
            </a:r>
          </a:p>
          <a:p>
            <a:r>
              <a:rPr lang="en-US" u="sng" dirty="0"/>
              <a:t>Share of preference rule</a:t>
            </a:r>
            <a:r>
              <a:rPr lang="en-US" dirty="0"/>
              <a:t>: Assumes that respondents will spread their purchases across several objects proportional to their preference. This choice rule is usually appropriate in low-involvement and/or frequently purchased product categories where customers are variety seeking.  </a:t>
            </a:r>
          </a:p>
          <a:p>
            <a:endParaRPr lang="en-US" dirty="0"/>
          </a:p>
        </p:txBody>
      </p:sp>
      <p:sp>
        <p:nvSpPr>
          <p:cNvPr id="4" name="Footer Placeholder 3">
            <a:extLst>
              <a:ext uri="{FF2B5EF4-FFF2-40B4-BE49-F238E27FC236}">
                <a16:creationId xmlns:a16="http://schemas.microsoft.com/office/drawing/2014/main" id="{3748435C-9259-4465-AB73-C531FA2915AC}"/>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40A838CE-7533-40CE-9DFE-98C4178E3BA5}"/>
              </a:ext>
            </a:extLst>
          </p:cNvPr>
          <p:cNvSpPr>
            <a:spLocks noGrp="1"/>
          </p:cNvSpPr>
          <p:nvPr>
            <p:ph type="sldNum" sz="quarter" idx="12"/>
          </p:nvPr>
        </p:nvSpPr>
        <p:spPr/>
        <p:txBody>
          <a:bodyPr/>
          <a:lstStyle/>
          <a:p>
            <a:fld id="{606C48AC-5425-9447-80A6-7CD23CC5D020}" type="slidenum">
              <a:rPr lang="en-US" smtClean="0"/>
              <a:pPr/>
              <a:t>28</a:t>
            </a:fld>
            <a:endParaRPr lang="en-US" dirty="0"/>
          </a:p>
        </p:txBody>
      </p:sp>
    </p:spTree>
    <p:extLst>
      <p:ext uri="{BB962C8B-B14F-4D97-AF65-F5344CB8AC3E}">
        <p14:creationId xmlns:p14="http://schemas.microsoft.com/office/powerpoint/2010/main" val="1080646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43046"/>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dirty="0">
                <a:solidFill>
                  <a:srgbClr val="595959"/>
                </a:solidFill>
              </a:rPr>
              <a:t>Learning Objectives</a:t>
            </a:r>
          </a:p>
          <a:p>
            <a:r>
              <a:rPr lang="en-US" dirty="0">
                <a:solidFill>
                  <a:srgbClr val="595959"/>
                </a:solidFill>
              </a:rPr>
              <a:t>Introduction</a:t>
            </a:r>
          </a:p>
          <a:p>
            <a:pPr lvl="1"/>
            <a:r>
              <a:rPr lang="en-US" dirty="0"/>
              <a:t>Objectives of Perceptual and Preference Mapping</a:t>
            </a:r>
          </a:p>
          <a:p>
            <a:pPr lvl="1"/>
            <a:r>
              <a:rPr lang="en-US" dirty="0"/>
              <a:t>Uses of Perceptual and Preference Mapping in Marketing</a:t>
            </a:r>
          </a:p>
          <a:p>
            <a:r>
              <a:rPr lang="en-US" dirty="0">
                <a:solidFill>
                  <a:srgbClr val="595959"/>
                </a:solidFill>
              </a:rPr>
              <a:t>Perceptual and Preference Mapping</a:t>
            </a:r>
          </a:p>
          <a:p>
            <a:pPr lvl="1"/>
            <a:r>
              <a:rPr lang="en-US" dirty="0"/>
              <a:t>Overview of Methods used in Perceptual and Preference Mapping</a:t>
            </a:r>
          </a:p>
          <a:p>
            <a:pPr lvl="1"/>
            <a:r>
              <a:rPr lang="en-US" dirty="0"/>
              <a:t>Underlying Mathematical Models of Perceptual and Preference Mapping</a:t>
            </a:r>
          </a:p>
          <a:p>
            <a:r>
              <a:rPr lang="en-US" b="1" dirty="0">
                <a:solidFill>
                  <a:srgbClr val="1F497D"/>
                </a:solidFill>
              </a:rPr>
              <a:t>Other Approaches for Mapping Similarity, Perceptions, and Preferences</a:t>
            </a:r>
          </a:p>
          <a:p>
            <a:r>
              <a:rPr lang="en-US" dirty="0"/>
              <a:t>Summary</a:t>
            </a:r>
          </a:p>
          <a:p>
            <a:r>
              <a:rPr lang="en-US" dirty="0"/>
              <a:t>Takeaways</a:t>
            </a:r>
          </a:p>
          <a:p>
            <a:endParaRPr lang="en-US" dirty="0"/>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mtClean="0"/>
              <a:pPr/>
              <a:t>29</a:t>
            </a:fld>
            <a:endParaRPr lang="en-US" dirty="0"/>
          </a:p>
        </p:txBody>
      </p:sp>
    </p:spTree>
    <p:extLst>
      <p:ext uri="{BB962C8B-B14F-4D97-AF65-F5344CB8AC3E}">
        <p14:creationId xmlns:p14="http://schemas.microsoft.com/office/powerpoint/2010/main" val="335660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66" y="1485899"/>
            <a:ext cx="8382000" cy="4766855"/>
          </a:xfrm>
        </p:spPr>
        <p:txBody>
          <a:bodyPr>
            <a:normAutofit fontScale="92500" lnSpcReduction="20000"/>
          </a:bodyPr>
          <a:lstStyle/>
          <a:p>
            <a:pPr lvl="0"/>
            <a:r>
              <a:rPr lang="en-US" dirty="0"/>
              <a:t>Describe the objectives of perceptual and preference maps.</a:t>
            </a:r>
          </a:p>
          <a:p>
            <a:pPr lvl="0"/>
            <a:r>
              <a:rPr lang="en-US" dirty="0"/>
              <a:t>Know the different types of data that can be used to create perceptual and preference maps. </a:t>
            </a:r>
          </a:p>
          <a:p>
            <a:pPr lvl="0"/>
            <a:r>
              <a:rPr lang="en-US" dirty="0"/>
              <a:t>Understand the difference between similarity data and preference data and how the latter can be used to infer similarity.</a:t>
            </a:r>
          </a:p>
          <a:p>
            <a:pPr lvl="0"/>
            <a:r>
              <a:rPr lang="en-US" dirty="0"/>
              <a:t>Describe (broadly) how multidimensional scaling (MDS) works.</a:t>
            </a:r>
          </a:p>
          <a:p>
            <a:pPr lvl="0"/>
            <a:r>
              <a:rPr lang="en-US" dirty="0"/>
              <a:t>Describe (broadly) how principal component analysis (PCA) works.</a:t>
            </a:r>
          </a:p>
          <a:p>
            <a:pPr lvl="0"/>
            <a:r>
              <a:rPr lang="en-US" dirty="0"/>
              <a:t>Know when to use MDS and when to use PCA (or both) to create maps.  </a:t>
            </a:r>
          </a:p>
          <a:p>
            <a:pPr lvl="0"/>
            <a:r>
              <a:rPr lang="en-US" dirty="0"/>
              <a:t>Appreciate how perceptual and preference maps can clarify underlying relationships. </a:t>
            </a:r>
          </a:p>
          <a:p>
            <a:pPr lvl="0"/>
            <a:r>
              <a:rPr lang="en-US" dirty="0"/>
              <a:t>Know how to create, read and interpret similarity-based maps, perceptual maps, preference maps, and joint-space maps using R and Tableau.</a:t>
            </a: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3</a:t>
            </a:fld>
            <a:endParaRPr lang="en-US" sz="1200" dirty="0">
              <a:solidFill>
                <a:schemeClr val="tx1">
                  <a:lumMod val="65000"/>
                  <a:lumOff val="35000"/>
                </a:schemeClr>
              </a:solidFill>
            </a:endParaRPr>
          </a:p>
        </p:txBody>
      </p:sp>
      <p:sp>
        <p:nvSpPr>
          <p:cNvPr id="10" name="Title 1">
            <a:extLst>
              <a:ext uri="{FF2B5EF4-FFF2-40B4-BE49-F238E27FC236}">
                <a16:creationId xmlns:a16="http://schemas.microsoft.com/office/drawing/2014/main" id="{8EAE9807-BA27-4336-A769-D04F026F8E57}"/>
              </a:ext>
            </a:extLst>
          </p:cNvPr>
          <p:cNvSpPr>
            <a:spLocks noGrp="1"/>
          </p:cNvSpPr>
          <p:nvPr>
            <p:ph type="title"/>
          </p:nvPr>
        </p:nvSpPr>
        <p:spPr>
          <a:xfrm>
            <a:off x="498474" y="282574"/>
            <a:ext cx="7556313" cy="803691"/>
          </a:xfrm>
        </p:spPr>
        <p:txBody>
          <a:bodyPr/>
          <a:lstStyle/>
          <a:p>
            <a:r>
              <a:rPr lang="en-US" sz="3200" b="1" dirty="0"/>
              <a:t>Learning Objectives</a:t>
            </a:r>
          </a:p>
        </p:txBody>
      </p:sp>
    </p:spTree>
    <p:extLst>
      <p:ext uri="{BB962C8B-B14F-4D97-AF65-F5344CB8AC3E}">
        <p14:creationId xmlns:p14="http://schemas.microsoft.com/office/powerpoint/2010/main" val="12112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D94F3-A218-4AA1-B7E9-C3342B631C7E}"/>
              </a:ext>
            </a:extLst>
          </p:cNvPr>
          <p:cNvSpPr>
            <a:spLocks noGrp="1"/>
          </p:cNvSpPr>
          <p:nvPr>
            <p:ph type="title"/>
          </p:nvPr>
        </p:nvSpPr>
        <p:spPr/>
        <p:txBody>
          <a:bodyPr>
            <a:noAutofit/>
          </a:bodyPr>
          <a:lstStyle/>
          <a:p>
            <a:r>
              <a:rPr lang="en-US" sz="1700" b="1" dirty="0"/>
              <a:t>Other Approaches for Mapping Similarity, Perceptions, and Preferences</a:t>
            </a:r>
            <a:br>
              <a:rPr lang="en-US" sz="1700" b="1" dirty="0"/>
            </a:br>
            <a:endParaRPr lang="en-US" sz="1700" b="1" dirty="0"/>
          </a:p>
        </p:txBody>
      </p:sp>
      <p:sp>
        <p:nvSpPr>
          <p:cNvPr id="3" name="Content Placeholder 2">
            <a:extLst>
              <a:ext uri="{FF2B5EF4-FFF2-40B4-BE49-F238E27FC236}">
                <a16:creationId xmlns:a16="http://schemas.microsoft.com/office/drawing/2014/main" id="{C8AFD9FD-19A3-40FE-A590-B0EAF28C4B1D}"/>
              </a:ext>
            </a:extLst>
          </p:cNvPr>
          <p:cNvSpPr>
            <a:spLocks noGrp="1"/>
          </p:cNvSpPr>
          <p:nvPr>
            <p:ph idx="1"/>
          </p:nvPr>
        </p:nvSpPr>
        <p:spPr/>
        <p:txBody>
          <a:bodyPr/>
          <a:lstStyle/>
          <a:p>
            <a:r>
              <a:rPr lang="en-US" dirty="0"/>
              <a:t>There are other analytical approaches that might be useful to further extend the usefulness of brand positioning maps. Here are two such approaches.</a:t>
            </a:r>
          </a:p>
          <a:p>
            <a:r>
              <a:rPr lang="en-US" dirty="0"/>
              <a:t>Multiple Brands and Consumer Segments</a:t>
            </a:r>
          </a:p>
          <a:p>
            <a:pPr lvl="1"/>
            <a:r>
              <a:rPr lang="en-US" dirty="0"/>
              <a:t>If you believe that there exist multiple segments of consumers, it may be useful to first segment the customer base (see Chapter 3 – Cluster Analysis for Segmentation) and then draw a perceptual map for each customer segment.</a:t>
            </a:r>
          </a:p>
          <a:p>
            <a:r>
              <a:rPr lang="en-US" dirty="0"/>
              <a:t>Data Mining Perceptual Maps</a:t>
            </a:r>
          </a:p>
          <a:p>
            <a:pPr lvl="1"/>
            <a:r>
              <a:rPr lang="en-US" dirty="0"/>
              <a:t>One common limitation of positioning maps is the data is often sourced using consumer surveys. However, given the vast availability of user generated content (e.g., social media posts and product reviews), it is possible to gather consumer sentiments and perceptions of brands without repeatedly running consumer surveys.</a:t>
            </a:r>
          </a:p>
        </p:txBody>
      </p:sp>
      <p:sp>
        <p:nvSpPr>
          <p:cNvPr id="4" name="Footer Placeholder 3">
            <a:extLst>
              <a:ext uri="{FF2B5EF4-FFF2-40B4-BE49-F238E27FC236}">
                <a16:creationId xmlns:a16="http://schemas.microsoft.com/office/drawing/2014/main" id="{8B09148F-26BD-49E8-A1D3-B6FDB03E1C11}"/>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6E2EE68B-F89B-4648-960D-AE6DFFA05C0C}"/>
              </a:ext>
            </a:extLst>
          </p:cNvPr>
          <p:cNvSpPr>
            <a:spLocks noGrp="1"/>
          </p:cNvSpPr>
          <p:nvPr>
            <p:ph type="sldNum" sz="quarter" idx="12"/>
          </p:nvPr>
        </p:nvSpPr>
        <p:spPr/>
        <p:txBody>
          <a:bodyPr/>
          <a:lstStyle/>
          <a:p>
            <a:fld id="{606C48AC-5425-9447-80A6-7CD23CC5D020}" type="slidenum">
              <a:rPr lang="en-US" smtClean="0"/>
              <a:pPr/>
              <a:t>30</a:t>
            </a:fld>
            <a:endParaRPr lang="en-US" dirty="0"/>
          </a:p>
        </p:txBody>
      </p:sp>
    </p:spTree>
    <p:extLst>
      <p:ext uri="{BB962C8B-B14F-4D97-AF65-F5344CB8AC3E}">
        <p14:creationId xmlns:p14="http://schemas.microsoft.com/office/powerpoint/2010/main" val="3299870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43046"/>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dirty="0">
                <a:solidFill>
                  <a:srgbClr val="595959"/>
                </a:solidFill>
              </a:rPr>
              <a:t>Learning Objectives</a:t>
            </a:r>
          </a:p>
          <a:p>
            <a:r>
              <a:rPr lang="en-US" dirty="0">
                <a:solidFill>
                  <a:srgbClr val="595959"/>
                </a:solidFill>
              </a:rPr>
              <a:t>Introduction</a:t>
            </a:r>
          </a:p>
          <a:p>
            <a:pPr lvl="1"/>
            <a:r>
              <a:rPr lang="en-US" dirty="0"/>
              <a:t>Objectives of Perceptual and Preference Mapping</a:t>
            </a:r>
          </a:p>
          <a:p>
            <a:pPr lvl="1"/>
            <a:r>
              <a:rPr lang="en-US" dirty="0"/>
              <a:t>Uses of Perceptual and Preference Mapping in Marketing</a:t>
            </a:r>
          </a:p>
          <a:p>
            <a:r>
              <a:rPr lang="en-US" dirty="0">
                <a:solidFill>
                  <a:srgbClr val="595959"/>
                </a:solidFill>
              </a:rPr>
              <a:t>Perceptual and Preference Mapping</a:t>
            </a:r>
          </a:p>
          <a:p>
            <a:pPr lvl="1"/>
            <a:r>
              <a:rPr lang="en-US" dirty="0"/>
              <a:t>Overview of Methods used in Perceptual and Preference Mapping</a:t>
            </a:r>
          </a:p>
          <a:p>
            <a:pPr lvl="1"/>
            <a:r>
              <a:rPr lang="en-US" dirty="0"/>
              <a:t>Underlying Mathematical Models of Perceptual and Preference Mapping</a:t>
            </a:r>
          </a:p>
          <a:p>
            <a:r>
              <a:rPr lang="en-US" dirty="0">
                <a:solidFill>
                  <a:srgbClr val="595959"/>
                </a:solidFill>
              </a:rPr>
              <a:t>Other Approaches for Mapping Similarity, Perceptions, and Preferences</a:t>
            </a:r>
          </a:p>
          <a:p>
            <a:r>
              <a:rPr lang="en-US" b="1" dirty="0">
                <a:solidFill>
                  <a:srgbClr val="1F497D"/>
                </a:solidFill>
              </a:rPr>
              <a:t>Summary</a:t>
            </a:r>
          </a:p>
          <a:p>
            <a:r>
              <a:rPr lang="en-US" dirty="0"/>
              <a:t>Takeaways</a:t>
            </a:r>
          </a:p>
          <a:p>
            <a:endParaRPr lang="en-US" dirty="0"/>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mtClean="0"/>
              <a:pPr/>
              <a:t>31</a:t>
            </a:fld>
            <a:endParaRPr lang="en-US" dirty="0"/>
          </a:p>
        </p:txBody>
      </p:sp>
    </p:spTree>
    <p:extLst>
      <p:ext uri="{BB962C8B-B14F-4D97-AF65-F5344CB8AC3E}">
        <p14:creationId xmlns:p14="http://schemas.microsoft.com/office/powerpoint/2010/main" val="705953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2DBD-7625-46BA-8A7A-B24DE96847BD}"/>
              </a:ext>
            </a:extLst>
          </p:cNvPr>
          <p:cNvSpPr>
            <a:spLocks noGrp="1"/>
          </p:cNvSpPr>
          <p:nvPr>
            <p:ph type="title"/>
          </p:nvPr>
        </p:nvSpPr>
        <p:spPr/>
        <p:txBody>
          <a:bodyPr/>
          <a:lstStyle/>
          <a:p>
            <a:r>
              <a:rPr lang="en-US" b="1" dirty="0"/>
              <a:t>Summary</a:t>
            </a:r>
          </a:p>
        </p:txBody>
      </p:sp>
      <p:sp>
        <p:nvSpPr>
          <p:cNvPr id="3" name="Content Placeholder 2">
            <a:extLst>
              <a:ext uri="{FF2B5EF4-FFF2-40B4-BE49-F238E27FC236}">
                <a16:creationId xmlns:a16="http://schemas.microsoft.com/office/drawing/2014/main" id="{A421114C-3DB6-4CFB-87A3-626B3516FA44}"/>
              </a:ext>
            </a:extLst>
          </p:cNvPr>
          <p:cNvSpPr>
            <a:spLocks noGrp="1"/>
          </p:cNvSpPr>
          <p:nvPr>
            <p:ph idx="1"/>
          </p:nvPr>
        </p:nvSpPr>
        <p:spPr/>
        <p:txBody>
          <a:bodyPr/>
          <a:lstStyle/>
          <a:p>
            <a:r>
              <a:rPr lang="en-US" dirty="0"/>
              <a:t>Consumers can choose from among many different goods and services (i.e., products) in most markets. Thus, if companies can find a way to stand out in these markets by appealing to their target segment or segments, they stand much to gain. An attractive brand positioning can help companies accomplish just that. </a:t>
            </a:r>
          </a:p>
          <a:p>
            <a:r>
              <a:rPr lang="en-US" dirty="0"/>
              <a:t>perceptual and preference maps allow managers to measure and represent customers’ perceptions and preferences about the brands that exist in a market. </a:t>
            </a:r>
          </a:p>
          <a:p>
            <a:r>
              <a:rPr lang="en-US" dirty="0"/>
              <a:t>Once managers know customers’ perceptions and preferences, they can seek strategies to differentiate their brands vis-à-vis their competitors on key dimensions that are relevant to their target customers thus gaining favorable responses.</a:t>
            </a:r>
          </a:p>
        </p:txBody>
      </p:sp>
      <p:sp>
        <p:nvSpPr>
          <p:cNvPr id="4" name="Footer Placeholder 3">
            <a:extLst>
              <a:ext uri="{FF2B5EF4-FFF2-40B4-BE49-F238E27FC236}">
                <a16:creationId xmlns:a16="http://schemas.microsoft.com/office/drawing/2014/main" id="{C7C2D587-242D-4CC1-883B-C2E14E5443AA}"/>
              </a:ext>
            </a:extLst>
          </p:cNvPr>
          <p:cNvSpPr>
            <a:spLocks noGrp="1"/>
          </p:cNvSpPr>
          <p:nvPr>
            <p:ph type="ftr" sz="quarter" idx="11"/>
          </p:nvPr>
        </p:nvSpPr>
        <p:spPr/>
        <p:txBody>
          <a:bodyPr/>
          <a:lstStyle/>
          <a:p>
            <a:r>
              <a:rPr lang="en-US" dirty="0"/>
              <a:t>© Palmatier, Petersen, and Germann</a:t>
            </a:r>
          </a:p>
        </p:txBody>
      </p:sp>
      <p:sp>
        <p:nvSpPr>
          <p:cNvPr id="5" name="Slide Number Placeholder 4">
            <a:extLst>
              <a:ext uri="{FF2B5EF4-FFF2-40B4-BE49-F238E27FC236}">
                <a16:creationId xmlns:a16="http://schemas.microsoft.com/office/drawing/2014/main" id="{A8B26DE5-A8B4-4EB0-B082-B808F8CA6ECE}"/>
              </a:ext>
            </a:extLst>
          </p:cNvPr>
          <p:cNvSpPr>
            <a:spLocks noGrp="1"/>
          </p:cNvSpPr>
          <p:nvPr>
            <p:ph type="sldNum" sz="quarter" idx="12"/>
          </p:nvPr>
        </p:nvSpPr>
        <p:spPr/>
        <p:txBody>
          <a:bodyPr/>
          <a:lstStyle/>
          <a:p>
            <a:fld id="{606C48AC-5425-9447-80A6-7CD23CC5D020}" type="slidenum">
              <a:rPr lang="en-US" smtClean="0"/>
              <a:pPr/>
              <a:t>32</a:t>
            </a:fld>
            <a:endParaRPr lang="en-US" dirty="0"/>
          </a:p>
        </p:txBody>
      </p:sp>
    </p:spTree>
    <p:extLst>
      <p:ext uri="{BB962C8B-B14F-4D97-AF65-F5344CB8AC3E}">
        <p14:creationId xmlns:p14="http://schemas.microsoft.com/office/powerpoint/2010/main" val="434971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43046"/>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dirty="0">
                <a:solidFill>
                  <a:srgbClr val="595959"/>
                </a:solidFill>
              </a:rPr>
              <a:t>Learning Objectives</a:t>
            </a:r>
          </a:p>
          <a:p>
            <a:r>
              <a:rPr lang="en-US" dirty="0">
                <a:solidFill>
                  <a:srgbClr val="595959"/>
                </a:solidFill>
              </a:rPr>
              <a:t>Introduction</a:t>
            </a:r>
          </a:p>
          <a:p>
            <a:pPr lvl="1"/>
            <a:r>
              <a:rPr lang="en-US" dirty="0"/>
              <a:t>Objectives of Perceptual and Preference Mapping</a:t>
            </a:r>
          </a:p>
          <a:p>
            <a:pPr lvl="1"/>
            <a:r>
              <a:rPr lang="en-US" dirty="0"/>
              <a:t>Uses of Perceptual and Preference Mapping in Marketing</a:t>
            </a:r>
          </a:p>
          <a:p>
            <a:r>
              <a:rPr lang="en-US" dirty="0">
                <a:solidFill>
                  <a:srgbClr val="595959"/>
                </a:solidFill>
              </a:rPr>
              <a:t>Perceptual and Preference Mapping</a:t>
            </a:r>
          </a:p>
          <a:p>
            <a:pPr lvl="1"/>
            <a:r>
              <a:rPr lang="en-US" dirty="0"/>
              <a:t>Overview of Methods used in Perceptual and Preference Mapping</a:t>
            </a:r>
          </a:p>
          <a:p>
            <a:pPr lvl="1"/>
            <a:r>
              <a:rPr lang="en-US" dirty="0"/>
              <a:t>Underlying Mathematical Models of Perceptual and Preference Mapping</a:t>
            </a:r>
          </a:p>
          <a:p>
            <a:r>
              <a:rPr lang="en-US" dirty="0">
                <a:solidFill>
                  <a:srgbClr val="595959"/>
                </a:solidFill>
              </a:rPr>
              <a:t>Other Approaches for Mapping Similarity, Perceptions, and Preferences</a:t>
            </a:r>
          </a:p>
          <a:p>
            <a:r>
              <a:rPr lang="en-US" dirty="0">
                <a:solidFill>
                  <a:srgbClr val="595959"/>
                </a:solidFill>
              </a:rPr>
              <a:t>Summary</a:t>
            </a:r>
          </a:p>
          <a:p>
            <a:r>
              <a:rPr lang="en-US" b="1" dirty="0">
                <a:solidFill>
                  <a:srgbClr val="1F497D"/>
                </a:solidFill>
              </a:rPr>
              <a:t>Takeaways</a:t>
            </a:r>
          </a:p>
          <a:p>
            <a:endParaRPr lang="en-US" dirty="0"/>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mtClean="0"/>
              <a:pPr/>
              <a:t>33</a:t>
            </a:fld>
            <a:endParaRPr lang="en-US" dirty="0"/>
          </a:p>
        </p:txBody>
      </p:sp>
    </p:spTree>
    <p:extLst>
      <p:ext uri="{BB962C8B-B14F-4D97-AF65-F5344CB8AC3E}">
        <p14:creationId xmlns:p14="http://schemas.microsoft.com/office/powerpoint/2010/main" val="334926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3282"/>
            <a:ext cx="7556313" cy="803691"/>
          </a:xfrm>
        </p:spPr>
        <p:txBody>
          <a:bodyPr/>
          <a:lstStyle/>
          <a:p>
            <a:r>
              <a:rPr lang="en-US" sz="2800" b="1" dirty="0"/>
              <a:t>Takeaways</a:t>
            </a:r>
          </a:p>
        </p:txBody>
      </p:sp>
      <p:sp>
        <p:nvSpPr>
          <p:cNvPr id="3" name="Content Placeholder 2"/>
          <p:cNvSpPr>
            <a:spLocks noGrp="1"/>
          </p:cNvSpPr>
          <p:nvPr>
            <p:ph idx="1"/>
          </p:nvPr>
        </p:nvSpPr>
        <p:spPr/>
        <p:txBody>
          <a:bodyPr>
            <a:normAutofit/>
          </a:bodyPr>
          <a:lstStyle/>
          <a:p>
            <a:pPr lvl="0"/>
            <a:r>
              <a:rPr lang="en-US" dirty="0"/>
              <a:t>Most of today’s markets are very crowded and (potential) customers hence face many choices.  </a:t>
            </a:r>
          </a:p>
          <a:p>
            <a:pPr lvl="0"/>
            <a:r>
              <a:rPr lang="en-US" dirty="0"/>
              <a:t>If companies can find a way to stand out from the crowd in a good way then they are likely to outperform their competitors. Perceptual and preference mapping can help companies do just that.</a:t>
            </a:r>
          </a:p>
          <a:p>
            <a:pPr lvl="0"/>
            <a:r>
              <a:rPr lang="en-US" dirty="0"/>
              <a:t>Perceptual and preference mapping allows marketers to measure and represent (potential) customers’ perceptions and preferences about their brands as well as their competitors’ brands on maps. Once marketers know (potential) customers’ perceptions and preferences about brands that compete in a market, they can seek strategies to differentiate their brands vis-à-vis their competitors on key attributes that are relevant to their target customers.</a:t>
            </a:r>
          </a:p>
          <a:p>
            <a:pPr lvl="0"/>
            <a:endParaRPr lang="en-US" dirty="0"/>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mtClean="0"/>
              <a:pPr/>
              <a:t>34</a:t>
            </a:fld>
            <a:endParaRPr lang="en-US" dirty="0"/>
          </a:p>
        </p:txBody>
      </p:sp>
    </p:spTree>
    <p:extLst>
      <p:ext uri="{BB962C8B-B14F-4D97-AF65-F5344CB8AC3E}">
        <p14:creationId xmlns:p14="http://schemas.microsoft.com/office/powerpoint/2010/main" val="272797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3282"/>
            <a:ext cx="7556313" cy="803691"/>
          </a:xfrm>
        </p:spPr>
        <p:txBody>
          <a:bodyPr/>
          <a:lstStyle/>
          <a:p>
            <a:r>
              <a:rPr lang="en-US" sz="2800" b="1" dirty="0"/>
              <a:t>Takeaways (Cont.)</a:t>
            </a:r>
          </a:p>
        </p:txBody>
      </p:sp>
      <p:sp>
        <p:nvSpPr>
          <p:cNvPr id="3" name="Content Placeholder 2"/>
          <p:cNvSpPr>
            <a:spLocks noGrp="1"/>
          </p:cNvSpPr>
          <p:nvPr>
            <p:ph idx="1"/>
          </p:nvPr>
        </p:nvSpPr>
        <p:spPr/>
        <p:txBody>
          <a:bodyPr>
            <a:normAutofit/>
          </a:bodyPr>
          <a:lstStyle/>
          <a:p>
            <a:pPr lvl="0"/>
            <a:r>
              <a:rPr lang="en-US" dirty="0"/>
              <a:t>Differentiation entails distinguishing a brand from other brands that exist in the marketplace (i.e., the competition) with the goal to make the brand more attractive to the target audience. Differentiation should occur on key attributes that are relevant to the target audience. </a:t>
            </a:r>
          </a:p>
          <a:p>
            <a:pPr lvl="0"/>
            <a:r>
              <a:rPr lang="en-US" dirty="0"/>
              <a:t>Perceptual and preference maps are typically based on customer data that captures the customers’ perceptions of (1) brand attributes, (2) brand similarities, (3) brand preferences or (4) a combination of (1) – (3). </a:t>
            </a:r>
          </a:p>
          <a:p>
            <a:pPr lvl="0"/>
            <a:r>
              <a:rPr lang="en-US" dirty="0"/>
              <a:t>Marketers don’t usually collect data on only one brand or product attribute, but often 7 or 8 or even more. Yet, presenting information in a map about so many different brands and/or attributes in a managerially meaningful way is difficult. Hence, perceptual and preference maps are created using data reduction techniques such as multidimensional scaling (MDS) and principal component analysis (PCA).</a:t>
            </a:r>
          </a:p>
          <a:p>
            <a:pPr lvl="0"/>
            <a:endParaRPr lang="en-US" dirty="0"/>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mtClean="0"/>
              <a:pPr/>
              <a:t>35</a:t>
            </a:fld>
            <a:endParaRPr lang="en-US" dirty="0"/>
          </a:p>
        </p:txBody>
      </p:sp>
    </p:spTree>
    <p:extLst>
      <p:ext uri="{BB962C8B-B14F-4D97-AF65-F5344CB8AC3E}">
        <p14:creationId xmlns:p14="http://schemas.microsoft.com/office/powerpoint/2010/main" val="120565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43046"/>
            <a:ext cx="7556313" cy="803691"/>
          </a:xfrm>
        </p:spPr>
        <p:txBody>
          <a:bodyPr/>
          <a:lstStyle/>
          <a:p>
            <a:r>
              <a:rPr lang="en-US" b="1" dirty="0"/>
              <a:t>Agenda</a:t>
            </a:r>
          </a:p>
        </p:txBody>
      </p:sp>
      <p:sp>
        <p:nvSpPr>
          <p:cNvPr id="3" name="Content Placeholder 2"/>
          <p:cNvSpPr>
            <a:spLocks noGrp="1"/>
          </p:cNvSpPr>
          <p:nvPr>
            <p:ph idx="1"/>
          </p:nvPr>
        </p:nvSpPr>
        <p:spPr/>
        <p:txBody>
          <a:bodyPr>
            <a:normAutofit/>
          </a:bodyPr>
          <a:lstStyle/>
          <a:p>
            <a:r>
              <a:rPr lang="en-US" dirty="0">
                <a:solidFill>
                  <a:srgbClr val="595959"/>
                </a:solidFill>
              </a:rPr>
              <a:t>Learning Objectives</a:t>
            </a:r>
          </a:p>
          <a:p>
            <a:r>
              <a:rPr lang="en-US" b="1" dirty="0">
                <a:solidFill>
                  <a:srgbClr val="1F497D"/>
                </a:solidFill>
              </a:rPr>
              <a:t>Introduction</a:t>
            </a:r>
          </a:p>
          <a:p>
            <a:pPr lvl="1"/>
            <a:r>
              <a:rPr lang="en-US" dirty="0"/>
              <a:t>Objectives of Perceptual and Preference Mapping</a:t>
            </a:r>
          </a:p>
          <a:p>
            <a:pPr lvl="1"/>
            <a:r>
              <a:rPr lang="en-US" dirty="0"/>
              <a:t>Uses of Perceptual and Preference Mapping in Marketing</a:t>
            </a:r>
          </a:p>
          <a:p>
            <a:r>
              <a:rPr lang="en-US" dirty="0"/>
              <a:t>Perceptual and Preference Mapping</a:t>
            </a:r>
          </a:p>
          <a:p>
            <a:pPr lvl="1"/>
            <a:r>
              <a:rPr lang="en-US" dirty="0"/>
              <a:t>Overview of Methods used in Perceptual and Preference Mapping</a:t>
            </a:r>
          </a:p>
          <a:p>
            <a:pPr lvl="1"/>
            <a:r>
              <a:rPr lang="en-US" dirty="0"/>
              <a:t>Underlying Mathematical Models of Perceptual and Preference Mapping</a:t>
            </a:r>
          </a:p>
          <a:p>
            <a:r>
              <a:rPr lang="en-US" dirty="0"/>
              <a:t>Other Approaches for Mapping Similarity, Perceptions, and Preferences</a:t>
            </a:r>
          </a:p>
          <a:p>
            <a:r>
              <a:rPr lang="en-US" dirty="0"/>
              <a:t>Summary</a:t>
            </a:r>
          </a:p>
          <a:p>
            <a:r>
              <a:rPr lang="en-US" dirty="0"/>
              <a:t>Takeaways</a:t>
            </a:r>
          </a:p>
          <a:p>
            <a:endParaRPr lang="en-US" dirty="0"/>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mtClean="0"/>
              <a:pPr/>
              <a:t>4</a:t>
            </a:fld>
            <a:endParaRPr lang="en-US" dirty="0"/>
          </a:p>
        </p:txBody>
      </p:sp>
    </p:spTree>
    <p:extLst>
      <p:ext uri="{BB962C8B-B14F-4D97-AF65-F5344CB8AC3E}">
        <p14:creationId xmlns:p14="http://schemas.microsoft.com/office/powerpoint/2010/main" val="2147575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C81B-1A14-43F6-A286-D8B7D380263A}"/>
              </a:ext>
            </a:extLst>
          </p:cNvPr>
          <p:cNvSpPr>
            <a:spLocks noGrp="1"/>
          </p:cNvSpPr>
          <p:nvPr>
            <p:ph type="title"/>
          </p:nvPr>
        </p:nvSpPr>
        <p:spPr/>
        <p:txBody>
          <a:bodyPr>
            <a:normAutofit fontScale="90000"/>
          </a:bodyPr>
          <a:lstStyle/>
          <a:p>
            <a:r>
              <a:rPr lang="en-US" b="1" dirty="0"/>
              <a:t>Objectives of Perceptual and Preference Mapping</a:t>
            </a:r>
            <a:br>
              <a:rPr lang="en-US" b="1" dirty="0"/>
            </a:br>
            <a:endParaRPr lang="en-US" b="1" dirty="0"/>
          </a:p>
        </p:txBody>
      </p:sp>
      <p:sp>
        <p:nvSpPr>
          <p:cNvPr id="3" name="Content Placeholder 2">
            <a:extLst>
              <a:ext uri="{FF2B5EF4-FFF2-40B4-BE49-F238E27FC236}">
                <a16:creationId xmlns:a16="http://schemas.microsoft.com/office/drawing/2014/main" id="{46F90C67-59DC-43F7-BBD9-8895A2C9D3F3}"/>
              </a:ext>
            </a:extLst>
          </p:cNvPr>
          <p:cNvSpPr>
            <a:spLocks noGrp="1"/>
          </p:cNvSpPr>
          <p:nvPr>
            <p:ph idx="1"/>
          </p:nvPr>
        </p:nvSpPr>
        <p:spPr/>
        <p:txBody>
          <a:bodyPr/>
          <a:lstStyle/>
          <a:p>
            <a:r>
              <a:rPr lang="en-US" dirty="0"/>
              <a:t>Today’s markets are crowded with options. Consumers face increasing number of choices</a:t>
            </a:r>
          </a:p>
          <a:p>
            <a:pPr lvl="1"/>
            <a:r>
              <a:rPr lang="en-US" dirty="0"/>
              <a:t>Over 8,200 mutual funds</a:t>
            </a:r>
          </a:p>
          <a:p>
            <a:pPr lvl="1"/>
            <a:r>
              <a:rPr lang="en-US" dirty="0"/>
              <a:t>Over 500 make-models of cars</a:t>
            </a:r>
          </a:p>
          <a:p>
            <a:pPr lvl="1"/>
            <a:r>
              <a:rPr lang="en-US" dirty="0"/>
              <a:t>Over 30,000 products in a grocery store</a:t>
            </a:r>
          </a:p>
          <a:p>
            <a:pPr lvl="1"/>
            <a:r>
              <a:rPr lang="en-US" dirty="0"/>
              <a:t>Over 40 flat screen TV brands</a:t>
            </a:r>
          </a:p>
          <a:p>
            <a:r>
              <a:rPr lang="en-US" dirty="0"/>
              <a:t>If companies can find a way to stand out from the crowd, then they are likely to outperform their competitors.</a:t>
            </a:r>
          </a:p>
          <a:p>
            <a:r>
              <a:rPr lang="en-US" dirty="0"/>
              <a:t>Perceptual and preference mapping can do that. These maps help companies understand how consumers’ perceptions and preferences compare across products and brands of different competitors on key dimensions that are relevant to those consumers.</a:t>
            </a:r>
          </a:p>
        </p:txBody>
      </p:sp>
      <p:sp>
        <p:nvSpPr>
          <p:cNvPr id="4" name="Footer Placeholder 3">
            <a:extLst>
              <a:ext uri="{FF2B5EF4-FFF2-40B4-BE49-F238E27FC236}">
                <a16:creationId xmlns:a16="http://schemas.microsoft.com/office/drawing/2014/main" id="{4884A4AB-D4BB-4496-93CA-3A9333CF9BFC}"/>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FBB025A2-A77B-4E92-85FF-8F7128E16197}"/>
              </a:ext>
            </a:extLst>
          </p:cNvPr>
          <p:cNvSpPr>
            <a:spLocks noGrp="1"/>
          </p:cNvSpPr>
          <p:nvPr>
            <p:ph type="sldNum" sz="quarter" idx="12"/>
          </p:nvPr>
        </p:nvSpPr>
        <p:spPr/>
        <p:txBody>
          <a:bodyPr/>
          <a:lstStyle/>
          <a:p>
            <a:fld id="{606C48AC-5425-9447-80A6-7CD23CC5D020}" type="slidenum">
              <a:rPr lang="en-US" smtClean="0"/>
              <a:pPr/>
              <a:t>5</a:t>
            </a:fld>
            <a:endParaRPr lang="en-US" dirty="0"/>
          </a:p>
        </p:txBody>
      </p:sp>
    </p:spTree>
    <p:extLst>
      <p:ext uri="{BB962C8B-B14F-4D97-AF65-F5344CB8AC3E}">
        <p14:creationId xmlns:p14="http://schemas.microsoft.com/office/powerpoint/2010/main" val="2539204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C81B-1A14-43F6-A286-D8B7D380263A}"/>
              </a:ext>
            </a:extLst>
          </p:cNvPr>
          <p:cNvSpPr>
            <a:spLocks noGrp="1"/>
          </p:cNvSpPr>
          <p:nvPr>
            <p:ph type="title"/>
          </p:nvPr>
        </p:nvSpPr>
        <p:spPr/>
        <p:txBody>
          <a:bodyPr>
            <a:normAutofit fontScale="90000"/>
          </a:bodyPr>
          <a:lstStyle/>
          <a:p>
            <a:r>
              <a:rPr lang="en-US" b="1" dirty="0"/>
              <a:t>Objectives of Perceptual and Preference Mapping</a:t>
            </a:r>
            <a:br>
              <a:rPr lang="en-US" b="1" dirty="0"/>
            </a:br>
            <a:endParaRPr lang="en-US" b="1" dirty="0"/>
          </a:p>
        </p:txBody>
      </p:sp>
      <p:sp>
        <p:nvSpPr>
          <p:cNvPr id="3" name="Content Placeholder 2">
            <a:extLst>
              <a:ext uri="{FF2B5EF4-FFF2-40B4-BE49-F238E27FC236}">
                <a16:creationId xmlns:a16="http://schemas.microsoft.com/office/drawing/2014/main" id="{46F90C67-59DC-43F7-BBD9-8895A2C9D3F3}"/>
              </a:ext>
            </a:extLst>
          </p:cNvPr>
          <p:cNvSpPr>
            <a:spLocks noGrp="1"/>
          </p:cNvSpPr>
          <p:nvPr>
            <p:ph idx="1"/>
          </p:nvPr>
        </p:nvSpPr>
        <p:spPr/>
        <p:txBody>
          <a:bodyPr/>
          <a:lstStyle/>
          <a:p>
            <a:r>
              <a:rPr lang="en-US" dirty="0"/>
              <a:t>Differentiation</a:t>
            </a:r>
          </a:p>
          <a:p>
            <a:pPr lvl="1"/>
            <a:r>
              <a:rPr lang="en-US" dirty="0"/>
              <a:t>This entails distinguishing a product or brand from others that exist in the marketplace with the goal of making your product or brand more attractive to the target customer segment.</a:t>
            </a:r>
          </a:p>
          <a:p>
            <a:pPr lvl="1"/>
            <a:r>
              <a:rPr lang="en-US" dirty="0"/>
              <a:t>The key question: What dimension(s) do consumers consider as key as they compare and evaluate products and brands. </a:t>
            </a:r>
          </a:p>
          <a:p>
            <a:r>
              <a:rPr lang="en-US" dirty="0"/>
              <a:t>Positioning</a:t>
            </a:r>
          </a:p>
          <a:p>
            <a:pPr lvl="1"/>
            <a:r>
              <a:rPr lang="en-US" dirty="0"/>
              <a:t>Tis is about deciding how a company wants its products and brand to be perceived in the minds of the target customer segment.</a:t>
            </a:r>
          </a:p>
          <a:p>
            <a:pPr lvl="1"/>
            <a:r>
              <a:rPr lang="en-US" dirty="0"/>
              <a:t>The key questions: What is it that is unique about the products and brands? How are they different? What makes them stand out? Why should target customers purchase the focal company’s products and brands and not those of competitors?</a:t>
            </a:r>
          </a:p>
        </p:txBody>
      </p:sp>
      <p:sp>
        <p:nvSpPr>
          <p:cNvPr id="4" name="Footer Placeholder 3">
            <a:extLst>
              <a:ext uri="{FF2B5EF4-FFF2-40B4-BE49-F238E27FC236}">
                <a16:creationId xmlns:a16="http://schemas.microsoft.com/office/drawing/2014/main" id="{4884A4AB-D4BB-4496-93CA-3A9333CF9BFC}"/>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FBB025A2-A77B-4E92-85FF-8F7128E16197}"/>
              </a:ext>
            </a:extLst>
          </p:cNvPr>
          <p:cNvSpPr>
            <a:spLocks noGrp="1"/>
          </p:cNvSpPr>
          <p:nvPr>
            <p:ph type="sldNum" sz="quarter" idx="12"/>
          </p:nvPr>
        </p:nvSpPr>
        <p:spPr/>
        <p:txBody>
          <a:bodyPr/>
          <a:lstStyle/>
          <a:p>
            <a:fld id="{606C48AC-5425-9447-80A6-7CD23CC5D020}" type="slidenum">
              <a:rPr lang="en-US" smtClean="0"/>
              <a:pPr/>
              <a:t>6</a:t>
            </a:fld>
            <a:endParaRPr lang="en-US" dirty="0"/>
          </a:p>
        </p:txBody>
      </p:sp>
    </p:spTree>
    <p:extLst>
      <p:ext uri="{BB962C8B-B14F-4D97-AF65-F5344CB8AC3E}">
        <p14:creationId xmlns:p14="http://schemas.microsoft.com/office/powerpoint/2010/main" val="2461020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C81B-1A14-43F6-A286-D8B7D380263A}"/>
              </a:ext>
            </a:extLst>
          </p:cNvPr>
          <p:cNvSpPr>
            <a:spLocks noGrp="1"/>
          </p:cNvSpPr>
          <p:nvPr>
            <p:ph type="title"/>
          </p:nvPr>
        </p:nvSpPr>
        <p:spPr/>
        <p:txBody>
          <a:bodyPr>
            <a:normAutofit fontScale="90000"/>
          </a:bodyPr>
          <a:lstStyle/>
          <a:p>
            <a:r>
              <a:rPr lang="en-US" b="1" dirty="0"/>
              <a:t>Objectives of Perceptual and Preference Mapping</a:t>
            </a:r>
            <a:br>
              <a:rPr lang="en-US" b="1" dirty="0"/>
            </a:br>
            <a:endParaRPr lang="en-US" b="1" dirty="0"/>
          </a:p>
        </p:txBody>
      </p:sp>
      <p:sp>
        <p:nvSpPr>
          <p:cNvPr id="3" name="Content Placeholder 2">
            <a:extLst>
              <a:ext uri="{FF2B5EF4-FFF2-40B4-BE49-F238E27FC236}">
                <a16:creationId xmlns:a16="http://schemas.microsoft.com/office/drawing/2014/main" id="{46F90C67-59DC-43F7-BBD9-8895A2C9D3F3}"/>
              </a:ext>
            </a:extLst>
          </p:cNvPr>
          <p:cNvSpPr>
            <a:spLocks noGrp="1"/>
          </p:cNvSpPr>
          <p:nvPr>
            <p:ph idx="1"/>
          </p:nvPr>
        </p:nvSpPr>
        <p:spPr/>
        <p:txBody>
          <a:bodyPr/>
          <a:lstStyle/>
          <a:p>
            <a:r>
              <a:rPr lang="en-US" dirty="0"/>
              <a:t>Positioning usually centers around a value proposition. Companies can pursue one or more value proposition depending on their competitive advantage. Value propositions usually fall into the following areas:</a:t>
            </a:r>
          </a:p>
        </p:txBody>
      </p:sp>
      <p:sp>
        <p:nvSpPr>
          <p:cNvPr id="4" name="Footer Placeholder 3">
            <a:extLst>
              <a:ext uri="{FF2B5EF4-FFF2-40B4-BE49-F238E27FC236}">
                <a16:creationId xmlns:a16="http://schemas.microsoft.com/office/drawing/2014/main" id="{4884A4AB-D4BB-4496-93CA-3A9333CF9BFC}"/>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FBB025A2-A77B-4E92-85FF-8F7128E16197}"/>
              </a:ext>
            </a:extLst>
          </p:cNvPr>
          <p:cNvSpPr>
            <a:spLocks noGrp="1"/>
          </p:cNvSpPr>
          <p:nvPr>
            <p:ph type="sldNum" sz="quarter" idx="12"/>
          </p:nvPr>
        </p:nvSpPr>
        <p:spPr/>
        <p:txBody>
          <a:bodyPr/>
          <a:lstStyle/>
          <a:p>
            <a:fld id="{606C48AC-5425-9447-80A6-7CD23CC5D020}" type="slidenum">
              <a:rPr lang="en-US" smtClean="0"/>
              <a:pPr/>
              <a:t>7</a:t>
            </a:fld>
            <a:endParaRPr lang="en-US" dirty="0"/>
          </a:p>
        </p:txBody>
      </p:sp>
      <p:pic>
        <p:nvPicPr>
          <p:cNvPr id="6" name="Picture 5">
            <a:extLst>
              <a:ext uri="{FF2B5EF4-FFF2-40B4-BE49-F238E27FC236}">
                <a16:creationId xmlns:a16="http://schemas.microsoft.com/office/drawing/2014/main" id="{D1EBCD3F-A66D-4163-B7D6-1EBB6673CDC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1736" y="2654386"/>
            <a:ext cx="5260527" cy="3535571"/>
          </a:xfrm>
          <a:prstGeom prst="rect">
            <a:avLst/>
          </a:prstGeom>
          <a:noFill/>
          <a:ln>
            <a:noFill/>
          </a:ln>
        </p:spPr>
      </p:pic>
    </p:spTree>
    <p:extLst>
      <p:ext uri="{BB962C8B-B14F-4D97-AF65-F5344CB8AC3E}">
        <p14:creationId xmlns:p14="http://schemas.microsoft.com/office/powerpoint/2010/main" val="109910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C81B-1A14-43F6-A286-D8B7D380263A}"/>
              </a:ext>
            </a:extLst>
          </p:cNvPr>
          <p:cNvSpPr>
            <a:spLocks noGrp="1"/>
          </p:cNvSpPr>
          <p:nvPr>
            <p:ph type="title"/>
          </p:nvPr>
        </p:nvSpPr>
        <p:spPr/>
        <p:txBody>
          <a:bodyPr>
            <a:normAutofit fontScale="90000"/>
          </a:bodyPr>
          <a:lstStyle/>
          <a:p>
            <a:r>
              <a:rPr lang="en-US" b="1" dirty="0"/>
              <a:t>Objectives of Perceptual and Preference Mapping</a:t>
            </a:r>
            <a:br>
              <a:rPr lang="en-US" b="1" dirty="0"/>
            </a:br>
            <a:endParaRPr lang="en-US" b="1" dirty="0"/>
          </a:p>
        </p:txBody>
      </p:sp>
      <p:sp>
        <p:nvSpPr>
          <p:cNvPr id="3" name="Content Placeholder 2">
            <a:extLst>
              <a:ext uri="{FF2B5EF4-FFF2-40B4-BE49-F238E27FC236}">
                <a16:creationId xmlns:a16="http://schemas.microsoft.com/office/drawing/2014/main" id="{46F90C67-59DC-43F7-BBD9-8895A2C9D3F3}"/>
              </a:ext>
            </a:extLst>
          </p:cNvPr>
          <p:cNvSpPr>
            <a:spLocks noGrp="1"/>
          </p:cNvSpPr>
          <p:nvPr>
            <p:ph idx="1"/>
          </p:nvPr>
        </p:nvSpPr>
        <p:spPr/>
        <p:txBody>
          <a:bodyPr/>
          <a:lstStyle/>
          <a:p>
            <a:r>
              <a:rPr lang="en-US" dirty="0"/>
              <a:t>Mapping</a:t>
            </a:r>
          </a:p>
          <a:p>
            <a:pPr lvl="1"/>
            <a:r>
              <a:rPr lang="en-US" dirty="0"/>
              <a:t>Companies can visualize the positioning of their products and brands compared to competing products and brands using perceptual and preference maps.</a:t>
            </a:r>
          </a:p>
          <a:p>
            <a:pPr lvl="1"/>
            <a:r>
              <a:rPr lang="en-US" dirty="0"/>
              <a:t>In these maps, each product or brand occupies a specific point. The maps can be multi-dimensional (although more than 2 or 3 dimensions is difficult to visualize).</a:t>
            </a:r>
          </a:p>
          <a:p>
            <a:pPr lvl="1"/>
            <a:r>
              <a:rPr lang="en-US" dirty="0"/>
              <a:t>Products and brands that are more similar should show up on the map closer to each other relative to products and brands that are more dissimilar in the minds of consumers. </a:t>
            </a:r>
          </a:p>
          <a:p>
            <a:pPr lvl="1"/>
            <a:r>
              <a:rPr lang="en-US" dirty="0"/>
              <a:t>These maps allow marketing managers to develop positioning strategies and understand the competitive structure of their markets. </a:t>
            </a:r>
          </a:p>
        </p:txBody>
      </p:sp>
      <p:sp>
        <p:nvSpPr>
          <p:cNvPr id="4" name="Footer Placeholder 3">
            <a:extLst>
              <a:ext uri="{FF2B5EF4-FFF2-40B4-BE49-F238E27FC236}">
                <a16:creationId xmlns:a16="http://schemas.microsoft.com/office/drawing/2014/main" id="{4884A4AB-D4BB-4496-93CA-3A9333CF9BFC}"/>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FBB025A2-A77B-4E92-85FF-8F7128E16197}"/>
              </a:ext>
            </a:extLst>
          </p:cNvPr>
          <p:cNvSpPr>
            <a:spLocks noGrp="1"/>
          </p:cNvSpPr>
          <p:nvPr>
            <p:ph type="sldNum" sz="quarter" idx="12"/>
          </p:nvPr>
        </p:nvSpPr>
        <p:spPr/>
        <p:txBody>
          <a:bodyPr/>
          <a:lstStyle/>
          <a:p>
            <a:fld id="{606C48AC-5425-9447-80A6-7CD23CC5D020}" type="slidenum">
              <a:rPr lang="en-US" smtClean="0"/>
              <a:pPr/>
              <a:t>8</a:t>
            </a:fld>
            <a:endParaRPr lang="en-US" dirty="0"/>
          </a:p>
        </p:txBody>
      </p:sp>
    </p:spTree>
    <p:extLst>
      <p:ext uri="{BB962C8B-B14F-4D97-AF65-F5344CB8AC3E}">
        <p14:creationId xmlns:p14="http://schemas.microsoft.com/office/powerpoint/2010/main" val="3014486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1C76-126D-4863-BA62-60CC393E87EF}"/>
              </a:ext>
            </a:extLst>
          </p:cNvPr>
          <p:cNvSpPr>
            <a:spLocks noGrp="1"/>
          </p:cNvSpPr>
          <p:nvPr>
            <p:ph type="title"/>
          </p:nvPr>
        </p:nvSpPr>
        <p:spPr/>
        <p:txBody>
          <a:bodyPr>
            <a:noAutofit/>
          </a:bodyPr>
          <a:lstStyle/>
          <a:p>
            <a:r>
              <a:rPr lang="en-US" sz="2200" b="1" dirty="0"/>
              <a:t>Uses of Perceptual and Preference Mapping in Marketing</a:t>
            </a:r>
            <a:br>
              <a:rPr lang="en-US" sz="2200" b="1" dirty="0"/>
            </a:br>
            <a:endParaRPr lang="en-US" sz="2200" b="1" dirty="0"/>
          </a:p>
        </p:txBody>
      </p:sp>
      <p:sp>
        <p:nvSpPr>
          <p:cNvPr id="3" name="Content Placeholder 2">
            <a:extLst>
              <a:ext uri="{FF2B5EF4-FFF2-40B4-BE49-F238E27FC236}">
                <a16:creationId xmlns:a16="http://schemas.microsoft.com/office/drawing/2014/main" id="{9769B50E-E2CF-487A-9582-F15A0C7C8085}"/>
              </a:ext>
            </a:extLst>
          </p:cNvPr>
          <p:cNvSpPr>
            <a:spLocks noGrp="1"/>
          </p:cNvSpPr>
          <p:nvPr>
            <p:ph idx="1"/>
          </p:nvPr>
        </p:nvSpPr>
        <p:spPr/>
        <p:txBody>
          <a:bodyPr/>
          <a:lstStyle/>
          <a:p>
            <a:r>
              <a:rPr lang="en-US" dirty="0"/>
              <a:t>Perceptual maps are visual representations of competing products and brands based on several product and brand attribute dimensions. </a:t>
            </a:r>
          </a:p>
          <a:p>
            <a:r>
              <a:rPr lang="en-US" dirty="0"/>
              <a:t>Preference maps are visual representations of competing products and brands based on consumers stated or revealed (i.e., actual) choices.</a:t>
            </a:r>
          </a:p>
          <a:p>
            <a:r>
              <a:rPr lang="en-US" dirty="0"/>
              <a:t>Perceptual and preference maps are generated using multi-dimensional scaling (MDA) and principal components analysis (PCA). </a:t>
            </a:r>
          </a:p>
        </p:txBody>
      </p:sp>
      <p:sp>
        <p:nvSpPr>
          <p:cNvPr id="4" name="Footer Placeholder 3">
            <a:extLst>
              <a:ext uri="{FF2B5EF4-FFF2-40B4-BE49-F238E27FC236}">
                <a16:creationId xmlns:a16="http://schemas.microsoft.com/office/drawing/2014/main" id="{AD4D7AB0-90A6-4F43-B3A0-1DBD0CE2BB3E}"/>
              </a:ext>
            </a:extLst>
          </p:cNvPr>
          <p:cNvSpPr>
            <a:spLocks noGrp="1"/>
          </p:cNvSpPr>
          <p:nvPr>
            <p:ph type="ftr" sz="quarter" idx="11"/>
          </p:nvPr>
        </p:nvSpPr>
        <p:spPr/>
        <p:txBody>
          <a:bodyPr/>
          <a:lstStyle/>
          <a:p>
            <a:r>
              <a:rPr lang="en-US"/>
              <a:t>© Palmatier, Petersen, and Germann</a:t>
            </a:r>
            <a:endParaRPr lang="en-US" dirty="0"/>
          </a:p>
        </p:txBody>
      </p:sp>
      <p:sp>
        <p:nvSpPr>
          <p:cNvPr id="5" name="Slide Number Placeholder 4">
            <a:extLst>
              <a:ext uri="{FF2B5EF4-FFF2-40B4-BE49-F238E27FC236}">
                <a16:creationId xmlns:a16="http://schemas.microsoft.com/office/drawing/2014/main" id="{57DFE65C-0D59-49F3-B681-01FAA988679B}"/>
              </a:ext>
            </a:extLst>
          </p:cNvPr>
          <p:cNvSpPr>
            <a:spLocks noGrp="1"/>
          </p:cNvSpPr>
          <p:nvPr>
            <p:ph type="sldNum" sz="quarter" idx="12"/>
          </p:nvPr>
        </p:nvSpPr>
        <p:spPr/>
        <p:txBody>
          <a:bodyPr/>
          <a:lstStyle/>
          <a:p>
            <a:fld id="{606C48AC-5425-9447-80A6-7CD23CC5D020}" type="slidenum">
              <a:rPr lang="en-US" smtClean="0"/>
              <a:pPr/>
              <a:t>9</a:t>
            </a:fld>
            <a:endParaRPr lang="en-US" dirty="0"/>
          </a:p>
        </p:txBody>
      </p:sp>
    </p:spTree>
    <p:extLst>
      <p:ext uri="{BB962C8B-B14F-4D97-AF65-F5344CB8AC3E}">
        <p14:creationId xmlns:p14="http://schemas.microsoft.com/office/powerpoint/2010/main" val="4159443361"/>
      </p:ext>
    </p:extLst>
  </p:cSld>
  <p:clrMapOvr>
    <a:masterClrMapping/>
  </p:clrMapOvr>
</p:sld>
</file>

<file path=ppt/theme/theme1.xml><?xml version="1.0" encoding="utf-8"?>
<a:theme xmlns:a="http://schemas.openxmlformats.org/drawingml/2006/main" name="Palmatier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Palmatier1</Template>
  <TotalTime>0</TotalTime>
  <Words>3545</Words>
  <Application>Microsoft Office PowerPoint</Application>
  <PresentationFormat>On-screen Show (4:3)</PresentationFormat>
  <Paragraphs>321</Paragraphs>
  <Slides>35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Avenir Light</vt:lpstr>
      <vt:lpstr>Calibri</vt:lpstr>
      <vt:lpstr>Cambria</vt:lpstr>
      <vt:lpstr>Cambria Math</vt:lpstr>
      <vt:lpstr>Times New Roman</vt:lpstr>
      <vt:lpstr>Wingdings</vt:lpstr>
      <vt:lpstr>Palmatier1</vt:lpstr>
      <vt:lpstr>PowerPoint Presentation</vt:lpstr>
      <vt:lpstr>Agenda</vt:lpstr>
      <vt:lpstr>Learning Objectives</vt:lpstr>
      <vt:lpstr>Agenda</vt:lpstr>
      <vt:lpstr>Objectives of Perceptual and Preference Mapping </vt:lpstr>
      <vt:lpstr>Objectives of Perceptual and Preference Mapping </vt:lpstr>
      <vt:lpstr>Objectives of Perceptual and Preference Mapping </vt:lpstr>
      <vt:lpstr>Objectives of Perceptual and Preference Mapping </vt:lpstr>
      <vt:lpstr>Uses of Perceptual and Preference Mapping in Marketing </vt:lpstr>
      <vt:lpstr>Uses of Perceptual and Preference Mapping in Marketing </vt:lpstr>
      <vt:lpstr>Uses of Perceptual and Preference Mapping in Marketing </vt:lpstr>
      <vt:lpstr>Uses of Perceptual and Preference Mapping in Marketing </vt:lpstr>
      <vt:lpstr>Agenda</vt:lpstr>
      <vt:lpstr>Overview of Methods used in Perceptual and Preference Mapping </vt:lpstr>
      <vt:lpstr>Underlying Mathematical Models of Perceptual and Preference Mapping Similarity Maps </vt:lpstr>
      <vt:lpstr>Underlying Mathematical Models of Perceptual and Preference Mapping Similarity Maps </vt:lpstr>
      <vt:lpstr>Underlying Mathematical Models of Perceptual and Preference Mapping Similarity Maps </vt:lpstr>
      <vt:lpstr>Underlying Mathematical Models of Perceptual and Preference Mapping Perceptual Maps </vt:lpstr>
      <vt:lpstr>Underlying Mathematical Models of Perceptual and Preference Mapping Perceptual Maps </vt:lpstr>
      <vt:lpstr>Underlying Mathematical Models of Perceptual and Preference Mapping Perceptual Maps </vt:lpstr>
      <vt:lpstr>Underlying Mathematical Models of Perceptual and Preference Mapping Perceptual Maps </vt:lpstr>
      <vt:lpstr>Underlying Mathematical Models of Perceptual and Preference Mapping Perceptual Maps </vt:lpstr>
      <vt:lpstr>Underlying Mathematical Models of Perceptual and Preference Mapping Preference Maps </vt:lpstr>
      <vt:lpstr>Underlying Mathematical Models of Perceptual and Preference Mapping Preference Maps </vt:lpstr>
      <vt:lpstr>Underlying Mathematical Models of Perceptual and Preference Mapping Preference Maps </vt:lpstr>
      <vt:lpstr>Underlying Mathematical Models of Perceptual and Preference Mapping Joint-space Perceptual and Preference Maps </vt:lpstr>
      <vt:lpstr>Underlying Mathematical Models of Perceptual and Preference Mapping Joint-space Perceptual and Preference Maps </vt:lpstr>
      <vt:lpstr>Underlying Mathematical Models of Perceptual and Preference Mapping Joint-space Perceptual and Preference Maps </vt:lpstr>
      <vt:lpstr>Agenda</vt:lpstr>
      <vt:lpstr>Other Approaches for Mapping Similarity, Perceptions, and Preferences </vt:lpstr>
      <vt:lpstr>Agenda</vt:lpstr>
      <vt:lpstr>Summary</vt:lpstr>
      <vt:lpstr>Agenda</vt:lpstr>
      <vt:lpstr>Takeaways</vt:lpstr>
      <vt:lpstr>Takeaways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2021-12-18T14:57:57Z</dcterms:created>
  <dcterms:modified xsi:type="dcterms:W3CDTF">2021-12-18T14:58:02Z</dcterms:modified>
</cp:coreProperties>
</file>