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29"/>
  </p:notesMasterIdLst>
  <p:handoutMasterIdLst>
    <p:handoutMasterId r:id="rId30"/>
  </p:handoutMasterIdLst>
  <p:sldIdLst>
    <p:sldId id="257" r:id="rId2"/>
    <p:sldId id="326" r:id="rId3"/>
    <p:sldId id="425" r:id="rId4"/>
    <p:sldId id="432" r:id="rId5"/>
    <p:sldId id="259" r:id="rId6"/>
    <p:sldId id="260" r:id="rId7"/>
    <p:sldId id="261" r:id="rId8"/>
    <p:sldId id="439" r:id="rId9"/>
    <p:sldId id="440" r:id="rId10"/>
    <p:sldId id="441" r:id="rId11"/>
    <p:sldId id="442" r:id="rId12"/>
    <p:sldId id="443" r:id="rId13"/>
    <p:sldId id="444" r:id="rId14"/>
    <p:sldId id="445" r:id="rId15"/>
    <p:sldId id="433" r:id="rId16"/>
    <p:sldId id="331" r:id="rId17"/>
    <p:sldId id="446" r:id="rId18"/>
    <p:sldId id="264" r:id="rId19"/>
    <p:sldId id="447" r:id="rId20"/>
    <p:sldId id="448" r:id="rId21"/>
    <p:sldId id="434" r:id="rId22"/>
    <p:sldId id="449" r:id="rId23"/>
    <p:sldId id="435" r:id="rId24"/>
    <p:sldId id="436" r:id="rId25"/>
    <p:sldId id="438" r:id="rId26"/>
    <p:sldId id="437" r:id="rId27"/>
    <p:sldId id="307" r:id="rId28"/>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64"/>
    <a:srgbClr val="004668"/>
    <a:srgbClr val="EFE61E"/>
    <a:srgbClr val="C864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CC6E54-DBDF-4851-B8DB-1E3857308E9D}" v="404" dt="2021-08-24T21:30:51.4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92902" autoAdjust="0"/>
  </p:normalViewPr>
  <p:slideViewPr>
    <p:cSldViewPr snapToGrid="0" snapToObjects="1">
      <p:cViewPr varScale="1">
        <p:scale>
          <a:sx n="77" d="100"/>
          <a:sy n="77" d="100"/>
        </p:scale>
        <p:origin x="1502" y="6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557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tx1"/>
            </a:solidFill>
            <a:ln>
              <a:noFill/>
            </a:ln>
            <a:effectLst/>
          </c:spPr>
          <c:invertIfNegative val="0"/>
          <c:val>
            <c:numRef>
              <c:f>Sheet1!$E$4:$E$8</c:f>
              <c:numCache>
                <c:formatCode>0%</c:formatCode>
                <c:ptCount val="5"/>
                <c:pt idx="0">
                  <c:v>0.21</c:v>
                </c:pt>
                <c:pt idx="1">
                  <c:v>0.17</c:v>
                </c:pt>
                <c:pt idx="2">
                  <c:v>0.11</c:v>
                </c:pt>
                <c:pt idx="3">
                  <c:v>0.06</c:v>
                </c:pt>
                <c:pt idx="4">
                  <c:v>0.03</c:v>
                </c:pt>
              </c:numCache>
            </c:numRef>
          </c:val>
          <c:extLst>
            <c:ext xmlns:c15="http://schemas.microsoft.com/office/drawing/2012/chart" uri="{02D57815-91ED-43cb-92C2-25804820EDAC}">
              <c15:filteredSeriesTitle>
                <c15:tx>
                  <c:strRef>
                    <c:extLst>
                      <c:ext uri="{02D57815-91ED-43cb-92C2-25804820EDAC}">
                        <c15:formulaRef>
                          <c15:sqref>Sheet1!$E$3</c15:sqref>
                        </c15:formulaRef>
                      </c:ext>
                    </c:extLst>
                    <c:strCache>
                      <c:ptCount val="1"/>
                      <c:pt idx="0">
                        <c:v>% who Purchased Wine by Recency Quintile</c:v>
                      </c:pt>
                    </c:strCache>
                  </c:strRef>
                </c15:tx>
              </c15:filteredSeriesTitle>
            </c:ext>
            <c:ext xmlns:c15="http://schemas.microsoft.com/office/drawing/2012/chart" uri="{02D57815-91ED-43cb-92C2-25804820EDAC}">
              <c15:filteredCategoryTitle>
                <c15:cat>
                  <c:numRef>
                    <c:extLst>
                      <c:ext uri="{02D57815-91ED-43cb-92C2-25804820EDAC}">
                        <c15:formulaRef>
                          <c15:sqref>Sheet1!$D$4:$D$8</c15:sqref>
                        </c15:formulaRef>
                      </c:ext>
                    </c:extLst>
                    <c:numCache>
                      <c:formatCode>General</c:formatCode>
                      <c:ptCount val="5"/>
                      <c:pt idx="0">
                        <c:v>1</c:v>
                      </c:pt>
                      <c:pt idx="1">
                        <c:v>2</c:v>
                      </c:pt>
                      <c:pt idx="2">
                        <c:v>3</c:v>
                      </c:pt>
                      <c:pt idx="3">
                        <c:v>4</c:v>
                      </c:pt>
                      <c:pt idx="4">
                        <c:v>5</c:v>
                      </c:pt>
                    </c:numCache>
                  </c:numRef>
                </c15:cat>
              </c15:filteredCategoryTitle>
            </c:ext>
            <c:ext xmlns:c16="http://schemas.microsoft.com/office/drawing/2014/chart" uri="{C3380CC4-5D6E-409C-BE32-E72D297353CC}">
              <c16:uniqueId val="{00000000-4DA4-49DF-95B9-6B0720FAF377}"/>
            </c:ext>
          </c:extLst>
        </c:ser>
        <c:dLbls>
          <c:showLegendKey val="0"/>
          <c:showVal val="0"/>
          <c:showCatName val="0"/>
          <c:showSerName val="0"/>
          <c:showPercent val="0"/>
          <c:showBubbleSize val="0"/>
        </c:dLbls>
        <c:gapWidth val="219"/>
        <c:overlap val="-27"/>
        <c:axId val="1949691439"/>
        <c:axId val="1949687695"/>
      </c:barChart>
      <c:catAx>
        <c:axId val="19496914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1949687695"/>
        <c:crosses val="autoZero"/>
        <c:auto val="1"/>
        <c:lblAlgn val="ctr"/>
        <c:lblOffset val="100"/>
        <c:noMultiLvlLbl val="0"/>
      </c:catAx>
      <c:valAx>
        <c:axId val="194968769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194969143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2913288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14</a:t>
            </a:fld>
            <a:endParaRPr lang="en-US"/>
          </a:p>
        </p:txBody>
      </p:sp>
    </p:spTree>
    <p:extLst>
      <p:ext uri="{BB962C8B-B14F-4D97-AF65-F5344CB8AC3E}">
        <p14:creationId xmlns:p14="http://schemas.microsoft.com/office/powerpoint/2010/main" val="41478392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26503797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17</a:t>
            </a:fld>
            <a:endParaRPr lang="en-US"/>
          </a:p>
        </p:txBody>
      </p:sp>
    </p:spTree>
    <p:extLst>
      <p:ext uri="{BB962C8B-B14F-4D97-AF65-F5344CB8AC3E}">
        <p14:creationId xmlns:p14="http://schemas.microsoft.com/office/powerpoint/2010/main" val="19883393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23448762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20910448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36000290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21</a:t>
            </a:fld>
            <a:endParaRPr lang="en-US"/>
          </a:p>
        </p:txBody>
      </p:sp>
    </p:spTree>
    <p:extLst>
      <p:ext uri="{BB962C8B-B14F-4D97-AF65-F5344CB8AC3E}">
        <p14:creationId xmlns:p14="http://schemas.microsoft.com/office/powerpoint/2010/main" val="3025871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22</a:t>
            </a:fld>
            <a:endParaRPr lang="en-US"/>
          </a:p>
        </p:txBody>
      </p:sp>
    </p:spTree>
    <p:extLst>
      <p:ext uri="{BB962C8B-B14F-4D97-AF65-F5344CB8AC3E}">
        <p14:creationId xmlns:p14="http://schemas.microsoft.com/office/powerpoint/2010/main" val="15709065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23</a:t>
            </a:fld>
            <a:endParaRPr lang="en-US"/>
          </a:p>
        </p:txBody>
      </p:sp>
    </p:spTree>
    <p:extLst>
      <p:ext uri="{BB962C8B-B14F-4D97-AF65-F5344CB8AC3E}">
        <p14:creationId xmlns:p14="http://schemas.microsoft.com/office/powerpoint/2010/main" val="2930416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5</a:t>
            </a:fld>
            <a:endParaRPr lang="en-US"/>
          </a:p>
        </p:txBody>
      </p:sp>
    </p:spTree>
    <p:extLst>
      <p:ext uri="{BB962C8B-B14F-4D97-AF65-F5344CB8AC3E}">
        <p14:creationId xmlns:p14="http://schemas.microsoft.com/office/powerpoint/2010/main" val="29601130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25</a:t>
            </a:fld>
            <a:endParaRPr lang="en-US"/>
          </a:p>
        </p:txBody>
      </p:sp>
    </p:spTree>
    <p:extLst>
      <p:ext uri="{BB962C8B-B14F-4D97-AF65-F5344CB8AC3E}">
        <p14:creationId xmlns:p14="http://schemas.microsoft.com/office/powerpoint/2010/main" val="25651405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27</a:t>
            </a:fld>
            <a:endParaRPr lang="en-US"/>
          </a:p>
        </p:txBody>
      </p:sp>
    </p:spTree>
    <p:extLst>
      <p:ext uri="{BB962C8B-B14F-4D97-AF65-F5344CB8AC3E}">
        <p14:creationId xmlns:p14="http://schemas.microsoft.com/office/powerpoint/2010/main" val="2740832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6</a:t>
            </a:fld>
            <a:endParaRPr lang="en-US"/>
          </a:p>
        </p:txBody>
      </p:sp>
    </p:spTree>
    <p:extLst>
      <p:ext uri="{BB962C8B-B14F-4D97-AF65-F5344CB8AC3E}">
        <p14:creationId xmlns:p14="http://schemas.microsoft.com/office/powerpoint/2010/main" val="1873404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1930419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8</a:t>
            </a:fld>
            <a:endParaRPr lang="en-US"/>
          </a:p>
        </p:txBody>
      </p:sp>
    </p:spTree>
    <p:extLst>
      <p:ext uri="{BB962C8B-B14F-4D97-AF65-F5344CB8AC3E}">
        <p14:creationId xmlns:p14="http://schemas.microsoft.com/office/powerpoint/2010/main" val="70099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9</a:t>
            </a:fld>
            <a:endParaRPr lang="en-US"/>
          </a:p>
        </p:txBody>
      </p:sp>
    </p:spTree>
    <p:extLst>
      <p:ext uri="{BB962C8B-B14F-4D97-AF65-F5344CB8AC3E}">
        <p14:creationId xmlns:p14="http://schemas.microsoft.com/office/powerpoint/2010/main" val="1707640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10</a:t>
            </a:fld>
            <a:endParaRPr lang="en-US"/>
          </a:p>
        </p:txBody>
      </p:sp>
    </p:spTree>
    <p:extLst>
      <p:ext uri="{BB962C8B-B14F-4D97-AF65-F5344CB8AC3E}">
        <p14:creationId xmlns:p14="http://schemas.microsoft.com/office/powerpoint/2010/main" val="3502587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4261458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9481517-11CD-1043-936A-823C17956EDF}" type="slidenum">
              <a:rPr lang="en-US" smtClean="0"/>
              <a:t>12</a:t>
            </a:fld>
            <a:endParaRPr lang="en-US"/>
          </a:p>
        </p:txBody>
      </p:sp>
    </p:spTree>
    <p:extLst>
      <p:ext uri="{BB962C8B-B14F-4D97-AF65-F5344CB8AC3E}">
        <p14:creationId xmlns:p14="http://schemas.microsoft.com/office/powerpoint/2010/main" val="3947539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84684" y="4302207"/>
            <a:ext cx="6759315" cy="1384995"/>
          </a:xfrm>
          <a:prstGeom prst="rect">
            <a:avLst/>
          </a:prstGeom>
          <a:noFill/>
        </p:spPr>
        <p:txBody>
          <a:bodyPr wrap="square" rtlCol="0">
            <a:spAutoFit/>
          </a:bodyPr>
          <a:lstStyle/>
          <a:p>
            <a:pPr lvl="0" algn="ctr"/>
            <a:r>
              <a:rPr lang="en-US" sz="2800" b="1" dirty="0">
                <a:solidFill>
                  <a:srgbClr val="EFE61E"/>
                </a:solidFill>
                <a:latin typeface="+mj-lt"/>
                <a:cs typeface="Avenir Light"/>
              </a:rPr>
              <a:t>Using Recency, Frequency, and Monetary (RFM) Analysis for </a:t>
            </a:r>
            <a:br>
              <a:rPr lang="en-US" sz="2800" b="1" dirty="0">
                <a:solidFill>
                  <a:srgbClr val="EFE61E"/>
                </a:solidFill>
                <a:latin typeface="+mj-lt"/>
                <a:cs typeface="Avenir Light"/>
              </a:rPr>
            </a:br>
            <a:r>
              <a:rPr lang="en-US" sz="2800" b="1" dirty="0">
                <a:solidFill>
                  <a:srgbClr val="EFE61E"/>
                </a:solidFill>
                <a:latin typeface="+mj-lt"/>
                <a:cs typeface="Avenir Light"/>
              </a:rPr>
              <a:t>Customer Selection</a:t>
            </a:r>
            <a:endParaRPr lang="en-US" sz="2800" dirty="0">
              <a:solidFill>
                <a:schemeClr val="tx2"/>
              </a:solidFill>
              <a:latin typeface="Avenir Light"/>
              <a:cs typeface="Avenir Light"/>
            </a:endParaRPr>
          </a:p>
        </p:txBody>
      </p:sp>
      <p:pic>
        <p:nvPicPr>
          <p:cNvPr id="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127" y="4261743"/>
            <a:ext cx="1685078" cy="155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DCF60D91-5CCE-4EC9-8D66-81B41D6C18B3}"/>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cs typeface="Avenir Light"/>
              </a:rPr>
              <a:t>Marketing Analytics </a:t>
            </a:r>
          </a:p>
          <a:p>
            <a:pPr algn="ctr"/>
            <a:r>
              <a:rPr lang="en-US" sz="3600" dirty="0">
                <a:solidFill>
                  <a:schemeClr val="bg1"/>
                </a:solidFill>
                <a:cs typeface="Avenir Light"/>
              </a:rPr>
              <a:t>Based on First Principles </a:t>
            </a:r>
            <a:r>
              <a:rPr lang="en-US" sz="3600" dirty="0">
                <a:solidFill>
                  <a:schemeClr val="bg1"/>
                </a:solidFill>
                <a:latin typeface="+mj-lt"/>
                <a:cs typeface="Avenir Light"/>
              </a:rPr>
              <a:t>:</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7</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4176357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RFM Analysis Example: </a:t>
            </a:r>
            <a:r>
              <a:rPr lang="en-US" b="1" dirty="0" err="1"/>
              <a:t>Sternmark</a:t>
            </a:r>
            <a:r>
              <a:rPr lang="en-US" b="1" dirty="0"/>
              <a:t> Wine</a:t>
            </a:r>
          </a:p>
        </p:txBody>
      </p:sp>
      <p:sp>
        <p:nvSpPr>
          <p:cNvPr id="3" name="Content Placeholder 2"/>
          <p:cNvSpPr>
            <a:spLocks noGrp="1"/>
          </p:cNvSpPr>
          <p:nvPr>
            <p:ph idx="1"/>
          </p:nvPr>
        </p:nvSpPr>
        <p:spPr>
          <a:xfrm>
            <a:off x="498475" y="1367890"/>
            <a:ext cx="8454426" cy="4941672"/>
          </a:xfrm>
        </p:spPr>
        <p:txBody>
          <a:bodyPr>
            <a:normAutofit lnSpcReduction="10000"/>
          </a:bodyPr>
          <a:lstStyle/>
          <a:p>
            <a:r>
              <a:rPr lang="en-US" dirty="0"/>
              <a:t>For example, we can look at the distribution of customer recency and the percent of customers that purchased the offer.</a:t>
            </a:r>
          </a:p>
          <a:p>
            <a:endParaRPr lang="en-US" dirty="0"/>
          </a:p>
          <a:p>
            <a:endParaRPr lang="en-US" dirty="0"/>
          </a:p>
          <a:p>
            <a:endParaRPr lang="en-US" dirty="0"/>
          </a:p>
          <a:p>
            <a:endParaRPr lang="en-US" dirty="0"/>
          </a:p>
          <a:p>
            <a:endParaRPr lang="en-US" dirty="0"/>
          </a:p>
          <a:p>
            <a:endParaRPr lang="en-US" dirty="0"/>
          </a:p>
          <a:p>
            <a:r>
              <a:rPr lang="en-US" dirty="0"/>
              <a:t>As can be seen, there is a strong relationship between recency quintile and response rate. Whereas 21% of the customers in quintile 1 purchased the wine, only 3% of the customers in quintile 5 did so.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10</a:t>
            </a:fld>
            <a:endParaRPr lang="en-US" sz="1200" dirty="0">
              <a:solidFill>
                <a:schemeClr val="tx1">
                  <a:lumMod val="65000"/>
                  <a:lumOff val="35000"/>
                </a:schemeClr>
              </a:solidFill>
            </a:endParaRPr>
          </a:p>
        </p:txBody>
      </p:sp>
      <p:graphicFrame>
        <p:nvGraphicFramePr>
          <p:cNvPr id="9" name="Chart 8">
            <a:extLst>
              <a:ext uri="{FF2B5EF4-FFF2-40B4-BE49-F238E27FC236}">
                <a16:creationId xmlns:a16="http://schemas.microsoft.com/office/drawing/2014/main" id="{8CFF152F-1ED8-40F8-9272-CEEE8BACE837}"/>
              </a:ext>
            </a:extLst>
          </p:cNvPr>
          <p:cNvGraphicFramePr/>
          <p:nvPr>
            <p:extLst>
              <p:ext uri="{D42A27DB-BD31-4B8C-83A1-F6EECF244321}">
                <p14:modId xmlns:p14="http://schemas.microsoft.com/office/powerpoint/2010/main" val="4230227870"/>
              </p:ext>
            </p:extLst>
          </p:nvPr>
        </p:nvGraphicFramePr>
        <p:xfrm>
          <a:off x="2174192" y="2220154"/>
          <a:ext cx="4795615" cy="28773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29958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RFM Analysis Example: </a:t>
            </a:r>
            <a:r>
              <a:rPr lang="en-US" b="1" dirty="0" err="1"/>
              <a:t>Sternmark</a:t>
            </a:r>
            <a:r>
              <a:rPr lang="en-US" b="1" dirty="0"/>
              <a:t> Wine</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In a next step, Sophie used what is called a </a:t>
            </a:r>
            <a:r>
              <a:rPr lang="en-US" i="1" dirty="0"/>
              <a:t>sequential</a:t>
            </a:r>
            <a:r>
              <a:rPr lang="en-US" dirty="0"/>
              <a:t> RFM approach. She started with the 5 recency quintiles discussed on the previous slide. </a:t>
            </a:r>
          </a:p>
          <a:p>
            <a:r>
              <a:rPr lang="en-US" dirty="0"/>
              <a:t>In a next step, she sorted each of the recency quintiles by frequency (highest to lowest) and then divided each recency quintile into 5 equal groups by frequency (i.e., frequency quintiles), resulting in 25 groups (i.e., 5 x 5).  </a:t>
            </a:r>
          </a:p>
          <a:p>
            <a:r>
              <a:rPr lang="en-US" dirty="0"/>
              <a:t>Finally, Sophie then sorted each of these 25 resulting groups by monetary (highest to lowest) and again divided each group into five equal groups by monetary (i.e., monetary quintiles), resulting in 125 groups altogether (i.e., 5 x 5 x 5).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11</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677139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RFM Analysis Example: </a:t>
            </a:r>
            <a:r>
              <a:rPr lang="en-US" b="1" dirty="0" err="1"/>
              <a:t>Sternmark</a:t>
            </a:r>
            <a:r>
              <a:rPr lang="en-US" b="1" dirty="0"/>
              <a:t> Wine</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As can be seen – and not surprisingly given the results thus far – the response rate to the mailing differs dramatically across groups: Those who made a purchase more recently, who purchased more frequently, and spent more money have a much higher response rate.</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12</a:t>
            </a:fld>
            <a:endParaRPr lang="en-US" sz="1200" dirty="0">
              <a:solidFill>
                <a:schemeClr val="tx1">
                  <a:lumMod val="65000"/>
                  <a:lumOff val="35000"/>
                </a:schemeClr>
              </a:solidFill>
            </a:endParaRPr>
          </a:p>
        </p:txBody>
      </p:sp>
      <p:graphicFrame>
        <p:nvGraphicFramePr>
          <p:cNvPr id="4" name="Table 3">
            <a:extLst>
              <a:ext uri="{FF2B5EF4-FFF2-40B4-BE49-F238E27FC236}">
                <a16:creationId xmlns:a16="http://schemas.microsoft.com/office/drawing/2014/main" id="{62E898F1-5DDA-472D-B06B-B74DE6F4CF13}"/>
              </a:ext>
            </a:extLst>
          </p:cNvPr>
          <p:cNvGraphicFramePr>
            <a:graphicFrameLocks noGrp="1"/>
          </p:cNvGraphicFramePr>
          <p:nvPr>
            <p:extLst>
              <p:ext uri="{D42A27DB-BD31-4B8C-83A1-F6EECF244321}">
                <p14:modId xmlns:p14="http://schemas.microsoft.com/office/powerpoint/2010/main" val="1036100911"/>
              </p:ext>
            </p:extLst>
          </p:nvPr>
        </p:nvGraphicFramePr>
        <p:xfrm>
          <a:off x="867643" y="3042307"/>
          <a:ext cx="7408713" cy="3031998"/>
        </p:xfrm>
        <a:graphic>
          <a:graphicData uri="http://schemas.openxmlformats.org/drawingml/2006/table">
            <a:tbl>
              <a:tblPr firstRow="1" firstCol="1" bandRow="1">
                <a:tableStyleId>{5C22544A-7EE6-4342-B048-85BDC9FD1C3A}</a:tableStyleId>
              </a:tblPr>
              <a:tblGrid>
                <a:gridCol w="1816918">
                  <a:extLst>
                    <a:ext uri="{9D8B030D-6E8A-4147-A177-3AD203B41FA5}">
                      <a16:colId xmlns:a16="http://schemas.microsoft.com/office/drawing/2014/main" val="2809724897"/>
                    </a:ext>
                  </a:extLst>
                </a:gridCol>
                <a:gridCol w="1887439">
                  <a:extLst>
                    <a:ext uri="{9D8B030D-6E8A-4147-A177-3AD203B41FA5}">
                      <a16:colId xmlns:a16="http://schemas.microsoft.com/office/drawing/2014/main" val="3123394595"/>
                    </a:ext>
                  </a:extLst>
                </a:gridCol>
                <a:gridCol w="1885854">
                  <a:extLst>
                    <a:ext uri="{9D8B030D-6E8A-4147-A177-3AD203B41FA5}">
                      <a16:colId xmlns:a16="http://schemas.microsoft.com/office/drawing/2014/main" val="1051970315"/>
                    </a:ext>
                  </a:extLst>
                </a:gridCol>
                <a:gridCol w="1818502">
                  <a:extLst>
                    <a:ext uri="{9D8B030D-6E8A-4147-A177-3AD203B41FA5}">
                      <a16:colId xmlns:a16="http://schemas.microsoft.com/office/drawing/2014/main" val="622837889"/>
                    </a:ext>
                  </a:extLst>
                </a:gridCol>
              </a:tblGrid>
              <a:tr h="476139">
                <a:tc>
                  <a:txBody>
                    <a:bodyPr/>
                    <a:lstStyle/>
                    <a:p>
                      <a:pPr marL="0" marR="0" algn="ctr">
                        <a:lnSpc>
                          <a:spcPct val="107000"/>
                        </a:lnSpc>
                        <a:spcBef>
                          <a:spcPts val="0"/>
                        </a:spcBef>
                        <a:spcAft>
                          <a:spcPts val="0"/>
                        </a:spcAft>
                      </a:pPr>
                      <a:r>
                        <a:rPr lang="en-US" sz="1500">
                          <a:effectLst/>
                        </a:rPr>
                        <a:t>Group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RFM Cells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Number of Customers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Response Rate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340254137"/>
                  </a:ext>
                </a:extLst>
              </a:tr>
              <a:tr h="231929">
                <a:tc>
                  <a:txBody>
                    <a:bodyPr/>
                    <a:lstStyle/>
                    <a:p>
                      <a:pPr marL="0" marR="0" algn="ctr">
                        <a:lnSpc>
                          <a:spcPct val="107000"/>
                        </a:lnSpc>
                        <a:spcBef>
                          <a:spcPts val="0"/>
                        </a:spcBef>
                        <a:spcAft>
                          <a:spcPts val="0"/>
                        </a:spcAft>
                      </a:pPr>
                      <a:r>
                        <a:rPr lang="en-US" sz="1500" dirty="0">
                          <a:effectLst/>
                        </a:rPr>
                        <a:t>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111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47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34%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1144593632"/>
                  </a:ext>
                </a:extLst>
              </a:tr>
              <a:tr h="231929">
                <a:tc>
                  <a:txBody>
                    <a:bodyPr/>
                    <a:lstStyle/>
                    <a:p>
                      <a:pPr marL="0" marR="0" algn="ctr">
                        <a:lnSpc>
                          <a:spcPct val="107000"/>
                        </a:lnSpc>
                        <a:spcBef>
                          <a:spcPts val="0"/>
                        </a:spcBef>
                        <a:spcAft>
                          <a:spcPts val="0"/>
                        </a:spcAft>
                      </a:pPr>
                      <a:r>
                        <a:rPr lang="en-US" sz="1500">
                          <a:effectLst/>
                        </a:rPr>
                        <a:t>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112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32%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998068506"/>
                  </a:ext>
                </a:extLst>
              </a:tr>
              <a:tr h="231929">
                <a:tc>
                  <a:txBody>
                    <a:bodyPr/>
                    <a:lstStyle/>
                    <a:p>
                      <a:pPr marL="0" marR="0" algn="ctr">
                        <a:lnSpc>
                          <a:spcPct val="107000"/>
                        </a:lnSpc>
                        <a:spcBef>
                          <a:spcPts val="0"/>
                        </a:spcBef>
                        <a:spcAft>
                          <a:spcPts val="0"/>
                        </a:spcAft>
                      </a:pPr>
                      <a:r>
                        <a:rPr lang="en-US" sz="1500">
                          <a:effectLst/>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113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43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579774995"/>
                  </a:ext>
                </a:extLst>
              </a:tr>
              <a:tr h="231929">
                <a:tc>
                  <a:txBody>
                    <a:bodyPr/>
                    <a:lstStyle/>
                    <a:p>
                      <a:pPr marL="0" marR="0" algn="ctr">
                        <a:lnSpc>
                          <a:spcPct val="107000"/>
                        </a:lnSpc>
                        <a:spcBef>
                          <a:spcPts val="0"/>
                        </a:spcBef>
                        <a:spcAft>
                          <a:spcPts val="0"/>
                        </a:spcAft>
                      </a:pPr>
                      <a:r>
                        <a:rPr lang="en-US" sz="1500">
                          <a:effectLst/>
                        </a:rPr>
                        <a:t>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114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45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1653302701"/>
                  </a:ext>
                </a:extLst>
              </a:tr>
              <a:tr h="231929">
                <a:tc>
                  <a:txBody>
                    <a:bodyPr/>
                    <a:lstStyle/>
                    <a:p>
                      <a:pPr marL="0" marR="0" algn="ctr">
                        <a:lnSpc>
                          <a:spcPct val="107000"/>
                        </a:lnSpc>
                        <a:spcBef>
                          <a:spcPts val="0"/>
                        </a:spcBef>
                        <a:spcAft>
                          <a:spcPts val="0"/>
                        </a:spcAft>
                      </a:pPr>
                      <a:r>
                        <a:rPr lang="en-US" sz="1500">
                          <a:effectLst/>
                        </a:rPr>
                        <a:t>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115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46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20%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1811688193"/>
                  </a:ext>
                </a:extLst>
              </a:tr>
              <a:tr h="231929">
                <a:tc>
                  <a:txBody>
                    <a:bodyPr/>
                    <a:lstStyle/>
                    <a:p>
                      <a:pPr marL="0" marR="0" algn="ctr">
                        <a:lnSpc>
                          <a:spcPct val="107000"/>
                        </a:lnSpc>
                        <a:spcBef>
                          <a:spcPts val="0"/>
                        </a:spcBef>
                        <a:spcAft>
                          <a:spcPts val="0"/>
                        </a:spcAft>
                      </a:pPr>
                      <a:r>
                        <a:rPr lang="en-US" sz="15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1864433919"/>
                  </a:ext>
                </a:extLst>
              </a:tr>
              <a:tr h="231929">
                <a:tc>
                  <a:txBody>
                    <a:bodyPr/>
                    <a:lstStyle/>
                    <a:p>
                      <a:pPr marL="0" marR="0" algn="ctr">
                        <a:lnSpc>
                          <a:spcPct val="107000"/>
                        </a:lnSpc>
                        <a:spcBef>
                          <a:spcPts val="0"/>
                        </a:spcBef>
                        <a:spcAft>
                          <a:spcPts val="0"/>
                        </a:spcAft>
                      </a:pPr>
                      <a:r>
                        <a:rPr lang="en-US" sz="1500">
                          <a:effectLst/>
                        </a:rPr>
                        <a:t>121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551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51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2079769754"/>
                  </a:ext>
                </a:extLst>
              </a:tr>
              <a:tr h="231929">
                <a:tc>
                  <a:txBody>
                    <a:bodyPr/>
                    <a:lstStyle/>
                    <a:p>
                      <a:pPr marL="0" marR="0" algn="ctr">
                        <a:lnSpc>
                          <a:spcPct val="107000"/>
                        </a:lnSpc>
                        <a:spcBef>
                          <a:spcPts val="0"/>
                        </a:spcBef>
                        <a:spcAft>
                          <a:spcPts val="0"/>
                        </a:spcAft>
                      </a:pPr>
                      <a:r>
                        <a:rPr lang="en-US" sz="1500">
                          <a:effectLst/>
                        </a:rPr>
                        <a:t>122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552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49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1248423177"/>
                  </a:ext>
                </a:extLst>
              </a:tr>
              <a:tr h="231929">
                <a:tc>
                  <a:txBody>
                    <a:bodyPr/>
                    <a:lstStyle/>
                    <a:p>
                      <a:pPr marL="0" marR="0" algn="ctr">
                        <a:lnSpc>
                          <a:spcPct val="107000"/>
                        </a:lnSpc>
                        <a:spcBef>
                          <a:spcPts val="0"/>
                        </a:spcBef>
                        <a:spcAft>
                          <a:spcPts val="0"/>
                        </a:spcAft>
                      </a:pPr>
                      <a:r>
                        <a:rPr lang="en-US" sz="1500">
                          <a:effectLst/>
                        </a:rPr>
                        <a:t>123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553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122096021"/>
                  </a:ext>
                </a:extLst>
              </a:tr>
              <a:tr h="231929">
                <a:tc>
                  <a:txBody>
                    <a:bodyPr/>
                    <a:lstStyle/>
                    <a:p>
                      <a:pPr marL="0" marR="0" algn="ctr">
                        <a:lnSpc>
                          <a:spcPct val="107000"/>
                        </a:lnSpc>
                        <a:spcBef>
                          <a:spcPts val="0"/>
                        </a:spcBef>
                        <a:spcAft>
                          <a:spcPts val="0"/>
                        </a:spcAft>
                      </a:pPr>
                      <a:r>
                        <a:rPr lang="en-US" sz="1500">
                          <a:effectLst/>
                        </a:rPr>
                        <a:t>124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554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2368161615"/>
                  </a:ext>
                </a:extLst>
              </a:tr>
              <a:tr h="231929">
                <a:tc>
                  <a:txBody>
                    <a:bodyPr/>
                    <a:lstStyle/>
                    <a:p>
                      <a:pPr marL="0" marR="0" algn="ctr">
                        <a:lnSpc>
                          <a:spcPct val="107000"/>
                        </a:lnSpc>
                        <a:spcBef>
                          <a:spcPts val="0"/>
                        </a:spcBef>
                        <a:spcAft>
                          <a:spcPts val="0"/>
                        </a:spcAft>
                      </a:pPr>
                      <a:r>
                        <a:rPr lang="en-US" sz="1500">
                          <a:effectLst/>
                        </a:rPr>
                        <a:t>125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dirty="0">
                          <a:effectLst/>
                        </a:rPr>
                        <a:t>555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a:effectLst/>
                        </a:rPr>
                        <a:t>49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tc>
                  <a:txBody>
                    <a:bodyPr/>
                    <a:lstStyle/>
                    <a:p>
                      <a:pPr marL="0" marR="0" algn="ctr">
                        <a:lnSpc>
                          <a:spcPct val="107000"/>
                        </a:lnSpc>
                        <a:spcBef>
                          <a:spcPts val="0"/>
                        </a:spcBef>
                        <a:spcAft>
                          <a:spcPts val="0"/>
                        </a:spcAft>
                      </a:pPr>
                      <a:r>
                        <a:rPr lang="en-US" sz="1500" dirty="0">
                          <a:effectLst/>
                        </a:rPr>
                        <a:t>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85577" marR="85577" marT="0" marB="0"/>
                </a:tc>
                <a:extLst>
                  <a:ext uri="{0D108BD9-81ED-4DB2-BD59-A6C34878D82A}">
                    <a16:rowId xmlns:a16="http://schemas.microsoft.com/office/drawing/2014/main" val="3263633264"/>
                  </a:ext>
                </a:extLst>
              </a:tr>
            </a:tbl>
          </a:graphicData>
        </a:graphic>
      </p:graphicFrame>
    </p:spTree>
    <p:extLst>
      <p:ext uri="{BB962C8B-B14F-4D97-AF65-F5344CB8AC3E}">
        <p14:creationId xmlns:p14="http://schemas.microsoft.com/office/powerpoint/2010/main" val="1854976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RFM Analysis Example: </a:t>
            </a:r>
            <a:r>
              <a:rPr lang="en-US" b="1" dirty="0" err="1"/>
              <a:t>Sternmark</a:t>
            </a:r>
            <a:r>
              <a:rPr lang="en-US" b="1" dirty="0"/>
              <a:t> Wine</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Sophie then used the results from this analysis to select which of the remaining customers (i.e., those who did not yet receive the mailing) to send the brochure to. </a:t>
            </a:r>
          </a:p>
          <a:p>
            <a:r>
              <a:rPr lang="en-US" dirty="0"/>
              <a:t>Because Sophie </a:t>
            </a:r>
            <a:r>
              <a:rPr lang="en-US" i="1" dirty="0"/>
              <a:t>randomly</a:t>
            </a:r>
            <a:r>
              <a:rPr lang="en-US" dirty="0"/>
              <a:t> selected the 5,000 test customers, she expected very similar response rates from the remaining customers once assigned to RFM cells based on their respective past purchase behaviors. </a:t>
            </a:r>
          </a:p>
          <a:p>
            <a:r>
              <a:rPr lang="en-US" dirty="0"/>
              <a:t>Thus, in a next step, Sophie assigned the remaining customers to one of 125 RFM cells using the same method as for the test customers described above. That is, she first assigned the remaining ~195,000 customers into recency quintiles and so forth.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13</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987164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RFM Analysis Example: </a:t>
            </a:r>
            <a:r>
              <a:rPr lang="en-US" b="1" dirty="0" err="1"/>
              <a:t>Sternmark</a:t>
            </a:r>
            <a:r>
              <a:rPr lang="en-US" b="1" dirty="0"/>
              <a:t> Wine</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Then, to identify which of the resultant RFM cells to target, Sophie conducted a breakeven analysis to identify the response rate cut-off.</a:t>
            </a:r>
          </a:p>
          <a:p>
            <a:r>
              <a:rPr lang="en-US" dirty="0"/>
              <a:t>Suppose the breakeven purchase rate was 11.5%, this means Sophie should target any RFM cell with a purchase rate higher than 11.5%.</a:t>
            </a:r>
          </a:p>
          <a:p>
            <a:r>
              <a:rPr lang="en-US" dirty="0"/>
              <a:t>About 40% of the remaining customers belonged to such cells (higher than 11.5% breakeven), and her team and her ended up sending the brochure to another 78,000 customers. </a:t>
            </a:r>
          </a:p>
          <a:p>
            <a:r>
              <a:rPr lang="en-US" dirty="0"/>
              <a:t>One evening, about two and a half months later, Sophie finished her final analysis of the Bordeaux mailing campaign. She was pleased with the results: The return on marketing investment was 52.4%, a much higher ROMI than the non-targeted mailings.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14</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09978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lnSpcReduction="10000"/>
          </a:bodyPr>
          <a:lstStyle/>
          <a:p>
            <a:r>
              <a:rPr lang="en-US" dirty="0"/>
              <a:t>Learning Objectives</a:t>
            </a:r>
          </a:p>
          <a:p>
            <a:r>
              <a:rPr lang="en-US" dirty="0"/>
              <a:t>Introduction</a:t>
            </a:r>
          </a:p>
          <a:p>
            <a:pPr lvl="1"/>
            <a:r>
              <a:rPr lang="en-US" dirty="0"/>
              <a:t>Objectives of RFM Analysis </a:t>
            </a:r>
          </a:p>
          <a:p>
            <a:pPr lvl="1"/>
            <a:r>
              <a:rPr lang="en-US" dirty="0"/>
              <a:t>Common Uses of RFM Analysis in Marketing</a:t>
            </a:r>
          </a:p>
          <a:p>
            <a:pPr lvl="1"/>
            <a:r>
              <a:rPr lang="en-US" dirty="0"/>
              <a:t>RFM Analysis Example: </a:t>
            </a:r>
            <a:r>
              <a:rPr lang="en-US" dirty="0" err="1"/>
              <a:t>Sternmark</a:t>
            </a:r>
            <a:r>
              <a:rPr lang="en-US" dirty="0"/>
              <a:t> Wine</a:t>
            </a:r>
          </a:p>
          <a:p>
            <a:r>
              <a:rPr lang="en-US" b="1" dirty="0">
                <a:solidFill>
                  <a:srgbClr val="004668"/>
                </a:solidFill>
              </a:rPr>
              <a:t>RFM Analysis</a:t>
            </a:r>
          </a:p>
          <a:p>
            <a:pPr lvl="1"/>
            <a:r>
              <a:rPr lang="en-US" dirty="0"/>
              <a:t>The Use of Test Customers</a:t>
            </a:r>
          </a:p>
          <a:p>
            <a:pPr lvl="1"/>
            <a:r>
              <a:rPr lang="en-US" dirty="0"/>
              <a:t>RFM Analysis Using Independent or Sequential Sorting  </a:t>
            </a:r>
          </a:p>
          <a:p>
            <a:pPr lvl="1"/>
            <a:r>
              <a:rPr lang="en-US" dirty="0"/>
              <a:t>Which Customers to Target?</a:t>
            </a:r>
          </a:p>
          <a:p>
            <a:pPr lvl="1"/>
            <a:r>
              <a:rPr lang="en-US" dirty="0"/>
              <a:t>Return on Marketing Investment</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15</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252516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50982"/>
            <a:ext cx="8153400" cy="684688"/>
          </a:xfrm>
        </p:spPr>
        <p:txBody>
          <a:bodyPr/>
          <a:lstStyle/>
          <a:p>
            <a:r>
              <a:rPr lang="en-US" b="1" dirty="0"/>
              <a:t>The Use of Test Customers</a:t>
            </a:r>
          </a:p>
        </p:txBody>
      </p:sp>
      <p:sp>
        <p:nvSpPr>
          <p:cNvPr id="3" name="Content Placeholder 2"/>
          <p:cNvSpPr>
            <a:spLocks noGrp="1"/>
          </p:cNvSpPr>
          <p:nvPr>
            <p:ph idx="1"/>
          </p:nvPr>
        </p:nvSpPr>
        <p:spPr>
          <a:xfrm>
            <a:off x="381000" y="1295400"/>
            <a:ext cx="8610600" cy="5410200"/>
          </a:xfrm>
        </p:spPr>
        <p:txBody>
          <a:bodyPr>
            <a:normAutofit/>
          </a:bodyPr>
          <a:lstStyle/>
          <a:p>
            <a:r>
              <a:rPr lang="en-US" dirty="0"/>
              <a:t>In the </a:t>
            </a:r>
            <a:r>
              <a:rPr lang="en-US" dirty="0" err="1"/>
              <a:t>Sternmark</a:t>
            </a:r>
            <a:r>
              <a:rPr lang="en-US" dirty="0"/>
              <a:t> Wine example, Sophie used randomly selected test customers for the first part of her RFM analysis. </a:t>
            </a:r>
          </a:p>
          <a:p>
            <a:r>
              <a:rPr lang="en-US" dirty="0"/>
              <a:t>She used these test customers to compute the required break-even response rate for the Bordeaux wine mailing, which she then used to select the remaining customers to target with the offer. </a:t>
            </a:r>
          </a:p>
          <a:p>
            <a:r>
              <a:rPr lang="en-US" dirty="0"/>
              <a:t>Although using test customers is a common approach in RFM analysis, sometimes companies skip this step and instead use customers’ purchase patterns from a previous – and unrelated – campaign to determine the break-even response rate for a focal campaign. </a:t>
            </a:r>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624952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50982"/>
            <a:ext cx="8153400" cy="684688"/>
          </a:xfrm>
        </p:spPr>
        <p:txBody>
          <a:bodyPr/>
          <a:lstStyle/>
          <a:p>
            <a:r>
              <a:rPr lang="en-US" b="1" dirty="0"/>
              <a:t>The Use of Test Customers</a:t>
            </a:r>
          </a:p>
        </p:txBody>
      </p:sp>
      <p:sp>
        <p:nvSpPr>
          <p:cNvPr id="3" name="Content Placeholder 2"/>
          <p:cNvSpPr>
            <a:spLocks noGrp="1"/>
          </p:cNvSpPr>
          <p:nvPr>
            <p:ph idx="1"/>
          </p:nvPr>
        </p:nvSpPr>
        <p:spPr>
          <a:xfrm>
            <a:off x="381000" y="1295400"/>
            <a:ext cx="8610600" cy="4946374"/>
          </a:xfrm>
        </p:spPr>
        <p:txBody>
          <a:bodyPr>
            <a:normAutofit lnSpcReduction="10000"/>
          </a:bodyPr>
          <a:lstStyle/>
          <a:p>
            <a:r>
              <a:rPr lang="en-US" dirty="0"/>
              <a:t>One of the benefits of this alternate approach is that customers who are unlikely to respond do not get randomly selected as test customers. Indeed, customers who have not bought from a focal company in the last 2.5 years may not respond to any mailing from that company. </a:t>
            </a:r>
          </a:p>
          <a:p>
            <a:r>
              <a:rPr lang="en-US" dirty="0"/>
              <a:t>That said, proponents of using test customers argue that campaigns may promote very different products, including products that might in fact appeal to seemingly lost customers. </a:t>
            </a:r>
          </a:p>
          <a:p>
            <a:r>
              <a:rPr lang="en-US" dirty="0"/>
              <a:t>Moreover, in some companies, response rate patterns vary dramatically from campaign to campaign, suggesting that a previous campaign may not enable a company to identify customers who are most likely to respond to a new campaign. </a:t>
            </a:r>
          </a:p>
          <a:p>
            <a:r>
              <a:rPr lang="en-US" dirty="0"/>
              <a:t>That said, another benefit of the alternate approach (i.e., not using test customers) is that one can estimate the return on marketing investment before sending out the actual mailing. </a:t>
            </a:r>
            <a:endParaRPr lang="en-US" sz="1800" u="sng"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725515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32710"/>
            <a:ext cx="7481702" cy="803691"/>
          </a:xfrm>
        </p:spPr>
        <p:txBody>
          <a:bodyPr>
            <a:normAutofit fontScale="90000"/>
          </a:bodyPr>
          <a:lstStyle/>
          <a:p>
            <a:r>
              <a:rPr lang="en-US" b="1" dirty="0"/>
              <a:t>RFM Analysis Using Independent or Sequential Sorting </a:t>
            </a:r>
          </a:p>
        </p:txBody>
      </p:sp>
      <p:sp>
        <p:nvSpPr>
          <p:cNvPr id="3" name="Content Placeholder 2"/>
          <p:cNvSpPr>
            <a:spLocks noGrp="1"/>
          </p:cNvSpPr>
          <p:nvPr>
            <p:ph idx="1"/>
          </p:nvPr>
        </p:nvSpPr>
        <p:spPr>
          <a:xfrm>
            <a:off x="498475" y="1331056"/>
            <a:ext cx="8454426" cy="4948558"/>
          </a:xfrm>
        </p:spPr>
        <p:txBody>
          <a:bodyPr>
            <a:normAutofit/>
          </a:bodyPr>
          <a:lstStyle/>
          <a:p>
            <a:r>
              <a:rPr lang="en-US" dirty="0"/>
              <a:t>RFM analysis can be performed using either </a:t>
            </a:r>
            <a:r>
              <a:rPr lang="en-US" b="1" i="1" dirty="0"/>
              <a:t>independent sorting </a:t>
            </a:r>
            <a:r>
              <a:rPr lang="en-US" dirty="0"/>
              <a:t>or </a:t>
            </a:r>
            <a:r>
              <a:rPr lang="en-US" b="1" i="1" dirty="0"/>
              <a:t>sequential sorting</a:t>
            </a:r>
            <a:r>
              <a:rPr lang="en-US" dirty="0"/>
              <a:t>.</a:t>
            </a:r>
          </a:p>
          <a:p>
            <a:r>
              <a:rPr lang="en-US" dirty="0"/>
              <a:t>When </a:t>
            </a:r>
            <a:r>
              <a:rPr lang="en-US" b="1" i="1" dirty="0"/>
              <a:t>independent sorting</a:t>
            </a:r>
            <a:r>
              <a:rPr lang="en-US" b="1" dirty="0"/>
              <a:t> </a:t>
            </a:r>
            <a:r>
              <a:rPr lang="en-US" dirty="0"/>
              <a:t>is used:</a:t>
            </a:r>
          </a:p>
          <a:p>
            <a:pPr lvl="1"/>
            <a:r>
              <a:rPr lang="en-US" dirty="0"/>
              <a:t>Each of the recency (R), frequency (F), and monetary (M) variables are dealt with independently. In a first step, all customers are ranked according to recency and then divided into equally sized bins. </a:t>
            </a:r>
          </a:p>
          <a:p>
            <a:pPr lvl="1"/>
            <a:r>
              <a:rPr lang="en-US" dirty="0"/>
              <a:t>In a next step, and independent of the first step, all customers are ranked according to frequency and again divided into bins. </a:t>
            </a:r>
          </a:p>
          <a:p>
            <a:pPr lvl="1"/>
            <a:r>
              <a:rPr lang="en-US" dirty="0"/>
              <a:t>Finally, the same process is repeated for monetary spending.</a:t>
            </a:r>
          </a:p>
          <a:p>
            <a:r>
              <a:rPr lang="en-US" dirty="0"/>
              <a:t>The total number of possible combined RFM scores is the product of the three RFM bin sizes.  For example, 5 recency bins, 5 frequency bins, and 5 monetary bins will result in 125 possible combined RFM scores.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10"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18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436439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32710"/>
            <a:ext cx="7481702" cy="803691"/>
          </a:xfrm>
        </p:spPr>
        <p:txBody>
          <a:bodyPr>
            <a:normAutofit fontScale="90000"/>
          </a:bodyPr>
          <a:lstStyle/>
          <a:p>
            <a:r>
              <a:rPr lang="en-US" b="1" dirty="0"/>
              <a:t>RFM Analysis Using Independent or Sequential Sorting </a:t>
            </a:r>
          </a:p>
        </p:txBody>
      </p:sp>
      <p:sp>
        <p:nvSpPr>
          <p:cNvPr id="3" name="Content Placeholder 2"/>
          <p:cNvSpPr>
            <a:spLocks noGrp="1"/>
          </p:cNvSpPr>
          <p:nvPr>
            <p:ph idx="1"/>
          </p:nvPr>
        </p:nvSpPr>
        <p:spPr>
          <a:xfrm>
            <a:off x="498475" y="1331056"/>
            <a:ext cx="8454426" cy="4948558"/>
          </a:xfrm>
        </p:spPr>
        <p:txBody>
          <a:bodyPr>
            <a:normAutofit/>
          </a:bodyPr>
          <a:lstStyle/>
          <a:p>
            <a:r>
              <a:rPr lang="en-US" i="1" dirty="0"/>
              <a:t>Sequential sorting</a:t>
            </a:r>
            <a:r>
              <a:rPr lang="en-US" dirty="0"/>
              <a:t> works as follows: </a:t>
            </a:r>
          </a:p>
          <a:p>
            <a:pPr lvl="1"/>
            <a:r>
              <a:rPr lang="en-US" dirty="0"/>
              <a:t>As in independent sorting, all customers are ranked according to recency and then divided into equally sized bins. </a:t>
            </a:r>
          </a:p>
          <a:p>
            <a:pPr lvl="1"/>
            <a:r>
              <a:rPr lang="en-US" dirty="0"/>
              <a:t>W</a:t>
            </a:r>
            <a:r>
              <a:rPr lang="en-US" i="1" dirty="0"/>
              <a:t>ithin</a:t>
            </a:r>
            <a:r>
              <a:rPr lang="en-US" dirty="0"/>
              <a:t> each recency bin, customers are ranked based on frequency and subsequently divided into equally sized bins. </a:t>
            </a:r>
          </a:p>
          <a:p>
            <a:pPr lvl="1"/>
            <a:r>
              <a:rPr lang="en-US" dirty="0"/>
              <a:t>Within each frequency bin (nested in the recency bins), customers are ranked according to monetary and then again divided into equally sized bins. </a:t>
            </a:r>
          </a:p>
          <a:p>
            <a:r>
              <a:rPr lang="en-US" dirty="0"/>
              <a:t>The total number of possible RFM scores is again the product of the three RFM bin sizes, that is, 125 if all three variables are assigned to quintiles. </a:t>
            </a:r>
          </a:p>
          <a:p>
            <a:r>
              <a:rPr lang="en-US" dirty="0"/>
              <a:t>Of note is that the order of the sequential sorting algorithm implicitly suggests that recency (R) is more important than frequency (F), and that frequency (F) is more important than monetary (M). So, if the business context is different, it may be worth testing different sequential sorts, e.g., FRM or MRF.</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10"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19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337605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lnSpcReduction="10000"/>
          </a:bodyPr>
          <a:lstStyle/>
          <a:p>
            <a:r>
              <a:rPr lang="en-US" b="1" dirty="0">
                <a:solidFill>
                  <a:schemeClr val="tx2"/>
                </a:solidFill>
              </a:rPr>
              <a:t>Learning Objectives</a:t>
            </a:r>
          </a:p>
          <a:p>
            <a:r>
              <a:rPr lang="en-US" dirty="0"/>
              <a:t>Introduction</a:t>
            </a:r>
          </a:p>
          <a:p>
            <a:pPr lvl="1"/>
            <a:r>
              <a:rPr lang="en-US" dirty="0"/>
              <a:t>Objectives of RFM Analysis </a:t>
            </a:r>
          </a:p>
          <a:p>
            <a:pPr lvl="1"/>
            <a:r>
              <a:rPr lang="en-US" dirty="0"/>
              <a:t>Common Uses of RFM Analysis in Marketing</a:t>
            </a:r>
          </a:p>
          <a:p>
            <a:pPr lvl="1"/>
            <a:r>
              <a:rPr lang="en-US" dirty="0"/>
              <a:t>RFM Analysis Example: </a:t>
            </a:r>
            <a:r>
              <a:rPr lang="en-US" dirty="0" err="1"/>
              <a:t>Sternmark</a:t>
            </a:r>
            <a:r>
              <a:rPr lang="en-US" dirty="0"/>
              <a:t> Wine</a:t>
            </a:r>
          </a:p>
          <a:p>
            <a:r>
              <a:rPr lang="en-US" dirty="0"/>
              <a:t>RFM Analysis</a:t>
            </a:r>
          </a:p>
          <a:p>
            <a:pPr lvl="1"/>
            <a:r>
              <a:rPr lang="en-US" dirty="0"/>
              <a:t>The Use of Test Customers</a:t>
            </a:r>
          </a:p>
          <a:p>
            <a:pPr lvl="1"/>
            <a:r>
              <a:rPr lang="en-US" dirty="0"/>
              <a:t>RFM Analysis Using Independent or Sequential Sorting  </a:t>
            </a:r>
          </a:p>
          <a:p>
            <a:pPr lvl="1"/>
            <a:r>
              <a:rPr lang="en-US" dirty="0"/>
              <a:t>Which Customers to Target?</a:t>
            </a:r>
          </a:p>
          <a:p>
            <a:pPr lvl="1"/>
            <a:r>
              <a:rPr lang="en-US" dirty="0"/>
              <a:t>Return on Marketing Investment</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697392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32710"/>
            <a:ext cx="7481702" cy="803691"/>
          </a:xfrm>
        </p:spPr>
        <p:txBody>
          <a:bodyPr>
            <a:normAutofit fontScale="90000"/>
          </a:bodyPr>
          <a:lstStyle/>
          <a:p>
            <a:r>
              <a:rPr lang="en-US" b="1" dirty="0"/>
              <a:t>RFM Analysis Using Independent or Sequential Sorting </a:t>
            </a:r>
          </a:p>
        </p:txBody>
      </p:sp>
      <p:sp>
        <p:nvSpPr>
          <p:cNvPr id="3" name="Content Placeholder 2"/>
          <p:cNvSpPr>
            <a:spLocks noGrp="1"/>
          </p:cNvSpPr>
          <p:nvPr>
            <p:ph idx="1"/>
          </p:nvPr>
        </p:nvSpPr>
        <p:spPr>
          <a:xfrm>
            <a:off x="498475" y="1331056"/>
            <a:ext cx="8454426" cy="4948558"/>
          </a:xfrm>
        </p:spPr>
        <p:txBody>
          <a:bodyPr>
            <a:normAutofit lnSpcReduction="10000"/>
          </a:bodyPr>
          <a:lstStyle/>
          <a:p>
            <a:r>
              <a:rPr lang="en-US" dirty="0"/>
              <a:t>Both independent and sequential sorting have advantages and disadvantages. </a:t>
            </a:r>
          </a:p>
          <a:p>
            <a:pPr lvl="1"/>
            <a:r>
              <a:rPr lang="en-US" dirty="0"/>
              <a:t>In independent sorting, the interpretation of each of the three RFM variables is unambiguous. For example, two customers assigned to frequency quintile 1 are comparable in terms of their frequency, regardless of their recency scores. That might not be the case when using sequential sorting. </a:t>
            </a:r>
          </a:p>
          <a:p>
            <a:pPr lvl="1"/>
            <a:r>
              <a:rPr lang="en-US" dirty="0"/>
              <a:t>A disadvantage of independent sorting (and advantage of sequential sorting) is that it can result in a less even distribution of combined RFM scores. Ideally, you want to have an approximately equal number of customers in each of the bins. Yet, when using smaller samples, independent sorting may result in unequal bin sizes due to the typically significant correlation among the three RFM variables. </a:t>
            </a:r>
          </a:p>
          <a:p>
            <a:r>
              <a:rPr lang="en-US" dirty="0"/>
              <a:t>So, the question arises, should you use independent or sequential sorting for your RFM analysis? It depends. It is usually the case that sequential sort RFM will outperform independent sort RFM. However, it is not always the case. It is prudent to test both sorting options to see how each performs in a given context.</a:t>
            </a:r>
          </a:p>
          <a:p>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10"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20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42885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32710"/>
            <a:ext cx="7481702" cy="803691"/>
          </a:xfrm>
        </p:spPr>
        <p:txBody>
          <a:bodyPr>
            <a:normAutofit/>
          </a:bodyPr>
          <a:lstStyle/>
          <a:p>
            <a:r>
              <a:rPr lang="en-US" b="1" dirty="0"/>
              <a:t>Which Customers to Target?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331056"/>
                <a:ext cx="8454426" cy="4948558"/>
              </a:xfrm>
            </p:spPr>
            <p:txBody>
              <a:bodyPr>
                <a:normAutofit/>
              </a:bodyPr>
              <a:lstStyle/>
              <a:p>
                <a:r>
                  <a:rPr lang="en-US" dirty="0"/>
                  <a:t>Let’s return to the Bordeaux wine example above and assume the following cost information:</a:t>
                </a:r>
              </a:p>
              <a:p>
                <a:pPr lvl="1"/>
                <a:r>
                  <a:rPr lang="en-US" dirty="0"/>
                  <a:t>Cost of producing the brochure and mailing the offer: $1.50</a:t>
                </a:r>
              </a:p>
              <a:p>
                <a:pPr lvl="1"/>
                <a:r>
                  <a:rPr lang="en-US" dirty="0"/>
                  <a:t>Average Price of the Bordeaux wine paid by customer: $24.00</a:t>
                </a:r>
              </a:p>
              <a:p>
                <a:pPr lvl="1"/>
                <a:r>
                  <a:rPr lang="en-US" dirty="0"/>
                  <a:t>Wholesale price of wine paid by </a:t>
                </a:r>
                <a:r>
                  <a:rPr lang="en-US" dirty="0" err="1"/>
                  <a:t>Steinmark</a:t>
                </a:r>
                <a:r>
                  <a:rPr lang="en-US" dirty="0"/>
                  <a:t>: $6.00</a:t>
                </a:r>
              </a:p>
              <a:p>
                <a:pPr lvl="1"/>
                <a:r>
                  <a:rPr lang="en-US" dirty="0"/>
                  <a:t>Shipping costs of wine paid by </a:t>
                </a:r>
                <a:r>
                  <a:rPr lang="en-US" dirty="0" err="1"/>
                  <a:t>Steinmark</a:t>
                </a:r>
                <a:r>
                  <a:rPr lang="en-US" dirty="0"/>
                  <a:t>: $5.00</a:t>
                </a:r>
              </a:p>
              <a:p>
                <a:r>
                  <a:rPr lang="en-US" dirty="0"/>
                  <a:t>For </a:t>
                </a:r>
                <a:r>
                  <a:rPr lang="en-US" dirty="0" err="1"/>
                  <a:t>Steinmark</a:t>
                </a:r>
                <a:r>
                  <a:rPr lang="en-US" dirty="0"/>
                  <a:t> to breakeven, the cost of the mailing should be equal to the net profit from the mailing. In other words,</a:t>
                </a:r>
              </a:p>
              <a:p>
                <a:pPr lvl="1"/>
                <a14:m>
                  <m:oMath xmlns:m="http://schemas.openxmlformats.org/officeDocument/2006/math">
                    <m:r>
                      <a:rPr lang="en-US" i="1">
                        <a:latin typeface="Cambria Math" panose="02040503050406030204" pitchFamily="18" charset="0"/>
                      </a:rPr>
                      <m:t>𝐵𝑟𝑒𝑎𝑘𝑒𝑣𝑒𝑛</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𝐶𝑜𝑠𝑡</m:t>
                        </m:r>
                        <m:r>
                          <a:rPr lang="en-US" i="1">
                            <a:latin typeface="Cambria Math" panose="02040503050406030204" pitchFamily="18" charset="0"/>
                          </a:rPr>
                          <m:t> </m:t>
                        </m:r>
                        <m:r>
                          <a:rPr lang="en-US" i="1">
                            <a:latin typeface="Cambria Math" panose="02040503050406030204" pitchFamily="18" charset="0"/>
                          </a:rPr>
                          <m:t>𝑡𝑜</m:t>
                        </m:r>
                        <m:r>
                          <a:rPr lang="en-US" i="1">
                            <a:latin typeface="Cambria Math" panose="02040503050406030204" pitchFamily="18" charset="0"/>
                          </a:rPr>
                          <m:t> </m:t>
                        </m:r>
                        <m:r>
                          <a:rPr lang="en-US" i="1">
                            <a:latin typeface="Cambria Math" panose="02040503050406030204" pitchFamily="18" charset="0"/>
                          </a:rPr>
                          <m:t>𝑚𝑎𝑖𝑙</m:t>
                        </m:r>
                        <m:r>
                          <a:rPr lang="en-US" i="1">
                            <a:latin typeface="Cambria Math" panose="02040503050406030204" pitchFamily="18" charset="0"/>
                          </a:rPr>
                          <m:t> </m:t>
                        </m:r>
                        <m:r>
                          <a:rPr lang="en-US" i="1">
                            <a:latin typeface="Cambria Math" panose="02040503050406030204" pitchFamily="18" charset="0"/>
                          </a:rPr>
                          <m:t>𝑡h𝑒</m:t>
                        </m:r>
                        <m:r>
                          <a:rPr lang="en-US" i="1">
                            <a:latin typeface="Cambria Math" panose="02040503050406030204" pitchFamily="18" charset="0"/>
                          </a:rPr>
                          <m:t> </m:t>
                        </m:r>
                        <m:r>
                          <a:rPr lang="en-US" i="1">
                            <a:latin typeface="Cambria Math" panose="02040503050406030204" pitchFamily="18" charset="0"/>
                          </a:rPr>
                          <m:t>𝑜𝑓𝑓𝑒𝑟</m:t>
                        </m:r>
                      </m:num>
                      <m:den>
                        <m:r>
                          <a:rPr lang="en-US" i="1">
                            <a:latin typeface="Cambria Math" panose="02040503050406030204" pitchFamily="18" charset="0"/>
                          </a:rPr>
                          <m:t>𝑃𝑟𝑜𝑓𝑖𝑡</m:t>
                        </m:r>
                        <m:r>
                          <a:rPr lang="en-US" i="1">
                            <a:latin typeface="Cambria Math" panose="02040503050406030204" pitchFamily="18" charset="0"/>
                          </a:rPr>
                          <m:t> </m:t>
                        </m:r>
                        <m:r>
                          <a:rPr lang="en-US" i="1">
                            <a:latin typeface="Cambria Math" panose="02040503050406030204" pitchFamily="18" charset="0"/>
                          </a:rPr>
                          <m:t>𝑓𝑟𝑜𝑚</m:t>
                        </m:r>
                        <m:r>
                          <a:rPr lang="en-US" i="1">
                            <a:latin typeface="Cambria Math" panose="02040503050406030204" pitchFamily="18" charset="0"/>
                          </a:rPr>
                          <m:t> </m:t>
                        </m:r>
                        <m:r>
                          <a:rPr lang="en-US" i="1">
                            <a:latin typeface="Cambria Math" panose="02040503050406030204" pitchFamily="18" charset="0"/>
                          </a:rPr>
                          <m:t>𝑎</m:t>
                        </m:r>
                        <m:r>
                          <a:rPr lang="en-US" i="1">
                            <a:latin typeface="Cambria Math" panose="02040503050406030204" pitchFamily="18" charset="0"/>
                          </a:rPr>
                          <m:t> </m:t>
                        </m:r>
                        <m:r>
                          <a:rPr lang="en-US" i="1">
                            <a:latin typeface="Cambria Math" panose="02040503050406030204" pitchFamily="18" charset="0"/>
                          </a:rPr>
                          <m:t>𝑠𝑖𝑛𝑔𝑙𝑒</m:t>
                        </m:r>
                        <m:r>
                          <a:rPr lang="en-US" i="1">
                            <a:latin typeface="Cambria Math" panose="02040503050406030204" pitchFamily="18" charset="0"/>
                          </a:rPr>
                          <m:t> </m:t>
                        </m:r>
                        <m:r>
                          <a:rPr lang="en-US" i="1">
                            <a:latin typeface="Cambria Math" panose="02040503050406030204" pitchFamily="18" charset="0"/>
                          </a:rPr>
                          <m:t>𝑠𝑎𝑙𝑒</m:t>
                        </m:r>
                      </m:den>
                    </m:f>
                  </m:oMath>
                </a14:m>
                <a:r>
                  <a:rPr lang="en-US"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331056"/>
                <a:ext cx="8454426" cy="4948558"/>
              </a:xfrm>
              <a:blipFill>
                <a:blip r:embed="rId3"/>
                <a:stretch>
                  <a:fillRect l="-216" t="-616"/>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a:t>© Palmatier, Petersen, and Germann</a:t>
            </a:r>
          </a:p>
        </p:txBody>
      </p:sp>
      <p:sp>
        <p:nvSpPr>
          <p:cNvPr id="10"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21</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474509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32710"/>
            <a:ext cx="7481702" cy="803691"/>
          </a:xfrm>
        </p:spPr>
        <p:txBody>
          <a:bodyPr>
            <a:normAutofit/>
          </a:bodyPr>
          <a:lstStyle/>
          <a:p>
            <a:r>
              <a:rPr lang="en-US" b="1" dirty="0"/>
              <a:t>Which Customers to Target?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98475" y="1331056"/>
                <a:ext cx="8454426" cy="4948558"/>
              </a:xfrm>
            </p:spPr>
            <p:txBody>
              <a:bodyPr>
                <a:normAutofit/>
              </a:bodyPr>
              <a:lstStyle/>
              <a:p>
                <a:r>
                  <a:rPr lang="en-US" dirty="0"/>
                  <a:t>Here, the cost to mail the offer is $1.50.  Also, the profit from a single sale is $24 - $6 - $5 = $13.  Thus,</a:t>
                </a:r>
              </a:p>
              <a:p>
                <a:pPr lvl="1"/>
                <a14:m>
                  <m:oMath xmlns:m="http://schemas.openxmlformats.org/officeDocument/2006/math">
                    <m:r>
                      <a:rPr lang="en-US" i="1">
                        <a:latin typeface="Cambria Math" panose="02040503050406030204" pitchFamily="18" charset="0"/>
                      </a:rPr>
                      <m:t>𝐵𝑟𝑒𝑎𝑘𝑒𝑣𝑒𝑛</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$1.50</m:t>
                        </m:r>
                      </m:num>
                      <m:den>
                        <m:r>
                          <a:rPr lang="en-US" i="1">
                            <a:latin typeface="Cambria Math" panose="02040503050406030204" pitchFamily="18" charset="0"/>
                          </a:rPr>
                          <m:t>$13.00</m:t>
                        </m:r>
                      </m:den>
                    </m:f>
                  </m:oMath>
                </a14:m>
                <a:r>
                  <a:rPr lang="en-US" dirty="0"/>
                  <a:t>  = 0.115 or 11.5%</a:t>
                </a:r>
              </a:p>
              <a:p>
                <a:r>
                  <a:rPr lang="en-US" dirty="0"/>
                  <a:t>Any RFM cell with a greater than 11.5% response rate is likely to be profitable and any RFM cell with a lower than 11.5% response rate is not likely to be profitable.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98475" y="1331056"/>
                <a:ext cx="8454426" cy="4948558"/>
              </a:xfrm>
              <a:blipFill>
                <a:blip r:embed="rId3"/>
                <a:stretch>
                  <a:fillRect l="-216" t="-616"/>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dirty="0"/>
              <a:t>© Palmatier, Petersen, and Germann</a:t>
            </a:r>
          </a:p>
        </p:txBody>
      </p:sp>
      <p:sp>
        <p:nvSpPr>
          <p:cNvPr id="10"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22</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04638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32710"/>
            <a:ext cx="7481702" cy="803691"/>
          </a:xfrm>
        </p:spPr>
        <p:txBody>
          <a:bodyPr>
            <a:normAutofit/>
          </a:bodyPr>
          <a:lstStyle/>
          <a:p>
            <a:r>
              <a:rPr lang="en-US" b="1" dirty="0"/>
              <a:t>Return on Marketing Investment</a:t>
            </a:r>
          </a:p>
        </p:txBody>
      </p:sp>
      <p:sp>
        <p:nvSpPr>
          <p:cNvPr id="3" name="Content Placeholder 2"/>
          <p:cNvSpPr>
            <a:spLocks noGrp="1"/>
          </p:cNvSpPr>
          <p:nvPr>
            <p:ph idx="1"/>
          </p:nvPr>
        </p:nvSpPr>
        <p:spPr>
          <a:xfrm>
            <a:off x="498475" y="1331056"/>
            <a:ext cx="8454426" cy="4948558"/>
          </a:xfrm>
        </p:spPr>
        <p:txBody>
          <a:bodyPr>
            <a:normAutofit/>
          </a:bodyPr>
          <a:lstStyle/>
          <a:p>
            <a:r>
              <a:rPr lang="en-US" dirty="0"/>
              <a:t>Computing Profit and Return on Marketing Investment (ROMI)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10"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23</a:t>
            </a:fld>
            <a:endParaRPr lang="en-US" sz="1200" dirty="0">
              <a:solidFill>
                <a:schemeClr val="tx1">
                  <a:lumMod val="65000"/>
                  <a:lumOff val="35000"/>
                </a:schemeClr>
              </a:solidFill>
            </a:endParaRPr>
          </a:p>
        </p:txBody>
      </p:sp>
      <p:graphicFrame>
        <p:nvGraphicFramePr>
          <p:cNvPr id="6" name="Table 5">
            <a:extLst>
              <a:ext uri="{FF2B5EF4-FFF2-40B4-BE49-F238E27FC236}">
                <a16:creationId xmlns:a16="http://schemas.microsoft.com/office/drawing/2014/main" id="{7301D63D-B0A5-4FB7-BA45-C0305730DC50}"/>
              </a:ext>
            </a:extLst>
          </p:cNvPr>
          <p:cNvGraphicFramePr>
            <a:graphicFrameLocks noGrp="1"/>
          </p:cNvGraphicFramePr>
          <p:nvPr>
            <p:extLst>
              <p:ext uri="{D42A27DB-BD31-4B8C-83A1-F6EECF244321}">
                <p14:modId xmlns:p14="http://schemas.microsoft.com/office/powerpoint/2010/main" val="1472233866"/>
              </p:ext>
            </p:extLst>
          </p:nvPr>
        </p:nvGraphicFramePr>
        <p:xfrm>
          <a:off x="622299" y="1907156"/>
          <a:ext cx="7776564" cy="4427731"/>
        </p:xfrm>
        <a:graphic>
          <a:graphicData uri="http://schemas.openxmlformats.org/drawingml/2006/table">
            <a:tbl>
              <a:tblPr firstRow="1" firstCol="1" bandRow="1">
                <a:tableStyleId>{5C22544A-7EE6-4342-B048-85BDC9FD1C3A}</a:tableStyleId>
              </a:tblPr>
              <a:tblGrid>
                <a:gridCol w="2166626">
                  <a:extLst>
                    <a:ext uri="{9D8B030D-6E8A-4147-A177-3AD203B41FA5}">
                      <a16:colId xmlns:a16="http://schemas.microsoft.com/office/drawing/2014/main" val="755617569"/>
                    </a:ext>
                  </a:extLst>
                </a:gridCol>
                <a:gridCol w="2769621">
                  <a:extLst>
                    <a:ext uri="{9D8B030D-6E8A-4147-A177-3AD203B41FA5}">
                      <a16:colId xmlns:a16="http://schemas.microsoft.com/office/drawing/2014/main" val="3494041575"/>
                    </a:ext>
                  </a:extLst>
                </a:gridCol>
                <a:gridCol w="2840317">
                  <a:extLst>
                    <a:ext uri="{9D8B030D-6E8A-4147-A177-3AD203B41FA5}">
                      <a16:colId xmlns:a16="http://schemas.microsoft.com/office/drawing/2014/main" val="3992066499"/>
                    </a:ext>
                  </a:extLst>
                </a:gridCol>
              </a:tblGrid>
              <a:tr h="0">
                <a:tc>
                  <a:txBody>
                    <a:bodyPr/>
                    <a:lstStyle/>
                    <a:p>
                      <a:pPr marL="0" marR="0">
                        <a:lnSpc>
                          <a:spcPct val="107000"/>
                        </a:lnSpc>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Campaign with test customers (representative of mass mailing)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a:effectLst/>
                        </a:rPr>
                        <a:t>Targeted RFM Mailing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3290347"/>
                  </a:ext>
                </a:extLst>
              </a:tr>
              <a:tr h="0">
                <a:tc>
                  <a:txBody>
                    <a:bodyPr/>
                    <a:lstStyle/>
                    <a:p>
                      <a:pPr marL="0" marR="0">
                        <a:lnSpc>
                          <a:spcPct val="107000"/>
                        </a:lnSpc>
                        <a:spcBef>
                          <a:spcPts val="0"/>
                        </a:spcBef>
                        <a:spcAft>
                          <a:spcPts val="0"/>
                        </a:spcAft>
                      </a:pPr>
                      <a:r>
                        <a:rPr lang="en-US" sz="1400">
                          <a:effectLst/>
                        </a:rPr>
                        <a:t>Number of overall customers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5,000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196,125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83125900"/>
                  </a:ext>
                </a:extLst>
              </a:tr>
              <a:tr h="0">
                <a:tc>
                  <a:txBody>
                    <a:bodyPr/>
                    <a:lstStyle/>
                    <a:p>
                      <a:pPr marL="0" marR="0">
                        <a:lnSpc>
                          <a:spcPct val="107000"/>
                        </a:lnSpc>
                        <a:spcBef>
                          <a:spcPts val="0"/>
                        </a:spcBef>
                        <a:spcAft>
                          <a:spcPts val="0"/>
                        </a:spcAft>
                      </a:pPr>
                      <a:r>
                        <a:rPr lang="en-US" sz="1400">
                          <a:effectLst/>
                        </a:rPr>
                        <a:t>Number of customers who received mailing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5,000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77,875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51670001"/>
                  </a:ext>
                </a:extLst>
              </a:tr>
              <a:tr h="0">
                <a:tc>
                  <a:txBody>
                    <a:bodyPr/>
                    <a:lstStyle/>
                    <a:p>
                      <a:pPr marL="0" marR="0">
                        <a:lnSpc>
                          <a:spcPct val="107000"/>
                        </a:lnSpc>
                        <a:spcBef>
                          <a:spcPts val="0"/>
                        </a:spcBef>
                        <a:spcAft>
                          <a:spcPts val="0"/>
                        </a:spcAft>
                      </a:pPr>
                      <a:r>
                        <a:rPr lang="en-US" sz="1400">
                          <a:effectLst/>
                        </a:rPr>
                        <a:t>% of customers who received mailing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100%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39.7%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3172693"/>
                  </a:ext>
                </a:extLst>
              </a:tr>
              <a:tr h="0">
                <a:tc>
                  <a:txBody>
                    <a:bodyPr/>
                    <a:lstStyle/>
                    <a:p>
                      <a:pPr marL="0" marR="0">
                        <a:lnSpc>
                          <a:spcPct val="107000"/>
                        </a:lnSpc>
                        <a:spcBef>
                          <a:spcPts val="0"/>
                        </a:spcBef>
                        <a:spcAft>
                          <a:spcPts val="0"/>
                        </a:spcAft>
                      </a:pPr>
                      <a:r>
                        <a:rPr lang="en-US" sz="1400">
                          <a:effectLst/>
                        </a:rPr>
                        <a:t>Number of buyers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615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13,706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79574789"/>
                  </a:ext>
                </a:extLst>
              </a:tr>
              <a:tr h="0">
                <a:tc>
                  <a:txBody>
                    <a:bodyPr/>
                    <a:lstStyle/>
                    <a:p>
                      <a:pPr marL="0" marR="0">
                        <a:lnSpc>
                          <a:spcPct val="107000"/>
                        </a:lnSpc>
                        <a:spcBef>
                          <a:spcPts val="0"/>
                        </a:spcBef>
                        <a:spcAft>
                          <a:spcPts val="0"/>
                        </a:spcAft>
                      </a:pPr>
                      <a:r>
                        <a:rPr lang="en-US" sz="1400">
                          <a:effectLst/>
                        </a:rPr>
                        <a:t>Response Rate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12.3%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17.6%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7118982"/>
                  </a:ext>
                </a:extLst>
              </a:tr>
              <a:tr h="0">
                <a:tc>
                  <a:txBody>
                    <a:bodyPr/>
                    <a:lstStyle/>
                    <a:p>
                      <a:pPr marL="0" marR="0">
                        <a:lnSpc>
                          <a:spcPct val="107000"/>
                        </a:lnSpc>
                        <a:spcBef>
                          <a:spcPts val="0"/>
                        </a:spcBef>
                        <a:spcAft>
                          <a:spcPts val="0"/>
                        </a:spcAft>
                      </a:pPr>
                      <a:r>
                        <a:rPr lang="en-US" sz="1400">
                          <a:effectLst/>
                        </a:rPr>
                        <a:t>Revenue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$24 x 615 = $14,760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$24 x 13,706 = $328,944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36006772"/>
                  </a:ext>
                </a:extLst>
              </a:tr>
              <a:tr h="0">
                <a:tc>
                  <a:txBody>
                    <a:bodyPr/>
                    <a:lstStyle/>
                    <a:p>
                      <a:pPr marL="0" marR="0">
                        <a:lnSpc>
                          <a:spcPct val="107000"/>
                        </a:lnSpc>
                        <a:spcBef>
                          <a:spcPts val="0"/>
                        </a:spcBef>
                        <a:spcAft>
                          <a:spcPts val="0"/>
                        </a:spcAft>
                      </a:pPr>
                      <a:r>
                        <a:rPr lang="en-US" sz="1400">
                          <a:effectLst/>
                        </a:rPr>
                        <a:t>Cost of Goods Sold (COGS)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$6 x 615 = $3,690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$6 x 13,706 = $82,236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04156376"/>
                  </a:ext>
                </a:extLst>
              </a:tr>
              <a:tr h="0">
                <a:tc>
                  <a:txBody>
                    <a:bodyPr/>
                    <a:lstStyle/>
                    <a:p>
                      <a:pPr marL="0" marR="0">
                        <a:lnSpc>
                          <a:spcPct val="107000"/>
                        </a:lnSpc>
                        <a:spcBef>
                          <a:spcPts val="0"/>
                        </a:spcBef>
                        <a:spcAft>
                          <a:spcPts val="0"/>
                        </a:spcAft>
                      </a:pPr>
                      <a:r>
                        <a:rPr lang="en-US" sz="1400">
                          <a:effectLst/>
                        </a:rPr>
                        <a:t>Shipping Costs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$5 x 615 = $3,075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$5 x 13,706 = $68,650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79318776"/>
                  </a:ext>
                </a:extLst>
              </a:tr>
              <a:tr h="0">
                <a:tc>
                  <a:txBody>
                    <a:bodyPr/>
                    <a:lstStyle/>
                    <a:p>
                      <a:pPr marL="0" marR="0">
                        <a:lnSpc>
                          <a:spcPct val="107000"/>
                        </a:lnSpc>
                        <a:spcBef>
                          <a:spcPts val="0"/>
                        </a:spcBef>
                        <a:spcAft>
                          <a:spcPts val="0"/>
                        </a:spcAft>
                      </a:pPr>
                      <a:r>
                        <a:rPr lang="en-US" sz="1400">
                          <a:effectLst/>
                        </a:rPr>
                        <a:t>Mailing Costs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$1.50 x 5,000 = $7,500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$1.50 x 77,875 = $116,812.5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83612298"/>
                  </a:ext>
                </a:extLst>
              </a:tr>
              <a:tr h="0">
                <a:tc>
                  <a:txBody>
                    <a:bodyPr/>
                    <a:lstStyle/>
                    <a:p>
                      <a:pPr marL="0" marR="0">
                        <a:lnSpc>
                          <a:spcPct val="107000"/>
                        </a:lnSpc>
                        <a:spcBef>
                          <a:spcPts val="0"/>
                        </a:spcBef>
                        <a:spcAft>
                          <a:spcPts val="0"/>
                        </a:spcAft>
                      </a:pPr>
                      <a:r>
                        <a:rPr lang="en-US" sz="1400">
                          <a:effectLst/>
                        </a:rPr>
                        <a:t>Profit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$14,760 – ($3,690 + $3,075 + $7,500) = $495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a:effectLst/>
                        </a:rPr>
                        <a:t>$328,944 – ($82,236 + $68,650 + $116,812.5) = $61,245.5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5804567"/>
                  </a:ext>
                </a:extLst>
              </a:tr>
              <a:tr h="0">
                <a:tc>
                  <a:txBody>
                    <a:bodyPr/>
                    <a:lstStyle/>
                    <a:p>
                      <a:pPr marL="0" marR="0">
                        <a:lnSpc>
                          <a:spcPct val="107000"/>
                        </a:lnSpc>
                        <a:spcBef>
                          <a:spcPts val="0"/>
                        </a:spcBef>
                        <a:spcAft>
                          <a:spcPts val="0"/>
                        </a:spcAft>
                      </a:pPr>
                      <a:r>
                        <a:rPr lang="en-US" sz="1400">
                          <a:effectLst/>
                        </a:rPr>
                        <a:t>Return on Marketing Investment (ROMI)</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a:effectLst/>
                        </a:rPr>
                        <a:t>= $495 / $7,500 = 6.6%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r>
                        <a:rPr lang="en-US" sz="1400" dirty="0">
                          <a:effectLst/>
                        </a:rPr>
                        <a:t>= $61,245.5 / $116,812.5 = 52.4%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62849558"/>
                  </a:ext>
                </a:extLst>
              </a:tr>
            </a:tbl>
          </a:graphicData>
        </a:graphic>
      </p:graphicFrame>
    </p:spTree>
    <p:extLst>
      <p:ext uri="{BB962C8B-B14F-4D97-AF65-F5344CB8AC3E}">
        <p14:creationId xmlns:p14="http://schemas.microsoft.com/office/powerpoint/2010/main" val="3188468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lnSpcReduction="10000"/>
          </a:bodyPr>
          <a:lstStyle/>
          <a:p>
            <a:r>
              <a:rPr lang="en-US" dirty="0"/>
              <a:t>Learning Objectives</a:t>
            </a:r>
          </a:p>
          <a:p>
            <a:r>
              <a:rPr lang="en-US" dirty="0"/>
              <a:t>Introduction</a:t>
            </a:r>
          </a:p>
          <a:p>
            <a:pPr lvl="1"/>
            <a:r>
              <a:rPr lang="en-US" dirty="0"/>
              <a:t>Objectives of RFM Analysis </a:t>
            </a:r>
          </a:p>
          <a:p>
            <a:pPr lvl="1"/>
            <a:r>
              <a:rPr lang="en-US" dirty="0"/>
              <a:t>Common Uses of RFM Analysis in Marketing</a:t>
            </a:r>
          </a:p>
          <a:p>
            <a:pPr lvl="1"/>
            <a:r>
              <a:rPr lang="en-US" dirty="0"/>
              <a:t>RFM Analysis Example: </a:t>
            </a:r>
            <a:r>
              <a:rPr lang="en-US" dirty="0" err="1"/>
              <a:t>Sternmark</a:t>
            </a:r>
            <a:r>
              <a:rPr lang="en-US" dirty="0"/>
              <a:t> Wine</a:t>
            </a:r>
          </a:p>
          <a:p>
            <a:r>
              <a:rPr lang="en-US" dirty="0"/>
              <a:t>RFM Analysis</a:t>
            </a:r>
          </a:p>
          <a:p>
            <a:pPr lvl="1"/>
            <a:r>
              <a:rPr lang="en-US" dirty="0"/>
              <a:t>The Use of Test Customers</a:t>
            </a:r>
          </a:p>
          <a:p>
            <a:pPr lvl="1"/>
            <a:r>
              <a:rPr lang="en-US" dirty="0"/>
              <a:t>RFM Analysis Using Independent or Sequential Sorting  </a:t>
            </a:r>
          </a:p>
          <a:p>
            <a:pPr lvl="1"/>
            <a:r>
              <a:rPr lang="en-US" dirty="0"/>
              <a:t>Which Customers to Target?</a:t>
            </a:r>
          </a:p>
          <a:p>
            <a:pPr lvl="1"/>
            <a:r>
              <a:rPr lang="en-US" dirty="0"/>
              <a:t>Return on Marketing Investment</a:t>
            </a:r>
          </a:p>
          <a:p>
            <a:r>
              <a:rPr lang="en-US" b="1" dirty="0">
                <a:solidFill>
                  <a:srgbClr val="004264"/>
                </a:solidFill>
              </a:rPr>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22753945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32710"/>
            <a:ext cx="7481702" cy="803691"/>
          </a:xfrm>
        </p:spPr>
        <p:txBody>
          <a:bodyPr>
            <a:normAutofit/>
          </a:bodyPr>
          <a:lstStyle/>
          <a:p>
            <a:r>
              <a:rPr lang="en-US" b="1" dirty="0"/>
              <a:t>Summary</a:t>
            </a:r>
          </a:p>
        </p:txBody>
      </p:sp>
      <p:sp>
        <p:nvSpPr>
          <p:cNvPr id="3" name="Content Placeholder 2"/>
          <p:cNvSpPr>
            <a:spLocks noGrp="1"/>
          </p:cNvSpPr>
          <p:nvPr>
            <p:ph idx="1"/>
          </p:nvPr>
        </p:nvSpPr>
        <p:spPr>
          <a:xfrm>
            <a:off x="498475" y="1331056"/>
            <a:ext cx="8454426" cy="4948558"/>
          </a:xfrm>
        </p:spPr>
        <p:txBody>
          <a:bodyPr>
            <a:normAutofit fontScale="92500" lnSpcReduction="10000"/>
          </a:bodyPr>
          <a:lstStyle/>
          <a:p>
            <a:r>
              <a:rPr lang="en-US" dirty="0"/>
              <a:t>When a company has a new offer (for example, a new product), one approach would be for it to send the offer to all its customers. However, companies’ resources are limited (MP #4), and it is hence often prudent for the company to only send the offer to customers who are most likely to respond favorably to the offer (i.e., make a purchase), especially if it is costly to reach the customer (for example, if the offer is sent using snail mail or made via a customer call as opposed to using email). </a:t>
            </a:r>
          </a:p>
          <a:p>
            <a:r>
              <a:rPr lang="en-US" dirty="0"/>
              <a:t>RFM (Recency, Frequency, Monetary) analysis is a heuristic-based customer selection technique that enables companies to identify and target those customer cells most likely to respond to an offer, thus allowing the company to maximize its return on marketing investment (ROMI) and hence optimally allocate its limited resources. </a:t>
            </a:r>
          </a:p>
          <a:p>
            <a:r>
              <a:rPr lang="en-US" dirty="0"/>
              <a:t>The underlying idea of RFM analysis is that customers who have (1) purchased more recently, (2) made more purchases during a given time period and (3) spent more on those purchases are more likely to respond to a new offer and should hence be targeted.</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10"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25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03398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lnSpcReduction="10000"/>
          </a:bodyPr>
          <a:lstStyle/>
          <a:p>
            <a:r>
              <a:rPr lang="en-US" dirty="0"/>
              <a:t>Learning Objectives</a:t>
            </a:r>
          </a:p>
          <a:p>
            <a:r>
              <a:rPr lang="en-US" dirty="0"/>
              <a:t>Introduction</a:t>
            </a:r>
          </a:p>
          <a:p>
            <a:pPr lvl="1"/>
            <a:r>
              <a:rPr lang="en-US" dirty="0"/>
              <a:t>Objectives of RFM Analysis </a:t>
            </a:r>
          </a:p>
          <a:p>
            <a:pPr lvl="1"/>
            <a:r>
              <a:rPr lang="en-US" dirty="0"/>
              <a:t>Common Uses of RFM Analysis in Marketing</a:t>
            </a:r>
          </a:p>
          <a:p>
            <a:pPr lvl="1"/>
            <a:r>
              <a:rPr lang="en-US" dirty="0"/>
              <a:t>RFM Analysis Example: </a:t>
            </a:r>
            <a:r>
              <a:rPr lang="en-US" dirty="0" err="1"/>
              <a:t>Sternmark</a:t>
            </a:r>
            <a:r>
              <a:rPr lang="en-US" dirty="0"/>
              <a:t> Wine</a:t>
            </a:r>
          </a:p>
          <a:p>
            <a:r>
              <a:rPr lang="en-US" dirty="0"/>
              <a:t>RFM Analysis</a:t>
            </a:r>
          </a:p>
          <a:p>
            <a:pPr lvl="1"/>
            <a:r>
              <a:rPr lang="en-US" dirty="0"/>
              <a:t>The Use of Test Customers</a:t>
            </a:r>
          </a:p>
          <a:p>
            <a:pPr lvl="1"/>
            <a:r>
              <a:rPr lang="en-US" dirty="0"/>
              <a:t>RFM Analysis Using Independent or Sequential Sorting  </a:t>
            </a:r>
          </a:p>
          <a:p>
            <a:pPr lvl="1"/>
            <a:r>
              <a:rPr lang="en-US" dirty="0"/>
              <a:t>Which Customers to Target?</a:t>
            </a:r>
          </a:p>
          <a:p>
            <a:pPr lvl="1"/>
            <a:r>
              <a:rPr lang="en-US" dirty="0"/>
              <a:t>Return on Marketing Investment</a:t>
            </a:r>
          </a:p>
          <a:p>
            <a:r>
              <a:rPr lang="en-US" dirty="0"/>
              <a:t>Summary</a:t>
            </a:r>
          </a:p>
          <a:p>
            <a:r>
              <a:rPr lang="en-US" b="1" dirty="0">
                <a:solidFill>
                  <a:srgbClr val="004264"/>
                </a:solidFill>
              </a:rPr>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26</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27363084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Takeaways</a:t>
            </a:r>
          </a:p>
        </p:txBody>
      </p:sp>
      <p:sp>
        <p:nvSpPr>
          <p:cNvPr id="3" name="Content Placeholder 2"/>
          <p:cNvSpPr>
            <a:spLocks noGrp="1"/>
          </p:cNvSpPr>
          <p:nvPr>
            <p:ph idx="1"/>
          </p:nvPr>
        </p:nvSpPr>
        <p:spPr/>
        <p:txBody>
          <a:bodyPr>
            <a:noAutofit/>
          </a:bodyPr>
          <a:lstStyle/>
          <a:p>
            <a:pPr lvl="0"/>
            <a:r>
              <a:rPr lang="en-US" dirty="0"/>
              <a:t>Using RFM analysis, companies can identify and target those customers in the RFM cells most likely to respond favorably to a new offer, thus enabling companies to better allocate their limited marketing resources and increase their return on marketing investment (ROMI).  </a:t>
            </a:r>
          </a:p>
          <a:p>
            <a:pPr lvl="0"/>
            <a:r>
              <a:rPr lang="en-US" dirty="0"/>
              <a:t>RFM analysis is most useful if it is costly to reach a customer with an offer (for example, if snail mail or sales calls need to be made).</a:t>
            </a:r>
          </a:p>
          <a:p>
            <a:pPr lvl="0"/>
            <a:r>
              <a:rPr lang="en-US" dirty="0"/>
              <a:t>RFM analysis can be performed using independent or sequential sorting. Both are useful approaches but sequential sorting often (but not always) outperforms independent sorting.</a:t>
            </a:r>
          </a:p>
          <a:p>
            <a:pPr lvl="0"/>
            <a:r>
              <a:rPr lang="en-US" dirty="0"/>
              <a:t>With RFM analysis, a marketing campaign’s return on marketing investment (ROMI) can be easily calculated.</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77936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2864" y="1560040"/>
            <a:ext cx="8119783" cy="4766855"/>
          </a:xfrm>
        </p:spPr>
        <p:txBody>
          <a:bodyPr>
            <a:normAutofit/>
          </a:bodyPr>
          <a:lstStyle/>
          <a:p>
            <a:pPr lvl="0"/>
            <a:r>
              <a:rPr lang="en-US" dirty="0"/>
              <a:t>What is the underlying idea of RFM analysis</a:t>
            </a:r>
          </a:p>
          <a:p>
            <a:pPr lvl="0"/>
            <a:r>
              <a:rPr lang="en-US" dirty="0"/>
              <a:t>Which variables are used in RFM analysis</a:t>
            </a:r>
          </a:p>
          <a:p>
            <a:pPr lvl="0"/>
            <a:r>
              <a:rPr lang="en-US" dirty="0"/>
              <a:t>What are some common uses of RFM analysis</a:t>
            </a:r>
          </a:p>
          <a:p>
            <a:pPr lvl="0"/>
            <a:r>
              <a:rPr lang="en-US" dirty="0"/>
              <a:t>Understand how RFM analysis works conceptually</a:t>
            </a:r>
          </a:p>
          <a:p>
            <a:pPr lvl="0"/>
            <a:r>
              <a:rPr lang="en-US" dirty="0"/>
              <a:t>Discuss and describe the difference between independent and sequential RFM analysis</a:t>
            </a:r>
          </a:p>
          <a:p>
            <a:pPr lvl="0"/>
            <a:r>
              <a:rPr lang="en-US" dirty="0"/>
              <a:t>Know how to calculate the breakeven response rate based on test customer responses or the response rates from an earlier campaign</a:t>
            </a:r>
          </a:p>
          <a:p>
            <a:pPr lvl="0"/>
            <a:r>
              <a:rPr lang="en-US" dirty="0"/>
              <a:t>Know how to calculate the return on marketing investment (ROMI) using RFM analysis</a:t>
            </a:r>
          </a:p>
        </p:txBody>
      </p:sp>
      <p:sp>
        <p:nvSpPr>
          <p:cNvPr id="6" name="Footer Placeholder 5"/>
          <p:cNvSpPr>
            <a:spLocks noGrp="1"/>
          </p:cNvSpPr>
          <p:nvPr>
            <p:ph type="ftr" sz="quarter" idx="11"/>
          </p:nvPr>
        </p:nvSpPr>
        <p:spPr>
          <a:xfrm>
            <a:off x="291353" y="6423585"/>
            <a:ext cx="6122894" cy="365125"/>
          </a:xfrm>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lnSpcReduction="10000"/>
          </a:bodyPr>
          <a:lstStyle/>
          <a:p>
            <a:r>
              <a:rPr lang="en-US" dirty="0"/>
              <a:t>Learning Objectives</a:t>
            </a:r>
          </a:p>
          <a:p>
            <a:r>
              <a:rPr lang="en-US" b="1" dirty="0">
                <a:solidFill>
                  <a:srgbClr val="004264"/>
                </a:solidFill>
              </a:rPr>
              <a:t>Introduction</a:t>
            </a:r>
          </a:p>
          <a:p>
            <a:pPr lvl="1"/>
            <a:r>
              <a:rPr lang="en-US" dirty="0"/>
              <a:t>Objectives of RFM Analysis </a:t>
            </a:r>
          </a:p>
          <a:p>
            <a:pPr lvl="1"/>
            <a:r>
              <a:rPr lang="en-US" dirty="0"/>
              <a:t>Common Uses of RFM Analysis in Marketing</a:t>
            </a:r>
          </a:p>
          <a:p>
            <a:pPr lvl="1"/>
            <a:r>
              <a:rPr lang="en-US" dirty="0"/>
              <a:t>RFM Analysis Example: </a:t>
            </a:r>
            <a:r>
              <a:rPr lang="en-US" dirty="0" err="1"/>
              <a:t>Sternmark</a:t>
            </a:r>
            <a:r>
              <a:rPr lang="en-US" dirty="0"/>
              <a:t> Wine</a:t>
            </a:r>
          </a:p>
          <a:p>
            <a:r>
              <a:rPr lang="en-US" dirty="0"/>
              <a:t>RFM Analysis</a:t>
            </a:r>
          </a:p>
          <a:p>
            <a:pPr lvl="1"/>
            <a:r>
              <a:rPr lang="en-US" dirty="0"/>
              <a:t>The Use of Test Customers</a:t>
            </a:r>
          </a:p>
          <a:p>
            <a:pPr lvl="1"/>
            <a:r>
              <a:rPr lang="en-US" dirty="0"/>
              <a:t>RFM Analysis Using Independent or Sequential Sorting  </a:t>
            </a:r>
          </a:p>
          <a:p>
            <a:pPr lvl="1"/>
            <a:r>
              <a:rPr lang="en-US" dirty="0"/>
              <a:t>Which Customers to Target?</a:t>
            </a:r>
          </a:p>
          <a:p>
            <a:pPr lvl="1"/>
            <a:r>
              <a:rPr lang="en-US" dirty="0"/>
              <a:t>Return on Marketing Investment</a:t>
            </a:r>
          </a:p>
          <a:p>
            <a:r>
              <a:rPr lang="en-US" dirty="0"/>
              <a:t>Summary</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692824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256" y="334681"/>
            <a:ext cx="8153400" cy="883270"/>
          </a:xfrm>
        </p:spPr>
        <p:txBody>
          <a:bodyPr/>
          <a:lstStyle/>
          <a:p>
            <a:r>
              <a:rPr lang="en-US" b="1" dirty="0"/>
              <a:t>Objectives of RFM Analysis</a:t>
            </a:r>
          </a:p>
        </p:txBody>
      </p:sp>
      <p:sp>
        <p:nvSpPr>
          <p:cNvPr id="3" name="Content Placeholder 2"/>
          <p:cNvSpPr>
            <a:spLocks noGrp="1"/>
          </p:cNvSpPr>
          <p:nvPr>
            <p:ph idx="1"/>
          </p:nvPr>
        </p:nvSpPr>
        <p:spPr>
          <a:xfrm>
            <a:off x="381000" y="1295400"/>
            <a:ext cx="8610600" cy="4866861"/>
          </a:xfrm>
        </p:spPr>
        <p:txBody>
          <a:bodyPr>
            <a:normAutofit/>
          </a:bodyPr>
          <a:lstStyle/>
          <a:p>
            <a:r>
              <a:rPr lang="en-US" dirty="0"/>
              <a:t>When evaluating customers, many marketers find it beneficial to identify clusters of customers according to how much time has passed since their last purchase, how many times they have made a purchase during a specific time period, and how much they have spent during that time period. That is, they consider the following three usually readily available customer behaviors to classify customers:</a:t>
            </a:r>
          </a:p>
          <a:p>
            <a:pPr lvl="1"/>
            <a:r>
              <a:rPr lang="en-US" dirty="0"/>
              <a:t>Recency (=R), or time elapsed since the last purchase,</a:t>
            </a:r>
          </a:p>
          <a:p>
            <a:pPr lvl="1"/>
            <a:r>
              <a:rPr lang="en-US" dirty="0"/>
              <a:t>Frequency (=F) of purchases in a given period,</a:t>
            </a:r>
          </a:p>
          <a:p>
            <a:pPr lvl="1"/>
            <a:r>
              <a:rPr lang="en-US" dirty="0"/>
              <a:t>Monetary (=M), or dollars spent on purchases in a given period.  </a:t>
            </a:r>
          </a:p>
          <a:p>
            <a:pPr>
              <a:lnSpc>
                <a:spcPct val="90000"/>
              </a:lnSpc>
            </a:pPr>
            <a:r>
              <a:rPr lang="en-US" dirty="0"/>
              <a:t>The underlying idea of RFM analysis is that customers who have (1) purchased more recently, (2) made more purchases during a given time period and (3) spent more on those purchases are more likely to respond to a new offer. Based on these three heuristics, RFM analysis is frequently employed in direct marketing. </a:t>
            </a:r>
          </a:p>
          <a:p>
            <a:pPr>
              <a:lnSpc>
                <a:spcPct val="90000"/>
              </a:lnSpc>
            </a:pPr>
            <a:endParaRPr lang="en-US" sz="1800" u="sng"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045176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57524"/>
            <a:ext cx="7481702" cy="803691"/>
          </a:xfrm>
        </p:spPr>
        <p:txBody>
          <a:bodyPr/>
          <a:lstStyle/>
          <a:p>
            <a:r>
              <a:rPr lang="en-US" b="1" dirty="0"/>
              <a:t>Common Uses of RFM Analysis in Marketing</a:t>
            </a:r>
          </a:p>
        </p:txBody>
      </p:sp>
      <p:sp>
        <p:nvSpPr>
          <p:cNvPr id="3" name="Content Placeholder 2"/>
          <p:cNvSpPr>
            <a:spLocks noGrp="1"/>
          </p:cNvSpPr>
          <p:nvPr>
            <p:ph idx="1"/>
          </p:nvPr>
        </p:nvSpPr>
        <p:spPr>
          <a:xfrm>
            <a:off x="336030" y="1322221"/>
            <a:ext cx="8610600" cy="5101364"/>
          </a:xfrm>
        </p:spPr>
        <p:txBody>
          <a:bodyPr>
            <a:normAutofit lnSpcReduction="10000"/>
          </a:bodyPr>
          <a:lstStyle/>
          <a:p>
            <a:r>
              <a:rPr lang="en-US" dirty="0"/>
              <a:t>RFM analysis can be used for various marketing purposes. </a:t>
            </a:r>
          </a:p>
          <a:p>
            <a:r>
              <a:rPr lang="en-US" dirty="0"/>
              <a:t>Some companies rank order their customers and use this information when determining how much effort to put into nurturing the respective customer relationship.</a:t>
            </a:r>
          </a:p>
          <a:p>
            <a:pPr lvl="1"/>
            <a:r>
              <a:rPr lang="en-US" dirty="0"/>
              <a:t>In general, the more recent, frequent, and substantial (in terms of $-values) a customer’s purchases are, the more valuable that customer is to a company. </a:t>
            </a:r>
          </a:p>
          <a:p>
            <a:r>
              <a:rPr lang="en-US" dirty="0"/>
              <a:t>Some companies use RFM analysis to determine when to send reminder messages to customers.</a:t>
            </a:r>
          </a:p>
          <a:p>
            <a:pPr lvl="1"/>
            <a:r>
              <a:rPr lang="en-US" dirty="0"/>
              <a:t>Consider an online beauty products retailer. From a RFM analysis, the retailer knows that one group of customers tends to re-order a certain facial cream, on average, every 30 days. Thus, an email reminding the customers to replenish their cream may be most effective 28 days –as opposed to, say, 5 days – after their previous purchase. </a:t>
            </a:r>
          </a:p>
          <a:p>
            <a:r>
              <a:rPr lang="en-US" dirty="0"/>
              <a:t>The most common use of RFM, however, is to help companies decide which customers to target with new offers.</a:t>
            </a:r>
          </a:p>
          <a:p>
            <a:endParaRPr lang="en-US" dirty="0"/>
          </a:p>
          <a:p>
            <a:pPr lvl="1"/>
            <a:endParaRPr lang="en-US" sz="2800"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502473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RFM Analysis Example: </a:t>
            </a:r>
            <a:r>
              <a:rPr lang="en-US" b="1" dirty="0" err="1"/>
              <a:t>Sternmark</a:t>
            </a:r>
            <a:r>
              <a:rPr lang="en-US" b="1" dirty="0"/>
              <a:t> Wine</a:t>
            </a:r>
          </a:p>
        </p:txBody>
      </p:sp>
      <p:sp>
        <p:nvSpPr>
          <p:cNvPr id="3" name="Content Placeholder 2"/>
          <p:cNvSpPr>
            <a:spLocks noGrp="1"/>
          </p:cNvSpPr>
          <p:nvPr>
            <p:ph idx="1"/>
          </p:nvPr>
        </p:nvSpPr>
        <p:spPr>
          <a:xfrm>
            <a:off x="498475" y="1481913"/>
            <a:ext cx="8454426" cy="5075368"/>
          </a:xfrm>
        </p:spPr>
        <p:txBody>
          <a:bodyPr>
            <a:normAutofit/>
          </a:bodyPr>
          <a:lstStyle/>
          <a:p>
            <a:r>
              <a:rPr lang="en-US" dirty="0" err="1"/>
              <a:t>Sternmark</a:t>
            </a:r>
            <a:r>
              <a:rPr lang="en-US" dirty="0"/>
              <a:t> Wine sells specialty wine using direct marketing. Over the years, </a:t>
            </a:r>
            <a:r>
              <a:rPr lang="en-US" dirty="0" err="1"/>
              <a:t>Sternmark</a:t>
            </a:r>
            <a:r>
              <a:rPr lang="en-US" dirty="0"/>
              <a:t> has built a sizable customer database that includes the names, addresses, and purchase histories of about 200,000 customers living in areas where wine shipping is legal. </a:t>
            </a:r>
          </a:p>
          <a:p>
            <a:r>
              <a:rPr lang="en-US" dirty="0" err="1"/>
              <a:t>Sternmark</a:t>
            </a:r>
            <a:r>
              <a:rPr lang="en-US" dirty="0"/>
              <a:t> regularly sends its customers mailings (i.e., brochures) about new wine offerings, including information about the winery, the region the wine is from, recommended wine &amp; food pairings, blind wine tasting ideas, etc.</a:t>
            </a:r>
          </a:p>
          <a:p>
            <a:r>
              <a:rPr lang="en-US" dirty="0"/>
              <a:t>In the past, </a:t>
            </a:r>
            <a:r>
              <a:rPr lang="en-US" dirty="0" err="1"/>
              <a:t>Sternmark</a:t>
            </a:r>
            <a:r>
              <a:rPr lang="en-US" dirty="0"/>
              <a:t> sent the brochures announcing new wine offerings to all its customers. However, with their growing customer base, these mailings became increasingly expensive, to the point where some mailings were unprofitable. Thus, </a:t>
            </a:r>
            <a:r>
              <a:rPr lang="en-US" dirty="0" err="1"/>
              <a:t>Sternmark</a:t>
            </a:r>
            <a:r>
              <a:rPr lang="en-US" dirty="0"/>
              <a:t> has started using RFM to decide which customers to target with new offerings.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676391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RFM Analysis Example: </a:t>
            </a:r>
            <a:r>
              <a:rPr lang="en-US" b="1" dirty="0" err="1"/>
              <a:t>Sternmark</a:t>
            </a:r>
            <a:r>
              <a:rPr lang="en-US" b="1" dirty="0"/>
              <a:t> Wine</a:t>
            </a:r>
          </a:p>
        </p:txBody>
      </p:sp>
      <p:sp>
        <p:nvSpPr>
          <p:cNvPr id="3" name="Content Placeholder 2"/>
          <p:cNvSpPr>
            <a:spLocks noGrp="1"/>
          </p:cNvSpPr>
          <p:nvPr>
            <p:ph idx="1"/>
          </p:nvPr>
        </p:nvSpPr>
        <p:spPr>
          <a:xfrm>
            <a:off x="498475" y="1481913"/>
            <a:ext cx="8454426" cy="5075368"/>
          </a:xfrm>
        </p:spPr>
        <p:txBody>
          <a:bodyPr>
            <a:normAutofit/>
          </a:bodyPr>
          <a:lstStyle/>
          <a:p>
            <a:r>
              <a:rPr lang="en-US" dirty="0" err="1"/>
              <a:t>Sternmark’s</a:t>
            </a:r>
            <a:r>
              <a:rPr lang="en-US" dirty="0"/>
              <a:t> marketing manager, Sophie, wants to use RFM to promote a new wine from the Bordeaux (France) region. </a:t>
            </a:r>
          </a:p>
          <a:p>
            <a:r>
              <a:rPr lang="en-US" dirty="0"/>
              <a:t>Sophie randomly selected 5,000 of </a:t>
            </a:r>
            <a:r>
              <a:rPr lang="en-US" dirty="0" err="1"/>
              <a:t>Sternmark’s</a:t>
            </a:r>
            <a:r>
              <a:rPr lang="en-US" dirty="0"/>
              <a:t> customers (i.e., test customers) and mailed them each the brochure, including a prepaid reply card they can use to order the wine. </a:t>
            </a:r>
          </a:p>
          <a:p>
            <a:r>
              <a:rPr lang="en-US" dirty="0"/>
              <a:t>After 6 weeks had gone by, Sophie compared those customers who bought the wine with those who did not in terms of their recency, frequency, and monetary scores. </a:t>
            </a:r>
          </a:p>
          <a:p>
            <a:r>
              <a:rPr lang="en-US" dirty="0"/>
              <a:t>She considered the customers’ purchasing information in the 3 years prior to receiving the new brochure. </a:t>
            </a:r>
            <a:endParaRPr lang="en-US" sz="2400" dirty="0"/>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819680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RFM Analysis Example: </a:t>
            </a:r>
            <a:r>
              <a:rPr lang="en-US" b="1" dirty="0" err="1"/>
              <a:t>Sternmark</a:t>
            </a:r>
            <a:r>
              <a:rPr lang="en-US" b="1" dirty="0"/>
              <a:t> Wine</a:t>
            </a:r>
          </a:p>
        </p:txBody>
      </p:sp>
      <p:sp>
        <p:nvSpPr>
          <p:cNvPr id="3" name="Content Placeholder 2"/>
          <p:cNvSpPr>
            <a:spLocks noGrp="1"/>
          </p:cNvSpPr>
          <p:nvPr>
            <p:ph idx="1"/>
          </p:nvPr>
        </p:nvSpPr>
        <p:spPr>
          <a:xfrm>
            <a:off x="498475" y="1481913"/>
            <a:ext cx="8454426" cy="5075368"/>
          </a:xfrm>
        </p:spPr>
        <p:txBody>
          <a:bodyPr>
            <a:normAutofit/>
          </a:bodyPr>
          <a:lstStyle/>
          <a:p>
            <a:r>
              <a:rPr lang="en-US" dirty="0"/>
              <a:t>As expected, Sophie noticed that those who purchased the wine, on average: </a:t>
            </a:r>
          </a:p>
          <a:p>
            <a:pPr lvl="1"/>
            <a:r>
              <a:rPr lang="en-US" dirty="0"/>
              <a:t>Purchased other wine more recently (i.e., 5.2 months compared to 9.4 months)</a:t>
            </a:r>
          </a:p>
          <a:p>
            <a:pPr lvl="1"/>
            <a:r>
              <a:rPr lang="en-US" dirty="0"/>
              <a:t>Made more frequent purchases in the last 3 years (i.e., 7.5 purchases compared to 4.4 purchases)</a:t>
            </a:r>
          </a:p>
          <a:p>
            <a:pPr lvl="1"/>
            <a:r>
              <a:rPr lang="en-US" dirty="0"/>
              <a:t>Spent more in total at </a:t>
            </a:r>
            <a:r>
              <a:rPr lang="en-US" dirty="0" err="1"/>
              <a:t>Sternmark</a:t>
            </a:r>
            <a:r>
              <a:rPr lang="en-US" dirty="0"/>
              <a:t> over the last 3 years (i.e., $376 compared to $253).</a:t>
            </a:r>
          </a:p>
          <a:p>
            <a:r>
              <a:rPr lang="en-US" dirty="0"/>
              <a:t>Armed with this insight, Sophie next performed a quintile analysis, that is, she ranked the 5,000 test customers in terms of their recency, frequency, and monetary value.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029764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3378</Words>
  <Application>Microsoft Office PowerPoint</Application>
  <PresentationFormat>On-screen Show (4:3)</PresentationFormat>
  <Paragraphs>341</Paragraphs>
  <Slides>27</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Avenir Light</vt:lpstr>
      <vt:lpstr>Calibri</vt:lpstr>
      <vt:lpstr>Cambria</vt:lpstr>
      <vt:lpstr>Cambria Math</vt:lpstr>
      <vt:lpstr>Times New Roman</vt:lpstr>
      <vt:lpstr>Wingdings</vt:lpstr>
      <vt:lpstr>Palmatier1</vt:lpstr>
      <vt:lpstr>PowerPoint Presentation</vt:lpstr>
      <vt:lpstr>Agenda</vt:lpstr>
      <vt:lpstr>Learning Objectives</vt:lpstr>
      <vt:lpstr>Agenda</vt:lpstr>
      <vt:lpstr>Objectives of RFM Analysis</vt:lpstr>
      <vt:lpstr>Common Uses of RFM Analysis in Marketing</vt:lpstr>
      <vt:lpstr>RFM Analysis Example: Sternmark Wine</vt:lpstr>
      <vt:lpstr>RFM Analysis Example: Sternmark Wine</vt:lpstr>
      <vt:lpstr>RFM Analysis Example: Sternmark Wine</vt:lpstr>
      <vt:lpstr>RFM Analysis Example: Sternmark Wine</vt:lpstr>
      <vt:lpstr>RFM Analysis Example: Sternmark Wine</vt:lpstr>
      <vt:lpstr>RFM Analysis Example: Sternmark Wine</vt:lpstr>
      <vt:lpstr>RFM Analysis Example: Sternmark Wine</vt:lpstr>
      <vt:lpstr>RFM Analysis Example: Sternmark Wine</vt:lpstr>
      <vt:lpstr>Agenda</vt:lpstr>
      <vt:lpstr>The Use of Test Customers</vt:lpstr>
      <vt:lpstr>The Use of Test Customers</vt:lpstr>
      <vt:lpstr>RFM Analysis Using Independent or Sequential Sorting </vt:lpstr>
      <vt:lpstr>RFM Analysis Using Independent or Sequential Sorting </vt:lpstr>
      <vt:lpstr>RFM Analysis Using Independent or Sequential Sorting </vt:lpstr>
      <vt:lpstr>Which Customers to Target?</vt:lpstr>
      <vt:lpstr>Which Customers to Target?</vt:lpstr>
      <vt:lpstr>Return on Marketing Investment</vt:lpstr>
      <vt:lpstr>Agenda</vt:lpstr>
      <vt:lpstr>Summary</vt:lpstr>
      <vt:lpstr>Agenda</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2021-12-18T14:58:34Z</dcterms:created>
  <dcterms:modified xsi:type="dcterms:W3CDTF">2021-12-18T14:59:09Z</dcterms:modified>
</cp:coreProperties>
</file>