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49" r:id="rId1"/>
  </p:sldMasterIdLst>
  <p:notesMasterIdLst>
    <p:notesMasterId r:id="rId22"/>
  </p:notesMasterIdLst>
  <p:handoutMasterIdLst>
    <p:handoutMasterId r:id="rId23"/>
  </p:handoutMasterIdLst>
  <p:sldIdLst>
    <p:sldId id="257" r:id="rId2"/>
    <p:sldId id="326" r:id="rId3"/>
    <p:sldId id="425" r:id="rId4"/>
    <p:sldId id="426" r:id="rId5"/>
    <p:sldId id="259" r:id="rId6"/>
    <p:sldId id="260" r:id="rId7"/>
    <p:sldId id="261" r:id="rId8"/>
    <p:sldId id="342" r:id="rId9"/>
    <p:sldId id="427" r:id="rId10"/>
    <p:sldId id="331" r:id="rId11"/>
    <p:sldId id="264" r:id="rId12"/>
    <p:sldId id="428" r:id="rId13"/>
    <p:sldId id="269" r:id="rId14"/>
    <p:sldId id="431" r:id="rId15"/>
    <p:sldId id="290" r:id="rId16"/>
    <p:sldId id="332" r:id="rId17"/>
    <p:sldId id="333" r:id="rId18"/>
    <p:sldId id="429" r:id="rId19"/>
    <p:sldId id="306" r:id="rId20"/>
    <p:sldId id="307" r:id="rId21"/>
  </p:sldIdLst>
  <p:sldSz cx="9144000" cy="6858000" type="screen4x3"/>
  <p:notesSz cx="6858000" cy="9144000"/>
  <p:defaultTex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668"/>
    <a:srgbClr val="004264"/>
    <a:srgbClr val="EFE61E"/>
    <a:srgbClr val="C8641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CC6E54-DBDF-4851-B8DB-1E3857308E9D}" v="404" dt="2021-08-24T21:30:51.4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5" autoAdjust="0"/>
    <p:restoredTop sz="87117" autoAdjust="0"/>
  </p:normalViewPr>
  <p:slideViewPr>
    <p:cSldViewPr snapToGrid="0" snapToObjects="1">
      <p:cViewPr varScale="1">
        <p:scale>
          <a:sx n="72" d="100"/>
          <a:sy n="72" d="100"/>
        </p:scale>
        <p:origin x="1646" y="5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557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4C9470-5748-164B-81D8-F42249190E1F}" type="datetimeFigureOut">
              <a:rPr lang="en-US" smtClean="0"/>
              <a:t>12/18/2021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1A4610-95BC-284F-BE00-2B599A48ABC9}" type="slidenum">
              <a:rPr lang="en-US" smtClean="0"/>
              <a:t>‹#›</a:t>
            </a:fld>
            <a:endParaRPr lang="en-US"/>
          </a:p>
        </p:txBody>
      </p:sp>
    </p:spTree>
    <p:extLst>
      <p:ext uri="{BB962C8B-B14F-4D97-AF65-F5344CB8AC3E}">
        <p14:creationId xmlns:p14="http://schemas.microsoft.com/office/powerpoint/2010/main" val="244449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010346-E64B-B94E-B4E5-AFC6A520BB4A}" type="datetimeFigureOut">
              <a:rPr lang="en-US" smtClean="0"/>
              <a:t>12/18/2021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481517-11CD-1043-936A-823C17956EDF}" type="slidenum">
              <a:rPr lang="en-US" smtClean="0"/>
              <a:t>‹#›</a:t>
            </a:fld>
            <a:endParaRPr lang="en-US"/>
          </a:p>
        </p:txBody>
      </p:sp>
    </p:spTree>
    <p:extLst>
      <p:ext uri="{BB962C8B-B14F-4D97-AF65-F5344CB8AC3E}">
        <p14:creationId xmlns:p14="http://schemas.microsoft.com/office/powerpoint/2010/main" val="3497754386"/>
      </p:ext>
    </p:extLst>
  </p:cSld>
  <p:clrMap bg1="lt1" tx1="dk1" bg2="lt2" tx2="dk2" accent1="accent1" accent2="accent2" accent3="accent3" accent4="accent4" accent5="accent5" accent6="accent6" hlink="hlink" folHlink="folHlink"/>
  <p:hf hdr="0" ftr="0" dt="0"/>
  <p:notesStyle>
    <a:lvl1pPr marL="0" algn="l" defTabSz="456827" rtl="0" eaLnBrk="1" latinLnBrk="0" hangingPunct="1">
      <a:defRPr sz="1200" kern="1200">
        <a:solidFill>
          <a:schemeClr val="tx1"/>
        </a:solidFill>
        <a:latin typeface="+mn-lt"/>
        <a:ea typeface="+mn-ea"/>
        <a:cs typeface="+mn-cs"/>
      </a:defRPr>
    </a:lvl1pPr>
    <a:lvl2pPr marL="456827" algn="l" defTabSz="456827" rtl="0" eaLnBrk="1" latinLnBrk="0" hangingPunct="1">
      <a:defRPr sz="1200" kern="1200">
        <a:solidFill>
          <a:schemeClr val="tx1"/>
        </a:solidFill>
        <a:latin typeface="+mn-lt"/>
        <a:ea typeface="+mn-ea"/>
        <a:cs typeface="+mn-cs"/>
      </a:defRPr>
    </a:lvl2pPr>
    <a:lvl3pPr marL="913651" algn="l" defTabSz="456827" rtl="0" eaLnBrk="1" latinLnBrk="0" hangingPunct="1">
      <a:defRPr sz="1200" kern="1200">
        <a:solidFill>
          <a:schemeClr val="tx1"/>
        </a:solidFill>
        <a:latin typeface="+mn-lt"/>
        <a:ea typeface="+mn-ea"/>
        <a:cs typeface="+mn-cs"/>
      </a:defRPr>
    </a:lvl3pPr>
    <a:lvl4pPr marL="1370479" algn="l" defTabSz="456827" rtl="0" eaLnBrk="1" latinLnBrk="0" hangingPunct="1">
      <a:defRPr sz="1200" kern="1200">
        <a:solidFill>
          <a:schemeClr val="tx1"/>
        </a:solidFill>
        <a:latin typeface="+mn-lt"/>
        <a:ea typeface="+mn-ea"/>
        <a:cs typeface="+mn-cs"/>
      </a:defRPr>
    </a:lvl4pPr>
    <a:lvl5pPr marL="1827303" algn="l" defTabSz="456827" rtl="0" eaLnBrk="1" latinLnBrk="0" hangingPunct="1">
      <a:defRPr sz="1200" kern="1200">
        <a:solidFill>
          <a:schemeClr val="tx1"/>
        </a:solidFill>
        <a:latin typeface="+mn-lt"/>
        <a:ea typeface="+mn-ea"/>
        <a:cs typeface="+mn-cs"/>
      </a:defRPr>
    </a:lvl5pPr>
    <a:lvl6pPr marL="2284131" algn="l" defTabSz="456827" rtl="0" eaLnBrk="1" latinLnBrk="0" hangingPunct="1">
      <a:defRPr sz="1200" kern="1200">
        <a:solidFill>
          <a:schemeClr val="tx1"/>
        </a:solidFill>
        <a:latin typeface="+mn-lt"/>
        <a:ea typeface="+mn-ea"/>
        <a:cs typeface="+mn-cs"/>
      </a:defRPr>
    </a:lvl6pPr>
    <a:lvl7pPr marL="2740955" algn="l" defTabSz="456827" rtl="0" eaLnBrk="1" latinLnBrk="0" hangingPunct="1">
      <a:defRPr sz="1200" kern="1200">
        <a:solidFill>
          <a:schemeClr val="tx1"/>
        </a:solidFill>
        <a:latin typeface="+mn-lt"/>
        <a:ea typeface="+mn-ea"/>
        <a:cs typeface="+mn-cs"/>
      </a:defRPr>
    </a:lvl7pPr>
    <a:lvl8pPr marL="3197782" algn="l" defTabSz="456827" rtl="0" eaLnBrk="1" latinLnBrk="0" hangingPunct="1">
      <a:defRPr sz="1200" kern="1200">
        <a:solidFill>
          <a:schemeClr val="tx1"/>
        </a:solidFill>
        <a:latin typeface="+mn-lt"/>
        <a:ea typeface="+mn-ea"/>
        <a:cs typeface="+mn-cs"/>
      </a:defRPr>
    </a:lvl8pPr>
    <a:lvl9pPr marL="3654606" algn="l" defTabSz="4568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a:t>
            </a:fld>
            <a:endParaRPr lang="en-US"/>
          </a:p>
        </p:txBody>
      </p:sp>
    </p:spTree>
    <p:extLst>
      <p:ext uri="{BB962C8B-B14F-4D97-AF65-F5344CB8AC3E}">
        <p14:creationId xmlns:p14="http://schemas.microsoft.com/office/powerpoint/2010/main" val="7152655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17</a:t>
            </a:fld>
            <a:endParaRPr lang="en-US"/>
          </a:p>
        </p:txBody>
      </p:sp>
    </p:spTree>
    <p:extLst>
      <p:ext uri="{BB962C8B-B14F-4D97-AF65-F5344CB8AC3E}">
        <p14:creationId xmlns:p14="http://schemas.microsoft.com/office/powerpoint/2010/main" val="26061621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19</a:t>
            </a:fld>
            <a:endParaRPr lang="en-US"/>
          </a:p>
        </p:txBody>
      </p:sp>
    </p:spTree>
    <p:extLst>
      <p:ext uri="{BB962C8B-B14F-4D97-AF65-F5344CB8AC3E}">
        <p14:creationId xmlns:p14="http://schemas.microsoft.com/office/powerpoint/2010/main" val="35929177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20</a:t>
            </a:fld>
            <a:endParaRPr lang="en-US"/>
          </a:p>
        </p:txBody>
      </p:sp>
    </p:spTree>
    <p:extLst>
      <p:ext uri="{BB962C8B-B14F-4D97-AF65-F5344CB8AC3E}">
        <p14:creationId xmlns:p14="http://schemas.microsoft.com/office/powerpoint/2010/main" val="2740832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5</a:t>
            </a:fld>
            <a:endParaRPr lang="en-US"/>
          </a:p>
        </p:txBody>
      </p:sp>
    </p:spTree>
    <p:extLst>
      <p:ext uri="{BB962C8B-B14F-4D97-AF65-F5344CB8AC3E}">
        <p14:creationId xmlns:p14="http://schemas.microsoft.com/office/powerpoint/2010/main" val="2960113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481517-11CD-1043-936A-823C17956EDF}" type="slidenum">
              <a:rPr lang="en-US" smtClean="0"/>
              <a:t>6</a:t>
            </a:fld>
            <a:endParaRPr lang="en-US"/>
          </a:p>
        </p:txBody>
      </p:sp>
    </p:spTree>
    <p:extLst>
      <p:ext uri="{BB962C8B-B14F-4D97-AF65-F5344CB8AC3E}">
        <p14:creationId xmlns:p14="http://schemas.microsoft.com/office/powerpoint/2010/main" val="1873404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7</a:t>
            </a:fld>
            <a:endParaRPr lang="en-US"/>
          </a:p>
        </p:txBody>
      </p:sp>
    </p:spTree>
    <p:extLst>
      <p:ext uri="{BB962C8B-B14F-4D97-AF65-F5344CB8AC3E}">
        <p14:creationId xmlns:p14="http://schemas.microsoft.com/office/powerpoint/2010/main" val="19304194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10</a:t>
            </a:fld>
            <a:endParaRPr lang="en-US"/>
          </a:p>
        </p:txBody>
      </p:sp>
    </p:spTree>
    <p:extLst>
      <p:ext uri="{BB962C8B-B14F-4D97-AF65-F5344CB8AC3E}">
        <p14:creationId xmlns:p14="http://schemas.microsoft.com/office/powerpoint/2010/main" val="26503797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11</a:t>
            </a:fld>
            <a:endParaRPr lang="en-US"/>
          </a:p>
        </p:txBody>
      </p:sp>
    </p:spTree>
    <p:extLst>
      <p:ext uri="{BB962C8B-B14F-4D97-AF65-F5344CB8AC3E}">
        <p14:creationId xmlns:p14="http://schemas.microsoft.com/office/powerpoint/2010/main" val="2344876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13</a:t>
            </a:fld>
            <a:endParaRPr lang="en-US"/>
          </a:p>
        </p:txBody>
      </p:sp>
    </p:spTree>
    <p:extLst>
      <p:ext uri="{BB962C8B-B14F-4D97-AF65-F5344CB8AC3E}">
        <p14:creationId xmlns:p14="http://schemas.microsoft.com/office/powerpoint/2010/main" val="26548388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15</a:t>
            </a:fld>
            <a:endParaRPr lang="en-US"/>
          </a:p>
        </p:txBody>
      </p:sp>
    </p:spTree>
    <p:extLst>
      <p:ext uri="{BB962C8B-B14F-4D97-AF65-F5344CB8AC3E}">
        <p14:creationId xmlns:p14="http://schemas.microsoft.com/office/powerpoint/2010/main" val="5238851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16</a:t>
            </a:fld>
            <a:endParaRPr lang="en-US"/>
          </a:p>
        </p:txBody>
      </p:sp>
    </p:spTree>
    <p:extLst>
      <p:ext uri="{BB962C8B-B14F-4D97-AF65-F5344CB8AC3E}">
        <p14:creationId xmlns:p14="http://schemas.microsoft.com/office/powerpoint/2010/main" val="52929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5036" y="3827536"/>
            <a:ext cx="7893511" cy="933450"/>
          </a:xfrm>
        </p:spPr>
        <p:txBody>
          <a:bodyPr>
            <a:normAutofit/>
          </a:bodyPr>
          <a:lstStyle>
            <a:lvl1pPr>
              <a:defRPr sz="2800">
                <a:solidFill>
                  <a:schemeClr val="tx1"/>
                </a:solidFill>
              </a:defRPr>
            </a:lvl1pPr>
          </a:lstStyle>
          <a:p>
            <a:r>
              <a:rPr lang="en-US"/>
              <a:t>Click to edit Master title style</a:t>
            </a:r>
            <a:endParaRPr dirty="0"/>
          </a:p>
        </p:txBody>
      </p:sp>
      <p:sp>
        <p:nvSpPr>
          <p:cNvPr id="3" name="Subtitle 2"/>
          <p:cNvSpPr>
            <a:spLocks noGrp="1"/>
          </p:cNvSpPr>
          <p:nvPr>
            <p:ph type="subTitle" idx="1"/>
          </p:nvPr>
        </p:nvSpPr>
        <p:spPr>
          <a:xfrm>
            <a:off x="635036" y="4927581"/>
            <a:ext cx="7893511"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635036" y="5765295"/>
            <a:ext cx="1232647" cy="365125"/>
          </a:xfrm>
        </p:spPr>
        <p:txBody>
          <a:bodyPr/>
          <a:lstStyle>
            <a:lvl1pPr algn="l">
              <a:defRPr/>
            </a:lvl1pPr>
          </a:lstStyle>
          <a:p>
            <a:endParaRPr lang="en-US" dirty="0"/>
          </a:p>
        </p:txBody>
      </p:sp>
      <p:sp>
        <p:nvSpPr>
          <p:cNvPr id="5" name="Footer Placeholder 4"/>
          <p:cNvSpPr>
            <a:spLocks noGrp="1"/>
          </p:cNvSpPr>
          <p:nvPr>
            <p:ph type="ftr" sz="quarter" idx="11"/>
          </p:nvPr>
        </p:nvSpPr>
        <p:spPr>
          <a:xfrm>
            <a:off x="2039184" y="5761061"/>
            <a:ext cx="2617694" cy="365125"/>
          </a:xfrm>
        </p:spPr>
        <p:txBody>
          <a:bodyPr/>
          <a:lstStyle>
            <a:lvl1pPr algn="r">
              <a:defRPr/>
            </a:lvl1pPr>
          </a:lstStyle>
          <a:p>
            <a:r>
              <a:rPr lang="en-US" dirty="0"/>
              <a:t>© Palmatier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8474" y="282574"/>
            <a:ext cx="7556313" cy="803691"/>
          </a:xfrm>
        </p:spPr>
        <p:txBody>
          <a:bodyPr/>
          <a:lstStyle>
            <a:lvl1pPr>
              <a:defRPr sz="2800">
                <a:solidFill>
                  <a:schemeClr val="tx1"/>
                </a:solidFill>
              </a:defRPr>
            </a:lvl1pPr>
          </a:lstStyle>
          <a:p>
            <a:r>
              <a:rPr lang="en-US"/>
              <a:t>Click to edit Master title style</a:t>
            </a:r>
            <a:endParaRPr dirty="0"/>
          </a:p>
        </p:txBody>
      </p:sp>
      <p:sp>
        <p:nvSpPr>
          <p:cNvPr id="3" name="Content Placeholder 2"/>
          <p:cNvSpPr>
            <a:spLocks noGrp="1"/>
          </p:cNvSpPr>
          <p:nvPr>
            <p:ph idx="1"/>
          </p:nvPr>
        </p:nvSpPr>
        <p:spPr>
          <a:xfrm>
            <a:off x="498474" y="1331056"/>
            <a:ext cx="8354173" cy="4948558"/>
          </a:xfrm>
        </p:spPr>
        <p:txBody>
          <a:bodyPr/>
          <a:lstStyle>
            <a:lvl1pPr>
              <a:buClr>
                <a:schemeClr val="tx2"/>
              </a:buClr>
              <a:defRPr/>
            </a:lvl1pPr>
            <a:lvl5pPr>
              <a:defRPr/>
            </a:lvl5pPr>
          </a:lstStyle>
          <a:p>
            <a:pPr lvl="0"/>
            <a:r>
              <a:rPr lang="en-US"/>
              <a:t>Click to edit Master text styles</a:t>
            </a:r>
          </a:p>
          <a:p>
            <a:pPr lvl="1"/>
            <a:r>
              <a:rPr lang="en-US"/>
              <a:t>Second level</a:t>
            </a:r>
          </a:p>
        </p:txBody>
      </p:sp>
      <p:sp>
        <p:nvSpPr>
          <p:cNvPr id="5" name="Footer Placeholder 4"/>
          <p:cNvSpPr>
            <a:spLocks noGrp="1"/>
          </p:cNvSpPr>
          <p:nvPr>
            <p:ph type="ftr" sz="quarter" idx="11"/>
          </p:nvPr>
        </p:nvSpPr>
        <p:spPr/>
        <p:txBody>
          <a:bodyPr/>
          <a:lstStyle/>
          <a:p>
            <a:r>
              <a:rPr lang="en-US" dirty="0"/>
              <a:t>© Palmatier</a:t>
            </a:r>
          </a:p>
        </p:txBody>
      </p:sp>
      <p:sp>
        <p:nvSpPr>
          <p:cNvPr id="6" name="Slide Number Placeholder 5"/>
          <p:cNvSpPr>
            <a:spLocks noGrp="1"/>
          </p:cNvSpPr>
          <p:nvPr>
            <p:ph type="sldNum" sz="quarter" idx="12"/>
          </p:nvPr>
        </p:nvSpPr>
        <p:spPr>
          <a:xfrm>
            <a:off x="8298609" y="6423585"/>
            <a:ext cx="554038" cy="365125"/>
          </a:xfrm>
        </p:spPr>
        <p:txBody>
          <a:bodyPr/>
          <a:lstStyle>
            <a:lvl1pPr>
              <a:defRPr>
                <a:solidFill>
                  <a:schemeClr val="tx1"/>
                </a:solidFill>
              </a:defRPr>
            </a:lvl1pPr>
          </a:lstStyle>
          <a:p>
            <a:fld id="{606C48AC-5425-9447-80A6-7CD23CC5D020}" type="slidenum">
              <a:rPr lang="en-US" smtClean="0"/>
              <a:pPr/>
              <a:t>‹#›</a:t>
            </a:fld>
            <a:endParaRPr lang="en-US" dirty="0"/>
          </a:p>
        </p:txBody>
      </p:sp>
      <p:cxnSp>
        <p:nvCxnSpPr>
          <p:cNvPr id="9" name="Straight Connector 8"/>
          <p:cNvCxnSpPr/>
          <p:nvPr userDrawn="1"/>
        </p:nvCxnSpPr>
        <p:spPr>
          <a:xfrm>
            <a:off x="498474" y="1201093"/>
            <a:ext cx="7569761" cy="0"/>
          </a:xfrm>
          <a:prstGeom prst="line">
            <a:avLst/>
          </a:prstGeom>
          <a:ln>
            <a:solidFill>
              <a:srgbClr val="004264"/>
            </a:solidFill>
          </a:ln>
        </p:spPr>
        <p:style>
          <a:lnRef idx="2">
            <a:schemeClr val="accent1"/>
          </a:lnRef>
          <a:fillRef idx="0">
            <a:schemeClr val="accent1"/>
          </a:fillRef>
          <a:effectRef idx="1">
            <a:schemeClr val="accent1"/>
          </a:effectRef>
          <a:fontRef idx="minor">
            <a:schemeClr val="tx1"/>
          </a:fontRef>
        </p:style>
      </p:cxnSp>
      <p:sp>
        <p:nvSpPr>
          <p:cNvPr id="11" name="Rectangle 10"/>
          <p:cNvSpPr/>
          <p:nvPr userDrawn="1"/>
        </p:nvSpPr>
        <p:spPr>
          <a:xfrm>
            <a:off x="8162915" y="279953"/>
            <a:ext cx="91440" cy="918519"/>
          </a:xfrm>
          <a:prstGeom prst="rect">
            <a:avLst/>
          </a:prstGeom>
          <a:solidFill>
            <a:srgbClr val="0042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8075379" y="277332"/>
            <a:ext cx="91440"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74294" y="314455"/>
            <a:ext cx="422055" cy="3976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63653" y="279953"/>
            <a:ext cx="450817" cy="439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74294" y="761223"/>
            <a:ext cx="422055" cy="422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663653" y="754576"/>
            <a:ext cx="462253" cy="42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 Palmatier</a:t>
            </a:r>
          </a:p>
        </p:txBody>
      </p:sp>
      <p:sp>
        <p:nvSpPr>
          <p:cNvPr id="4" name="Slide Number Placeholder 3"/>
          <p:cNvSpPr>
            <a:spLocks noGrp="1"/>
          </p:cNvSpPr>
          <p:nvPr>
            <p:ph type="sldNum" sz="quarter" idx="12"/>
          </p:nvPr>
        </p:nvSpPr>
        <p:spPr>
          <a:xfrm>
            <a:off x="8298609" y="6423585"/>
            <a:ext cx="554038" cy="365125"/>
          </a:xfrm>
        </p:spPr>
        <p:txBody>
          <a:bodyPr/>
          <a:lstStyle/>
          <a:p>
            <a:fld id="{606C48AC-5425-9447-80A6-7CD23CC5D02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a:t>Click to edit Master title style</a:t>
            </a:r>
            <a:endParaRPr dirty="0"/>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200">
                <a:solidFill>
                  <a:schemeClr val="tx1"/>
                </a:solidFill>
              </a:defRPr>
            </a:lvl1pPr>
          </a:lstStyle>
          <a:p>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r>
              <a:rPr lang="en-US" dirty="0"/>
              <a:t>© Palmatier</a:t>
            </a:r>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606C48AC-5425-9447-80A6-7CD23CC5D02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950" r:id="rId1"/>
    <p:sldLayoutId id="2147483951" r:id="rId2"/>
    <p:sldLayoutId id="2147483960" r:id="rId3"/>
  </p:sldLayoutIdLst>
  <p:hf hd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tx2"/>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tx2"/>
        </a:buClr>
        <a:buSzPct val="75000"/>
        <a:buFont typeface="Wingdings" charset="2"/>
        <a:buChar char=""/>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668"/>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 Palmatier, Petersen, and Germann</a:t>
            </a:r>
          </a:p>
        </p:txBody>
      </p:sp>
      <p:sp>
        <p:nvSpPr>
          <p:cNvPr id="3" name="Slide Number Placeholder 2"/>
          <p:cNvSpPr>
            <a:spLocks noGrp="1"/>
          </p:cNvSpPr>
          <p:nvPr>
            <p:ph type="sldNum" sz="quarter" idx="12"/>
          </p:nvPr>
        </p:nvSpPr>
        <p:spPr>
          <a:xfrm>
            <a:off x="8298609" y="6423585"/>
            <a:ext cx="554038" cy="365125"/>
          </a:xfrm>
        </p:spPr>
        <p:txBody>
          <a:bodyPr/>
          <a:lstStyle/>
          <a:p>
            <a:fld id="{606C48AC-5425-9447-80A6-7CD23CC5D020}" type="slidenum">
              <a:rPr lang="en-US" smtClean="0"/>
              <a:t>1</a:t>
            </a:fld>
            <a:endParaRPr lang="en-US" dirty="0"/>
          </a:p>
        </p:txBody>
      </p:sp>
      <p:sp>
        <p:nvSpPr>
          <p:cNvPr id="12" name="TextBox 11"/>
          <p:cNvSpPr txBox="1"/>
          <p:nvPr/>
        </p:nvSpPr>
        <p:spPr>
          <a:xfrm>
            <a:off x="2384684" y="4302207"/>
            <a:ext cx="6759315" cy="1815882"/>
          </a:xfrm>
          <a:prstGeom prst="rect">
            <a:avLst/>
          </a:prstGeom>
          <a:noFill/>
        </p:spPr>
        <p:txBody>
          <a:bodyPr wrap="square" rtlCol="0">
            <a:spAutoFit/>
          </a:bodyPr>
          <a:lstStyle/>
          <a:p>
            <a:pPr lvl="0" algn="ctr"/>
            <a:r>
              <a:rPr lang="en-US" sz="2800" b="1" dirty="0">
                <a:solidFill>
                  <a:srgbClr val="EFE61E"/>
                </a:solidFill>
                <a:latin typeface="+mj-lt"/>
                <a:cs typeface="Avenir Light"/>
              </a:rPr>
              <a:t>Marketing Principle #2</a:t>
            </a:r>
          </a:p>
          <a:p>
            <a:pPr lvl="0" algn="ctr"/>
            <a:r>
              <a:rPr lang="en-US" sz="2800" b="1" dirty="0">
                <a:solidFill>
                  <a:srgbClr val="EFE61E"/>
                </a:solidFill>
                <a:latin typeface="+mj-lt"/>
                <a:cs typeface="Avenir Light"/>
              </a:rPr>
              <a:t>All Customers Change </a:t>
            </a:r>
            <a:r>
              <a:rPr lang="en-US" sz="2800" b="1" dirty="0">
                <a:solidFill>
                  <a:srgbClr val="EFE61E"/>
                </a:solidFill>
                <a:latin typeface="+mj-lt"/>
                <a:cs typeface="Avenir Light"/>
                <a:sym typeface="Wingdings"/>
              </a:rPr>
              <a:t> Managing Customer Dynamics</a:t>
            </a:r>
            <a:endParaRPr lang="en-US" sz="2800" b="1" dirty="0">
              <a:solidFill>
                <a:srgbClr val="EFE61E"/>
              </a:solidFill>
              <a:latin typeface="+mj-lt"/>
              <a:cs typeface="Avenir Light"/>
            </a:endParaRPr>
          </a:p>
          <a:p>
            <a:pPr algn="ctr"/>
            <a:endParaRPr lang="en-US" sz="2800" dirty="0">
              <a:solidFill>
                <a:schemeClr val="tx2"/>
              </a:solidFill>
              <a:latin typeface="Avenir Light"/>
              <a:cs typeface="Avenir Light"/>
            </a:endParaRPr>
          </a:p>
        </p:txBody>
      </p:sp>
      <p:pic>
        <p:nvPicPr>
          <p:cNvPr id="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127" y="4261743"/>
            <a:ext cx="1685078" cy="155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id="{DCF60D91-5CCE-4EC9-8D66-81B41D6C18B3}"/>
              </a:ext>
            </a:extLst>
          </p:cNvPr>
          <p:cNvSpPr txBox="1"/>
          <p:nvPr/>
        </p:nvSpPr>
        <p:spPr>
          <a:xfrm>
            <a:off x="722333" y="517551"/>
            <a:ext cx="7494229" cy="2308324"/>
          </a:xfrm>
          <a:prstGeom prst="rect">
            <a:avLst/>
          </a:prstGeom>
          <a:noFill/>
        </p:spPr>
        <p:txBody>
          <a:bodyPr wrap="square" rtlCol="0">
            <a:spAutoFit/>
          </a:bodyPr>
          <a:lstStyle/>
          <a:p>
            <a:pPr algn="ctr"/>
            <a:r>
              <a:rPr lang="en-US" sz="3600" dirty="0">
                <a:solidFill>
                  <a:schemeClr val="bg1"/>
                </a:solidFill>
                <a:latin typeface="+mj-lt"/>
                <a:cs typeface="Avenir Light"/>
              </a:rPr>
              <a:t>Introduction to Marketing Analytics </a:t>
            </a:r>
          </a:p>
          <a:p>
            <a:pPr algn="ctr"/>
            <a:r>
              <a:rPr lang="en-US" sz="3600" dirty="0">
                <a:solidFill>
                  <a:schemeClr val="bg1"/>
                </a:solidFill>
                <a:latin typeface="+mj-lt"/>
                <a:cs typeface="Avenir Light"/>
              </a:rPr>
              <a:t>Based on First Principles:</a:t>
            </a:r>
          </a:p>
          <a:p>
            <a:pPr algn="ctr"/>
            <a:endParaRPr lang="en-US" sz="2400" b="1" dirty="0">
              <a:solidFill>
                <a:schemeClr val="bg1"/>
              </a:solidFill>
              <a:latin typeface="+mj-lt"/>
              <a:cs typeface="Avenir Light"/>
            </a:endParaRPr>
          </a:p>
          <a:p>
            <a:pPr algn="ctr"/>
            <a:r>
              <a:rPr lang="en-US" sz="4400" b="1" dirty="0">
                <a:solidFill>
                  <a:schemeClr val="bg1"/>
                </a:solidFill>
                <a:latin typeface="+mj-lt"/>
                <a:cs typeface="Avenir Light"/>
              </a:rPr>
              <a:t>Chapter 6</a:t>
            </a:r>
            <a:endParaRPr lang="en-US" sz="4400" b="1" dirty="0">
              <a:solidFill>
                <a:schemeClr val="bg1"/>
              </a:solidFill>
              <a:latin typeface="Avenir Light"/>
              <a:cs typeface="Avenir Light"/>
            </a:endParaRPr>
          </a:p>
        </p:txBody>
      </p:sp>
    </p:spTree>
    <p:extLst>
      <p:ext uri="{BB962C8B-B14F-4D97-AF65-F5344CB8AC3E}">
        <p14:creationId xmlns:p14="http://schemas.microsoft.com/office/powerpoint/2010/main" val="4176357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153400" cy="883270"/>
          </a:xfrm>
        </p:spPr>
        <p:txBody>
          <a:bodyPr/>
          <a:lstStyle/>
          <a:p>
            <a:r>
              <a:rPr lang="en-US" b="1" dirty="0"/>
              <a:t>Using a Marketing Strategy to Deal with the Knowledge that All Customers Change</a:t>
            </a:r>
          </a:p>
        </p:txBody>
      </p:sp>
      <p:sp>
        <p:nvSpPr>
          <p:cNvPr id="3" name="Content Placeholder 2"/>
          <p:cNvSpPr>
            <a:spLocks noGrp="1"/>
          </p:cNvSpPr>
          <p:nvPr>
            <p:ph idx="1"/>
          </p:nvPr>
        </p:nvSpPr>
        <p:spPr>
          <a:xfrm>
            <a:off x="381000" y="1295400"/>
            <a:ext cx="8610600" cy="5410200"/>
          </a:xfrm>
        </p:spPr>
        <p:txBody>
          <a:bodyPr>
            <a:normAutofit/>
          </a:bodyPr>
          <a:lstStyle/>
          <a:p>
            <a:pPr marL="338328" indent="-338328"/>
            <a:r>
              <a:rPr lang="en-US" sz="1800" dirty="0">
                <a:cs typeface="Arial"/>
              </a:rPr>
              <a:t>Customer dynamics take years or decades to emerge, and the strategies used to deal with them similarly may require many years to develop. </a:t>
            </a:r>
          </a:p>
          <a:p>
            <a:pPr marL="338328" indent="-338328"/>
            <a:r>
              <a:rPr lang="en-US" sz="1800" dirty="0">
                <a:cs typeface="Arial"/>
              </a:rPr>
              <a:t>Waiting until all the customers have changed and left is not a viable option; failing to address dynamics proactively will result in poor business performance. </a:t>
            </a:r>
          </a:p>
          <a:p>
            <a:pPr marL="338328" indent="-338328"/>
            <a:r>
              <a:rPr lang="en-US" sz="1800" dirty="0">
                <a:cs typeface="Arial"/>
              </a:rPr>
              <a:t>With the realization that all customers change, and that dynamism is inherent to any market, good marketers must analyze customers’ current needs, to segment and target them with an effective positioning strategy (MP#1), while simultaneously embracing their dynamic changes. </a:t>
            </a:r>
          </a:p>
          <a:p>
            <a:pPr marL="338328" indent="-338328"/>
            <a:r>
              <a:rPr lang="en-US" sz="1800" dirty="0">
                <a:cs typeface="Arial"/>
              </a:rPr>
              <a:t>All customers change, and an effective marketing strategy must manage customer dynamics (MP#2). </a:t>
            </a:r>
            <a:endParaRPr lang="en-US" sz="1800" u="sng" dirty="0"/>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10</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624952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332710"/>
            <a:ext cx="7481702" cy="803691"/>
          </a:xfrm>
        </p:spPr>
        <p:txBody>
          <a:bodyPr/>
          <a:lstStyle/>
          <a:p>
            <a:r>
              <a:rPr lang="en-US" b="1" dirty="0"/>
              <a:t>Example: General Motors and Honda</a:t>
            </a:r>
          </a:p>
        </p:txBody>
      </p:sp>
      <p:sp>
        <p:nvSpPr>
          <p:cNvPr id="3" name="Content Placeholder 2"/>
          <p:cNvSpPr>
            <a:spLocks noGrp="1"/>
          </p:cNvSpPr>
          <p:nvPr>
            <p:ph idx="1"/>
          </p:nvPr>
        </p:nvSpPr>
        <p:spPr>
          <a:xfrm>
            <a:off x="498475" y="1331056"/>
            <a:ext cx="7071902" cy="4948558"/>
          </a:xfrm>
        </p:spPr>
        <p:txBody>
          <a:bodyPr>
            <a:normAutofit/>
          </a:bodyPr>
          <a:lstStyle/>
          <a:p>
            <a:r>
              <a:rPr lang="en-US" dirty="0"/>
              <a:t>General Motors: </a:t>
            </a:r>
          </a:p>
          <a:p>
            <a:pPr lvl="1"/>
            <a:r>
              <a:rPr lang="en-US" dirty="0"/>
              <a:t>Buick has become the car for grandparents.</a:t>
            </a:r>
          </a:p>
          <a:p>
            <a:pPr lvl="1"/>
            <a:r>
              <a:rPr lang="en-US" dirty="0"/>
              <a:t>When it tried repositioning efforts, the average age of its drivers dropped only from 62 to 59 years–some of the oldest customers to buy any automobiles. </a:t>
            </a:r>
          </a:p>
          <a:p>
            <a:pPr lvl="1"/>
            <a:r>
              <a:rPr lang="en-US" dirty="0"/>
              <a:t>Its sales declined, its reputation suffered, and even its marketing efforts had to acknowledge its old-age persona.</a:t>
            </a:r>
          </a:p>
          <a:p>
            <a:r>
              <a:rPr lang="en-US" dirty="0"/>
              <a:t>Honda: </a:t>
            </a:r>
          </a:p>
          <a:p>
            <a:pPr lvl="1"/>
            <a:r>
              <a:rPr lang="en-US" dirty="0"/>
              <a:t>As Honda consumers aged and began earning more, they sought expensive, prestigious vehicles and switched from Honda to luxury vehicles. </a:t>
            </a:r>
          </a:p>
          <a:p>
            <a:pPr lvl="1"/>
            <a:r>
              <a:rPr lang="en-US" dirty="0"/>
              <a:t>Honda launched the Acura line and targeted existing Honda drivers through unique sales channels.</a:t>
            </a:r>
          </a:p>
          <a:p>
            <a:pPr lvl="1"/>
            <a:r>
              <a:rPr lang="en-US" dirty="0"/>
              <a:t>The Acura line became one of the best-selling luxury brands.</a:t>
            </a:r>
          </a:p>
        </p:txBody>
      </p:sp>
      <p:sp>
        <p:nvSpPr>
          <p:cNvPr id="4" name="Footer Placeholder 3"/>
          <p:cNvSpPr>
            <a:spLocks noGrp="1"/>
          </p:cNvSpPr>
          <p:nvPr>
            <p:ph type="ftr" sz="quarter" idx="11"/>
          </p:nvPr>
        </p:nvSpPr>
        <p:spPr/>
        <p:txBody>
          <a:bodyPr/>
          <a:lstStyle/>
          <a:p>
            <a:r>
              <a:rPr lang="en-US" dirty="0"/>
              <a:t>© Palmatier, Petersen, and Germann</a:t>
            </a:r>
          </a:p>
        </p:txBody>
      </p:sp>
      <p:pic>
        <p:nvPicPr>
          <p:cNvPr id="7" name="Picture 6" descr="Buick-logo-2002-2560x1440.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50153" y="2138432"/>
            <a:ext cx="1693847" cy="952789"/>
          </a:xfrm>
          <a:prstGeom prst="rect">
            <a:avLst/>
          </a:prstGeom>
        </p:spPr>
      </p:pic>
      <p:pic>
        <p:nvPicPr>
          <p:cNvPr id="8" name="Picture 7" descr="Acura-Emblem-1.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70376" y="4502189"/>
            <a:ext cx="1382525" cy="1257965"/>
          </a:xfrm>
          <a:prstGeom prst="rect">
            <a:avLst/>
          </a:prstGeom>
        </p:spPr>
      </p:pic>
      <p:sp>
        <p:nvSpPr>
          <p:cNvPr id="10" name="Slide Number Placeholder 4"/>
          <p:cNvSpPr txBox="1">
            <a:spLocks/>
          </p:cNvSpPr>
          <p:nvPr/>
        </p:nvSpPr>
        <p:spPr>
          <a:xfrm>
            <a:off x="8398863" y="6457009"/>
            <a:ext cx="554038" cy="365125"/>
          </a:xfrm>
          <a:prstGeom prst="rect">
            <a:avLst/>
          </a:prstGeom>
        </p:spPr>
        <p:txBody>
          <a:bodyPr/>
          <a:ls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a:lstStyle>
          <a:p>
            <a:fld id="{606C48AC-5425-9447-80A6-7CD23CC5D020}" type="slidenum">
              <a:rPr lang="en-US" sz="1200" smtClean="0">
                <a:solidFill>
                  <a:schemeClr val="tx1">
                    <a:lumMod val="65000"/>
                    <a:lumOff val="35000"/>
                  </a:schemeClr>
                </a:solidFill>
              </a:rPr>
              <a:pPr/>
              <a:t>11</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436439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t>Learning Objectives</a:t>
            </a:r>
          </a:p>
          <a:p>
            <a:r>
              <a:rPr lang="en-US" dirty="0"/>
              <a:t>Introduction</a:t>
            </a:r>
          </a:p>
          <a:p>
            <a:pPr lvl="1"/>
            <a:r>
              <a:rPr lang="en-US" dirty="0"/>
              <a:t>All Customers Change </a:t>
            </a:r>
          </a:p>
          <a:p>
            <a:pPr lvl="1"/>
            <a:r>
              <a:rPr lang="en-US" dirty="0"/>
              <a:t>Sources of Customer Dynamics</a:t>
            </a:r>
          </a:p>
          <a:p>
            <a:r>
              <a:rPr lang="en-US" dirty="0"/>
              <a:t>All Customers Change: A Fundamental Assumption of Marketing</a:t>
            </a:r>
          </a:p>
          <a:p>
            <a:r>
              <a:rPr lang="en-US" b="1" dirty="0">
                <a:solidFill>
                  <a:srgbClr val="004668"/>
                </a:solidFill>
              </a:rPr>
              <a:t>Analyses for Managing Customer Dynamics </a:t>
            </a:r>
          </a:p>
          <a:p>
            <a:pPr lvl="1"/>
            <a:r>
              <a:rPr lang="en-US" dirty="0">
                <a:solidFill>
                  <a:srgbClr val="004668"/>
                </a:solidFill>
              </a:rPr>
              <a:t>RFM Model Analysis</a:t>
            </a:r>
          </a:p>
          <a:p>
            <a:pPr lvl="1"/>
            <a:r>
              <a:rPr lang="en-US" dirty="0">
                <a:solidFill>
                  <a:srgbClr val="004668"/>
                </a:solidFill>
              </a:rPr>
              <a:t>Logistics Regression Models</a:t>
            </a:r>
          </a:p>
          <a:p>
            <a:pPr lvl="1"/>
            <a:r>
              <a:rPr lang="en-US" dirty="0">
                <a:solidFill>
                  <a:srgbClr val="004668"/>
                </a:solidFill>
              </a:rPr>
              <a:t>Customer Lifetime Value (CLV) Analysis</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12</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893775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83394"/>
            <a:ext cx="7481702" cy="803691"/>
          </a:xfrm>
        </p:spPr>
        <p:txBody>
          <a:bodyPr/>
          <a:lstStyle/>
          <a:p>
            <a:r>
              <a:rPr lang="en-US" b="1" dirty="0"/>
              <a:t>Different Lifecycle Analysis</a:t>
            </a:r>
          </a:p>
        </p:txBody>
      </p:sp>
      <p:sp>
        <p:nvSpPr>
          <p:cNvPr id="3" name="Content Placeholder 2"/>
          <p:cNvSpPr>
            <a:spLocks noGrp="1"/>
          </p:cNvSpPr>
          <p:nvPr>
            <p:ph idx="1"/>
          </p:nvPr>
        </p:nvSpPr>
        <p:spPr/>
        <p:txBody>
          <a:bodyPr>
            <a:normAutofit/>
          </a:bodyPr>
          <a:lstStyle/>
          <a:p>
            <a:r>
              <a:rPr lang="en-US" b="1" dirty="0">
                <a:solidFill>
                  <a:schemeClr val="tx2"/>
                </a:solidFill>
              </a:rPr>
              <a:t>Recency, Frequency, and Monetary (RFM) Analysis: </a:t>
            </a:r>
            <a:r>
              <a:rPr lang="en-US" dirty="0"/>
              <a:t>Identifying clusters of customers according to how much time has passed since their last purchase (recency), how many times they have made a purchase during a specific time period (frequency), and how much they have spent during that time period (monetary). </a:t>
            </a:r>
          </a:p>
          <a:p>
            <a:r>
              <a:rPr lang="en-US" b="1" dirty="0">
                <a:solidFill>
                  <a:srgbClr val="1F497D"/>
                </a:solidFill>
              </a:rPr>
              <a:t>Logistic Regression: </a:t>
            </a:r>
            <a:r>
              <a:rPr lang="en-US" dirty="0"/>
              <a:t>Estimating the effect of one or more predictor variables on an outcome variable that is binary, such that it has only two possible outcomes (e.g., 1 or 0, yes or no). </a:t>
            </a:r>
          </a:p>
          <a:p>
            <a:r>
              <a:rPr lang="en-US" b="1" dirty="0">
                <a:solidFill>
                  <a:srgbClr val="1F497D"/>
                </a:solidFill>
              </a:rPr>
              <a:t>Customer Lifetime Value (CLV): </a:t>
            </a:r>
            <a:r>
              <a:rPr lang="en-US" dirty="0"/>
              <a:t>A forward-looking approach that allows researchers to estimate the value and profitability of customers. </a:t>
            </a:r>
            <a:endParaRPr lang="en-US" sz="2000"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4"/>
          <p:cNvSpPr txBox="1">
            <a:spLocks/>
          </p:cNvSpPr>
          <p:nvPr/>
        </p:nvSpPr>
        <p:spPr>
          <a:xfrm>
            <a:off x="8398863" y="6457009"/>
            <a:ext cx="554038" cy="365125"/>
          </a:xfrm>
          <a:prstGeom prst="rect">
            <a:avLst/>
          </a:prstGeom>
        </p:spPr>
        <p:txBody>
          <a:bodyPr/>
          <a:ls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a:lstStyle>
          <a:p>
            <a:fld id="{606C48AC-5425-9447-80A6-7CD23CC5D020}" type="slidenum">
              <a:rPr lang="en-US" sz="1200" smtClean="0">
                <a:solidFill>
                  <a:schemeClr val="tx1">
                    <a:lumMod val="65000"/>
                    <a:lumOff val="35000"/>
                  </a:schemeClr>
                </a:solidFill>
              </a:rPr>
              <a:pPr/>
              <a:t>13</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906965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1796AAD-C649-4A2D-A26D-35471D5F6711}"/>
              </a:ext>
            </a:extLst>
          </p:cNvPr>
          <p:cNvSpPr txBox="1"/>
          <p:nvPr/>
        </p:nvSpPr>
        <p:spPr>
          <a:xfrm>
            <a:off x="666206" y="529437"/>
            <a:ext cx="4572000" cy="523220"/>
          </a:xfrm>
          <a:prstGeom prst="rect">
            <a:avLst/>
          </a:prstGeom>
        </p:spPr>
        <p:txBody>
          <a:bodyPr vert="horz" lIns="91440" tIns="45720" rIns="91440" bIns="45720" rtlCol="0" anchor="t" anchorCtr="0">
            <a:noAutofit/>
          </a:bodyPr>
          <a:lstStyle>
            <a:lvl1pPr defTabSz="914400">
              <a:spcBef>
                <a:spcPct val="0"/>
              </a:spcBef>
              <a:buNone/>
              <a:defRPr sz="2800" b="1">
                <a:latin typeface="+mj-lt"/>
                <a:ea typeface="+mj-ea"/>
                <a:cs typeface="+mj-cs"/>
              </a:defRPr>
            </a:lvl1pPr>
          </a:lstStyle>
          <a:p>
            <a:r>
              <a:rPr lang="en-US" dirty="0"/>
              <a:t>Analysis Techniques</a:t>
            </a:r>
          </a:p>
        </p:txBody>
      </p:sp>
      <p:graphicFrame>
        <p:nvGraphicFramePr>
          <p:cNvPr id="2" name="Table 1">
            <a:extLst>
              <a:ext uri="{FF2B5EF4-FFF2-40B4-BE49-F238E27FC236}">
                <a16:creationId xmlns:a16="http://schemas.microsoft.com/office/drawing/2014/main" id="{A426D1EE-DD75-4745-9283-3B8BF1587ABB}"/>
              </a:ext>
            </a:extLst>
          </p:cNvPr>
          <p:cNvGraphicFramePr>
            <a:graphicFrameLocks noGrp="1"/>
          </p:cNvGraphicFramePr>
          <p:nvPr>
            <p:extLst>
              <p:ext uri="{D42A27DB-BD31-4B8C-83A1-F6EECF244321}">
                <p14:modId xmlns:p14="http://schemas.microsoft.com/office/powerpoint/2010/main" val="1916025395"/>
              </p:ext>
            </p:extLst>
          </p:nvPr>
        </p:nvGraphicFramePr>
        <p:xfrm>
          <a:off x="251503" y="1340552"/>
          <a:ext cx="8640993" cy="5145081"/>
        </p:xfrm>
        <a:graphic>
          <a:graphicData uri="http://schemas.openxmlformats.org/drawingml/2006/table">
            <a:tbl>
              <a:tblPr firstRow="1" firstCol="1" bandRow="1">
                <a:tableStyleId>{5C22544A-7EE6-4342-B048-85BDC9FD1C3A}</a:tableStyleId>
              </a:tblPr>
              <a:tblGrid>
                <a:gridCol w="1634671">
                  <a:extLst>
                    <a:ext uri="{9D8B030D-6E8A-4147-A177-3AD203B41FA5}">
                      <a16:colId xmlns:a16="http://schemas.microsoft.com/office/drawing/2014/main" val="117562909"/>
                    </a:ext>
                  </a:extLst>
                </a:gridCol>
                <a:gridCol w="3728704">
                  <a:extLst>
                    <a:ext uri="{9D8B030D-6E8A-4147-A177-3AD203B41FA5}">
                      <a16:colId xmlns:a16="http://schemas.microsoft.com/office/drawing/2014/main" val="828604591"/>
                    </a:ext>
                  </a:extLst>
                </a:gridCol>
                <a:gridCol w="3277618">
                  <a:extLst>
                    <a:ext uri="{9D8B030D-6E8A-4147-A177-3AD203B41FA5}">
                      <a16:colId xmlns:a16="http://schemas.microsoft.com/office/drawing/2014/main" val="2685014391"/>
                    </a:ext>
                  </a:extLst>
                </a:gridCol>
              </a:tblGrid>
              <a:tr h="428304">
                <a:tc>
                  <a:txBody>
                    <a:bodyPr/>
                    <a:lstStyle/>
                    <a:p>
                      <a:pPr marL="0" marR="0">
                        <a:spcBef>
                          <a:spcPts val="0"/>
                        </a:spcBef>
                        <a:spcAft>
                          <a:spcPts val="0"/>
                        </a:spcAft>
                      </a:pPr>
                      <a:r>
                        <a:rPr lang="en-US" sz="1400">
                          <a:effectLst/>
                        </a:rPr>
                        <a:t>Technique</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9526" marR="69526" marT="78595" marB="87059" anchor="ctr"/>
                </a:tc>
                <a:tc>
                  <a:txBody>
                    <a:bodyPr/>
                    <a:lstStyle/>
                    <a:p>
                      <a:pPr marL="0" marR="0">
                        <a:spcBef>
                          <a:spcPts val="0"/>
                        </a:spcBef>
                        <a:spcAft>
                          <a:spcPts val="0"/>
                        </a:spcAft>
                      </a:pPr>
                      <a:r>
                        <a:rPr lang="en-US" sz="1400">
                          <a:effectLst/>
                        </a:rPr>
                        <a:t>Description</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9526" marR="69526" marT="78595" marB="87059" anchor="ctr"/>
                </a:tc>
                <a:tc>
                  <a:txBody>
                    <a:bodyPr/>
                    <a:lstStyle/>
                    <a:p>
                      <a:pPr marL="0" marR="0">
                        <a:spcBef>
                          <a:spcPts val="0"/>
                        </a:spcBef>
                        <a:spcAft>
                          <a:spcPts val="0"/>
                        </a:spcAft>
                      </a:pPr>
                      <a:r>
                        <a:rPr lang="en-US" sz="1400">
                          <a:effectLst/>
                        </a:rPr>
                        <a:t>Managerial Uses</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9526" marR="69526" marT="78595" marB="87059" anchor="ctr"/>
                </a:tc>
                <a:extLst>
                  <a:ext uri="{0D108BD9-81ED-4DB2-BD59-A6C34878D82A}">
                    <a16:rowId xmlns:a16="http://schemas.microsoft.com/office/drawing/2014/main" val="3566580065"/>
                  </a:ext>
                </a:extLst>
              </a:tr>
              <a:tr h="1745225">
                <a:tc>
                  <a:txBody>
                    <a:bodyPr/>
                    <a:lstStyle/>
                    <a:p>
                      <a:pPr marL="0" marR="0">
                        <a:spcBef>
                          <a:spcPts val="0"/>
                        </a:spcBef>
                        <a:spcAft>
                          <a:spcPts val="0"/>
                        </a:spcAft>
                      </a:pPr>
                      <a:r>
                        <a:rPr lang="en-US" sz="1400">
                          <a:effectLst/>
                        </a:rPr>
                        <a:t>Using Recency, Frequency, and Monetary (RFM) Analysis for Customer Selection (Chapter 7)</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9526" marR="69526" marT="78595" marB="87059"/>
                </a:tc>
                <a:tc>
                  <a:txBody>
                    <a:bodyPr/>
                    <a:lstStyle/>
                    <a:p>
                      <a:pPr marL="0" marR="0">
                        <a:spcBef>
                          <a:spcPts val="0"/>
                        </a:spcBef>
                        <a:spcAft>
                          <a:spcPts val="0"/>
                        </a:spcAft>
                      </a:pPr>
                      <a:r>
                        <a:rPr lang="en-US" sz="1400" dirty="0">
                          <a:effectLst/>
                        </a:rPr>
                        <a:t>Identifying clusters of customers according to how much time has passed since their last purchase (recency), how many times they have made a purchase during a specific time period (frequency), and how much they have spent during that time period (monetary). </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9526" marR="69526" marT="78595" marB="87059"/>
                </a:tc>
                <a:tc>
                  <a:txBody>
                    <a:bodyPr/>
                    <a:lstStyle/>
                    <a:p>
                      <a:pPr marL="0" marR="0">
                        <a:spcBef>
                          <a:spcPts val="0"/>
                        </a:spcBef>
                        <a:spcAft>
                          <a:spcPts val="0"/>
                        </a:spcAft>
                      </a:pPr>
                      <a:r>
                        <a:rPr lang="en-US" sz="1400">
                          <a:effectLst/>
                        </a:rPr>
                        <a:t>Segmentation, targeting, customer cohort analysis, customer lifetime value analysis, communication, advertising campaigns, resource allocation</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9526" marR="69526" marT="78595" marB="87059"/>
                </a:tc>
                <a:extLst>
                  <a:ext uri="{0D108BD9-81ED-4DB2-BD59-A6C34878D82A}">
                    <a16:rowId xmlns:a16="http://schemas.microsoft.com/office/drawing/2014/main" val="2124549162"/>
                  </a:ext>
                </a:extLst>
              </a:tr>
              <a:tr h="1189724">
                <a:tc>
                  <a:txBody>
                    <a:bodyPr/>
                    <a:lstStyle/>
                    <a:p>
                      <a:pPr marL="0" marR="0">
                        <a:spcBef>
                          <a:spcPts val="0"/>
                        </a:spcBef>
                        <a:spcAft>
                          <a:spcPts val="0"/>
                        </a:spcAft>
                      </a:pPr>
                      <a:r>
                        <a:rPr lang="en-US" sz="1400" dirty="0">
                          <a:effectLst/>
                        </a:rPr>
                        <a:t>Using Logistic Regression for Customer Selection (Chapter 8)</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9526" marR="69526" marT="78595" marB="87059"/>
                </a:tc>
                <a:tc>
                  <a:txBody>
                    <a:bodyPr/>
                    <a:lstStyle/>
                    <a:p>
                      <a:pPr marL="0" marR="0">
                        <a:spcBef>
                          <a:spcPts val="0"/>
                        </a:spcBef>
                        <a:spcAft>
                          <a:spcPts val="0"/>
                        </a:spcAft>
                      </a:pPr>
                      <a:r>
                        <a:rPr lang="en-US" sz="1400" dirty="0">
                          <a:effectLst/>
                        </a:rPr>
                        <a:t>Estimating the effect of one or more predictor variables on an outcome variable that is binary, such that it has only two possible outcomes (e.g., 1 or 0, yes or no). Researchers can identify variables that significantly predict binary outcomes.</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9526" marR="69526" marT="78595" marB="87059"/>
                </a:tc>
                <a:tc>
                  <a:txBody>
                    <a:bodyPr/>
                    <a:lstStyle/>
                    <a:p>
                      <a:pPr marL="0" marR="0">
                        <a:spcBef>
                          <a:spcPts val="0"/>
                        </a:spcBef>
                        <a:spcAft>
                          <a:spcPts val="0"/>
                        </a:spcAft>
                      </a:pPr>
                      <a:r>
                        <a:rPr lang="en-US" sz="1400" dirty="0">
                          <a:effectLst/>
                        </a:rPr>
                        <a:t>Acquisition, expansion and retention strategies, promotion strategies, advertising campaigns, resource allocation</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9526" marR="69526" marT="78595" marB="87059"/>
                </a:tc>
                <a:extLst>
                  <a:ext uri="{0D108BD9-81ED-4DB2-BD59-A6C34878D82A}">
                    <a16:rowId xmlns:a16="http://schemas.microsoft.com/office/drawing/2014/main" val="1418208191"/>
                  </a:ext>
                </a:extLst>
              </a:tr>
              <a:tr h="1525738">
                <a:tc>
                  <a:txBody>
                    <a:bodyPr/>
                    <a:lstStyle/>
                    <a:p>
                      <a:pPr marL="0" marR="0" algn="ctr">
                        <a:spcBef>
                          <a:spcPts val="0"/>
                        </a:spcBef>
                        <a:spcAft>
                          <a:spcPts val="0"/>
                        </a:spcAft>
                      </a:pPr>
                      <a:r>
                        <a:rPr lang="en-US" sz="1400" b="1" kern="1200" dirty="0">
                          <a:solidFill>
                            <a:schemeClr val="lt1"/>
                          </a:solidFill>
                          <a:effectLst/>
                          <a:latin typeface="+mn-lt"/>
                          <a:ea typeface="+mn-ea"/>
                          <a:cs typeface="+mn-cs"/>
                        </a:rPr>
                        <a:t>Using Customer Lifetime Value (CLV)</a:t>
                      </a:r>
                    </a:p>
                    <a:p>
                      <a:pPr marL="0" marR="0" algn="ctr">
                        <a:spcBef>
                          <a:spcPts val="0"/>
                        </a:spcBef>
                        <a:spcAft>
                          <a:spcPts val="0"/>
                        </a:spcAft>
                      </a:pPr>
                      <a:r>
                        <a:rPr lang="en-US" sz="1400" b="1" kern="1200" dirty="0">
                          <a:solidFill>
                            <a:schemeClr val="lt1"/>
                          </a:solidFill>
                          <a:effectLst/>
                          <a:latin typeface="+mn-lt"/>
                          <a:ea typeface="+mn-ea"/>
                          <a:cs typeface="+mn-cs"/>
                        </a:rPr>
                        <a:t>for Customer Selection (Chapter 9)</a:t>
                      </a:r>
                    </a:p>
                  </a:txBody>
                  <a:tcPr marL="69526" marR="69526" marT="78595" marB="87059"/>
                </a:tc>
                <a:tc>
                  <a:txBody>
                    <a:bodyPr/>
                    <a:lstStyle/>
                    <a:p>
                      <a:pPr marL="0" marR="0">
                        <a:spcBef>
                          <a:spcPts val="0"/>
                        </a:spcBef>
                        <a:spcAft>
                          <a:spcPts val="0"/>
                        </a:spcAft>
                      </a:pPr>
                      <a:r>
                        <a:rPr lang="en-US" sz="1400">
                          <a:effectLst/>
                        </a:rPr>
                        <a:t>A forward-looking approach that allows researchers to estimate the value and profitability of customers. CLV equals the net present value of all future streams of profits that a customer generates over the life of the relationship with the company.</a:t>
                      </a:r>
                      <a:endParaRPr lang="en-US"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9526" marR="69526" marT="78595" marB="87059"/>
                </a:tc>
                <a:tc>
                  <a:txBody>
                    <a:bodyPr/>
                    <a:lstStyle/>
                    <a:p>
                      <a:pPr marL="0" marR="0">
                        <a:spcBef>
                          <a:spcPts val="0"/>
                        </a:spcBef>
                        <a:spcAft>
                          <a:spcPts val="0"/>
                        </a:spcAft>
                      </a:pPr>
                      <a:r>
                        <a:rPr lang="en-US" sz="1400" dirty="0">
                          <a:effectLst/>
                        </a:rPr>
                        <a:t>Customer profitability, segmentation, targeting, acquisition and retention strategies, customer divestment, promotion strategies, advertising campaigns, customization, resource allocation</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9526" marR="69526" marT="78595" marB="87059"/>
                </a:tc>
                <a:extLst>
                  <a:ext uri="{0D108BD9-81ED-4DB2-BD59-A6C34878D82A}">
                    <a16:rowId xmlns:a16="http://schemas.microsoft.com/office/drawing/2014/main" val="1041702737"/>
                  </a:ext>
                </a:extLst>
              </a:tr>
            </a:tbl>
          </a:graphicData>
        </a:graphic>
      </p:graphicFrame>
    </p:spTree>
    <p:extLst>
      <p:ext uri="{BB962C8B-B14F-4D97-AF65-F5344CB8AC3E}">
        <p14:creationId xmlns:p14="http://schemas.microsoft.com/office/powerpoint/2010/main" val="1777606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588194"/>
            <a:ext cx="7481702" cy="803691"/>
          </a:xfrm>
        </p:spPr>
        <p:txBody>
          <a:bodyPr/>
          <a:lstStyle/>
          <a:p>
            <a:r>
              <a:rPr lang="en-US" b="1" dirty="0"/>
              <a:t>RFM Analysis</a:t>
            </a:r>
          </a:p>
        </p:txBody>
      </p:sp>
      <p:sp>
        <p:nvSpPr>
          <p:cNvPr id="3" name="Content Placeholder 2"/>
          <p:cNvSpPr>
            <a:spLocks noGrp="1"/>
          </p:cNvSpPr>
          <p:nvPr>
            <p:ph idx="1"/>
          </p:nvPr>
        </p:nvSpPr>
        <p:spPr>
          <a:xfrm>
            <a:off x="343950" y="1206500"/>
            <a:ext cx="8608952" cy="5365750"/>
          </a:xfrm>
        </p:spPr>
        <p:txBody>
          <a:bodyPr>
            <a:normAutofit/>
          </a:bodyPr>
          <a:lstStyle/>
          <a:p>
            <a:r>
              <a:rPr lang="en-US" sz="1800" b="1" dirty="0"/>
              <a:t>Recency, frequency, and monetary (RFM) </a:t>
            </a:r>
            <a:r>
              <a:rPr lang="en-US" sz="1800" dirty="0"/>
              <a:t>analyses identify groups of customers according to how much time has passed since their last purchase, how many times they have made a purchase during a specific time period, and how much they have spent during that time period </a:t>
            </a:r>
          </a:p>
          <a:p>
            <a:r>
              <a:rPr lang="en-US" sz="1800" b="1" dirty="0">
                <a:solidFill>
                  <a:schemeClr val="tx2"/>
                </a:solidFill>
              </a:rPr>
              <a:t>Underlying  idea of RFM analysis </a:t>
            </a:r>
            <a:r>
              <a:rPr lang="en-US" dirty="0"/>
              <a:t>is that customers who have </a:t>
            </a:r>
            <a:endParaRPr lang="en-US" sz="1800" dirty="0"/>
          </a:p>
          <a:p>
            <a:pPr lvl="1"/>
            <a:r>
              <a:rPr lang="en-US" sz="1600" dirty="0"/>
              <a:t>Purchased more recently</a:t>
            </a:r>
          </a:p>
          <a:p>
            <a:pPr lvl="1"/>
            <a:r>
              <a:rPr lang="en-US" sz="1600" dirty="0"/>
              <a:t>Made more purchases during a given time period  </a:t>
            </a:r>
          </a:p>
          <a:p>
            <a:pPr lvl="1"/>
            <a:r>
              <a:rPr lang="en-US" sz="1600" dirty="0"/>
              <a:t>Spent more on those purchases are more likely to respond to a new offer</a:t>
            </a:r>
          </a:p>
          <a:p>
            <a:r>
              <a:rPr lang="en-US" sz="1800" dirty="0"/>
              <a:t>Employing different marketing treatments to different groups based on customers likelihood to respond with a valuable purchase, the costs can be matched to a customer group value and effectiveness of past responses of groups</a:t>
            </a:r>
          </a:p>
          <a:p>
            <a:r>
              <a:rPr lang="en-US" sz="1800" dirty="0"/>
              <a:t>Key benefit of  </a:t>
            </a:r>
            <a:r>
              <a:rPr lang="en-US" sz="1800" b="1" dirty="0">
                <a:solidFill>
                  <a:schemeClr val="tx2"/>
                </a:solidFill>
              </a:rPr>
              <a:t>RFM analysis </a:t>
            </a:r>
            <a:endParaRPr lang="en-US" sz="1800" dirty="0"/>
          </a:p>
          <a:p>
            <a:pPr lvl="1"/>
            <a:r>
              <a:rPr lang="en-US" sz="1600" dirty="0"/>
              <a:t>Limited data needs and easy of analyses</a:t>
            </a:r>
          </a:p>
          <a:p>
            <a:pPr lvl="1"/>
            <a:r>
              <a:rPr lang="en-US" sz="1600" dirty="0"/>
              <a:t>calculate their return on marketing investment (ROMI) for their campaigns</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7"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405569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588194"/>
            <a:ext cx="7481702" cy="803691"/>
          </a:xfrm>
        </p:spPr>
        <p:txBody>
          <a:bodyPr/>
          <a:lstStyle/>
          <a:p>
            <a:r>
              <a:rPr lang="en-US" b="1" dirty="0"/>
              <a:t>Logistics Regression Models </a:t>
            </a:r>
          </a:p>
        </p:txBody>
      </p:sp>
      <p:sp>
        <p:nvSpPr>
          <p:cNvPr id="3" name="Content Placeholder 2"/>
          <p:cNvSpPr>
            <a:spLocks noGrp="1"/>
          </p:cNvSpPr>
          <p:nvPr>
            <p:ph idx="1"/>
          </p:nvPr>
        </p:nvSpPr>
        <p:spPr>
          <a:xfrm>
            <a:off x="343950" y="1206500"/>
            <a:ext cx="8608952" cy="5365750"/>
          </a:xfrm>
        </p:spPr>
        <p:txBody>
          <a:bodyPr>
            <a:normAutofit/>
          </a:bodyPr>
          <a:lstStyle/>
          <a:p>
            <a:r>
              <a:rPr lang="en-US" sz="1800" b="1" dirty="0"/>
              <a:t>Logistics regression </a:t>
            </a:r>
            <a:r>
              <a:rPr lang="en-US" sz="1800" dirty="0"/>
              <a:t>are well suited to studying customer dynamics. Customer dynamics can be identified by segmenting customers according to different stages of their journey with a firm, from acquisition to expansion to retention (AER stages). </a:t>
            </a:r>
          </a:p>
          <a:p>
            <a:r>
              <a:rPr lang="en-US" sz="1800" b="1" dirty="0">
                <a:solidFill>
                  <a:schemeClr val="tx2"/>
                </a:solidFill>
              </a:rPr>
              <a:t>Acquisition stage</a:t>
            </a:r>
            <a:endParaRPr lang="en-US" sz="1800" dirty="0"/>
          </a:p>
          <a:p>
            <a:pPr lvl="1"/>
            <a:r>
              <a:rPr lang="en-US" sz="1600" dirty="0"/>
              <a:t>Customers begin to evaluate, learn about  and make initial contact before purchase.</a:t>
            </a:r>
          </a:p>
          <a:p>
            <a:pPr lvl="1"/>
            <a:r>
              <a:rPr lang="en-US" sz="1600" dirty="0"/>
              <a:t>Experienced similar life events or reached similar levels of  maturity.</a:t>
            </a:r>
          </a:p>
          <a:p>
            <a:r>
              <a:rPr lang="en-US" sz="1800" b="1" dirty="0">
                <a:solidFill>
                  <a:schemeClr val="tx2"/>
                </a:solidFill>
              </a:rPr>
              <a:t>Expansion stage</a:t>
            </a:r>
            <a:r>
              <a:rPr lang="en-US" dirty="0"/>
              <a:t> </a:t>
            </a:r>
            <a:endParaRPr lang="en-US" sz="1800" dirty="0"/>
          </a:p>
          <a:p>
            <a:pPr lvl="1"/>
            <a:r>
              <a:rPr lang="en-US" sz="1600" dirty="0"/>
              <a:t>A good segmentation can help the firm respond appropriately to customers changing needs.</a:t>
            </a:r>
          </a:p>
          <a:p>
            <a:pPr lvl="1"/>
            <a:r>
              <a:rPr lang="en-US" sz="1600" dirty="0"/>
              <a:t>Anticipate and adapt to probable migration paths, meeting customers needs better than competitors can.  </a:t>
            </a:r>
          </a:p>
          <a:p>
            <a:r>
              <a:rPr lang="en-US" sz="1800" b="1" dirty="0">
                <a:solidFill>
                  <a:schemeClr val="tx2"/>
                </a:solidFill>
              </a:rPr>
              <a:t>Retention stage</a:t>
            </a:r>
            <a:endParaRPr lang="en-US" sz="1800" dirty="0"/>
          </a:p>
          <a:p>
            <a:pPr lvl="1"/>
            <a:r>
              <a:rPr lang="en-US" sz="1600" dirty="0"/>
              <a:t>consumers want something “different”  </a:t>
            </a:r>
          </a:p>
          <a:p>
            <a:pPr lvl="1"/>
            <a:r>
              <a:rPr lang="en-US" sz="1600" dirty="0"/>
              <a:t>Increasing switching costs  is only a short-term strategy. </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7"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354921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588194"/>
            <a:ext cx="7481702" cy="803691"/>
          </a:xfrm>
        </p:spPr>
        <p:txBody>
          <a:bodyPr/>
          <a:lstStyle/>
          <a:p>
            <a:r>
              <a:rPr lang="en-US" b="1" dirty="0"/>
              <a:t>Customer Lifetime Value (CLV) Analysis</a:t>
            </a:r>
          </a:p>
        </p:txBody>
      </p:sp>
      <p:sp>
        <p:nvSpPr>
          <p:cNvPr id="3" name="Content Placeholder 2"/>
          <p:cNvSpPr>
            <a:spLocks noGrp="1"/>
          </p:cNvSpPr>
          <p:nvPr>
            <p:ph idx="1"/>
          </p:nvPr>
        </p:nvSpPr>
        <p:spPr>
          <a:xfrm>
            <a:off x="343950" y="1206500"/>
            <a:ext cx="8608952" cy="5365750"/>
          </a:xfrm>
        </p:spPr>
        <p:txBody>
          <a:bodyPr>
            <a:normAutofit/>
          </a:bodyPr>
          <a:lstStyle/>
          <a:p>
            <a:r>
              <a:rPr lang="en-US" sz="1800" b="1" dirty="0"/>
              <a:t>Customer lifetime value (CLV) analyses </a:t>
            </a:r>
            <a:r>
              <a:rPr lang="en-US" dirty="0"/>
              <a:t>allow marketers to identify the “true” value of a customer to a firm in the long term. </a:t>
            </a:r>
            <a:endParaRPr lang="en-US" sz="1800" dirty="0"/>
          </a:p>
          <a:p>
            <a:r>
              <a:rPr lang="en-US" sz="1800" b="1" dirty="0">
                <a:solidFill>
                  <a:schemeClr val="tx2"/>
                </a:solidFill>
              </a:rPr>
              <a:t>The goal </a:t>
            </a:r>
            <a:r>
              <a:rPr lang="en-US" sz="1800" dirty="0"/>
              <a:t>is to capture the actual contribution of each customer, according to the discounted value of the sales and costs associated with it, across the migration paths it follows throughout its relationship with the firm. </a:t>
            </a:r>
          </a:p>
          <a:p>
            <a:r>
              <a:rPr lang="en-US" sz="1800" b="1" dirty="0">
                <a:solidFill>
                  <a:schemeClr val="tx2"/>
                </a:solidFill>
              </a:rPr>
              <a:t>The analysis includes </a:t>
            </a:r>
            <a:r>
              <a:rPr lang="en-US" sz="1800" dirty="0"/>
              <a:t>acquisition cost, ongoing marketing costs, and predicted changes in sales and profits, then derives a single value or CLV  “score”.</a:t>
            </a:r>
            <a:endParaRPr lang="en-US" sz="1600" dirty="0"/>
          </a:p>
          <a:p>
            <a:r>
              <a:rPr lang="en-US" sz="1800" dirty="0"/>
              <a:t>CLV not only account for </a:t>
            </a:r>
            <a:r>
              <a:rPr lang="en-US" sz="1800" b="1" dirty="0">
                <a:solidFill>
                  <a:schemeClr val="tx2"/>
                </a:solidFill>
              </a:rPr>
              <a:t>customer heterogeneity </a:t>
            </a:r>
            <a:r>
              <a:rPr lang="en-US" dirty="0"/>
              <a:t>(MP#1, the individual customer level)</a:t>
            </a:r>
            <a:r>
              <a:rPr lang="en-US" sz="1800" dirty="0"/>
              <a:t>, but also reflects </a:t>
            </a:r>
            <a:r>
              <a:rPr lang="en-US" sz="1800" b="1" dirty="0">
                <a:solidFill>
                  <a:schemeClr val="tx2"/>
                </a:solidFill>
              </a:rPr>
              <a:t>customer dynamics </a:t>
            </a:r>
            <a:r>
              <a:rPr lang="en-US" dirty="0"/>
              <a:t>(MP#2, discounting cash flows).</a:t>
            </a:r>
          </a:p>
          <a:p>
            <a:r>
              <a:rPr lang="en-US" sz="1800" b="1" dirty="0">
                <a:solidFill>
                  <a:schemeClr val="tx2"/>
                </a:solidFill>
              </a:rPr>
              <a:t>CLV approach </a:t>
            </a:r>
            <a:r>
              <a:rPr lang="en-US" sz="1800" dirty="0"/>
              <a:t>takes a different perspective on firm profits.</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7"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048692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t>Learning Objectives</a:t>
            </a:r>
          </a:p>
          <a:p>
            <a:r>
              <a:rPr lang="en-US" dirty="0"/>
              <a:t>Introduction</a:t>
            </a:r>
          </a:p>
          <a:p>
            <a:pPr lvl="1"/>
            <a:r>
              <a:rPr lang="en-US" dirty="0"/>
              <a:t>All Customers Change </a:t>
            </a:r>
          </a:p>
          <a:p>
            <a:pPr lvl="1"/>
            <a:r>
              <a:rPr lang="en-US" dirty="0"/>
              <a:t>Sources of Customer Dynamics</a:t>
            </a:r>
          </a:p>
          <a:p>
            <a:r>
              <a:rPr lang="en-US" dirty="0"/>
              <a:t>All Customers Change: A Fundamental Assumption of Marketing</a:t>
            </a:r>
          </a:p>
          <a:p>
            <a:r>
              <a:rPr lang="en-US" dirty="0"/>
              <a:t>Analyses for Managing Customer Dynamics </a:t>
            </a:r>
          </a:p>
          <a:p>
            <a:pPr lvl="1"/>
            <a:r>
              <a:rPr lang="en-US" dirty="0"/>
              <a:t>RFM Model Analysis</a:t>
            </a:r>
          </a:p>
          <a:p>
            <a:pPr lvl="1"/>
            <a:r>
              <a:rPr lang="en-US" dirty="0"/>
              <a:t>Logistics Regression Models</a:t>
            </a:r>
          </a:p>
          <a:p>
            <a:pPr lvl="1"/>
            <a:r>
              <a:rPr lang="en-US" dirty="0"/>
              <a:t>Customer Lifetime Value (CLV) Analysis</a:t>
            </a:r>
          </a:p>
          <a:p>
            <a:r>
              <a:rPr lang="en-US" b="1" dirty="0">
                <a:solidFill>
                  <a:schemeClr val="tx2"/>
                </a:solidFill>
              </a:rPr>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18</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1419024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Takeaways</a:t>
            </a:r>
          </a:p>
        </p:txBody>
      </p:sp>
      <p:sp>
        <p:nvSpPr>
          <p:cNvPr id="3" name="Content Placeholder 2"/>
          <p:cNvSpPr>
            <a:spLocks noGrp="1"/>
          </p:cNvSpPr>
          <p:nvPr>
            <p:ph idx="1"/>
          </p:nvPr>
        </p:nvSpPr>
        <p:spPr/>
        <p:txBody>
          <a:bodyPr>
            <a:noAutofit/>
          </a:bodyPr>
          <a:lstStyle/>
          <a:p>
            <a:pPr lvl="0"/>
            <a:r>
              <a:rPr lang="en-US" dirty="0"/>
              <a:t>The principle that all customers change represents both an opportunity and a threat, depending on the firm’s strategic approach.</a:t>
            </a:r>
          </a:p>
          <a:p>
            <a:pPr lvl="0"/>
            <a:r>
              <a:rPr lang="en-US" dirty="0"/>
              <a:t>Individual customers change with life events; they also move through typical lifecycles and learn about products and categories. Product lifecycles progress and spark customer dynamics too. The inevitable environmental context affects customers’ perceptions and behaviors. Each catalyst works simultaneously to produce the cumulative customer dynamics.</a:t>
            </a:r>
          </a:p>
          <a:p>
            <a:pPr lvl="0"/>
            <a:r>
              <a:rPr lang="en-US" dirty="0"/>
              <a:t>Turbulent environments, such as those marked by rapid technology and communication developments, increase the speed at which customers change and their expectations of firms’ response times.</a:t>
            </a:r>
          </a:p>
          <a:p>
            <a:pPr lvl="0"/>
            <a:r>
              <a:rPr lang="en-US" dirty="0"/>
              <a:t>Three main analyses apply to managing customer dynamics: regency, frequency, and monetary (RFM), logistics regression, and customer lifetime value (CLV).</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19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131662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a:bodyPr>
          <a:lstStyle/>
          <a:p>
            <a:r>
              <a:rPr lang="en-US" b="1" dirty="0">
                <a:solidFill>
                  <a:schemeClr val="tx2"/>
                </a:solidFill>
              </a:rPr>
              <a:t>Learning Objectives</a:t>
            </a:r>
          </a:p>
          <a:p>
            <a:r>
              <a:rPr lang="en-US" dirty="0"/>
              <a:t>Introduction</a:t>
            </a:r>
          </a:p>
          <a:p>
            <a:pPr lvl="1"/>
            <a:r>
              <a:rPr lang="en-US" dirty="0"/>
              <a:t>All Customers Change </a:t>
            </a:r>
          </a:p>
          <a:p>
            <a:pPr lvl="1"/>
            <a:r>
              <a:rPr lang="en-US" dirty="0"/>
              <a:t>Sources of Customer Dynamics  </a:t>
            </a:r>
          </a:p>
          <a:p>
            <a:r>
              <a:rPr lang="en-US" dirty="0"/>
              <a:t>All Customers Change: A Fundamental Assumption of Marketing</a:t>
            </a:r>
          </a:p>
          <a:p>
            <a:r>
              <a:rPr lang="en-US" dirty="0"/>
              <a:t>Analyses for Managing Customer Dynamics </a:t>
            </a:r>
          </a:p>
          <a:p>
            <a:pPr lvl="1"/>
            <a:r>
              <a:rPr lang="en-US" dirty="0"/>
              <a:t>RFM Model Analysis</a:t>
            </a:r>
          </a:p>
          <a:p>
            <a:pPr lvl="1"/>
            <a:r>
              <a:rPr lang="en-US" dirty="0"/>
              <a:t>Logistics Regression Models</a:t>
            </a:r>
          </a:p>
          <a:p>
            <a:pPr lvl="1"/>
            <a:r>
              <a:rPr lang="en-US" dirty="0"/>
              <a:t>Customer Lifetime Value (CLV) Analysis</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697392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Takeaways</a:t>
            </a:r>
          </a:p>
        </p:txBody>
      </p:sp>
      <p:sp>
        <p:nvSpPr>
          <p:cNvPr id="3" name="Content Placeholder 2"/>
          <p:cNvSpPr>
            <a:spLocks noGrp="1"/>
          </p:cNvSpPr>
          <p:nvPr>
            <p:ph idx="1"/>
          </p:nvPr>
        </p:nvSpPr>
        <p:spPr/>
        <p:txBody>
          <a:bodyPr>
            <a:noAutofit/>
          </a:bodyPr>
          <a:lstStyle/>
          <a:p>
            <a:pPr lvl="0"/>
            <a:r>
              <a:rPr lang="en-US" b="1" dirty="0"/>
              <a:t>Regency, frequency, and monetary (RFM) </a:t>
            </a:r>
            <a:r>
              <a:rPr lang="en-US" dirty="0"/>
              <a:t>analyses identify groups of customers according to how much time has passed since their last purchase, how many times they have made a purchase during a specific time period, and how much they have spent during that time period</a:t>
            </a:r>
          </a:p>
          <a:p>
            <a:pPr lvl="0"/>
            <a:r>
              <a:rPr lang="en-US" b="1" dirty="0"/>
              <a:t>Logistics regression </a:t>
            </a:r>
            <a:r>
              <a:rPr lang="en-US" dirty="0"/>
              <a:t>reveals the factors that drive these behaviors by linking many independent variables or drivers to discrete customer behaviors, such as acquisition or retention</a:t>
            </a:r>
          </a:p>
          <a:p>
            <a:pPr lvl="0"/>
            <a:r>
              <a:rPr lang="en-US" dirty="0"/>
              <a:t>To capture the true contribution of a customer, </a:t>
            </a:r>
            <a:r>
              <a:rPr lang="en-US" b="1" dirty="0"/>
              <a:t>CLV</a:t>
            </a:r>
            <a:r>
              <a:rPr lang="en-US" dirty="0"/>
              <a:t> reflects the predicted migration path, so it can inform trade-off and resource allocation decisions across the three AER stages. The focus is on the sum of each CLV, not product line profits, so it encourages a customer-centric perspective.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20</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77936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2864" y="1560040"/>
            <a:ext cx="8119783" cy="4766855"/>
          </a:xfrm>
        </p:spPr>
        <p:txBody>
          <a:bodyPr>
            <a:normAutofit/>
          </a:bodyPr>
          <a:lstStyle/>
          <a:p>
            <a:pPr lvl="0"/>
            <a:r>
              <a:rPr lang="en-US" dirty="0"/>
              <a:t>Understand why an effective marketing strategy must manage customer dynamics.</a:t>
            </a:r>
          </a:p>
          <a:p>
            <a:pPr lvl="0"/>
            <a:r>
              <a:rPr lang="en-US" dirty="0"/>
              <a:t>Define customer dynamics.</a:t>
            </a:r>
          </a:p>
          <a:p>
            <a:pPr lvl="0"/>
            <a:r>
              <a:rPr lang="en-US" dirty="0"/>
              <a:t>Describe different sources of customer dynamics.</a:t>
            </a:r>
          </a:p>
          <a:p>
            <a:pPr lvl="0"/>
            <a:r>
              <a:rPr lang="en-US" dirty="0"/>
              <a:t>Give an example of each source of customer dynamics.</a:t>
            </a:r>
          </a:p>
          <a:p>
            <a:pPr lvl="0"/>
            <a:r>
              <a:rPr lang="en-US" dirty="0"/>
              <a:t>Explain how RFM, logistics regression, and CLV analyses can help firms manage customer dynamics.</a:t>
            </a:r>
          </a:p>
          <a:p>
            <a:pPr lvl="0"/>
            <a:r>
              <a:rPr lang="en-US" dirty="0"/>
              <a:t>Describe the benefits of RFM, logistics regression, and CLV analyses.</a:t>
            </a:r>
          </a:p>
          <a:p>
            <a:pPr marL="0" indent="0">
              <a:buNone/>
            </a:pPr>
            <a:endParaRPr lang="en-US" sz="1800" dirty="0"/>
          </a:p>
        </p:txBody>
      </p:sp>
      <p:sp>
        <p:nvSpPr>
          <p:cNvPr id="6" name="Footer Placeholder 5"/>
          <p:cNvSpPr>
            <a:spLocks noGrp="1"/>
          </p:cNvSpPr>
          <p:nvPr>
            <p:ph type="ftr" sz="quarter" idx="11"/>
          </p:nvPr>
        </p:nvSpPr>
        <p:spPr>
          <a:xfrm>
            <a:off x="291353" y="6423585"/>
            <a:ext cx="6122894" cy="365125"/>
          </a:xfrm>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3</a:t>
            </a:fld>
            <a:endParaRPr lang="en-US" sz="1200" dirty="0">
              <a:solidFill>
                <a:schemeClr val="tx1">
                  <a:lumMod val="65000"/>
                  <a:lumOff val="35000"/>
                </a:schemeClr>
              </a:solidFill>
            </a:endParaRPr>
          </a:p>
        </p:txBody>
      </p:sp>
      <p:sp>
        <p:nvSpPr>
          <p:cNvPr id="10" name="Title 1">
            <a:extLst>
              <a:ext uri="{FF2B5EF4-FFF2-40B4-BE49-F238E27FC236}">
                <a16:creationId xmlns:a16="http://schemas.microsoft.com/office/drawing/2014/main" id="{8EAE9807-BA27-4336-A769-D04F026F8E57}"/>
              </a:ext>
            </a:extLst>
          </p:cNvPr>
          <p:cNvSpPr>
            <a:spLocks noGrp="1"/>
          </p:cNvSpPr>
          <p:nvPr>
            <p:ph type="title"/>
          </p:nvPr>
        </p:nvSpPr>
        <p:spPr>
          <a:xfrm>
            <a:off x="498474" y="282574"/>
            <a:ext cx="7556313" cy="803691"/>
          </a:xfrm>
        </p:spPr>
        <p:txBody>
          <a:bodyPr/>
          <a:lstStyle/>
          <a:p>
            <a:r>
              <a:rPr lang="en-US" sz="3200" b="1" dirty="0"/>
              <a:t>Learning Objectives</a:t>
            </a:r>
          </a:p>
        </p:txBody>
      </p:sp>
    </p:spTree>
    <p:extLst>
      <p:ext uri="{BB962C8B-B14F-4D97-AF65-F5344CB8AC3E}">
        <p14:creationId xmlns:p14="http://schemas.microsoft.com/office/powerpoint/2010/main" val="12112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t>Learning Objectives</a:t>
            </a:r>
          </a:p>
          <a:p>
            <a:r>
              <a:rPr lang="en-US" b="1" dirty="0">
                <a:solidFill>
                  <a:srgbClr val="004668"/>
                </a:solidFill>
              </a:rPr>
              <a:t>Introduction</a:t>
            </a:r>
          </a:p>
          <a:p>
            <a:pPr lvl="1"/>
            <a:r>
              <a:rPr lang="en-US" dirty="0">
                <a:solidFill>
                  <a:srgbClr val="004668"/>
                </a:solidFill>
              </a:rPr>
              <a:t>All Customers Change </a:t>
            </a:r>
          </a:p>
          <a:p>
            <a:pPr lvl="1"/>
            <a:r>
              <a:rPr lang="en-US" dirty="0">
                <a:solidFill>
                  <a:srgbClr val="004668"/>
                </a:solidFill>
              </a:rPr>
              <a:t>Sources of Customer Dynamics  </a:t>
            </a:r>
          </a:p>
          <a:p>
            <a:r>
              <a:rPr lang="en-US" dirty="0"/>
              <a:t>All Customers Change: A Fundamental Assumption of Marketing</a:t>
            </a:r>
          </a:p>
          <a:p>
            <a:r>
              <a:rPr lang="en-US" dirty="0"/>
              <a:t>Analyses for Managing Customer Dynamics </a:t>
            </a:r>
          </a:p>
          <a:p>
            <a:pPr lvl="1"/>
            <a:r>
              <a:rPr lang="en-US" dirty="0"/>
              <a:t>RFM Model Analysis</a:t>
            </a:r>
          </a:p>
          <a:p>
            <a:pPr lvl="1"/>
            <a:r>
              <a:rPr lang="en-US" dirty="0"/>
              <a:t>Logistics Regression Models</a:t>
            </a:r>
          </a:p>
          <a:p>
            <a:pPr lvl="1"/>
            <a:r>
              <a:rPr lang="en-US" dirty="0"/>
              <a:t>Customer Lifetime Value (CLV) Analysis</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4</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606004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256" y="334681"/>
            <a:ext cx="8153400" cy="883270"/>
          </a:xfrm>
        </p:spPr>
        <p:txBody>
          <a:bodyPr/>
          <a:lstStyle/>
          <a:p>
            <a:r>
              <a:rPr lang="en-US" b="1" dirty="0"/>
              <a:t>All Customers Change</a:t>
            </a:r>
          </a:p>
        </p:txBody>
      </p:sp>
      <p:sp>
        <p:nvSpPr>
          <p:cNvPr id="3" name="Content Placeholder 2"/>
          <p:cNvSpPr>
            <a:spLocks noGrp="1"/>
          </p:cNvSpPr>
          <p:nvPr>
            <p:ph idx="1"/>
          </p:nvPr>
        </p:nvSpPr>
        <p:spPr>
          <a:xfrm>
            <a:off x="381000" y="1295400"/>
            <a:ext cx="8610600" cy="5410200"/>
          </a:xfrm>
        </p:spPr>
        <p:txBody>
          <a:bodyPr>
            <a:normAutofit/>
          </a:bodyPr>
          <a:lstStyle/>
          <a:p>
            <a:pPr marL="338328" indent="-338328"/>
            <a:r>
              <a:rPr lang="en-US" sz="1800" dirty="0">
                <a:cs typeface="Arial"/>
              </a:rPr>
              <a:t>Another underlying issue facing managers that make marketing decisions difficult is that all customers change</a:t>
            </a:r>
          </a:p>
          <a:p>
            <a:pPr marL="338328" indent="-338328"/>
            <a:r>
              <a:rPr lang="en-US" sz="1800" dirty="0"/>
              <a:t>Customer’s desires/needs for most products and services change over time or due to specific events</a:t>
            </a:r>
          </a:p>
          <a:p>
            <a:pPr marL="738333" lvl="1" indent="-338328"/>
            <a:r>
              <a:rPr lang="en-US" dirty="0"/>
              <a:t>Individual consumer needs change (age, experience, and due to trigger events)</a:t>
            </a:r>
          </a:p>
          <a:p>
            <a:pPr marL="738333" lvl="1" indent="-338328"/>
            <a:r>
              <a:rPr lang="en-US" dirty="0"/>
              <a:t>Customers are embedded in industries/markets, which change overtime (PCs 20 years ago and now)</a:t>
            </a:r>
          </a:p>
          <a:p>
            <a:pPr marL="338328" indent="-338328"/>
            <a:r>
              <a:rPr lang="en-US" sz="1800" dirty="0"/>
              <a:t>Customer's needs vary not only due to inherent differences in people (heterogeneity) but also as people and markets change (dynamics)</a:t>
            </a:r>
          </a:p>
          <a:p>
            <a:pPr>
              <a:lnSpc>
                <a:spcPct val="90000"/>
              </a:lnSpc>
            </a:pPr>
            <a:r>
              <a:rPr lang="en-US" sz="1800" dirty="0"/>
              <a:t>Thus, we need to adapt our “static” segmentation of all customers based on “generic” needs (MP#1) by focusing on our </a:t>
            </a:r>
            <a:r>
              <a:rPr lang="en-US" sz="1800" u="sng" dirty="0"/>
              <a:t>existing</a:t>
            </a:r>
            <a:r>
              <a:rPr lang="en-US" sz="1800" dirty="0"/>
              <a:t> customers and accounting for their </a:t>
            </a:r>
            <a:r>
              <a:rPr lang="en-US" sz="1800" u="sng" dirty="0"/>
              <a:t>time dependent</a:t>
            </a:r>
            <a:r>
              <a:rPr lang="en-US" sz="1800" dirty="0"/>
              <a:t> needs (MP#2)</a:t>
            </a:r>
          </a:p>
          <a:p>
            <a:pPr>
              <a:lnSpc>
                <a:spcPct val="90000"/>
              </a:lnSpc>
            </a:pPr>
            <a:r>
              <a:rPr lang="en-US" sz="1800" b="1" dirty="0">
                <a:solidFill>
                  <a:schemeClr val="tx2"/>
                </a:solidFill>
              </a:rPr>
              <a:t>Customer dynamics</a:t>
            </a:r>
            <a:r>
              <a:rPr lang="en-US" sz="1800" b="1" dirty="0">
                <a:solidFill>
                  <a:schemeClr val="tx1"/>
                </a:solidFill>
              </a:rPr>
              <a:t> </a:t>
            </a:r>
            <a:r>
              <a:rPr lang="en-US" sz="1800" dirty="0"/>
              <a:t>are changes in customer preferences that occur over time</a:t>
            </a:r>
            <a:endParaRPr lang="en-US" sz="1800" b="1" dirty="0">
              <a:cs typeface="Arial"/>
            </a:endParaRPr>
          </a:p>
          <a:p>
            <a:pPr>
              <a:lnSpc>
                <a:spcPct val="90000"/>
              </a:lnSpc>
            </a:pPr>
            <a:endParaRPr lang="en-US" sz="1800" u="sng" dirty="0"/>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045176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5" y="357524"/>
            <a:ext cx="7481702" cy="803691"/>
          </a:xfrm>
        </p:spPr>
        <p:txBody>
          <a:bodyPr/>
          <a:lstStyle/>
          <a:p>
            <a:r>
              <a:rPr lang="en-US" b="1" dirty="0"/>
              <a:t>Exercise on Customer Dynamics</a:t>
            </a:r>
          </a:p>
        </p:txBody>
      </p:sp>
      <p:sp>
        <p:nvSpPr>
          <p:cNvPr id="3" name="Content Placeholder 2"/>
          <p:cNvSpPr>
            <a:spLocks noGrp="1"/>
          </p:cNvSpPr>
          <p:nvPr>
            <p:ph idx="1"/>
          </p:nvPr>
        </p:nvSpPr>
        <p:spPr>
          <a:xfrm>
            <a:off x="336030" y="1322221"/>
            <a:ext cx="8610600" cy="5101364"/>
          </a:xfrm>
        </p:spPr>
        <p:txBody>
          <a:bodyPr>
            <a:normAutofit/>
          </a:bodyPr>
          <a:lstStyle/>
          <a:p>
            <a:r>
              <a:rPr lang="en-US" sz="2400" dirty="0"/>
              <a:t>Everyone take a few minutes to describe your or your parents past car purchases</a:t>
            </a:r>
          </a:p>
          <a:p>
            <a:r>
              <a:rPr lang="en-US" sz="2400" dirty="0"/>
              <a:t>Car at 20 _______________</a:t>
            </a:r>
          </a:p>
          <a:p>
            <a:pPr lvl="1"/>
            <a:r>
              <a:rPr lang="en-US" sz="2000" dirty="0"/>
              <a:t>Top two reasons bought __________ &amp; ____________</a:t>
            </a:r>
          </a:p>
          <a:p>
            <a:r>
              <a:rPr lang="en-US" sz="2400" dirty="0"/>
              <a:t>Car at 30 _______________</a:t>
            </a:r>
          </a:p>
          <a:p>
            <a:pPr lvl="1"/>
            <a:r>
              <a:rPr lang="en-US" sz="2000" dirty="0"/>
              <a:t>Top two reasons bought __________ &amp; ____________</a:t>
            </a:r>
          </a:p>
          <a:p>
            <a:pPr lvl="1"/>
            <a:r>
              <a:rPr lang="en-US" sz="2000" dirty="0"/>
              <a:t>Trigger for change _______________</a:t>
            </a:r>
          </a:p>
          <a:p>
            <a:r>
              <a:rPr lang="en-US" sz="2400" dirty="0"/>
              <a:t>Car now _______________</a:t>
            </a:r>
          </a:p>
          <a:p>
            <a:pPr lvl="1"/>
            <a:r>
              <a:rPr lang="en-US" sz="2000" dirty="0"/>
              <a:t>Top two reasons bought __________ &amp; ____________</a:t>
            </a:r>
          </a:p>
          <a:p>
            <a:pPr lvl="1"/>
            <a:r>
              <a:rPr lang="en-US" sz="2000" dirty="0"/>
              <a:t>Trigger for change _______________</a:t>
            </a:r>
          </a:p>
          <a:p>
            <a:pPr marL="457149" lvl="1" indent="0">
              <a:buNone/>
            </a:pPr>
            <a:endParaRPr lang="en-US" dirty="0"/>
          </a:p>
          <a:p>
            <a:endParaRPr lang="en-US" dirty="0"/>
          </a:p>
          <a:p>
            <a:pPr lvl="1"/>
            <a:endParaRPr lang="en-US" sz="2800" dirty="0"/>
          </a:p>
        </p:txBody>
      </p:sp>
      <p:sp>
        <p:nvSpPr>
          <p:cNvPr id="5" name="Footer Placeholder 4"/>
          <p:cNvSpPr>
            <a:spLocks noGrp="1"/>
          </p:cNvSpPr>
          <p:nvPr>
            <p:ph type="ftr" sz="quarter" idx="11"/>
          </p:nvPr>
        </p:nvSpPr>
        <p:spPr/>
        <p:txBody>
          <a:bodyPr/>
          <a:lstStyle/>
          <a:p>
            <a:r>
              <a:rPr lang="en-US" dirty="0"/>
              <a:t>© Palmatier, Petersen, and Germann</a:t>
            </a:r>
          </a:p>
        </p:txBody>
      </p:sp>
      <p:sp>
        <p:nvSpPr>
          <p:cNvPr id="7"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502473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5"/>
            <a:ext cx="7556313" cy="648538"/>
          </a:xfrm>
        </p:spPr>
        <p:txBody>
          <a:bodyPr>
            <a:normAutofit/>
          </a:bodyPr>
          <a:lstStyle/>
          <a:p>
            <a:r>
              <a:rPr lang="en-US" b="1" dirty="0"/>
              <a:t>5 Sources of Customer Dynamics</a:t>
            </a:r>
          </a:p>
        </p:txBody>
      </p:sp>
      <p:sp>
        <p:nvSpPr>
          <p:cNvPr id="3" name="Content Placeholder 2"/>
          <p:cNvSpPr>
            <a:spLocks noGrp="1"/>
          </p:cNvSpPr>
          <p:nvPr>
            <p:ph idx="1"/>
          </p:nvPr>
        </p:nvSpPr>
        <p:spPr>
          <a:xfrm>
            <a:off x="498475" y="1481913"/>
            <a:ext cx="6897112" cy="5075368"/>
          </a:xfrm>
        </p:spPr>
        <p:txBody>
          <a:bodyPr>
            <a:normAutofit/>
          </a:bodyPr>
          <a:lstStyle/>
          <a:p>
            <a:r>
              <a:rPr lang="en-US" sz="2400" dirty="0"/>
              <a:t>Discrete life events</a:t>
            </a:r>
          </a:p>
          <a:p>
            <a:r>
              <a:rPr lang="en-US" sz="2400" dirty="0"/>
              <a:t>Typical lifecycle</a:t>
            </a:r>
          </a:p>
          <a:p>
            <a:r>
              <a:rPr lang="en-US" sz="2400" dirty="0"/>
              <a:t>Learning effects</a:t>
            </a:r>
          </a:p>
          <a:p>
            <a:r>
              <a:rPr lang="en-US" sz="2400" dirty="0"/>
              <a:t>Product lifecycle</a:t>
            </a:r>
          </a:p>
          <a:p>
            <a:r>
              <a:rPr lang="en-US" sz="2400" dirty="0"/>
              <a:t>Constantly changing environmental context</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2676391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524" y="482066"/>
            <a:ext cx="7481702" cy="803691"/>
          </a:xfrm>
        </p:spPr>
        <p:txBody>
          <a:bodyPr/>
          <a:lstStyle/>
          <a:p>
            <a:r>
              <a:rPr lang="en-US" b="1" dirty="0"/>
              <a:t>Sources of Customer Dynamics</a:t>
            </a:r>
            <a:br>
              <a:rPr lang="en-US" dirty="0"/>
            </a:br>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7"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8</a:t>
            </a:fld>
            <a:endParaRPr lang="en-US" sz="1200" dirty="0">
              <a:solidFill>
                <a:schemeClr val="tx1">
                  <a:lumMod val="65000"/>
                  <a:lumOff val="35000"/>
                </a:schemeClr>
              </a:solidFill>
            </a:endParaRPr>
          </a:p>
        </p:txBody>
      </p:sp>
      <p:graphicFrame>
        <p:nvGraphicFramePr>
          <p:cNvPr id="3" name="Table 2">
            <a:extLst>
              <a:ext uri="{FF2B5EF4-FFF2-40B4-BE49-F238E27FC236}">
                <a16:creationId xmlns:a16="http://schemas.microsoft.com/office/drawing/2014/main" id="{8D7EFA3E-4E06-4C7A-82EF-FE5B2C76BD47}"/>
              </a:ext>
            </a:extLst>
          </p:cNvPr>
          <p:cNvGraphicFramePr>
            <a:graphicFrameLocks noGrp="1"/>
          </p:cNvGraphicFramePr>
          <p:nvPr>
            <p:extLst>
              <p:ext uri="{D42A27DB-BD31-4B8C-83A1-F6EECF244321}">
                <p14:modId xmlns:p14="http://schemas.microsoft.com/office/powerpoint/2010/main" val="2817954379"/>
              </p:ext>
            </p:extLst>
          </p:nvPr>
        </p:nvGraphicFramePr>
        <p:xfrm>
          <a:off x="201705" y="1285757"/>
          <a:ext cx="8751195" cy="4978245"/>
        </p:xfrm>
        <a:graphic>
          <a:graphicData uri="http://schemas.openxmlformats.org/drawingml/2006/table">
            <a:tbl>
              <a:tblPr>
                <a:tableStyleId>{5C22544A-7EE6-4342-B048-85BDC9FD1C3A}</a:tableStyleId>
              </a:tblPr>
              <a:tblGrid>
                <a:gridCol w="2436333">
                  <a:extLst>
                    <a:ext uri="{9D8B030D-6E8A-4147-A177-3AD203B41FA5}">
                      <a16:colId xmlns:a16="http://schemas.microsoft.com/office/drawing/2014/main" val="3292634082"/>
                    </a:ext>
                  </a:extLst>
                </a:gridCol>
                <a:gridCol w="1408647">
                  <a:extLst>
                    <a:ext uri="{9D8B030D-6E8A-4147-A177-3AD203B41FA5}">
                      <a16:colId xmlns:a16="http://schemas.microsoft.com/office/drawing/2014/main" val="3276028209"/>
                    </a:ext>
                  </a:extLst>
                </a:gridCol>
                <a:gridCol w="4906215">
                  <a:extLst>
                    <a:ext uri="{9D8B030D-6E8A-4147-A177-3AD203B41FA5}">
                      <a16:colId xmlns:a16="http://schemas.microsoft.com/office/drawing/2014/main" val="619345892"/>
                    </a:ext>
                  </a:extLst>
                </a:gridCol>
              </a:tblGrid>
              <a:tr h="337796">
                <a:tc>
                  <a:txBody>
                    <a:bodyPr/>
                    <a:lstStyle/>
                    <a:p>
                      <a:pPr marL="0" marR="0">
                        <a:lnSpc>
                          <a:spcPct val="150000"/>
                        </a:lnSpc>
                        <a:spcBef>
                          <a:spcPts val="0"/>
                        </a:spcBef>
                        <a:spcAft>
                          <a:spcPts val="0"/>
                        </a:spcAft>
                      </a:pPr>
                      <a:r>
                        <a:rPr lang="en-US" sz="1200" b="1" dirty="0">
                          <a:effectLst/>
                        </a:rPr>
                        <a:t> </a:t>
                      </a:r>
                      <a:endParaRPr lang="en-US" sz="1200" b="1" dirty="0">
                        <a:effectLst/>
                        <a:latin typeface="Times New Roman" panose="02020603050405020304" pitchFamily="18" charset="0"/>
                        <a:ea typeface="Malgun Gothic" panose="020B0503020000020004" pitchFamily="34" charset="-127"/>
                        <a:cs typeface="UniversLTStd-BoldCn"/>
                      </a:endParaRPr>
                    </a:p>
                  </a:txBody>
                  <a:tcPr marL="56384" marR="56384" marT="56384" marB="56384">
                    <a:solidFill>
                      <a:schemeClr val="accent6"/>
                    </a:solidFill>
                  </a:tcPr>
                </a:tc>
                <a:tc>
                  <a:txBody>
                    <a:bodyPr/>
                    <a:lstStyle/>
                    <a:p>
                      <a:pPr marL="0" marR="0">
                        <a:lnSpc>
                          <a:spcPct val="150000"/>
                        </a:lnSpc>
                        <a:spcBef>
                          <a:spcPts val="0"/>
                        </a:spcBef>
                        <a:spcAft>
                          <a:spcPts val="0"/>
                        </a:spcAft>
                      </a:pPr>
                      <a:r>
                        <a:rPr lang="en-US" sz="1200" b="1" dirty="0">
                          <a:effectLst/>
                        </a:rPr>
                        <a:t>Rate of Change</a:t>
                      </a:r>
                      <a:endParaRPr lang="en-US" sz="1200" b="1" dirty="0">
                        <a:effectLst/>
                        <a:latin typeface="Times New Roman" panose="02020603050405020304" pitchFamily="18" charset="0"/>
                        <a:ea typeface="Malgun Gothic" panose="020B0503020000020004" pitchFamily="34" charset="-127"/>
                        <a:cs typeface="UniversLTStd-BoldCn"/>
                      </a:endParaRPr>
                    </a:p>
                  </a:txBody>
                  <a:tcPr marL="56384" marR="56384" marT="56384" marB="56384">
                    <a:solidFill>
                      <a:schemeClr val="accent6"/>
                    </a:solidFill>
                  </a:tcPr>
                </a:tc>
                <a:tc>
                  <a:txBody>
                    <a:bodyPr/>
                    <a:lstStyle/>
                    <a:p>
                      <a:pPr marL="0" marR="0">
                        <a:lnSpc>
                          <a:spcPct val="150000"/>
                        </a:lnSpc>
                        <a:spcBef>
                          <a:spcPts val="0"/>
                        </a:spcBef>
                        <a:spcAft>
                          <a:spcPts val="0"/>
                        </a:spcAft>
                      </a:pPr>
                      <a:r>
                        <a:rPr lang="en-US" sz="1200" b="1" dirty="0">
                          <a:effectLst/>
                        </a:rPr>
                        <a:t>Examples</a:t>
                      </a:r>
                      <a:endParaRPr lang="en-US" sz="1200" b="1" dirty="0">
                        <a:effectLst/>
                        <a:latin typeface="Times New Roman" panose="02020603050405020304" pitchFamily="18" charset="0"/>
                        <a:ea typeface="Malgun Gothic" panose="020B0503020000020004" pitchFamily="34" charset="-127"/>
                        <a:cs typeface="UniversLTStd-BoldCn"/>
                      </a:endParaRPr>
                    </a:p>
                  </a:txBody>
                  <a:tcPr marL="56384" marR="56384" marT="56384" marB="56384">
                    <a:solidFill>
                      <a:schemeClr val="accent6"/>
                    </a:solidFill>
                  </a:tcPr>
                </a:tc>
                <a:extLst>
                  <a:ext uri="{0D108BD9-81ED-4DB2-BD59-A6C34878D82A}">
                    <a16:rowId xmlns:a16="http://schemas.microsoft.com/office/drawing/2014/main" val="1261556152"/>
                  </a:ext>
                </a:extLst>
              </a:tr>
              <a:tr h="305699">
                <a:tc gridSpan="3">
                  <a:txBody>
                    <a:bodyPr/>
                    <a:lstStyle/>
                    <a:p>
                      <a:pPr marL="0" marR="0" algn="ctr" rtl="0" fontAlgn="auto">
                        <a:lnSpc>
                          <a:spcPct val="120000"/>
                        </a:lnSpc>
                        <a:spcBef>
                          <a:spcPts val="0"/>
                        </a:spcBef>
                        <a:spcAft>
                          <a:spcPts val="0"/>
                        </a:spcAft>
                      </a:pPr>
                      <a:r>
                        <a:rPr lang="en-US" sz="1400" b="1" i="1" dirty="0">
                          <a:effectLst/>
                        </a:rPr>
                        <a:t>Individual Level</a:t>
                      </a:r>
                      <a:endParaRPr lang="en-US" sz="1400" b="1" i="1" dirty="0">
                        <a:solidFill>
                          <a:srgbClr val="000000"/>
                        </a:solidFill>
                        <a:effectLst/>
                        <a:latin typeface="Adobe Hebrew"/>
                        <a:ea typeface="Malgun Gothic" panose="020B0503020000020004" pitchFamily="34" charset="-127"/>
                        <a:cs typeface="Times New Roman" panose="02020603050405020304" pitchFamily="18" charset="0"/>
                      </a:endParaRPr>
                    </a:p>
                  </a:txBody>
                  <a:tcPr marL="56384" marR="56384" marT="56384" marB="56384"/>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89438313"/>
                  </a:ext>
                </a:extLst>
              </a:tr>
              <a:tr h="578522">
                <a:tc>
                  <a:txBody>
                    <a:bodyPr/>
                    <a:lstStyle/>
                    <a:p>
                      <a:pPr marL="0" marR="0">
                        <a:lnSpc>
                          <a:spcPct val="150000"/>
                        </a:lnSpc>
                        <a:spcBef>
                          <a:spcPts val="0"/>
                        </a:spcBef>
                        <a:spcAft>
                          <a:spcPts val="0"/>
                        </a:spcAft>
                      </a:pPr>
                      <a:r>
                        <a:rPr lang="en-US" sz="1200" dirty="0">
                          <a:effectLst/>
                        </a:rPr>
                        <a:t>Discrete life events</a:t>
                      </a:r>
                      <a:endParaRPr lang="en-US" sz="1200" dirty="0">
                        <a:effectLst/>
                        <a:latin typeface="Times New Roman" panose="02020603050405020304" pitchFamily="18" charset="0"/>
                        <a:ea typeface="Malgun Gothic" panose="020B0503020000020004" pitchFamily="34" charset="-127"/>
                        <a:cs typeface="UniversLTStd-Cn"/>
                      </a:endParaRPr>
                    </a:p>
                  </a:txBody>
                  <a:tcPr marL="56384" marR="56384" marT="56384" marB="56384">
                    <a:solidFill>
                      <a:schemeClr val="accent2">
                        <a:lumMod val="20000"/>
                        <a:lumOff val="80000"/>
                      </a:schemeClr>
                    </a:solidFill>
                  </a:tcPr>
                </a:tc>
                <a:tc>
                  <a:txBody>
                    <a:bodyPr/>
                    <a:lstStyle/>
                    <a:p>
                      <a:pPr marL="0" marR="0">
                        <a:lnSpc>
                          <a:spcPct val="150000"/>
                        </a:lnSpc>
                        <a:spcBef>
                          <a:spcPts val="0"/>
                        </a:spcBef>
                        <a:spcAft>
                          <a:spcPts val="0"/>
                        </a:spcAft>
                      </a:pPr>
                      <a:r>
                        <a:rPr lang="en-US" sz="1200" dirty="0">
                          <a:effectLst/>
                        </a:rPr>
                        <a:t>Rapid</a:t>
                      </a:r>
                      <a:endParaRPr lang="en-US" sz="1200" dirty="0">
                        <a:effectLst/>
                        <a:latin typeface="Times New Roman" panose="02020603050405020304" pitchFamily="18" charset="0"/>
                        <a:ea typeface="Malgun Gothic" panose="020B0503020000020004" pitchFamily="34" charset="-127"/>
                        <a:cs typeface="UniversLTStd-Cn"/>
                      </a:endParaRPr>
                    </a:p>
                  </a:txBody>
                  <a:tcPr marL="56384" marR="56384" marT="56384" marB="56384">
                    <a:solidFill>
                      <a:schemeClr val="accent2">
                        <a:lumMod val="20000"/>
                        <a:lumOff val="80000"/>
                      </a:schemeClr>
                    </a:solidFill>
                  </a:tcPr>
                </a:tc>
                <a:tc>
                  <a:txBody>
                    <a:bodyPr/>
                    <a:lstStyle/>
                    <a:p>
                      <a:pPr marL="0" marR="0">
                        <a:lnSpc>
                          <a:spcPct val="150000"/>
                        </a:lnSpc>
                        <a:spcBef>
                          <a:spcPts val="0"/>
                        </a:spcBef>
                        <a:spcAft>
                          <a:spcPts val="0"/>
                        </a:spcAft>
                      </a:pPr>
                      <a:r>
                        <a:rPr lang="en-US" sz="1200" dirty="0">
                          <a:effectLst/>
                        </a:rPr>
                        <a:t>Parents immediately develop new purchase patterns and preferences for services, such as gyms that offer daycare </a:t>
                      </a:r>
                      <a:endParaRPr lang="en-US" sz="1200" dirty="0">
                        <a:effectLst/>
                        <a:latin typeface="Times New Roman" panose="02020603050405020304" pitchFamily="18" charset="0"/>
                        <a:ea typeface="Malgun Gothic" panose="020B0503020000020004" pitchFamily="34" charset="-127"/>
                        <a:cs typeface="UniversLTStd-Cn"/>
                      </a:endParaRPr>
                    </a:p>
                  </a:txBody>
                  <a:tcPr marL="56384" marR="56384" marT="56384" marB="56384">
                    <a:solidFill>
                      <a:schemeClr val="accent2">
                        <a:lumMod val="20000"/>
                        <a:lumOff val="80000"/>
                      </a:schemeClr>
                    </a:solidFill>
                  </a:tcPr>
                </a:tc>
                <a:extLst>
                  <a:ext uri="{0D108BD9-81ED-4DB2-BD59-A6C34878D82A}">
                    <a16:rowId xmlns:a16="http://schemas.microsoft.com/office/drawing/2014/main" val="3137131765"/>
                  </a:ext>
                </a:extLst>
              </a:tr>
              <a:tr h="578522">
                <a:tc>
                  <a:txBody>
                    <a:bodyPr/>
                    <a:lstStyle/>
                    <a:p>
                      <a:pPr marL="0" marR="0">
                        <a:lnSpc>
                          <a:spcPct val="150000"/>
                        </a:lnSpc>
                        <a:spcBef>
                          <a:spcPts val="0"/>
                        </a:spcBef>
                        <a:spcAft>
                          <a:spcPts val="0"/>
                        </a:spcAft>
                      </a:pPr>
                      <a:r>
                        <a:rPr lang="en-US" sz="1200" dirty="0">
                          <a:effectLst/>
                        </a:rPr>
                        <a:t>Typical lifecycle, maturation </a:t>
                      </a:r>
                      <a:endParaRPr lang="en-US" sz="1200" dirty="0">
                        <a:effectLst/>
                        <a:latin typeface="Times New Roman" panose="02020603050405020304" pitchFamily="18" charset="0"/>
                        <a:ea typeface="Malgun Gothic" panose="020B0503020000020004" pitchFamily="34" charset="-127"/>
                        <a:cs typeface="UniversLTStd-Cn"/>
                      </a:endParaRPr>
                    </a:p>
                  </a:txBody>
                  <a:tcPr marL="56384" marR="56384" marT="56384" marB="56384">
                    <a:solidFill>
                      <a:schemeClr val="accent3">
                        <a:lumMod val="20000"/>
                        <a:lumOff val="80000"/>
                      </a:schemeClr>
                    </a:solidFill>
                  </a:tcPr>
                </a:tc>
                <a:tc>
                  <a:txBody>
                    <a:bodyPr/>
                    <a:lstStyle/>
                    <a:p>
                      <a:pPr marL="0" marR="0">
                        <a:lnSpc>
                          <a:spcPct val="150000"/>
                        </a:lnSpc>
                        <a:spcBef>
                          <a:spcPts val="0"/>
                        </a:spcBef>
                        <a:spcAft>
                          <a:spcPts val="0"/>
                        </a:spcAft>
                      </a:pPr>
                      <a:r>
                        <a:rPr lang="en-US" sz="1200" dirty="0">
                          <a:effectLst/>
                        </a:rPr>
                        <a:t>Slow</a:t>
                      </a:r>
                      <a:endParaRPr lang="en-US" sz="1200" dirty="0">
                        <a:effectLst/>
                        <a:latin typeface="Times New Roman" panose="02020603050405020304" pitchFamily="18" charset="0"/>
                        <a:ea typeface="Malgun Gothic" panose="020B0503020000020004" pitchFamily="34" charset="-127"/>
                        <a:cs typeface="UniversLTStd-Cn"/>
                      </a:endParaRPr>
                    </a:p>
                  </a:txBody>
                  <a:tcPr marL="56384" marR="56384" marT="56384" marB="56384">
                    <a:solidFill>
                      <a:schemeClr val="accent3">
                        <a:lumMod val="20000"/>
                        <a:lumOff val="80000"/>
                      </a:schemeClr>
                    </a:solidFill>
                  </a:tcPr>
                </a:tc>
                <a:tc>
                  <a:txBody>
                    <a:bodyPr/>
                    <a:lstStyle/>
                    <a:p>
                      <a:pPr marL="0" marR="0">
                        <a:lnSpc>
                          <a:spcPct val="150000"/>
                        </a:lnSpc>
                        <a:spcBef>
                          <a:spcPts val="0"/>
                        </a:spcBef>
                        <a:spcAft>
                          <a:spcPts val="0"/>
                        </a:spcAft>
                      </a:pPr>
                      <a:r>
                        <a:rPr lang="en-US" sz="1200" dirty="0">
                          <a:effectLst/>
                        </a:rPr>
                        <a:t>Older people tend to seek reduced risk, do not want to change, and seek comfort and health-related offerings</a:t>
                      </a:r>
                      <a:endParaRPr lang="en-US" sz="1200" dirty="0">
                        <a:effectLst/>
                        <a:latin typeface="Times New Roman" panose="02020603050405020304" pitchFamily="18" charset="0"/>
                        <a:ea typeface="Malgun Gothic" panose="020B0503020000020004" pitchFamily="34" charset="-127"/>
                        <a:cs typeface="UniversLTStd-Cn"/>
                      </a:endParaRPr>
                    </a:p>
                  </a:txBody>
                  <a:tcPr marL="56384" marR="56384" marT="56384" marB="56384">
                    <a:solidFill>
                      <a:schemeClr val="accent3">
                        <a:lumMod val="20000"/>
                        <a:lumOff val="80000"/>
                      </a:schemeClr>
                    </a:solidFill>
                  </a:tcPr>
                </a:tc>
                <a:extLst>
                  <a:ext uri="{0D108BD9-81ED-4DB2-BD59-A6C34878D82A}">
                    <a16:rowId xmlns:a16="http://schemas.microsoft.com/office/drawing/2014/main" val="979551776"/>
                  </a:ext>
                </a:extLst>
              </a:tr>
              <a:tr h="578522">
                <a:tc>
                  <a:txBody>
                    <a:bodyPr/>
                    <a:lstStyle/>
                    <a:p>
                      <a:pPr marL="0" marR="0">
                        <a:lnSpc>
                          <a:spcPct val="150000"/>
                        </a:lnSpc>
                        <a:spcBef>
                          <a:spcPts val="0"/>
                        </a:spcBef>
                        <a:spcAft>
                          <a:spcPts val="0"/>
                        </a:spcAft>
                      </a:pPr>
                      <a:r>
                        <a:rPr lang="en-US" sz="1200" dirty="0">
                          <a:effectLst/>
                        </a:rPr>
                        <a:t>Product learning effects</a:t>
                      </a:r>
                      <a:endParaRPr lang="en-US" sz="1200" dirty="0">
                        <a:effectLst/>
                        <a:latin typeface="Times New Roman" panose="02020603050405020304" pitchFamily="18" charset="0"/>
                        <a:ea typeface="Malgun Gothic" panose="020B0503020000020004" pitchFamily="34" charset="-127"/>
                        <a:cs typeface="UniversLTStd-Cn"/>
                      </a:endParaRPr>
                    </a:p>
                  </a:txBody>
                  <a:tcPr marL="56384" marR="56384" marT="56384" marB="56384">
                    <a:solidFill>
                      <a:schemeClr val="accent4">
                        <a:lumMod val="20000"/>
                        <a:lumOff val="80000"/>
                      </a:schemeClr>
                    </a:solidFill>
                  </a:tcPr>
                </a:tc>
                <a:tc>
                  <a:txBody>
                    <a:bodyPr/>
                    <a:lstStyle/>
                    <a:p>
                      <a:pPr marL="0" marR="0">
                        <a:lnSpc>
                          <a:spcPct val="150000"/>
                        </a:lnSpc>
                        <a:spcBef>
                          <a:spcPts val="0"/>
                        </a:spcBef>
                        <a:spcAft>
                          <a:spcPts val="0"/>
                        </a:spcAft>
                      </a:pPr>
                      <a:r>
                        <a:rPr lang="en-US" sz="1200" dirty="0">
                          <a:effectLst/>
                        </a:rPr>
                        <a:t>Medium</a:t>
                      </a:r>
                      <a:endParaRPr lang="en-US" sz="1200" dirty="0">
                        <a:effectLst/>
                        <a:latin typeface="Times New Roman" panose="02020603050405020304" pitchFamily="18" charset="0"/>
                        <a:ea typeface="Malgun Gothic" panose="020B0503020000020004" pitchFamily="34" charset="-127"/>
                        <a:cs typeface="UniversLTStd-Cn"/>
                      </a:endParaRPr>
                    </a:p>
                  </a:txBody>
                  <a:tcPr marL="56384" marR="56384" marT="56384" marB="56384">
                    <a:solidFill>
                      <a:schemeClr val="accent4">
                        <a:lumMod val="20000"/>
                        <a:lumOff val="80000"/>
                      </a:schemeClr>
                    </a:solidFill>
                  </a:tcPr>
                </a:tc>
                <a:tc>
                  <a:txBody>
                    <a:bodyPr/>
                    <a:lstStyle/>
                    <a:p>
                      <a:pPr marL="0" marR="0">
                        <a:lnSpc>
                          <a:spcPct val="150000"/>
                        </a:lnSpc>
                        <a:spcBef>
                          <a:spcPts val="0"/>
                        </a:spcBef>
                        <a:spcAft>
                          <a:spcPts val="0"/>
                        </a:spcAft>
                      </a:pPr>
                      <a:r>
                        <a:rPr lang="en-US" sz="1200" dirty="0">
                          <a:effectLst/>
                        </a:rPr>
                        <a:t>By using a product, customers identify additional specialized or high-tech features they would like </a:t>
                      </a:r>
                      <a:endParaRPr lang="en-US" sz="1200" dirty="0">
                        <a:effectLst/>
                        <a:latin typeface="Times New Roman" panose="02020603050405020304" pitchFamily="18" charset="0"/>
                        <a:ea typeface="Malgun Gothic" panose="020B0503020000020004" pitchFamily="34" charset="-127"/>
                        <a:cs typeface="UniversLTStd-Cn"/>
                      </a:endParaRPr>
                    </a:p>
                  </a:txBody>
                  <a:tcPr marL="56384" marR="56384" marT="56384" marB="56384">
                    <a:solidFill>
                      <a:schemeClr val="accent4">
                        <a:lumMod val="20000"/>
                        <a:lumOff val="80000"/>
                      </a:schemeClr>
                    </a:solidFill>
                  </a:tcPr>
                </a:tc>
                <a:extLst>
                  <a:ext uri="{0D108BD9-81ED-4DB2-BD59-A6C34878D82A}">
                    <a16:rowId xmlns:a16="http://schemas.microsoft.com/office/drawing/2014/main" val="3217259088"/>
                  </a:ext>
                </a:extLst>
              </a:tr>
              <a:tr h="305699">
                <a:tc gridSpan="3">
                  <a:txBody>
                    <a:bodyPr/>
                    <a:lstStyle/>
                    <a:p>
                      <a:pPr marL="0" marR="0" algn="ctr" rtl="0" fontAlgn="auto">
                        <a:lnSpc>
                          <a:spcPct val="120000"/>
                        </a:lnSpc>
                        <a:spcBef>
                          <a:spcPts val="0"/>
                        </a:spcBef>
                        <a:spcAft>
                          <a:spcPts val="0"/>
                        </a:spcAft>
                      </a:pPr>
                      <a:r>
                        <a:rPr lang="en-US" sz="1400" b="1" i="1" u="none" dirty="0">
                          <a:effectLst/>
                        </a:rPr>
                        <a:t>Product Market Level</a:t>
                      </a:r>
                      <a:endParaRPr lang="en-US" sz="1400" b="1" i="1" u="none" dirty="0">
                        <a:solidFill>
                          <a:srgbClr val="000000"/>
                        </a:solidFill>
                        <a:effectLst/>
                        <a:latin typeface="Adobe Hebrew"/>
                        <a:ea typeface="Malgun Gothic" panose="020B0503020000020004" pitchFamily="34" charset="-127"/>
                        <a:cs typeface="Times New Roman" panose="02020603050405020304" pitchFamily="18" charset="0"/>
                      </a:endParaRPr>
                    </a:p>
                  </a:txBody>
                  <a:tcPr marL="56384" marR="56384" marT="56384" marB="56384"/>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3446533"/>
                  </a:ext>
                </a:extLst>
              </a:tr>
              <a:tr h="617101">
                <a:tc>
                  <a:txBody>
                    <a:bodyPr/>
                    <a:lstStyle/>
                    <a:p>
                      <a:pPr marL="0" marR="0">
                        <a:lnSpc>
                          <a:spcPct val="150000"/>
                        </a:lnSpc>
                        <a:spcBef>
                          <a:spcPts val="0"/>
                        </a:spcBef>
                        <a:spcAft>
                          <a:spcPts val="0"/>
                        </a:spcAft>
                      </a:pPr>
                      <a:r>
                        <a:rPr lang="en-US" sz="1200" dirty="0">
                          <a:effectLst/>
                        </a:rPr>
                        <a:t>Product lifecycle</a:t>
                      </a:r>
                      <a:endParaRPr lang="en-US" sz="1200" dirty="0">
                        <a:effectLst/>
                        <a:latin typeface="Times New Roman" panose="02020603050405020304" pitchFamily="18" charset="0"/>
                        <a:ea typeface="Malgun Gothic" panose="020B0503020000020004" pitchFamily="34" charset="-127"/>
                        <a:cs typeface="UniversLTStd-Cn"/>
                      </a:endParaRPr>
                    </a:p>
                  </a:txBody>
                  <a:tcPr marL="56384" marR="56384" marT="56384" marB="56384">
                    <a:solidFill>
                      <a:schemeClr val="accent2">
                        <a:lumMod val="20000"/>
                        <a:lumOff val="80000"/>
                      </a:schemeClr>
                    </a:solidFill>
                  </a:tcPr>
                </a:tc>
                <a:tc>
                  <a:txBody>
                    <a:bodyPr/>
                    <a:lstStyle/>
                    <a:p>
                      <a:pPr marL="0" marR="0">
                        <a:lnSpc>
                          <a:spcPct val="150000"/>
                        </a:lnSpc>
                        <a:spcBef>
                          <a:spcPts val="0"/>
                        </a:spcBef>
                        <a:spcAft>
                          <a:spcPts val="0"/>
                        </a:spcAft>
                      </a:pPr>
                      <a:r>
                        <a:rPr lang="en-US" sz="1200" dirty="0">
                          <a:effectLst/>
                        </a:rPr>
                        <a:t>Medium</a:t>
                      </a:r>
                      <a:endParaRPr lang="en-US" sz="1200" dirty="0">
                        <a:effectLst/>
                        <a:latin typeface="Times New Roman" panose="02020603050405020304" pitchFamily="18" charset="0"/>
                        <a:ea typeface="Malgun Gothic" panose="020B0503020000020004" pitchFamily="34" charset="-127"/>
                        <a:cs typeface="UniversLTStd-Cn"/>
                      </a:endParaRPr>
                    </a:p>
                  </a:txBody>
                  <a:tcPr marL="56384" marR="56384" marT="56384" marB="56384">
                    <a:solidFill>
                      <a:schemeClr val="accent2">
                        <a:lumMod val="20000"/>
                        <a:lumOff val="80000"/>
                      </a:schemeClr>
                    </a:solidFill>
                  </a:tcPr>
                </a:tc>
                <a:tc>
                  <a:txBody>
                    <a:bodyPr/>
                    <a:lstStyle/>
                    <a:p>
                      <a:pPr marL="0" marR="0">
                        <a:lnSpc>
                          <a:spcPct val="150000"/>
                        </a:lnSpc>
                        <a:spcBef>
                          <a:spcPts val="0"/>
                        </a:spcBef>
                        <a:spcAft>
                          <a:spcPts val="0"/>
                        </a:spcAft>
                      </a:pPr>
                      <a:r>
                        <a:rPr lang="en-US" sz="1200" dirty="0">
                          <a:effectLst/>
                        </a:rPr>
                        <a:t>Initially, consumers might pay for more new features, before they grow more price sensitive</a:t>
                      </a:r>
                      <a:endParaRPr lang="en-US" sz="1200" dirty="0">
                        <a:effectLst/>
                        <a:latin typeface="Times New Roman" panose="02020603050405020304" pitchFamily="18" charset="0"/>
                        <a:ea typeface="Malgun Gothic" panose="020B0503020000020004" pitchFamily="34" charset="-127"/>
                        <a:cs typeface="UniversLTStd-Cn"/>
                      </a:endParaRPr>
                    </a:p>
                  </a:txBody>
                  <a:tcPr marL="56384" marR="56384" marT="56384" marB="56384">
                    <a:solidFill>
                      <a:schemeClr val="accent2">
                        <a:lumMod val="20000"/>
                        <a:lumOff val="80000"/>
                      </a:schemeClr>
                    </a:solidFill>
                  </a:tcPr>
                </a:tc>
                <a:extLst>
                  <a:ext uri="{0D108BD9-81ED-4DB2-BD59-A6C34878D82A}">
                    <a16:rowId xmlns:a16="http://schemas.microsoft.com/office/drawing/2014/main" val="1846674110"/>
                  </a:ext>
                </a:extLst>
              </a:tr>
              <a:tr h="305699">
                <a:tc gridSpan="3">
                  <a:txBody>
                    <a:bodyPr/>
                    <a:lstStyle/>
                    <a:p>
                      <a:pPr marL="0" marR="0" algn="ctr" rtl="0" fontAlgn="auto">
                        <a:lnSpc>
                          <a:spcPct val="120000"/>
                        </a:lnSpc>
                        <a:spcBef>
                          <a:spcPts val="0"/>
                        </a:spcBef>
                        <a:spcAft>
                          <a:spcPts val="0"/>
                        </a:spcAft>
                      </a:pPr>
                      <a:r>
                        <a:rPr lang="en-US" sz="1400" b="1" i="1" dirty="0">
                          <a:effectLst/>
                        </a:rPr>
                        <a:t>Environmental Level</a:t>
                      </a:r>
                      <a:endParaRPr lang="en-US" sz="1400" b="1" i="1" dirty="0">
                        <a:solidFill>
                          <a:srgbClr val="000000"/>
                        </a:solidFill>
                        <a:effectLst/>
                        <a:latin typeface="Adobe Hebrew"/>
                        <a:ea typeface="Malgun Gothic" panose="020B0503020000020004" pitchFamily="34" charset="-127"/>
                        <a:cs typeface="Times New Roman" panose="02020603050405020304" pitchFamily="18" charset="0"/>
                      </a:endParaRPr>
                    </a:p>
                  </a:txBody>
                  <a:tcPr marL="56384" marR="56384" marT="56384" marB="56384"/>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20249038"/>
                  </a:ext>
                </a:extLst>
              </a:tr>
              <a:tr h="1059974">
                <a:tc>
                  <a:txBody>
                    <a:bodyPr/>
                    <a:lstStyle/>
                    <a:p>
                      <a:pPr marL="0" marR="0">
                        <a:lnSpc>
                          <a:spcPct val="150000"/>
                        </a:lnSpc>
                        <a:spcBef>
                          <a:spcPts val="0"/>
                        </a:spcBef>
                        <a:spcAft>
                          <a:spcPts val="0"/>
                        </a:spcAft>
                      </a:pPr>
                      <a:r>
                        <a:rPr lang="en-US" sz="1200" dirty="0">
                          <a:effectLst/>
                        </a:rPr>
                        <a:t>Changes in economy, government, industry, or culture</a:t>
                      </a:r>
                      <a:endParaRPr lang="en-US" sz="1200" dirty="0">
                        <a:effectLst/>
                        <a:latin typeface="Times New Roman" panose="02020603050405020304" pitchFamily="18" charset="0"/>
                        <a:ea typeface="Malgun Gothic" panose="020B0503020000020004" pitchFamily="34" charset="-127"/>
                        <a:cs typeface="UniversLTStd-Cn"/>
                      </a:endParaRPr>
                    </a:p>
                  </a:txBody>
                  <a:tcPr marL="56384" marR="56384" marT="56384" marB="56384">
                    <a:solidFill>
                      <a:schemeClr val="accent3">
                        <a:lumMod val="20000"/>
                        <a:lumOff val="80000"/>
                      </a:schemeClr>
                    </a:solidFill>
                  </a:tcPr>
                </a:tc>
                <a:tc>
                  <a:txBody>
                    <a:bodyPr/>
                    <a:lstStyle/>
                    <a:p>
                      <a:pPr marL="0" marR="0">
                        <a:lnSpc>
                          <a:spcPct val="150000"/>
                        </a:lnSpc>
                        <a:spcBef>
                          <a:spcPts val="0"/>
                        </a:spcBef>
                        <a:spcAft>
                          <a:spcPts val="0"/>
                        </a:spcAft>
                      </a:pPr>
                      <a:r>
                        <a:rPr lang="en-US" sz="1200" dirty="0">
                          <a:effectLst/>
                        </a:rPr>
                        <a:t>All </a:t>
                      </a:r>
                      <a:endParaRPr lang="en-US" sz="1200" dirty="0">
                        <a:effectLst/>
                        <a:latin typeface="Times New Roman" panose="02020603050405020304" pitchFamily="18" charset="0"/>
                        <a:ea typeface="Malgun Gothic" panose="020B0503020000020004" pitchFamily="34" charset="-127"/>
                        <a:cs typeface="UniversLTStd-Cn"/>
                      </a:endParaRPr>
                    </a:p>
                  </a:txBody>
                  <a:tcPr marL="56384" marR="56384" marT="56384" marB="56384">
                    <a:solidFill>
                      <a:schemeClr val="accent3">
                        <a:lumMod val="20000"/>
                        <a:lumOff val="80000"/>
                      </a:schemeClr>
                    </a:solidFill>
                  </a:tcPr>
                </a:tc>
                <a:tc>
                  <a:txBody>
                    <a:bodyPr/>
                    <a:lstStyle/>
                    <a:p>
                      <a:pPr marL="0" marR="0">
                        <a:lnSpc>
                          <a:spcPct val="150000"/>
                        </a:lnSpc>
                        <a:spcBef>
                          <a:spcPts val="0"/>
                        </a:spcBef>
                        <a:spcAft>
                          <a:spcPts val="0"/>
                        </a:spcAft>
                      </a:pPr>
                      <a:r>
                        <a:rPr lang="en-US" sz="1200" dirty="0">
                          <a:effectLst/>
                        </a:rPr>
                        <a:t>Recommendations and preferences for healthy foods might evoke dietary concerns about calories, sodium, artificial ingredients, carbohydrates, gluten, or fat, rapidly or over decades</a:t>
                      </a:r>
                      <a:endParaRPr lang="en-US" sz="1200" dirty="0">
                        <a:effectLst/>
                        <a:latin typeface="Times New Roman" panose="02020603050405020304" pitchFamily="18" charset="0"/>
                        <a:ea typeface="Malgun Gothic" panose="020B0503020000020004" pitchFamily="34" charset="-127"/>
                        <a:cs typeface="UniversLTStd-Cn"/>
                      </a:endParaRPr>
                    </a:p>
                  </a:txBody>
                  <a:tcPr marL="56384" marR="56384" marT="56384" marB="56384">
                    <a:solidFill>
                      <a:schemeClr val="accent3">
                        <a:lumMod val="20000"/>
                        <a:lumOff val="80000"/>
                      </a:schemeClr>
                    </a:solidFill>
                  </a:tcPr>
                </a:tc>
                <a:extLst>
                  <a:ext uri="{0D108BD9-81ED-4DB2-BD59-A6C34878D82A}">
                    <a16:rowId xmlns:a16="http://schemas.microsoft.com/office/drawing/2014/main" val="2402934895"/>
                  </a:ext>
                </a:extLst>
              </a:tr>
            </a:tbl>
          </a:graphicData>
        </a:graphic>
      </p:graphicFrame>
    </p:spTree>
    <p:extLst>
      <p:ext uri="{BB962C8B-B14F-4D97-AF65-F5344CB8AC3E}">
        <p14:creationId xmlns:p14="http://schemas.microsoft.com/office/powerpoint/2010/main" val="3310885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t>Learning Objectives</a:t>
            </a:r>
          </a:p>
          <a:p>
            <a:r>
              <a:rPr lang="en-US" dirty="0"/>
              <a:t>Introduction</a:t>
            </a:r>
          </a:p>
          <a:p>
            <a:pPr lvl="1"/>
            <a:r>
              <a:rPr lang="en-US" dirty="0"/>
              <a:t>All Customers Change </a:t>
            </a:r>
          </a:p>
          <a:p>
            <a:pPr lvl="1"/>
            <a:r>
              <a:rPr lang="en-US" dirty="0"/>
              <a:t>Sources of Customer Dynamics</a:t>
            </a:r>
          </a:p>
          <a:p>
            <a:r>
              <a:rPr lang="en-US" b="1" dirty="0">
                <a:solidFill>
                  <a:schemeClr val="tx2"/>
                </a:solidFill>
              </a:rPr>
              <a:t>All Customers Change: A Fundamental Assumption of Marketing</a:t>
            </a:r>
          </a:p>
          <a:p>
            <a:r>
              <a:rPr lang="en-US" dirty="0"/>
              <a:t>Analyses for Managing Customer Dynamics </a:t>
            </a:r>
          </a:p>
          <a:p>
            <a:pPr lvl="1"/>
            <a:r>
              <a:rPr lang="en-US" dirty="0"/>
              <a:t>RFM Model Analysis</a:t>
            </a:r>
          </a:p>
          <a:p>
            <a:pPr lvl="1"/>
            <a:r>
              <a:rPr lang="en-US" dirty="0"/>
              <a:t>Logistics Regression Models</a:t>
            </a:r>
          </a:p>
          <a:p>
            <a:pPr lvl="1"/>
            <a:r>
              <a:rPr lang="en-US" dirty="0"/>
              <a:t>Customer Lifetime Value (CLV) Analysis</a:t>
            </a:r>
          </a:p>
          <a:p>
            <a:r>
              <a:rPr lang="en-US" dirty="0"/>
              <a:t>Takeaways</a:t>
            </a:r>
          </a:p>
        </p:txBody>
      </p:sp>
      <p:sp>
        <p:nvSpPr>
          <p:cNvPr id="5" name="Slide Number Placeholder 4"/>
          <p:cNvSpPr>
            <a:spLocks noGrp="1"/>
          </p:cNvSpPr>
          <p:nvPr>
            <p:ph type="sldNum" sz="quarter" idx="12"/>
          </p:nvPr>
        </p:nvSpPr>
        <p:spPr>
          <a:xfrm>
            <a:off x="8398863" y="6457009"/>
            <a:ext cx="554038" cy="365125"/>
          </a:xfrm>
        </p:spPr>
        <p:txBody>
          <a:bodyPr/>
          <a:lstStyle/>
          <a:p>
            <a:fld id="{606C48AC-5425-9447-80A6-7CD23CC5D020}" type="slidenum">
              <a:rPr lang="en-US" sz="1200" smtClean="0">
                <a:solidFill>
                  <a:schemeClr val="tx1">
                    <a:lumMod val="65000"/>
                    <a:lumOff val="35000"/>
                  </a:schemeClr>
                </a:solidFill>
              </a:rPr>
              <a:t>9</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44070846"/>
      </p:ext>
    </p:extLst>
  </p:cSld>
  <p:clrMapOvr>
    <a:masterClrMapping/>
  </p:clrMapOvr>
</p:sld>
</file>

<file path=ppt/theme/theme1.xml><?xml version="1.0" encoding="utf-8"?>
<a:theme xmlns:a="http://schemas.openxmlformats.org/drawingml/2006/main" name="Palmatier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ketchbook">
      <a:majorFont>
        <a:latin typeface="Cambria"/>
        <a:ea typeface=""/>
        <a:cs typeface=""/>
        <a:font script="Jpan" typeface="ＭＳ 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Palmatier1</Template>
  <TotalTime>0</TotalTime>
  <Words>2092</Words>
  <Application>Microsoft Office PowerPoint</Application>
  <PresentationFormat>On-screen Show (4:3)</PresentationFormat>
  <Paragraphs>233</Paragraphs>
  <Slides>20</Slides>
  <Notes>12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20</vt:i4>
      </vt:variant>
    </vt:vector>
  </HeadingPairs>
  <TitlesOfParts>
    <vt:vector size="31" baseType="lpstr">
      <vt:lpstr>Malgun Gothic</vt:lpstr>
      <vt:lpstr>Adobe Hebrew</vt:lpstr>
      <vt:lpstr>Arial</vt:lpstr>
      <vt:lpstr>Avenir Light</vt:lpstr>
      <vt:lpstr>Calibri</vt:lpstr>
      <vt:lpstr>Cambria</vt:lpstr>
      <vt:lpstr>Times New Roman</vt:lpstr>
      <vt:lpstr>UniversLTStd-BoldCn</vt:lpstr>
      <vt:lpstr>UniversLTStd-Cn</vt:lpstr>
      <vt:lpstr>Wingdings</vt:lpstr>
      <vt:lpstr>Palmatier1</vt:lpstr>
      <vt:lpstr>PowerPoint Presentation</vt:lpstr>
      <vt:lpstr>Agenda</vt:lpstr>
      <vt:lpstr>Learning Objectives</vt:lpstr>
      <vt:lpstr>Agenda</vt:lpstr>
      <vt:lpstr>All Customers Change</vt:lpstr>
      <vt:lpstr>Exercise on Customer Dynamics</vt:lpstr>
      <vt:lpstr>5 Sources of Customer Dynamics</vt:lpstr>
      <vt:lpstr>Sources of Customer Dynamics </vt:lpstr>
      <vt:lpstr>Agenda</vt:lpstr>
      <vt:lpstr>Using a Marketing Strategy to Deal with the Knowledge that All Customers Change</vt:lpstr>
      <vt:lpstr>Example: General Motors and Honda</vt:lpstr>
      <vt:lpstr>Agenda</vt:lpstr>
      <vt:lpstr>Different Lifecycle Analysis</vt:lpstr>
      <vt:lpstr>PowerPoint Presentation</vt:lpstr>
      <vt:lpstr>RFM Analysis</vt:lpstr>
      <vt:lpstr>Logistics Regression Models </vt:lpstr>
      <vt:lpstr>Customer Lifetime Value (CLV) Analysis</vt:lpstr>
      <vt:lpstr>Agenda</vt:lpstr>
      <vt:lpstr>Takeaways</vt:lpstr>
      <vt:lpstr>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2021-12-18T14:58:13Z</dcterms:created>
  <dcterms:modified xsi:type="dcterms:W3CDTF">2021-12-18T14:58:18Z</dcterms:modified>
</cp:coreProperties>
</file>