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22"/>
  </p:notesMasterIdLst>
  <p:handoutMasterIdLst>
    <p:handoutMasterId r:id="rId23"/>
  </p:handoutMasterIdLst>
  <p:sldIdLst>
    <p:sldId id="257" r:id="rId2"/>
    <p:sldId id="258" r:id="rId3"/>
    <p:sldId id="425" r:id="rId4"/>
    <p:sldId id="448" r:id="rId5"/>
    <p:sldId id="457" r:id="rId6"/>
    <p:sldId id="458" r:id="rId7"/>
    <p:sldId id="449" r:id="rId8"/>
    <p:sldId id="462" r:id="rId9"/>
    <p:sldId id="459" r:id="rId10"/>
    <p:sldId id="463" r:id="rId11"/>
    <p:sldId id="464" r:id="rId12"/>
    <p:sldId id="465" r:id="rId13"/>
    <p:sldId id="466" r:id="rId14"/>
    <p:sldId id="460" r:id="rId15"/>
    <p:sldId id="461" r:id="rId16"/>
    <p:sldId id="452" r:id="rId17"/>
    <p:sldId id="435" r:id="rId18"/>
    <p:sldId id="453" r:id="rId19"/>
    <p:sldId id="316" r:id="rId20"/>
    <p:sldId id="442" r:id="rId21"/>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595959"/>
    <a:srgbClr val="004264"/>
    <a:srgbClr val="004668"/>
    <a:srgbClr val="EFE61E"/>
    <a:srgbClr val="C864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5EA485-9D3F-48A1-A7C6-80B7A3CD9F9C}" v="1914" dt="2021-09-28T14:47:39.440"/>
    <p1510:client id="{CED12765-AB96-443F-A169-E5E9B98A91CC}" v="44" dt="2021-09-28T18:11:34.1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85" autoAdjust="0"/>
    <p:restoredTop sz="93725" autoAdjust="0"/>
  </p:normalViewPr>
  <p:slideViewPr>
    <p:cSldViewPr snapToGrid="0" snapToObjects="1">
      <p:cViewPr varScale="1">
        <p:scale>
          <a:sx n="83" d="100"/>
          <a:sy n="83" d="100"/>
        </p:scale>
        <p:origin x="133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a:t>
            </a:fld>
            <a:endParaRPr lang="en-US"/>
          </a:p>
        </p:txBody>
      </p:sp>
    </p:spTree>
    <p:extLst>
      <p:ext uri="{BB962C8B-B14F-4D97-AF65-F5344CB8AC3E}">
        <p14:creationId xmlns:p14="http://schemas.microsoft.com/office/powerpoint/2010/main" val="1906988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4</a:t>
            </a:fld>
            <a:endParaRPr lang="en-US"/>
          </a:p>
        </p:txBody>
      </p:sp>
    </p:spTree>
    <p:extLst>
      <p:ext uri="{BB962C8B-B14F-4D97-AF65-F5344CB8AC3E}">
        <p14:creationId xmlns:p14="http://schemas.microsoft.com/office/powerpoint/2010/main" val="2040621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2551777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16</a:t>
            </a:fld>
            <a:endParaRPr lang="en-US"/>
          </a:p>
        </p:txBody>
      </p:sp>
    </p:spTree>
    <p:extLst>
      <p:ext uri="{BB962C8B-B14F-4D97-AF65-F5344CB8AC3E}">
        <p14:creationId xmlns:p14="http://schemas.microsoft.com/office/powerpoint/2010/main" val="3620881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39057002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6117426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20</a:t>
            </a:fld>
            <a:endParaRPr lang="en-US"/>
          </a:p>
        </p:txBody>
      </p:sp>
    </p:spTree>
    <p:extLst>
      <p:ext uri="{BB962C8B-B14F-4D97-AF65-F5344CB8AC3E}">
        <p14:creationId xmlns:p14="http://schemas.microsoft.com/office/powerpoint/2010/main" val="1754284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 Petersen, and Germann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 Petersen, and Germann</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 Petersen, and Germann</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84684" y="4420658"/>
            <a:ext cx="6759315" cy="954107"/>
          </a:xfrm>
          <a:prstGeom prst="rect">
            <a:avLst/>
          </a:prstGeom>
          <a:noFill/>
        </p:spPr>
        <p:txBody>
          <a:bodyPr wrap="square" rtlCol="0">
            <a:spAutoFit/>
          </a:bodyPr>
          <a:lstStyle/>
          <a:p>
            <a:pPr algn="ctr"/>
            <a:r>
              <a:rPr lang="en-US" sz="2800" b="1" dirty="0">
                <a:solidFill>
                  <a:srgbClr val="EFE61E"/>
                </a:solidFill>
                <a:latin typeface="+mj-lt"/>
                <a:cs typeface="Avenir Light"/>
              </a:rPr>
              <a:t>Discriminant Analysis for </a:t>
            </a:r>
            <a:br>
              <a:rPr lang="en-US" sz="2800" b="1" dirty="0">
                <a:solidFill>
                  <a:srgbClr val="EFE61E"/>
                </a:solidFill>
                <a:latin typeface="+mj-lt"/>
                <a:cs typeface="Avenir Light"/>
              </a:rPr>
            </a:br>
            <a:r>
              <a:rPr lang="en-US" sz="2800" b="1" dirty="0">
                <a:solidFill>
                  <a:srgbClr val="EFE61E"/>
                </a:solidFill>
                <a:latin typeface="+mj-lt"/>
                <a:cs typeface="Avenir Light"/>
              </a:rPr>
              <a:t>Targeting and Classification</a:t>
            </a:r>
            <a:endParaRPr lang="en-US" dirty="0">
              <a:solidFill>
                <a:schemeClr val="tx2"/>
              </a:solidFill>
              <a:latin typeface="Avenir Light"/>
              <a:cs typeface="Avenir Light"/>
            </a:endParaRPr>
          </a:p>
        </p:txBody>
      </p:sp>
      <p:pic>
        <p:nvPicPr>
          <p:cNvPr id="1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703" y="4026895"/>
            <a:ext cx="1604981" cy="1573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685C1726-119F-4F27-A8AF-706EF9F8EB87}"/>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latin typeface="+mj-lt"/>
                <a:cs typeface="Avenir Light"/>
              </a:rPr>
              <a:t>Marketing Analytics </a:t>
            </a:r>
          </a:p>
          <a:p>
            <a:pPr algn="ctr"/>
            <a:r>
              <a:rPr lang="en-US" sz="3600" dirty="0">
                <a:solidFill>
                  <a:schemeClr val="bg1"/>
                </a:solidFill>
                <a:latin typeface="+mj-lt"/>
                <a:cs typeface="Avenir Light"/>
              </a:rPr>
              <a:t>Based on First Principles:</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4</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1121013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56EA-8D91-4938-BBC9-F92AC8E3DF90}"/>
              </a:ext>
            </a:extLst>
          </p:cNvPr>
          <p:cNvSpPr>
            <a:spLocks noGrp="1"/>
          </p:cNvSpPr>
          <p:nvPr>
            <p:ph type="title"/>
          </p:nvPr>
        </p:nvSpPr>
        <p:spPr/>
        <p:txBody>
          <a:bodyPr/>
          <a:lstStyle/>
          <a:p>
            <a:r>
              <a:rPr lang="en-US" b="1" dirty="0"/>
              <a:t>Two-segment Discriminant Analysis (cont.)</a:t>
            </a:r>
          </a:p>
        </p:txBody>
      </p:sp>
      <p:sp>
        <p:nvSpPr>
          <p:cNvPr id="3" name="Content Placeholder 2">
            <a:extLst>
              <a:ext uri="{FF2B5EF4-FFF2-40B4-BE49-F238E27FC236}">
                <a16:creationId xmlns:a16="http://schemas.microsoft.com/office/drawing/2014/main" id="{CD64F45D-F89B-40E1-ADCD-9A120E5DEAEE}"/>
              </a:ext>
            </a:extLst>
          </p:cNvPr>
          <p:cNvSpPr>
            <a:spLocks noGrp="1"/>
          </p:cNvSpPr>
          <p:nvPr>
            <p:ph idx="1"/>
          </p:nvPr>
        </p:nvSpPr>
        <p:spPr/>
        <p:txBody>
          <a:bodyPr>
            <a:normAutofit fontScale="92500" lnSpcReduction="20000"/>
          </a:bodyPr>
          <a:lstStyle/>
          <a:p>
            <a:r>
              <a:rPr lang="en-US" dirty="0"/>
              <a:t>The following shows a plot of the two variables describing the 1,000 shoppers as well as the segments they belong to.</a:t>
            </a:r>
          </a:p>
          <a:p>
            <a:endParaRPr lang="en-US" dirty="0"/>
          </a:p>
          <a:p>
            <a:endParaRPr lang="en-US" dirty="0"/>
          </a:p>
          <a:p>
            <a:endParaRPr lang="en-US" dirty="0"/>
          </a:p>
          <a:p>
            <a:endParaRPr lang="en-US" dirty="0"/>
          </a:p>
          <a:p>
            <a:endParaRPr lang="en-US" dirty="0"/>
          </a:p>
          <a:p>
            <a:endParaRPr lang="en-US" dirty="0"/>
          </a:p>
          <a:p>
            <a:r>
              <a:rPr lang="en-US" dirty="0"/>
              <a:t>As can be seen, both variables are positively correlated with a shopper belonging to the quality segment (i.e., being a quality shopper). Although there are a few exceptions, the quality shoppers have higher income and more years of formal education than the value shoppers (i.e., those belonging to the value segment). </a:t>
            </a:r>
          </a:p>
        </p:txBody>
      </p:sp>
      <p:sp>
        <p:nvSpPr>
          <p:cNvPr id="4" name="Footer Placeholder 3">
            <a:extLst>
              <a:ext uri="{FF2B5EF4-FFF2-40B4-BE49-F238E27FC236}">
                <a16:creationId xmlns:a16="http://schemas.microsoft.com/office/drawing/2014/main" id="{CF4486DD-EA1D-4B78-9E97-34AD2ADD5AFC}"/>
              </a:ext>
            </a:extLst>
          </p:cNvPr>
          <p:cNvSpPr>
            <a:spLocks noGrp="1"/>
          </p:cNvSpPr>
          <p:nvPr>
            <p:ph type="ftr" sz="quarter" idx="11"/>
          </p:nvPr>
        </p:nvSpPr>
        <p:spPr/>
        <p:txBody>
          <a:bodyPr/>
          <a:lstStyle/>
          <a:p>
            <a:r>
              <a:rPr lang="en-US"/>
              <a:t>© Palmatier, Petersen, and Germann</a:t>
            </a:r>
            <a:endParaRPr lang="en-US" dirty="0"/>
          </a:p>
        </p:txBody>
      </p:sp>
      <p:sp>
        <p:nvSpPr>
          <p:cNvPr id="5" name="Slide Number Placeholder 4">
            <a:extLst>
              <a:ext uri="{FF2B5EF4-FFF2-40B4-BE49-F238E27FC236}">
                <a16:creationId xmlns:a16="http://schemas.microsoft.com/office/drawing/2014/main" id="{B4874BC5-F7DE-4CAB-9769-1239E387AB75}"/>
              </a:ext>
            </a:extLst>
          </p:cNvPr>
          <p:cNvSpPr>
            <a:spLocks noGrp="1"/>
          </p:cNvSpPr>
          <p:nvPr>
            <p:ph type="sldNum" sz="quarter" idx="12"/>
          </p:nvPr>
        </p:nvSpPr>
        <p:spPr/>
        <p:txBody>
          <a:bodyPr/>
          <a:lstStyle/>
          <a:p>
            <a:fld id="{606C48AC-5425-9447-80A6-7CD23CC5D020}" type="slidenum">
              <a:rPr lang="en-US" smtClean="0"/>
              <a:pPr/>
              <a:t>10</a:t>
            </a:fld>
            <a:endParaRPr lang="en-US" dirty="0"/>
          </a:p>
        </p:txBody>
      </p:sp>
      <p:pic>
        <p:nvPicPr>
          <p:cNvPr id="6" name="Picture 5">
            <a:extLst>
              <a:ext uri="{FF2B5EF4-FFF2-40B4-BE49-F238E27FC236}">
                <a16:creationId xmlns:a16="http://schemas.microsoft.com/office/drawing/2014/main" id="{DB6C65C8-5CEF-4C5C-832A-C65B1F9F88D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48122" y="2044395"/>
            <a:ext cx="4057015" cy="2871470"/>
          </a:xfrm>
          <a:prstGeom prst="rect">
            <a:avLst/>
          </a:prstGeom>
          <a:noFill/>
          <a:ln>
            <a:noFill/>
          </a:ln>
        </p:spPr>
      </p:pic>
    </p:spTree>
    <p:extLst>
      <p:ext uri="{BB962C8B-B14F-4D97-AF65-F5344CB8AC3E}">
        <p14:creationId xmlns:p14="http://schemas.microsoft.com/office/powerpoint/2010/main" val="2875702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56EA-8D91-4938-BBC9-F92AC8E3DF90}"/>
              </a:ext>
            </a:extLst>
          </p:cNvPr>
          <p:cNvSpPr>
            <a:spLocks noGrp="1"/>
          </p:cNvSpPr>
          <p:nvPr>
            <p:ph type="title"/>
          </p:nvPr>
        </p:nvSpPr>
        <p:spPr/>
        <p:txBody>
          <a:bodyPr/>
          <a:lstStyle/>
          <a:p>
            <a:r>
              <a:rPr lang="en-US" b="1" dirty="0"/>
              <a:t>Two-segment Discriminant Analysis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D64F45D-F89B-40E1-ADCD-9A120E5DEAEE}"/>
                  </a:ext>
                </a:extLst>
              </p:cNvPr>
              <p:cNvSpPr>
                <a:spLocks noGrp="1"/>
              </p:cNvSpPr>
              <p:nvPr>
                <p:ph idx="1"/>
              </p:nvPr>
            </p:nvSpPr>
            <p:spPr/>
            <p:txBody>
              <a:bodyPr>
                <a:normAutofit/>
              </a:bodyPr>
              <a:lstStyle/>
              <a:p>
                <a:r>
                  <a:rPr lang="en-US" dirty="0"/>
                  <a:t>Discriminant analysis creates an index that separates the two segments (value and quality shoppers) on the basis of the descriptor variables. </a:t>
                </a:r>
              </a:p>
              <a:p>
                <a:r>
                  <a:rPr lang="en-US" dirty="0"/>
                  <a:t>Since there are only two groups, we have one discriminant function, which is a combination of the two descriptor variables measured and takes the following form:</a:t>
                </a:r>
                <a:br>
                  <a:rPr lang="en-US" dirty="0"/>
                </a:br>
                <a:endParaRPr lang="en-US" dirty="0"/>
              </a:p>
              <a:p>
                <a:pPr marL="0" indent="0" algn="ctr">
                  <a:buNone/>
                </a:pPr>
                <a14:m>
                  <m:oMathPara xmlns:m="http://schemas.openxmlformats.org/officeDocument/2006/math">
                    <m:oMathParaPr>
                      <m:jc m:val="centerGroup"/>
                    </m:oMathParaPr>
                    <m:oMath xmlns:m="http://schemas.openxmlformats.org/officeDocument/2006/math">
                      <m: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t>𝑌</m:t>
                      </m:r>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𝛽</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𝛽</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oMath>
                  </m:oMathPara>
                </a14:m>
                <a:endParaRPr lang="en-US" dirty="0"/>
              </a:p>
              <a:p>
                <a:r>
                  <a:rPr lang="en-US" dirty="0"/>
                  <a:t>where x1 and x2 are the two descriptor variables (i.e., income and years of formal education), β1 and β2 are the weights indicating the importance of each descriptor variable as far as distinguishing between the two groups is concerned, and Y is an index score that captures whether a focal shopper is a value or a quality shopper (i.e., belongs to the value or the quality segment). </a:t>
                </a:r>
              </a:p>
            </p:txBody>
          </p:sp>
        </mc:Choice>
        <mc:Fallback xmlns="">
          <p:sp>
            <p:nvSpPr>
              <p:cNvPr id="3" name="Content Placeholder 2">
                <a:extLst>
                  <a:ext uri="{FF2B5EF4-FFF2-40B4-BE49-F238E27FC236}">
                    <a16:creationId xmlns:a16="http://schemas.microsoft.com/office/drawing/2014/main" id="{CD64F45D-F89B-40E1-ADCD-9A120E5DEAEE}"/>
                  </a:ext>
                </a:extLst>
              </p:cNvPr>
              <p:cNvSpPr>
                <a:spLocks noGrp="1" noRot="1" noChangeAspect="1" noMove="1" noResize="1" noEditPoints="1" noAdjustHandles="1" noChangeArrowheads="1" noChangeShapeType="1" noTextEdit="1"/>
              </p:cNvSpPr>
              <p:nvPr>
                <p:ph idx="1"/>
              </p:nvPr>
            </p:nvSpPr>
            <p:spPr>
              <a:blipFill>
                <a:blip r:embed="rId2"/>
                <a:stretch>
                  <a:fillRect l="-219" t="-616"/>
                </a:stretch>
              </a:blipFill>
            </p:spPr>
            <p:txBody>
              <a:bodyPr/>
              <a:lstStyle/>
              <a:p>
                <a:r>
                  <a:rPr lang="en-US">
                    <a:noFill/>
                  </a:rPr>
                  <a:t> </a:t>
                </a:r>
              </a:p>
            </p:txBody>
          </p:sp>
        </mc:Fallback>
      </mc:AlternateContent>
      <p:sp>
        <p:nvSpPr>
          <p:cNvPr id="4" name="Footer Placeholder 3">
            <a:extLst>
              <a:ext uri="{FF2B5EF4-FFF2-40B4-BE49-F238E27FC236}">
                <a16:creationId xmlns:a16="http://schemas.microsoft.com/office/drawing/2014/main" id="{CF4486DD-EA1D-4B78-9E97-34AD2ADD5AFC}"/>
              </a:ext>
            </a:extLst>
          </p:cNvPr>
          <p:cNvSpPr>
            <a:spLocks noGrp="1"/>
          </p:cNvSpPr>
          <p:nvPr>
            <p:ph type="ftr" sz="quarter" idx="11"/>
          </p:nvPr>
        </p:nvSpPr>
        <p:spPr/>
        <p:txBody>
          <a:bodyPr/>
          <a:lstStyle/>
          <a:p>
            <a:r>
              <a:rPr lang="en-US"/>
              <a:t>© Palmatier, Petersen, and Germann</a:t>
            </a:r>
            <a:endParaRPr lang="en-US" dirty="0"/>
          </a:p>
        </p:txBody>
      </p:sp>
      <p:sp>
        <p:nvSpPr>
          <p:cNvPr id="5" name="Slide Number Placeholder 4">
            <a:extLst>
              <a:ext uri="{FF2B5EF4-FFF2-40B4-BE49-F238E27FC236}">
                <a16:creationId xmlns:a16="http://schemas.microsoft.com/office/drawing/2014/main" id="{B4874BC5-F7DE-4CAB-9769-1239E387AB75}"/>
              </a:ext>
            </a:extLst>
          </p:cNvPr>
          <p:cNvSpPr>
            <a:spLocks noGrp="1"/>
          </p:cNvSpPr>
          <p:nvPr>
            <p:ph type="sldNum" sz="quarter" idx="12"/>
          </p:nvPr>
        </p:nvSpPr>
        <p:spPr/>
        <p:txBody>
          <a:bodyPr/>
          <a:lstStyle/>
          <a:p>
            <a:fld id="{606C48AC-5425-9447-80A6-7CD23CC5D020}" type="slidenum">
              <a:rPr lang="en-US" smtClean="0"/>
              <a:pPr/>
              <a:t>11</a:t>
            </a:fld>
            <a:endParaRPr lang="en-US" dirty="0"/>
          </a:p>
        </p:txBody>
      </p:sp>
    </p:spTree>
    <p:extLst>
      <p:ext uri="{BB962C8B-B14F-4D97-AF65-F5344CB8AC3E}">
        <p14:creationId xmlns:p14="http://schemas.microsoft.com/office/powerpoint/2010/main" val="2315420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32461-773D-4A59-B23B-A85F53B4BDE1}"/>
              </a:ext>
            </a:extLst>
          </p:cNvPr>
          <p:cNvSpPr>
            <a:spLocks noGrp="1"/>
          </p:cNvSpPr>
          <p:nvPr>
            <p:ph type="title"/>
          </p:nvPr>
        </p:nvSpPr>
        <p:spPr/>
        <p:txBody>
          <a:bodyPr/>
          <a:lstStyle/>
          <a:p>
            <a:r>
              <a:rPr lang="en-US" b="1" dirty="0"/>
              <a:t>Two-segment Discriminant Analysis (cont.)</a:t>
            </a:r>
            <a:endParaRPr lang="en-US" dirty="0"/>
          </a:p>
        </p:txBody>
      </p:sp>
      <p:sp>
        <p:nvSpPr>
          <p:cNvPr id="3" name="Content Placeholder 2">
            <a:extLst>
              <a:ext uri="{FF2B5EF4-FFF2-40B4-BE49-F238E27FC236}">
                <a16:creationId xmlns:a16="http://schemas.microsoft.com/office/drawing/2014/main" id="{11F522DB-F874-4992-812C-0EB080776D82}"/>
              </a:ext>
            </a:extLst>
          </p:cNvPr>
          <p:cNvSpPr>
            <a:spLocks noGrp="1"/>
          </p:cNvSpPr>
          <p:nvPr>
            <p:ph idx="1"/>
          </p:nvPr>
        </p:nvSpPr>
        <p:spPr/>
        <p:txBody>
          <a:bodyPr/>
          <a:lstStyle/>
          <a:p>
            <a:r>
              <a:rPr lang="en-US" dirty="0"/>
              <a:t>Is the discriminant function statistically significant?</a:t>
            </a:r>
          </a:p>
          <a:p>
            <a:pPr lvl="1"/>
            <a:r>
              <a:rPr lang="en-US" dirty="0"/>
              <a:t>It is important to verify that the discriminant function is statistically significant and hence provides meaningful separation between the two groups – value and quality shoppers. To do that, researchers frequently rely on </a:t>
            </a:r>
            <a:r>
              <a:rPr lang="en-US" dirty="0" err="1"/>
              <a:t>Mahalanobis’s</a:t>
            </a:r>
            <a:r>
              <a:rPr lang="en-US" dirty="0"/>
              <a:t> distance (or D2) statistic (alternatively, one can also use the two-sample </a:t>
            </a:r>
            <a:r>
              <a:rPr lang="en-US" dirty="0" err="1"/>
              <a:t>Hotelling’s</a:t>
            </a:r>
            <a:r>
              <a:rPr lang="en-US" dirty="0"/>
              <a:t> T2 statistic or perform an ANOVA).</a:t>
            </a:r>
          </a:p>
          <a:p>
            <a:r>
              <a:rPr lang="en-US" dirty="0"/>
              <a:t>Calculate Index Scores</a:t>
            </a:r>
          </a:p>
          <a:p>
            <a:pPr lvl="1"/>
            <a:r>
              <a:rPr lang="en-US" dirty="0"/>
              <a:t>If the discriminant function is significant,</a:t>
            </a:r>
            <a:br>
              <a:rPr lang="en-US" dirty="0"/>
            </a:br>
            <a:r>
              <a:rPr lang="en-US" dirty="0"/>
              <a:t>we can now calculate each shopper’s</a:t>
            </a:r>
            <a:br>
              <a:rPr lang="en-US" dirty="0"/>
            </a:br>
            <a:r>
              <a:rPr lang="en-US" dirty="0"/>
              <a:t>index score. This can be done by plugging</a:t>
            </a:r>
            <a:br>
              <a:rPr lang="en-US" dirty="0"/>
            </a:br>
            <a:r>
              <a:rPr lang="en-US" dirty="0"/>
              <a:t>each shopper’s descriptors into the </a:t>
            </a:r>
            <a:br>
              <a:rPr lang="en-US" dirty="0"/>
            </a:br>
            <a:r>
              <a:rPr lang="en-US" dirty="0"/>
              <a:t>discriminant function. We can also plot</a:t>
            </a:r>
            <a:br>
              <a:rPr lang="en-US" dirty="0"/>
            </a:br>
            <a:r>
              <a:rPr lang="en-US" dirty="0"/>
              <a:t>the discriminant function as in the </a:t>
            </a:r>
            <a:br>
              <a:rPr lang="en-US" dirty="0"/>
            </a:br>
            <a:r>
              <a:rPr lang="en-US" dirty="0"/>
              <a:t>figure to the right.</a:t>
            </a:r>
          </a:p>
        </p:txBody>
      </p:sp>
      <p:sp>
        <p:nvSpPr>
          <p:cNvPr id="4" name="Footer Placeholder 3">
            <a:extLst>
              <a:ext uri="{FF2B5EF4-FFF2-40B4-BE49-F238E27FC236}">
                <a16:creationId xmlns:a16="http://schemas.microsoft.com/office/drawing/2014/main" id="{F14E1483-9CCF-4892-A38C-6E81BEF4A0FE}"/>
              </a:ext>
            </a:extLst>
          </p:cNvPr>
          <p:cNvSpPr>
            <a:spLocks noGrp="1"/>
          </p:cNvSpPr>
          <p:nvPr>
            <p:ph type="ftr" sz="quarter" idx="11"/>
          </p:nvPr>
        </p:nvSpPr>
        <p:spPr/>
        <p:txBody>
          <a:bodyPr/>
          <a:lstStyle/>
          <a:p>
            <a:r>
              <a:rPr lang="en-US"/>
              <a:t>© Palmatier, Petersen, and Germann</a:t>
            </a:r>
            <a:endParaRPr lang="en-US" dirty="0"/>
          </a:p>
        </p:txBody>
      </p:sp>
      <p:sp>
        <p:nvSpPr>
          <p:cNvPr id="5" name="Slide Number Placeholder 4">
            <a:extLst>
              <a:ext uri="{FF2B5EF4-FFF2-40B4-BE49-F238E27FC236}">
                <a16:creationId xmlns:a16="http://schemas.microsoft.com/office/drawing/2014/main" id="{AC0B576B-498D-4773-8CDB-D5FAF2E82706}"/>
              </a:ext>
            </a:extLst>
          </p:cNvPr>
          <p:cNvSpPr>
            <a:spLocks noGrp="1"/>
          </p:cNvSpPr>
          <p:nvPr>
            <p:ph type="sldNum" sz="quarter" idx="12"/>
          </p:nvPr>
        </p:nvSpPr>
        <p:spPr/>
        <p:txBody>
          <a:bodyPr/>
          <a:lstStyle/>
          <a:p>
            <a:fld id="{606C48AC-5425-9447-80A6-7CD23CC5D020}" type="slidenum">
              <a:rPr lang="en-US" smtClean="0"/>
              <a:pPr/>
              <a:t>12</a:t>
            </a:fld>
            <a:endParaRPr lang="en-US" dirty="0"/>
          </a:p>
        </p:txBody>
      </p:sp>
      <p:pic>
        <p:nvPicPr>
          <p:cNvPr id="6" name="Picture 5">
            <a:extLst>
              <a:ext uri="{FF2B5EF4-FFF2-40B4-BE49-F238E27FC236}">
                <a16:creationId xmlns:a16="http://schemas.microsoft.com/office/drawing/2014/main" id="{004E943E-077B-4870-B474-E104197F226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31019" y="3540153"/>
            <a:ext cx="3621628" cy="2563291"/>
          </a:xfrm>
          <a:prstGeom prst="rect">
            <a:avLst/>
          </a:prstGeom>
          <a:noFill/>
          <a:ln>
            <a:noFill/>
          </a:ln>
        </p:spPr>
      </p:pic>
    </p:spTree>
    <p:extLst>
      <p:ext uri="{BB962C8B-B14F-4D97-AF65-F5344CB8AC3E}">
        <p14:creationId xmlns:p14="http://schemas.microsoft.com/office/powerpoint/2010/main" val="2087490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A05AA-2814-444D-BAAE-F7D0C5561619}"/>
              </a:ext>
            </a:extLst>
          </p:cNvPr>
          <p:cNvSpPr>
            <a:spLocks noGrp="1"/>
          </p:cNvSpPr>
          <p:nvPr>
            <p:ph type="title"/>
          </p:nvPr>
        </p:nvSpPr>
        <p:spPr/>
        <p:txBody>
          <a:bodyPr/>
          <a:lstStyle/>
          <a:p>
            <a:r>
              <a:rPr lang="en-US" b="1" dirty="0"/>
              <a:t>Two-segment Discriminant Analysis (cont.)</a:t>
            </a:r>
            <a:endParaRPr lang="en-US" dirty="0"/>
          </a:p>
        </p:txBody>
      </p:sp>
      <p:sp>
        <p:nvSpPr>
          <p:cNvPr id="3" name="Content Placeholder 2">
            <a:extLst>
              <a:ext uri="{FF2B5EF4-FFF2-40B4-BE49-F238E27FC236}">
                <a16:creationId xmlns:a16="http://schemas.microsoft.com/office/drawing/2014/main" id="{F6E2402B-550C-40AC-9AF5-EE0AD83913D4}"/>
              </a:ext>
            </a:extLst>
          </p:cNvPr>
          <p:cNvSpPr>
            <a:spLocks noGrp="1"/>
          </p:cNvSpPr>
          <p:nvPr>
            <p:ph idx="1"/>
          </p:nvPr>
        </p:nvSpPr>
        <p:spPr/>
        <p:txBody>
          <a:bodyPr/>
          <a:lstStyle/>
          <a:p>
            <a:r>
              <a:rPr lang="en-US" dirty="0"/>
              <a:t>Finally, it is important to test if the discriminant function provides accurate differentiation between the two groups. To do that, one can compare the prediction of group membership with the shoppers’ group membership based on the cluster analysis to see if the discriminant function accurately places a shopper in the respective group. </a:t>
            </a:r>
          </a:p>
          <a:p>
            <a:r>
              <a:rPr lang="en-US" dirty="0"/>
              <a:t>An example confusion matrix:</a:t>
            </a:r>
          </a:p>
          <a:p>
            <a:endParaRPr lang="en-US" dirty="0"/>
          </a:p>
          <a:p>
            <a:endParaRPr lang="en-US" dirty="0"/>
          </a:p>
          <a:p>
            <a:r>
              <a:rPr lang="en-US" dirty="0"/>
              <a:t>Hit rate: (489+425)/1,000 = 91.4%</a:t>
            </a:r>
          </a:p>
          <a:p>
            <a:r>
              <a:rPr lang="en-US" dirty="0"/>
              <a:t>Takeaways: Income and Years of Formal Education seem to be good discriminate variables that help classify Value and Quality Shoppers.</a:t>
            </a:r>
          </a:p>
          <a:p>
            <a:endParaRPr lang="en-US" dirty="0"/>
          </a:p>
        </p:txBody>
      </p:sp>
      <p:sp>
        <p:nvSpPr>
          <p:cNvPr id="4" name="Footer Placeholder 3">
            <a:extLst>
              <a:ext uri="{FF2B5EF4-FFF2-40B4-BE49-F238E27FC236}">
                <a16:creationId xmlns:a16="http://schemas.microsoft.com/office/drawing/2014/main" id="{CFFC952A-D186-40CE-8EC8-9728EBF7C0CC}"/>
              </a:ext>
            </a:extLst>
          </p:cNvPr>
          <p:cNvSpPr>
            <a:spLocks noGrp="1"/>
          </p:cNvSpPr>
          <p:nvPr>
            <p:ph type="ftr" sz="quarter" idx="11"/>
          </p:nvPr>
        </p:nvSpPr>
        <p:spPr/>
        <p:txBody>
          <a:bodyPr/>
          <a:lstStyle/>
          <a:p>
            <a:r>
              <a:rPr lang="en-US"/>
              <a:t>© Palmatier, Petersen, and Germann</a:t>
            </a:r>
            <a:endParaRPr lang="en-US" dirty="0"/>
          </a:p>
        </p:txBody>
      </p:sp>
      <p:sp>
        <p:nvSpPr>
          <p:cNvPr id="5" name="Slide Number Placeholder 4">
            <a:extLst>
              <a:ext uri="{FF2B5EF4-FFF2-40B4-BE49-F238E27FC236}">
                <a16:creationId xmlns:a16="http://schemas.microsoft.com/office/drawing/2014/main" id="{7544DA32-6E7F-486C-99A8-81AE0F1FD23A}"/>
              </a:ext>
            </a:extLst>
          </p:cNvPr>
          <p:cNvSpPr>
            <a:spLocks noGrp="1"/>
          </p:cNvSpPr>
          <p:nvPr>
            <p:ph type="sldNum" sz="quarter" idx="12"/>
          </p:nvPr>
        </p:nvSpPr>
        <p:spPr/>
        <p:txBody>
          <a:bodyPr/>
          <a:lstStyle/>
          <a:p>
            <a:fld id="{606C48AC-5425-9447-80A6-7CD23CC5D020}" type="slidenum">
              <a:rPr lang="en-US" smtClean="0"/>
              <a:pPr/>
              <a:t>13</a:t>
            </a:fld>
            <a:endParaRPr lang="en-US" dirty="0"/>
          </a:p>
        </p:txBody>
      </p:sp>
      <p:graphicFrame>
        <p:nvGraphicFramePr>
          <p:cNvPr id="6" name="Table 5">
            <a:extLst>
              <a:ext uri="{FF2B5EF4-FFF2-40B4-BE49-F238E27FC236}">
                <a16:creationId xmlns:a16="http://schemas.microsoft.com/office/drawing/2014/main" id="{E5654403-F541-4880-B26F-0FB370355619}"/>
              </a:ext>
            </a:extLst>
          </p:cNvPr>
          <p:cNvGraphicFramePr>
            <a:graphicFrameLocks noGrp="1"/>
          </p:cNvGraphicFramePr>
          <p:nvPr>
            <p:extLst>
              <p:ext uri="{D42A27DB-BD31-4B8C-83A1-F6EECF244321}">
                <p14:modId xmlns:p14="http://schemas.microsoft.com/office/powerpoint/2010/main" val="2534724994"/>
              </p:ext>
            </p:extLst>
          </p:nvPr>
        </p:nvGraphicFramePr>
        <p:xfrm>
          <a:off x="498474" y="3614659"/>
          <a:ext cx="7877549" cy="1066764"/>
        </p:xfrm>
        <a:graphic>
          <a:graphicData uri="http://schemas.openxmlformats.org/drawingml/2006/table">
            <a:tbl>
              <a:tblPr firstRow="1" firstCol="1" bandRow="1">
                <a:tableStyleId>{5C22544A-7EE6-4342-B048-85BDC9FD1C3A}</a:tableStyleId>
              </a:tblPr>
              <a:tblGrid>
                <a:gridCol w="2529341">
                  <a:extLst>
                    <a:ext uri="{9D8B030D-6E8A-4147-A177-3AD203B41FA5}">
                      <a16:colId xmlns:a16="http://schemas.microsoft.com/office/drawing/2014/main" val="153322107"/>
                    </a:ext>
                  </a:extLst>
                </a:gridCol>
                <a:gridCol w="2674104">
                  <a:extLst>
                    <a:ext uri="{9D8B030D-6E8A-4147-A177-3AD203B41FA5}">
                      <a16:colId xmlns:a16="http://schemas.microsoft.com/office/drawing/2014/main" val="1997518434"/>
                    </a:ext>
                  </a:extLst>
                </a:gridCol>
                <a:gridCol w="2674104">
                  <a:extLst>
                    <a:ext uri="{9D8B030D-6E8A-4147-A177-3AD203B41FA5}">
                      <a16:colId xmlns:a16="http://schemas.microsoft.com/office/drawing/2014/main" val="3718192126"/>
                    </a:ext>
                  </a:extLst>
                </a:gridCol>
              </a:tblGrid>
              <a:tr h="235402">
                <a:tc rowSpan="2">
                  <a:txBody>
                    <a:bodyPr/>
                    <a:lstStyle/>
                    <a:p>
                      <a:pPr marL="0" marR="0">
                        <a:lnSpc>
                          <a:spcPct val="107000"/>
                        </a:lnSpc>
                        <a:spcBef>
                          <a:spcPts val="0"/>
                        </a:spcBef>
                        <a:spcAft>
                          <a:spcPts val="0"/>
                        </a:spcAft>
                      </a:pPr>
                      <a:r>
                        <a:rPr lang="en-US" sz="1500">
                          <a:effectLst/>
                        </a:rPr>
                        <a:t>Classification based on </a:t>
                      </a:r>
                      <a:endParaRPr lang="en-US" sz="1400">
                        <a:effectLst/>
                      </a:endParaRPr>
                    </a:p>
                    <a:p>
                      <a:pPr marL="0" marR="0">
                        <a:lnSpc>
                          <a:spcPct val="107000"/>
                        </a:lnSpc>
                        <a:spcBef>
                          <a:spcPts val="0"/>
                        </a:spcBef>
                        <a:spcAft>
                          <a:spcPts val="0"/>
                        </a:spcAft>
                      </a:pPr>
                      <a:r>
                        <a:rPr lang="en-US" sz="1500">
                          <a:effectLst/>
                        </a:rPr>
                        <a:t>Cluster Analysis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115811" marR="115811" marT="57905" marB="57905"/>
                </a:tc>
                <a:tc gridSpan="2">
                  <a:txBody>
                    <a:bodyPr/>
                    <a:lstStyle/>
                    <a:p>
                      <a:pPr marL="0" marR="0" algn="ctr">
                        <a:lnSpc>
                          <a:spcPct val="107000"/>
                        </a:lnSpc>
                        <a:spcBef>
                          <a:spcPts val="0"/>
                        </a:spcBef>
                        <a:spcAft>
                          <a:spcPts val="0"/>
                        </a:spcAft>
                      </a:pPr>
                      <a:r>
                        <a:rPr lang="en-US" sz="1500" dirty="0">
                          <a:effectLst/>
                        </a:rPr>
                        <a:t>Predicted Classification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15811" marR="115811" marT="57905" marB="57905"/>
                </a:tc>
                <a:tc hMerge="1">
                  <a:txBody>
                    <a:bodyPr/>
                    <a:lstStyle/>
                    <a:p>
                      <a:endParaRPr lang="en-US"/>
                    </a:p>
                  </a:txBody>
                  <a:tcPr/>
                </a:tc>
                <a:extLst>
                  <a:ext uri="{0D108BD9-81ED-4DB2-BD59-A6C34878D82A}">
                    <a16:rowId xmlns:a16="http://schemas.microsoft.com/office/drawing/2014/main" val="2964309506"/>
                  </a:ext>
                </a:extLst>
              </a:tr>
              <a:tr h="247867">
                <a:tc vMerge="1">
                  <a:txBody>
                    <a:bodyPr/>
                    <a:lstStyle/>
                    <a:p>
                      <a:endParaRPr lang="en-US"/>
                    </a:p>
                  </a:txBody>
                  <a:tcPr/>
                </a:tc>
                <a:tc>
                  <a:txBody>
                    <a:bodyPr/>
                    <a:lstStyle/>
                    <a:p>
                      <a:pPr marL="0" marR="0" algn="ctr">
                        <a:lnSpc>
                          <a:spcPct val="107000"/>
                        </a:lnSpc>
                        <a:spcBef>
                          <a:spcPts val="0"/>
                        </a:spcBef>
                        <a:spcAft>
                          <a:spcPts val="0"/>
                        </a:spcAft>
                      </a:pPr>
                      <a:r>
                        <a:rPr lang="en-US" sz="1500">
                          <a:effectLst/>
                        </a:rPr>
                        <a:t>Value Shopper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6858" marR="86858" marT="0" marB="0"/>
                </a:tc>
                <a:tc>
                  <a:txBody>
                    <a:bodyPr/>
                    <a:lstStyle/>
                    <a:p>
                      <a:pPr marL="0" marR="0" algn="ctr">
                        <a:lnSpc>
                          <a:spcPct val="107000"/>
                        </a:lnSpc>
                        <a:spcBef>
                          <a:spcPts val="0"/>
                        </a:spcBef>
                        <a:spcAft>
                          <a:spcPts val="0"/>
                        </a:spcAft>
                      </a:pPr>
                      <a:r>
                        <a:rPr lang="en-US" sz="1500">
                          <a:effectLst/>
                        </a:rPr>
                        <a:t>Quality Shopper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6858" marR="86858" marT="0" marB="0"/>
                </a:tc>
                <a:extLst>
                  <a:ext uri="{0D108BD9-81ED-4DB2-BD59-A6C34878D82A}">
                    <a16:rowId xmlns:a16="http://schemas.microsoft.com/office/drawing/2014/main" val="1988416636"/>
                  </a:ext>
                </a:extLst>
              </a:tr>
              <a:tr h="235402">
                <a:tc>
                  <a:txBody>
                    <a:bodyPr/>
                    <a:lstStyle/>
                    <a:p>
                      <a:pPr marL="0" marR="0">
                        <a:lnSpc>
                          <a:spcPct val="107000"/>
                        </a:lnSpc>
                        <a:spcBef>
                          <a:spcPts val="0"/>
                        </a:spcBef>
                        <a:spcAft>
                          <a:spcPts val="0"/>
                        </a:spcAft>
                      </a:pPr>
                      <a:r>
                        <a:rPr lang="en-US" sz="1500">
                          <a:effectLst/>
                        </a:rPr>
                        <a:t>Value Shopper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6858" marR="86858" marT="0" marB="0"/>
                </a:tc>
                <a:tc>
                  <a:txBody>
                    <a:bodyPr/>
                    <a:lstStyle/>
                    <a:p>
                      <a:pPr marL="0" marR="0" algn="ctr">
                        <a:lnSpc>
                          <a:spcPct val="107000"/>
                        </a:lnSpc>
                        <a:spcBef>
                          <a:spcPts val="0"/>
                        </a:spcBef>
                        <a:spcAft>
                          <a:spcPts val="0"/>
                        </a:spcAft>
                      </a:pPr>
                      <a:r>
                        <a:rPr lang="en-US" sz="1500">
                          <a:effectLst/>
                        </a:rPr>
                        <a:t>489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6858" marR="86858" marT="0" marB="0"/>
                </a:tc>
                <a:tc>
                  <a:txBody>
                    <a:bodyPr/>
                    <a:lstStyle/>
                    <a:p>
                      <a:pPr marL="0" marR="0" algn="ctr">
                        <a:lnSpc>
                          <a:spcPct val="107000"/>
                        </a:lnSpc>
                        <a:spcBef>
                          <a:spcPts val="0"/>
                        </a:spcBef>
                        <a:spcAft>
                          <a:spcPts val="0"/>
                        </a:spcAft>
                      </a:pPr>
                      <a:r>
                        <a:rPr lang="en-US" sz="1500">
                          <a:effectLst/>
                        </a:rPr>
                        <a:t>35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6858" marR="86858" marT="0" marB="0"/>
                </a:tc>
                <a:extLst>
                  <a:ext uri="{0D108BD9-81ED-4DB2-BD59-A6C34878D82A}">
                    <a16:rowId xmlns:a16="http://schemas.microsoft.com/office/drawing/2014/main" val="3913122683"/>
                  </a:ext>
                </a:extLst>
              </a:tr>
              <a:tr h="235402">
                <a:tc>
                  <a:txBody>
                    <a:bodyPr/>
                    <a:lstStyle/>
                    <a:p>
                      <a:pPr marL="0" marR="0">
                        <a:lnSpc>
                          <a:spcPct val="107000"/>
                        </a:lnSpc>
                        <a:spcBef>
                          <a:spcPts val="0"/>
                        </a:spcBef>
                        <a:spcAft>
                          <a:spcPts val="0"/>
                        </a:spcAft>
                      </a:pPr>
                      <a:r>
                        <a:rPr lang="en-US" sz="1500">
                          <a:effectLst/>
                        </a:rPr>
                        <a:t>Quality Shopper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6858" marR="86858" marT="0" marB="0"/>
                </a:tc>
                <a:tc>
                  <a:txBody>
                    <a:bodyPr/>
                    <a:lstStyle/>
                    <a:p>
                      <a:pPr marL="0" marR="0" algn="ctr">
                        <a:lnSpc>
                          <a:spcPct val="107000"/>
                        </a:lnSpc>
                        <a:spcBef>
                          <a:spcPts val="0"/>
                        </a:spcBef>
                        <a:spcAft>
                          <a:spcPts val="0"/>
                        </a:spcAft>
                      </a:pPr>
                      <a:r>
                        <a:rPr lang="en-US" sz="1500">
                          <a:effectLst/>
                        </a:rPr>
                        <a:t>61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6858" marR="86858" marT="0" marB="0"/>
                </a:tc>
                <a:tc>
                  <a:txBody>
                    <a:bodyPr/>
                    <a:lstStyle/>
                    <a:p>
                      <a:pPr marL="0" marR="0" algn="ctr">
                        <a:lnSpc>
                          <a:spcPct val="107000"/>
                        </a:lnSpc>
                        <a:spcBef>
                          <a:spcPts val="0"/>
                        </a:spcBef>
                        <a:spcAft>
                          <a:spcPts val="0"/>
                        </a:spcAft>
                      </a:pPr>
                      <a:r>
                        <a:rPr lang="en-US" sz="1500" dirty="0">
                          <a:effectLst/>
                        </a:rPr>
                        <a:t>415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6858" marR="86858" marT="0" marB="0"/>
                </a:tc>
                <a:extLst>
                  <a:ext uri="{0D108BD9-81ED-4DB2-BD59-A6C34878D82A}">
                    <a16:rowId xmlns:a16="http://schemas.microsoft.com/office/drawing/2014/main" val="2979142909"/>
                  </a:ext>
                </a:extLst>
              </a:tr>
            </a:tbl>
          </a:graphicData>
        </a:graphic>
      </p:graphicFrame>
    </p:spTree>
    <p:extLst>
      <p:ext uri="{BB962C8B-B14F-4D97-AF65-F5344CB8AC3E}">
        <p14:creationId xmlns:p14="http://schemas.microsoft.com/office/powerpoint/2010/main" val="3978144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634FE-7ED2-4834-8D53-0F1122C92EA5}"/>
              </a:ext>
            </a:extLst>
          </p:cNvPr>
          <p:cNvSpPr>
            <a:spLocks noGrp="1"/>
          </p:cNvSpPr>
          <p:nvPr>
            <p:ph type="title"/>
          </p:nvPr>
        </p:nvSpPr>
        <p:spPr/>
        <p:txBody>
          <a:bodyPr>
            <a:normAutofit fontScale="90000"/>
          </a:bodyPr>
          <a:lstStyle/>
          <a:p>
            <a:r>
              <a:rPr lang="en-US" b="1" dirty="0"/>
              <a:t>Three- (or More) Segment Discriminant Analysis</a:t>
            </a:r>
            <a:br>
              <a:rPr lang="en-US" b="1" dirty="0"/>
            </a:br>
            <a:endParaRPr lang="en-US" b="1" dirty="0"/>
          </a:p>
        </p:txBody>
      </p:sp>
      <p:sp>
        <p:nvSpPr>
          <p:cNvPr id="3" name="Content Placeholder 2">
            <a:extLst>
              <a:ext uri="{FF2B5EF4-FFF2-40B4-BE49-F238E27FC236}">
                <a16:creationId xmlns:a16="http://schemas.microsoft.com/office/drawing/2014/main" id="{7A3E074E-C381-4DB9-B202-BFE9748BFF6F}"/>
              </a:ext>
            </a:extLst>
          </p:cNvPr>
          <p:cNvSpPr>
            <a:spLocks noGrp="1"/>
          </p:cNvSpPr>
          <p:nvPr>
            <p:ph idx="1"/>
          </p:nvPr>
        </p:nvSpPr>
        <p:spPr/>
        <p:txBody>
          <a:bodyPr/>
          <a:lstStyle/>
          <a:p>
            <a:r>
              <a:rPr lang="en-US" dirty="0"/>
              <a:t>When conducting discriminant analysis for more than two groups, there can be more discriminant functions. In fact, there can be </a:t>
            </a:r>
            <a:r>
              <a:rPr lang="en-US" i="1" dirty="0"/>
              <a:t>h</a:t>
            </a:r>
            <a:r>
              <a:rPr lang="en-US" dirty="0"/>
              <a:t> – 1 discriminant functions (where </a:t>
            </a:r>
            <a:r>
              <a:rPr lang="en-US" i="1" dirty="0"/>
              <a:t>h </a:t>
            </a:r>
            <a:r>
              <a:rPr lang="en-US" dirty="0"/>
              <a:t>is the number of segments), assuming there are more descriptor variables than segments.</a:t>
            </a:r>
          </a:p>
          <a:p>
            <a:r>
              <a:rPr lang="en-US" dirty="0"/>
              <a:t>Usually, the number of statistically significant discriminant functions is less than the potential number of discriminant functions. In this case you would use only the statistically significant discriminant functions to classify customers. </a:t>
            </a:r>
          </a:p>
          <a:p>
            <a:r>
              <a:rPr lang="en-US" dirty="0"/>
              <a:t>The first significant discriminant function will always provide the most discrimination. Each additional statistically significant discriminant function will provide less power of discrimination. </a:t>
            </a:r>
          </a:p>
        </p:txBody>
      </p:sp>
      <p:sp>
        <p:nvSpPr>
          <p:cNvPr id="4" name="Footer Placeholder 3">
            <a:extLst>
              <a:ext uri="{FF2B5EF4-FFF2-40B4-BE49-F238E27FC236}">
                <a16:creationId xmlns:a16="http://schemas.microsoft.com/office/drawing/2014/main" id="{8C460B7A-7F56-49C4-AC5D-8EE52597EA3B}"/>
              </a:ext>
            </a:extLst>
          </p:cNvPr>
          <p:cNvSpPr>
            <a:spLocks noGrp="1"/>
          </p:cNvSpPr>
          <p:nvPr>
            <p:ph type="ftr" sz="quarter" idx="11"/>
          </p:nvPr>
        </p:nvSpPr>
        <p:spPr/>
        <p:txBody>
          <a:bodyPr/>
          <a:lstStyle/>
          <a:p>
            <a:r>
              <a:rPr lang="en-US"/>
              <a:t>© Palmatier, Petersen, and Germann</a:t>
            </a:r>
            <a:endParaRPr lang="en-US" dirty="0"/>
          </a:p>
        </p:txBody>
      </p:sp>
      <p:sp>
        <p:nvSpPr>
          <p:cNvPr id="5" name="Slide Number Placeholder 4">
            <a:extLst>
              <a:ext uri="{FF2B5EF4-FFF2-40B4-BE49-F238E27FC236}">
                <a16:creationId xmlns:a16="http://schemas.microsoft.com/office/drawing/2014/main" id="{4CFBBEBA-8C08-4404-A51F-97F5B31E2EDF}"/>
              </a:ext>
            </a:extLst>
          </p:cNvPr>
          <p:cNvSpPr>
            <a:spLocks noGrp="1"/>
          </p:cNvSpPr>
          <p:nvPr>
            <p:ph type="sldNum" sz="quarter" idx="12"/>
          </p:nvPr>
        </p:nvSpPr>
        <p:spPr/>
        <p:txBody>
          <a:bodyPr/>
          <a:lstStyle/>
          <a:p>
            <a:fld id="{606C48AC-5425-9447-80A6-7CD23CC5D020}" type="slidenum">
              <a:rPr lang="en-US" smtClean="0"/>
              <a:pPr/>
              <a:t>14</a:t>
            </a:fld>
            <a:endParaRPr lang="en-US" dirty="0"/>
          </a:p>
        </p:txBody>
      </p:sp>
    </p:spTree>
    <p:extLst>
      <p:ext uri="{BB962C8B-B14F-4D97-AF65-F5344CB8AC3E}">
        <p14:creationId xmlns:p14="http://schemas.microsoft.com/office/powerpoint/2010/main" val="3638422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12E28-1323-4B2C-B084-D5448610365E}"/>
              </a:ext>
            </a:extLst>
          </p:cNvPr>
          <p:cNvSpPr>
            <a:spLocks noGrp="1"/>
          </p:cNvSpPr>
          <p:nvPr>
            <p:ph type="title"/>
          </p:nvPr>
        </p:nvSpPr>
        <p:spPr/>
        <p:txBody>
          <a:bodyPr>
            <a:normAutofit fontScale="90000"/>
          </a:bodyPr>
          <a:lstStyle/>
          <a:p>
            <a:r>
              <a:rPr lang="en-US" b="1" dirty="0"/>
              <a:t>Linear versus Quadratic Discriminant Analysis</a:t>
            </a:r>
            <a:br>
              <a:rPr lang="en-US" b="1" dirty="0"/>
            </a:br>
            <a:endParaRPr lang="en-US" b="1" dirty="0"/>
          </a:p>
        </p:txBody>
      </p:sp>
      <p:sp>
        <p:nvSpPr>
          <p:cNvPr id="3" name="Content Placeholder 2">
            <a:extLst>
              <a:ext uri="{FF2B5EF4-FFF2-40B4-BE49-F238E27FC236}">
                <a16:creationId xmlns:a16="http://schemas.microsoft.com/office/drawing/2014/main" id="{37E24A15-3AE8-4B90-82A1-BC74E6CE4422}"/>
              </a:ext>
            </a:extLst>
          </p:cNvPr>
          <p:cNvSpPr>
            <a:spLocks noGrp="1"/>
          </p:cNvSpPr>
          <p:nvPr>
            <p:ph idx="1"/>
          </p:nvPr>
        </p:nvSpPr>
        <p:spPr/>
        <p:txBody>
          <a:bodyPr/>
          <a:lstStyle/>
          <a:p>
            <a:r>
              <a:rPr lang="en-US" dirty="0"/>
              <a:t>There are instances when the variance-covariance matrices of groups (i.e., segments) are homogenous. In this case, use the linear discriminant analysis functions as described previously. </a:t>
            </a:r>
          </a:p>
          <a:p>
            <a:r>
              <a:rPr lang="en-US" dirty="0"/>
              <a:t>When the variance-covariance matrices of the discriminant functions are heterogenous, you use a quadratic discriminant analysis approach. </a:t>
            </a:r>
          </a:p>
          <a:p>
            <a:r>
              <a:rPr lang="en-US" dirty="0"/>
              <a:t>You can use Bartlett’s test to determine whether you need to use linear or quadratic discriminant functions. </a:t>
            </a:r>
          </a:p>
        </p:txBody>
      </p:sp>
      <p:sp>
        <p:nvSpPr>
          <p:cNvPr id="4" name="Footer Placeholder 3">
            <a:extLst>
              <a:ext uri="{FF2B5EF4-FFF2-40B4-BE49-F238E27FC236}">
                <a16:creationId xmlns:a16="http://schemas.microsoft.com/office/drawing/2014/main" id="{E2AB247D-A344-454C-982D-79B812784629}"/>
              </a:ext>
            </a:extLst>
          </p:cNvPr>
          <p:cNvSpPr>
            <a:spLocks noGrp="1"/>
          </p:cNvSpPr>
          <p:nvPr>
            <p:ph type="ftr" sz="quarter" idx="11"/>
          </p:nvPr>
        </p:nvSpPr>
        <p:spPr/>
        <p:txBody>
          <a:bodyPr/>
          <a:lstStyle/>
          <a:p>
            <a:r>
              <a:rPr lang="en-US"/>
              <a:t>© Palmatier, Petersen, and Germann</a:t>
            </a:r>
            <a:endParaRPr lang="en-US" dirty="0"/>
          </a:p>
        </p:txBody>
      </p:sp>
      <p:sp>
        <p:nvSpPr>
          <p:cNvPr id="5" name="Slide Number Placeholder 4">
            <a:extLst>
              <a:ext uri="{FF2B5EF4-FFF2-40B4-BE49-F238E27FC236}">
                <a16:creationId xmlns:a16="http://schemas.microsoft.com/office/drawing/2014/main" id="{DAEB612E-BED4-4D9C-945B-1F0A2C978733}"/>
              </a:ext>
            </a:extLst>
          </p:cNvPr>
          <p:cNvSpPr>
            <a:spLocks noGrp="1"/>
          </p:cNvSpPr>
          <p:nvPr>
            <p:ph type="sldNum" sz="quarter" idx="12"/>
          </p:nvPr>
        </p:nvSpPr>
        <p:spPr/>
        <p:txBody>
          <a:bodyPr/>
          <a:lstStyle/>
          <a:p>
            <a:fld id="{606C48AC-5425-9447-80A6-7CD23CC5D020}" type="slidenum">
              <a:rPr lang="en-US" smtClean="0"/>
              <a:pPr/>
              <a:t>15</a:t>
            </a:fld>
            <a:endParaRPr lang="en-US" dirty="0"/>
          </a:p>
        </p:txBody>
      </p:sp>
    </p:spTree>
    <p:extLst>
      <p:ext uri="{BB962C8B-B14F-4D97-AF65-F5344CB8AC3E}">
        <p14:creationId xmlns:p14="http://schemas.microsoft.com/office/powerpoint/2010/main" val="4056796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43046"/>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solidFill>
                  <a:srgbClr val="595959"/>
                </a:solidFill>
              </a:rPr>
              <a:t>Learning Objectives</a:t>
            </a:r>
          </a:p>
          <a:p>
            <a:r>
              <a:rPr lang="en-US" dirty="0">
                <a:solidFill>
                  <a:srgbClr val="595959"/>
                </a:solidFill>
              </a:rPr>
              <a:t>Introduction</a:t>
            </a:r>
          </a:p>
          <a:p>
            <a:pPr lvl="1"/>
            <a:r>
              <a:rPr lang="en-US" dirty="0"/>
              <a:t>Objectives of Discriminant Analysis and Classification</a:t>
            </a:r>
          </a:p>
          <a:p>
            <a:pPr lvl="1"/>
            <a:r>
              <a:rPr lang="en-US" dirty="0"/>
              <a:t>Uses of Discriminant Analysis and Classification</a:t>
            </a:r>
          </a:p>
          <a:p>
            <a:r>
              <a:rPr lang="en-US" dirty="0">
                <a:solidFill>
                  <a:srgbClr val="595959"/>
                </a:solidFill>
              </a:rPr>
              <a:t>Discriminant Analysis and Classification</a:t>
            </a:r>
          </a:p>
          <a:p>
            <a:pPr lvl="1"/>
            <a:r>
              <a:rPr lang="en-US" dirty="0"/>
              <a:t>Two-segment Discriminant Analysis</a:t>
            </a:r>
          </a:p>
          <a:p>
            <a:pPr lvl="1"/>
            <a:r>
              <a:rPr lang="en-US" dirty="0"/>
              <a:t>Three- (or More) Segment Discriminant Analysis</a:t>
            </a:r>
          </a:p>
          <a:p>
            <a:pPr lvl="1"/>
            <a:r>
              <a:rPr lang="en-US" dirty="0"/>
              <a:t>Linear versus Quadratic Discriminant Analysis</a:t>
            </a:r>
          </a:p>
          <a:p>
            <a:r>
              <a:rPr lang="en-US" b="1" dirty="0">
                <a:solidFill>
                  <a:srgbClr val="1F497D"/>
                </a:solidFill>
              </a:rPr>
              <a:t>Summary</a:t>
            </a:r>
          </a:p>
          <a:p>
            <a:r>
              <a:rPr lang="en-US" dirty="0"/>
              <a:t>Takeaways</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16</a:t>
            </a:fld>
            <a:endParaRPr lang="en-US" dirty="0"/>
          </a:p>
        </p:txBody>
      </p:sp>
    </p:spTree>
    <p:extLst>
      <p:ext uri="{BB962C8B-B14F-4D97-AF65-F5344CB8AC3E}">
        <p14:creationId xmlns:p14="http://schemas.microsoft.com/office/powerpoint/2010/main" val="344128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02DBD-7625-46BA-8A7A-B24DE96847BD}"/>
              </a:ext>
            </a:extLst>
          </p:cNvPr>
          <p:cNvSpPr>
            <a:spLocks noGrp="1"/>
          </p:cNvSpPr>
          <p:nvPr>
            <p:ph type="title"/>
          </p:nvPr>
        </p:nvSpPr>
        <p:spPr/>
        <p:txBody>
          <a:bodyPr/>
          <a:lstStyle/>
          <a:p>
            <a:r>
              <a:rPr lang="en-US" b="1" dirty="0"/>
              <a:t>Summary</a:t>
            </a:r>
          </a:p>
        </p:txBody>
      </p:sp>
      <p:sp>
        <p:nvSpPr>
          <p:cNvPr id="3" name="Content Placeholder 2">
            <a:extLst>
              <a:ext uri="{FF2B5EF4-FFF2-40B4-BE49-F238E27FC236}">
                <a16:creationId xmlns:a16="http://schemas.microsoft.com/office/drawing/2014/main" id="{A421114C-3DB6-4CFB-87A3-626B3516FA44}"/>
              </a:ext>
            </a:extLst>
          </p:cNvPr>
          <p:cNvSpPr>
            <a:spLocks noGrp="1"/>
          </p:cNvSpPr>
          <p:nvPr>
            <p:ph idx="1"/>
          </p:nvPr>
        </p:nvSpPr>
        <p:spPr/>
        <p:txBody>
          <a:bodyPr/>
          <a:lstStyle/>
          <a:p>
            <a:r>
              <a:rPr lang="en-US" dirty="0"/>
              <a:t>Discriminant analysis and classification aims to assign – or classify – objects (e.g., customers) to clusters (e.g., segments) previously identified using cluster analysis. </a:t>
            </a:r>
          </a:p>
          <a:p>
            <a:r>
              <a:rPr lang="en-US" dirty="0"/>
              <a:t>Discriminant analysis usually uses relatively easily to acquire descriptor variables (e.g., demographics) on the objects.</a:t>
            </a:r>
          </a:p>
          <a:p>
            <a:r>
              <a:rPr lang="en-US" dirty="0"/>
              <a:t>In marketing, discriminant analysis and classification are used primarily for targeting purposes, and in particular to find easily accessible variables commonly shared by the customer segment (or segments) that is (are) of most interest to the company. </a:t>
            </a:r>
          </a:p>
          <a:p>
            <a:r>
              <a:rPr lang="en-US" dirty="0"/>
              <a:t>Once these variables are identified using discriminant analysis, researchers can use them on the entire population and hence identify the customers that likely belong to their target segment(s). </a:t>
            </a:r>
          </a:p>
        </p:txBody>
      </p:sp>
      <p:sp>
        <p:nvSpPr>
          <p:cNvPr id="4" name="Footer Placeholder 3">
            <a:extLst>
              <a:ext uri="{FF2B5EF4-FFF2-40B4-BE49-F238E27FC236}">
                <a16:creationId xmlns:a16="http://schemas.microsoft.com/office/drawing/2014/main" id="{C7C2D587-242D-4CC1-883B-C2E14E5443AA}"/>
              </a:ext>
            </a:extLst>
          </p:cNvPr>
          <p:cNvSpPr>
            <a:spLocks noGrp="1"/>
          </p:cNvSpPr>
          <p:nvPr>
            <p:ph type="ftr" sz="quarter" idx="11"/>
          </p:nvPr>
        </p:nvSpPr>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A8B26DE5-A8B4-4EB0-B082-B808F8CA6ECE}"/>
              </a:ext>
            </a:extLst>
          </p:cNvPr>
          <p:cNvSpPr>
            <a:spLocks noGrp="1"/>
          </p:cNvSpPr>
          <p:nvPr>
            <p:ph type="sldNum" sz="quarter" idx="12"/>
          </p:nvPr>
        </p:nvSpPr>
        <p:spPr/>
        <p:txBody>
          <a:bodyPr/>
          <a:lstStyle/>
          <a:p>
            <a:fld id="{606C48AC-5425-9447-80A6-7CD23CC5D020}" type="slidenum">
              <a:rPr lang="en-US" smtClean="0"/>
              <a:pPr/>
              <a:t>17</a:t>
            </a:fld>
            <a:endParaRPr lang="en-US" dirty="0"/>
          </a:p>
        </p:txBody>
      </p:sp>
    </p:spTree>
    <p:extLst>
      <p:ext uri="{BB962C8B-B14F-4D97-AF65-F5344CB8AC3E}">
        <p14:creationId xmlns:p14="http://schemas.microsoft.com/office/powerpoint/2010/main" val="4349711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43046"/>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solidFill>
                  <a:srgbClr val="595959"/>
                </a:solidFill>
              </a:rPr>
              <a:t>Learning Objectives</a:t>
            </a:r>
          </a:p>
          <a:p>
            <a:r>
              <a:rPr lang="en-US" dirty="0">
                <a:solidFill>
                  <a:srgbClr val="595959"/>
                </a:solidFill>
              </a:rPr>
              <a:t>Introduction</a:t>
            </a:r>
          </a:p>
          <a:p>
            <a:pPr lvl="1"/>
            <a:r>
              <a:rPr lang="en-US" dirty="0"/>
              <a:t>Objectives of Discriminant Analysis and Classification</a:t>
            </a:r>
          </a:p>
          <a:p>
            <a:pPr lvl="1"/>
            <a:r>
              <a:rPr lang="en-US" dirty="0"/>
              <a:t>Uses of Discriminant Analysis and Classification</a:t>
            </a:r>
          </a:p>
          <a:p>
            <a:r>
              <a:rPr lang="en-US" dirty="0">
                <a:solidFill>
                  <a:srgbClr val="595959"/>
                </a:solidFill>
              </a:rPr>
              <a:t>Discriminant Analysis and Classification</a:t>
            </a:r>
          </a:p>
          <a:p>
            <a:pPr lvl="1"/>
            <a:r>
              <a:rPr lang="en-US" dirty="0"/>
              <a:t>Two-segment Discriminant Analysis</a:t>
            </a:r>
          </a:p>
          <a:p>
            <a:pPr lvl="1"/>
            <a:r>
              <a:rPr lang="en-US" dirty="0"/>
              <a:t>Three- (or More) Segment Discriminant Analysis</a:t>
            </a:r>
          </a:p>
          <a:p>
            <a:pPr lvl="1"/>
            <a:r>
              <a:rPr lang="en-US" dirty="0"/>
              <a:t>Linear versus Quadratic Discriminant Analysis</a:t>
            </a:r>
          </a:p>
          <a:p>
            <a:r>
              <a:rPr lang="en-US" dirty="0">
                <a:solidFill>
                  <a:srgbClr val="595959"/>
                </a:solidFill>
              </a:rPr>
              <a:t>Summary</a:t>
            </a:r>
          </a:p>
          <a:p>
            <a:r>
              <a:rPr lang="en-US" b="1" dirty="0">
                <a:solidFill>
                  <a:srgbClr val="1F497D"/>
                </a:solidFill>
              </a:rPr>
              <a:t>Takeaways</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18</a:t>
            </a:fld>
            <a:endParaRPr lang="en-US" dirty="0"/>
          </a:p>
        </p:txBody>
      </p:sp>
    </p:spTree>
    <p:extLst>
      <p:ext uri="{BB962C8B-B14F-4D97-AF65-F5344CB8AC3E}">
        <p14:creationId xmlns:p14="http://schemas.microsoft.com/office/powerpoint/2010/main" val="568487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3282"/>
            <a:ext cx="7556313" cy="803691"/>
          </a:xfrm>
        </p:spPr>
        <p:txBody>
          <a:bodyPr/>
          <a:lstStyle/>
          <a:p>
            <a:r>
              <a:rPr lang="en-US" sz="2800" b="1" dirty="0"/>
              <a:t>Takeaways</a:t>
            </a:r>
          </a:p>
        </p:txBody>
      </p:sp>
      <p:sp>
        <p:nvSpPr>
          <p:cNvPr id="3" name="Content Placeholder 2"/>
          <p:cNvSpPr>
            <a:spLocks noGrp="1"/>
          </p:cNvSpPr>
          <p:nvPr>
            <p:ph idx="1"/>
          </p:nvPr>
        </p:nvSpPr>
        <p:spPr/>
        <p:txBody>
          <a:bodyPr>
            <a:normAutofit fontScale="92500"/>
          </a:bodyPr>
          <a:lstStyle/>
          <a:p>
            <a:pPr lvl="0"/>
            <a:r>
              <a:rPr lang="en-US" dirty="0"/>
              <a:t>Many marketing problems have to do with understanding how certain customer segments differ from one another. For example, how are the heavy and light users of a product different? What distinguishes customers interested in quality vs. price? Relying on easy to gather data, discriminant analysis allows marketers to understand how customers differ.</a:t>
            </a:r>
          </a:p>
          <a:p>
            <a:pPr lvl="0"/>
            <a:r>
              <a:rPr lang="en-US" dirty="0"/>
              <a:t>Discriminant analysis often follows cluster analysis. Whereas cluster analysis typically relies on primary data that allows companies to identify customer segments with similar needs and desires, discriminant analysis helps companies identify demographic or other easily observable variables (i.e., descriptor variables) that help the companies detect the customers that belong to the various segments found during cluster analysis.</a:t>
            </a:r>
          </a:p>
          <a:p>
            <a:pPr lvl="0"/>
            <a:r>
              <a:rPr lang="en-US" dirty="0"/>
              <a:t>Finding useful descriptor variables often requires that discriminant analysis is repeated a number of times using various descriptor variables until variables that discriminate well among the segments identified are found.</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19</a:t>
            </a:fld>
            <a:endParaRPr lang="en-US" dirty="0"/>
          </a:p>
        </p:txBody>
      </p:sp>
    </p:spTree>
    <p:extLst>
      <p:ext uri="{BB962C8B-B14F-4D97-AF65-F5344CB8AC3E}">
        <p14:creationId xmlns:p14="http://schemas.microsoft.com/office/powerpoint/2010/main" val="2727974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43046"/>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b="1" dirty="0">
                <a:solidFill>
                  <a:schemeClr val="tx2"/>
                </a:solidFill>
              </a:rPr>
              <a:t>Learning </a:t>
            </a:r>
            <a:r>
              <a:rPr lang="en-US" b="1" dirty="0">
                <a:solidFill>
                  <a:srgbClr val="1F497D"/>
                </a:solidFill>
              </a:rPr>
              <a:t>Objectives</a:t>
            </a:r>
          </a:p>
          <a:p>
            <a:r>
              <a:rPr lang="en-US" dirty="0"/>
              <a:t>Introduction</a:t>
            </a:r>
          </a:p>
          <a:p>
            <a:pPr lvl="1"/>
            <a:r>
              <a:rPr lang="en-US" dirty="0"/>
              <a:t>Objectives of Discriminant Analysis and Classification</a:t>
            </a:r>
          </a:p>
          <a:p>
            <a:pPr lvl="1"/>
            <a:r>
              <a:rPr lang="en-US" dirty="0"/>
              <a:t>Uses of Discriminant Analysis and Classification</a:t>
            </a:r>
          </a:p>
          <a:p>
            <a:r>
              <a:rPr lang="en-US" dirty="0"/>
              <a:t>Discriminant Analysis and Classification</a:t>
            </a:r>
          </a:p>
          <a:p>
            <a:pPr lvl="1"/>
            <a:r>
              <a:rPr lang="en-US" dirty="0"/>
              <a:t>Two-segment Discriminant Analysis</a:t>
            </a:r>
          </a:p>
          <a:p>
            <a:pPr lvl="1"/>
            <a:r>
              <a:rPr lang="en-US" dirty="0"/>
              <a:t>Three- (or More) Segment Discriminant Analysis</a:t>
            </a:r>
          </a:p>
          <a:p>
            <a:pPr lvl="1"/>
            <a:r>
              <a:rPr lang="en-US" dirty="0"/>
              <a:t>Linear versus Quadratic Discriminant Analysis</a:t>
            </a:r>
          </a:p>
          <a:p>
            <a:r>
              <a:rPr lang="en-US" dirty="0"/>
              <a:t>Summary</a:t>
            </a:r>
          </a:p>
          <a:p>
            <a:r>
              <a:rPr lang="en-US" dirty="0"/>
              <a:t>Takeaways</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2</a:t>
            </a:fld>
            <a:endParaRPr lang="en-US" dirty="0"/>
          </a:p>
        </p:txBody>
      </p:sp>
    </p:spTree>
    <p:extLst>
      <p:ext uri="{BB962C8B-B14F-4D97-AF65-F5344CB8AC3E}">
        <p14:creationId xmlns:p14="http://schemas.microsoft.com/office/powerpoint/2010/main" val="4227217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3282"/>
            <a:ext cx="7556313" cy="803691"/>
          </a:xfrm>
        </p:spPr>
        <p:txBody>
          <a:bodyPr/>
          <a:lstStyle/>
          <a:p>
            <a:r>
              <a:rPr lang="en-US" sz="2800" b="1" dirty="0"/>
              <a:t>Takeaways (Cont.)</a:t>
            </a:r>
          </a:p>
        </p:txBody>
      </p:sp>
      <p:sp>
        <p:nvSpPr>
          <p:cNvPr id="3" name="Content Placeholder 2"/>
          <p:cNvSpPr>
            <a:spLocks noGrp="1"/>
          </p:cNvSpPr>
          <p:nvPr>
            <p:ph idx="1"/>
          </p:nvPr>
        </p:nvSpPr>
        <p:spPr/>
        <p:txBody>
          <a:bodyPr>
            <a:normAutofit fontScale="92500" lnSpcReduction="20000"/>
          </a:bodyPr>
          <a:lstStyle/>
          <a:p>
            <a:pPr lvl="0"/>
            <a:r>
              <a:rPr lang="en-US" dirty="0"/>
              <a:t>Confusion tables provide valuable information on the usefulness of the descriptor variables used in a discriminant analysis. In particular, confusion tables show how well the discriminant function classifies each object (e.g., customer) in the data set and hence how useful the used descriptor variables are.  </a:t>
            </a:r>
          </a:p>
          <a:p>
            <a:pPr lvl="0"/>
            <a:r>
              <a:rPr lang="en-US" dirty="0"/>
              <a:t>If there are more descriptor variables than segments </a:t>
            </a:r>
            <a:r>
              <a:rPr lang="en-US" i="1" dirty="0"/>
              <a:t>h</a:t>
            </a:r>
            <a:r>
              <a:rPr lang="en-US" dirty="0"/>
              <a:t>, which is typically the case, then there will be at most </a:t>
            </a:r>
            <a:r>
              <a:rPr lang="en-US" i="1" dirty="0"/>
              <a:t>h</a:t>
            </a:r>
            <a:r>
              <a:rPr lang="en-US" dirty="0"/>
              <a:t> – 1 discriminant functions. Also, if the number of descriptor variables is less than the number of segments, then there will be no more discriminant functions than there are descriptor variables. </a:t>
            </a:r>
          </a:p>
          <a:p>
            <a:pPr lvl="0"/>
            <a:r>
              <a:rPr lang="en-US" dirty="0"/>
              <a:t>Depending on whether the variance-covariance matrices of the groups (i.e., segments) considered as part of the discriminant analysis are homogeneous, either linear or quadratic discriminant analysis is used. Linear discriminant analysis is used when the variance-covariance matrices of the respective groups included are homogeneous, and quadratic discriminant analysis is used when the variance-covariance matrices of the groups are heterogeneous.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20</a:t>
            </a:fld>
            <a:endParaRPr lang="en-US" dirty="0"/>
          </a:p>
        </p:txBody>
      </p:sp>
    </p:spTree>
    <p:extLst>
      <p:ext uri="{BB962C8B-B14F-4D97-AF65-F5344CB8AC3E}">
        <p14:creationId xmlns:p14="http://schemas.microsoft.com/office/powerpoint/2010/main" val="1205650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666" y="1485899"/>
            <a:ext cx="8382000" cy="4766855"/>
          </a:xfrm>
        </p:spPr>
        <p:txBody>
          <a:bodyPr>
            <a:normAutofit fontScale="77500" lnSpcReduction="20000"/>
          </a:bodyPr>
          <a:lstStyle/>
          <a:p>
            <a:pPr lvl="0"/>
            <a:r>
              <a:rPr lang="en-US" dirty="0"/>
              <a:t>Describe the objectives of discriminant analysis and classification.</a:t>
            </a:r>
          </a:p>
          <a:p>
            <a:pPr lvl="0"/>
            <a:r>
              <a:rPr lang="en-US" dirty="0"/>
              <a:t>Understand how discriminant analysis and classification works.</a:t>
            </a:r>
          </a:p>
          <a:p>
            <a:pPr lvl="0"/>
            <a:r>
              <a:rPr lang="en-US" dirty="0"/>
              <a:t>Know what type of variables (i.e., data) are typically used in discriminant analysis. </a:t>
            </a:r>
          </a:p>
          <a:p>
            <a:pPr lvl="0"/>
            <a:r>
              <a:rPr lang="en-US" dirty="0"/>
              <a:t>Be able to describe how cluster analysis and discriminant analysis are used together.</a:t>
            </a:r>
          </a:p>
          <a:p>
            <a:pPr lvl="0"/>
            <a:r>
              <a:rPr lang="en-US" dirty="0"/>
              <a:t>Understand how discriminant analysis and classification are used as part of targeting.</a:t>
            </a:r>
          </a:p>
          <a:p>
            <a:pPr lvl="0"/>
            <a:r>
              <a:rPr lang="en-US" dirty="0"/>
              <a:t>Know how many discriminant functions will be used based on the number of segments and descriptor variables included in the analysis.</a:t>
            </a:r>
          </a:p>
          <a:p>
            <a:pPr lvl="0"/>
            <a:r>
              <a:rPr lang="en-US" dirty="0"/>
              <a:t>Know when to use linear and when to use quadratic discriminant analysis.</a:t>
            </a:r>
          </a:p>
          <a:p>
            <a:pPr lvl="0"/>
            <a:r>
              <a:rPr lang="en-US" dirty="0"/>
              <a:t>Understand how to create and read a confusion table.</a:t>
            </a:r>
          </a:p>
          <a:p>
            <a:pPr lvl="0"/>
            <a:r>
              <a:rPr lang="en-US" dirty="0"/>
              <a:t>Recognize how and why discriminant analysis might have to be repeated using different variables.</a:t>
            </a:r>
          </a:p>
          <a:p>
            <a:pPr lvl="0"/>
            <a:r>
              <a:rPr lang="en-US" dirty="0"/>
              <a:t>Know how to conduct discriminant analysis and classification using R and Tableau.</a:t>
            </a:r>
          </a:p>
          <a:p>
            <a:pPr lvl="0"/>
            <a:endParaRPr lang="en-US" dirty="0"/>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43046"/>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solidFill>
                  <a:srgbClr val="595959"/>
                </a:solidFill>
              </a:rPr>
              <a:t>Learning Objectives</a:t>
            </a:r>
          </a:p>
          <a:p>
            <a:r>
              <a:rPr lang="en-US" b="1" dirty="0">
                <a:solidFill>
                  <a:srgbClr val="1F497D"/>
                </a:solidFill>
              </a:rPr>
              <a:t>Introduction</a:t>
            </a:r>
          </a:p>
          <a:p>
            <a:pPr lvl="1"/>
            <a:r>
              <a:rPr lang="en-US" dirty="0"/>
              <a:t>Objectives of Discriminant Analysis and Classification</a:t>
            </a:r>
          </a:p>
          <a:p>
            <a:pPr lvl="1"/>
            <a:r>
              <a:rPr lang="en-US" dirty="0"/>
              <a:t>Uses of Discriminant Analysis and Classification</a:t>
            </a:r>
          </a:p>
          <a:p>
            <a:r>
              <a:rPr lang="en-US" dirty="0"/>
              <a:t>Discriminant Analysis and Classification</a:t>
            </a:r>
          </a:p>
          <a:p>
            <a:pPr lvl="1"/>
            <a:r>
              <a:rPr lang="en-US" dirty="0"/>
              <a:t>Two-segment Discriminant Analysis</a:t>
            </a:r>
          </a:p>
          <a:p>
            <a:pPr lvl="1"/>
            <a:r>
              <a:rPr lang="en-US" dirty="0"/>
              <a:t>Three- (or More) Segment Discriminant Analysis</a:t>
            </a:r>
          </a:p>
          <a:p>
            <a:pPr lvl="1"/>
            <a:r>
              <a:rPr lang="en-US" dirty="0"/>
              <a:t>Linear versus Quadratic Discriminant Analysis</a:t>
            </a:r>
          </a:p>
          <a:p>
            <a:r>
              <a:rPr lang="en-US" dirty="0"/>
              <a:t>Summary</a:t>
            </a:r>
          </a:p>
          <a:p>
            <a:r>
              <a:rPr lang="en-US" dirty="0"/>
              <a:t>Takeaways</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4</a:t>
            </a:fld>
            <a:endParaRPr lang="en-US" dirty="0"/>
          </a:p>
        </p:txBody>
      </p:sp>
    </p:spTree>
    <p:extLst>
      <p:ext uri="{BB962C8B-B14F-4D97-AF65-F5344CB8AC3E}">
        <p14:creationId xmlns:p14="http://schemas.microsoft.com/office/powerpoint/2010/main" val="4053093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2D18E-5C46-471A-AA14-926F2FFC62A9}"/>
              </a:ext>
            </a:extLst>
          </p:cNvPr>
          <p:cNvSpPr>
            <a:spLocks noGrp="1"/>
          </p:cNvSpPr>
          <p:nvPr>
            <p:ph type="title"/>
          </p:nvPr>
        </p:nvSpPr>
        <p:spPr/>
        <p:txBody>
          <a:bodyPr>
            <a:noAutofit/>
          </a:bodyPr>
          <a:lstStyle/>
          <a:p>
            <a:r>
              <a:rPr lang="en-US" sz="2300" b="1" dirty="0"/>
              <a:t>Objectives of Discriminant Analysis and Classification</a:t>
            </a:r>
          </a:p>
        </p:txBody>
      </p:sp>
      <p:sp>
        <p:nvSpPr>
          <p:cNvPr id="3" name="Content Placeholder 2">
            <a:extLst>
              <a:ext uri="{FF2B5EF4-FFF2-40B4-BE49-F238E27FC236}">
                <a16:creationId xmlns:a16="http://schemas.microsoft.com/office/drawing/2014/main" id="{8AFBDBF2-66CD-4221-AE6B-30EB29700D67}"/>
              </a:ext>
            </a:extLst>
          </p:cNvPr>
          <p:cNvSpPr>
            <a:spLocks noGrp="1"/>
          </p:cNvSpPr>
          <p:nvPr>
            <p:ph idx="1"/>
          </p:nvPr>
        </p:nvSpPr>
        <p:spPr/>
        <p:txBody>
          <a:bodyPr/>
          <a:lstStyle/>
          <a:p>
            <a:r>
              <a:rPr lang="en-US" dirty="0"/>
              <a:t>In marketing, we are often faced with the task of classifying objects (e.g., consumers, firms) into different group. </a:t>
            </a:r>
          </a:p>
          <a:p>
            <a:r>
              <a:rPr lang="en-US" dirty="0"/>
              <a:t>Discriminant analysis involves deriving the linear (or nonlinear) combination of two or more variables that best distinguish – or discriminate – between the (a priori defined) groups. </a:t>
            </a:r>
          </a:p>
          <a:p>
            <a:r>
              <a:rPr lang="en-US" dirty="0"/>
              <a:t>Classification entails assigning objects into the defined groups based on the score each object receives from the linear (or nonlinear) combination of the variables used as part of the discriminant analysis. </a:t>
            </a:r>
          </a:p>
          <a:p>
            <a:r>
              <a:rPr lang="en-US" dirty="0"/>
              <a:t>Discriminant analysis provides insights on (1) how good (or bad) specific variables are at capturing group membership and (2) how the defined groups differ with respect to the variables used to derive the linear (or nonlinear) combination. </a:t>
            </a:r>
          </a:p>
        </p:txBody>
      </p:sp>
      <p:sp>
        <p:nvSpPr>
          <p:cNvPr id="4" name="Footer Placeholder 3">
            <a:extLst>
              <a:ext uri="{FF2B5EF4-FFF2-40B4-BE49-F238E27FC236}">
                <a16:creationId xmlns:a16="http://schemas.microsoft.com/office/drawing/2014/main" id="{16DE02FA-AD37-4350-AD8B-EC1D8034A1E7}"/>
              </a:ext>
            </a:extLst>
          </p:cNvPr>
          <p:cNvSpPr>
            <a:spLocks noGrp="1"/>
          </p:cNvSpPr>
          <p:nvPr>
            <p:ph type="ftr" sz="quarter" idx="11"/>
          </p:nvPr>
        </p:nvSpPr>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F833302A-0EC0-4D73-ABD7-46A461C5F66F}"/>
              </a:ext>
            </a:extLst>
          </p:cNvPr>
          <p:cNvSpPr>
            <a:spLocks noGrp="1"/>
          </p:cNvSpPr>
          <p:nvPr>
            <p:ph type="sldNum" sz="quarter" idx="12"/>
          </p:nvPr>
        </p:nvSpPr>
        <p:spPr/>
        <p:txBody>
          <a:bodyPr/>
          <a:lstStyle/>
          <a:p>
            <a:fld id="{606C48AC-5425-9447-80A6-7CD23CC5D020}" type="slidenum">
              <a:rPr lang="en-US" smtClean="0"/>
              <a:pPr/>
              <a:t>5</a:t>
            </a:fld>
            <a:endParaRPr lang="en-US" dirty="0"/>
          </a:p>
        </p:txBody>
      </p:sp>
    </p:spTree>
    <p:extLst>
      <p:ext uri="{BB962C8B-B14F-4D97-AF65-F5344CB8AC3E}">
        <p14:creationId xmlns:p14="http://schemas.microsoft.com/office/powerpoint/2010/main" val="61151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C981C-9CF1-4498-8F26-5B07AB3D3740}"/>
              </a:ext>
            </a:extLst>
          </p:cNvPr>
          <p:cNvSpPr>
            <a:spLocks noGrp="1"/>
          </p:cNvSpPr>
          <p:nvPr>
            <p:ph type="title"/>
          </p:nvPr>
        </p:nvSpPr>
        <p:spPr/>
        <p:txBody>
          <a:bodyPr>
            <a:normAutofit fontScale="90000"/>
          </a:bodyPr>
          <a:lstStyle/>
          <a:p>
            <a:r>
              <a:rPr lang="en-US" b="1" dirty="0"/>
              <a:t>Uses of Discriminant Analysis and Classification</a:t>
            </a:r>
            <a:br>
              <a:rPr lang="en-US" b="1" dirty="0"/>
            </a:br>
            <a:endParaRPr lang="en-US" b="1" dirty="0"/>
          </a:p>
        </p:txBody>
      </p:sp>
      <p:sp>
        <p:nvSpPr>
          <p:cNvPr id="3" name="Content Placeholder 2">
            <a:extLst>
              <a:ext uri="{FF2B5EF4-FFF2-40B4-BE49-F238E27FC236}">
                <a16:creationId xmlns:a16="http://schemas.microsoft.com/office/drawing/2014/main" id="{5BD9E805-5038-4CA7-97CD-415F8B0A18F0}"/>
              </a:ext>
            </a:extLst>
          </p:cNvPr>
          <p:cNvSpPr>
            <a:spLocks noGrp="1"/>
          </p:cNvSpPr>
          <p:nvPr>
            <p:ph idx="1"/>
          </p:nvPr>
        </p:nvSpPr>
        <p:spPr/>
        <p:txBody>
          <a:bodyPr/>
          <a:lstStyle/>
          <a:p>
            <a:r>
              <a:rPr lang="en-US" dirty="0"/>
              <a:t>Discriminant analysis and classification are often used as part of the STP (segmentation, targeting, and positioning) process – specifically targeting. Usually, discriminant analysis and classification follow immediately after cluster analysis for segmentation. </a:t>
            </a:r>
          </a:p>
          <a:p>
            <a:r>
              <a:rPr lang="en-US" dirty="0"/>
              <a:t>Once the clusters are identified and described using the bases variables, the next step involves profiling the objects (e.g., customers) using the descriptor variables. </a:t>
            </a:r>
          </a:p>
          <a:p>
            <a:r>
              <a:rPr lang="en-US" dirty="0"/>
              <a:t>Descriptor variables are usually based on demographic and/or geographic data that is readily available or can be purchased for the entire population (i.e., not just a firm’s customers).</a:t>
            </a:r>
          </a:p>
          <a:p>
            <a:r>
              <a:rPr lang="en-US" dirty="0"/>
              <a:t>Thus, discriminant analysis and classification provide an empirical approach for identifying target customers using data that is readily available (e.g., descriptors).</a:t>
            </a:r>
          </a:p>
        </p:txBody>
      </p:sp>
      <p:sp>
        <p:nvSpPr>
          <p:cNvPr id="4" name="Footer Placeholder 3">
            <a:extLst>
              <a:ext uri="{FF2B5EF4-FFF2-40B4-BE49-F238E27FC236}">
                <a16:creationId xmlns:a16="http://schemas.microsoft.com/office/drawing/2014/main" id="{BFFC234D-F9E6-496C-BE0B-8B72800D3FD5}"/>
              </a:ext>
            </a:extLst>
          </p:cNvPr>
          <p:cNvSpPr>
            <a:spLocks noGrp="1"/>
          </p:cNvSpPr>
          <p:nvPr>
            <p:ph type="ftr" sz="quarter" idx="11"/>
          </p:nvPr>
        </p:nvSpPr>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289AFB54-84DF-4FE7-B220-4C54D20D8F53}"/>
              </a:ext>
            </a:extLst>
          </p:cNvPr>
          <p:cNvSpPr>
            <a:spLocks noGrp="1"/>
          </p:cNvSpPr>
          <p:nvPr>
            <p:ph type="sldNum" sz="quarter" idx="12"/>
          </p:nvPr>
        </p:nvSpPr>
        <p:spPr/>
        <p:txBody>
          <a:bodyPr/>
          <a:lstStyle/>
          <a:p>
            <a:fld id="{606C48AC-5425-9447-80A6-7CD23CC5D020}" type="slidenum">
              <a:rPr lang="en-US" smtClean="0"/>
              <a:pPr/>
              <a:t>6</a:t>
            </a:fld>
            <a:endParaRPr lang="en-US" dirty="0"/>
          </a:p>
        </p:txBody>
      </p:sp>
    </p:spTree>
    <p:extLst>
      <p:ext uri="{BB962C8B-B14F-4D97-AF65-F5344CB8AC3E}">
        <p14:creationId xmlns:p14="http://schemas.microsoft.com/office/powerpoint/2010/main" val="365135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43046"/>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solidFill>
                  <a:srgbClr val="595959"/>
                </a:solidFill>
              </a:rPr>
              <a:t>Learning Objectives</a:t>
            </a:r>
          </a:p>
          <a:p>
            <a:r>
              <a:rPr lang="en-US" dirty="0">
                <a:solidFill>
                  <a:srgbClr val="595959"/>
                </a:solidFill>
              </a:rPr>
              <a:t>Introduction</a:t>
            </a:r>
          </a:p>
          <a:p>
            <a:pPr lvl="1"/>
            <a:r>
              <a:rPr lang="en-US" dirty="0"/>
              <a:t>Objectives of Discriminant Analysis and Classification</a:t>
            </a:r>
          </a:p>
          <a:p>
            <a:pPr lvl="1"/>
            <a:r>
              <a:rPr lang="en-US" dirty="0"/>
              <a:t>Uses of Discriminant Analysis and Classification</a:t>
            </a:r>
          </a:p>
          <a:p>
            <a:r>
              <a:rPr lang="en-US" b="1" dirty="0">
                <a:solidFill>
                  <a:srgbClr val="1F497D"/>
                </a:solidFill>
              </a:rPr>
              <a:t>Discriminant Analysis and Classification</a:t>
            </a:r>
          </a:p>
          <a:p>
            <a:pPr lvl="1"/>
            <a:r>
              <a:rPr lang="en-US" dirty="0"/>
              <a:t>Two-segment Discriminant Analysis</a:t>
            </a:r>
          </a:p>
          <a:p>
            <a:pPr lvl="1"/>
            <a:r>
              <a:rPr lang="en-US" dirty="0"/>
              <a:t>Three- (or More) Segment Discriminant Analysis</a:t>
            </a:r>
          </a:p>
          <a:p>
            <a:pPr lvl="1"/>
            <a:r>
              <a:rPr lang="en-US" dirty="0"/>
              <a:t>Linear versus Quadratic Discriminant Analysis</a:t>
            </a:r>
          </a:p>
          <a:p>
            <a:r>
              <a:rPr lang="en-US" dirty="0"/>
              <a:t>Summary</a:t>
            </a:r>
          </a:p>
          <a:p>
            <a:r>
              <a:rPr lang="en-US" dirty="0"/>
              <a:t>Takeaways</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6"/>
          <p:cNvSpPr>
            <a:spLocks noGrp="1"/>
          </p:cNvSpPr>
          <p:nvPr>
            <p:ph type="sldNum" sz="quarter" idx="12"/>
          </p:nvPr>
        </p:nvSpPr>
        <p:spPr/>
        <p:txBody>
          <a:bodyPr/>
          <a:lstStyle/>
          <a:p>
            <a:fld id="{606C48AC-5425-9447-80A6-7CD23CC5D020}" type="slidenum">
              <a:rPr lang="en-US" smtClean="0"/>
              <a:pPr/>
              <a:t>7</a:t>
            </a:fld>
            <a:endParaRPr lang="en-US" dirty="0"/>
          </a:p>
        </p:txBody>
      </p:sp>
    </p:spTree>
    <p:extLst>
      <p:ext uri="{BB962C8B-B14F-4D97-AF65-F5344CB8AC3E}">
        <p14:creationId xmlns:p14="http://schemas.microsoft.com/office/powerpoint/2010/main" val="19440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80376-5D84-4086-8277-0C30A06DFCF8}"/>
              </a:ext>
            </a:extLst>
          </p:cNvPr>
          <p:cNvSpPr>
            <a:spLocks noGrp="1"/>
          </p:cNvSpPr>
          <p:nvPr>
            <p:ph type="title"/>
          </p:nvPr>
        </p:nvSpPr>
        <p:spPr/>
        <p:txBody>
          <a:bodyPr/>
          <a:lstStyle/>
          <a:p>
            <a:r>
              <a:rPr lang="en-US" b="1" dirty="0"/>
              <a:t>Discriminant Analysis and Classification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CBFD23F-5D3C-4C3D-B105-AAF757C174B2}"/>
                  </a:ext>
                </a:extLst>
              </p:cNvPr>
              <p:cNvSpPr>
                <a:spLocks noGrp="1"/>
              </p:cNvSpPr>
              <p:nvPr>
                <p:ph idx="1"/>
              </p:nvPr>
            </p:nvSpPr>
            <p:spPr/>
            <p:txBody>
              <a:bodyPr>
                <a:normAutofit fontScale="92500" lnSpcReduction="20000"/>
              </a:bodyPr>
              <a:lstStyle/>
              <a:p>
                <a:r>
                  <a:rPr lang="en-US" dirty="0"/>
                  <a:t>Discriminant analysis after cluster analysis for segmentation is used to describe which descriptor variables help differentiate between two or more customer segments. </a:t>
                </a:r>
              </a:p>
              <a:p>
                <a:r>
                  <a:rPr lang="en-US" dirty="0"/>
                  <a:t>Discriminant analysis constructs a combination of the descriptor variables using discriminant functions. The number of discriminant functions used depends on the number of segments being compared and the number of descriptor variables available. </a:t>
                </a:r>
              </a:p>
              <a:p>
                <a:r>
                  <a:rPr lang="en-US" dirty="0"/>
                  <a:t>Discriminant analysis functions take the following form:</a:t>
                </a:r>
                <a:br>
                  <a:rPr lang="en-US" dirty="0"/>
                </a:br>
                <a:endParaRPr lang="en-US" dirty="0"/>
              </a:p>
              <a:p>
                <a:pPr marL="0" marR="0" indent="0" algn="ctr">
                  <a:lnSpc>
                    <a:spcPct val="107000"/>
                  </a:lnSpc>
                  <a:spcBef>
                    <a:spcPts val="0"/>
                  </a:spcBef>
                  <a:spcAft>
                    <a:spcPts val="0"/>
                  </a:spcAft>
                  <a:buNone/>
                </a:pPr>
                <a14:m>
                  <m:oMath xmlns:m="http://schemas.openxmlformats.org/officeDocument/2006/math">
                    <m:sSub>
                      <m:sSub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𝑌</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𝛽</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11</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𝛽</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m:t>
                        </m:r>
                      </m:sub>
                    </m:sSub>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(1)</a:t>
                </a:r>
              </a:p>
              <a:p>
                <a:pPr marL="0" marR="0" indent="0" algn="ctr">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algn="ctr">
                  <a:lnSpc>
                    <a:spcPct val="107000"/>
                  </a:lnSpc>
                  <a:spcBef>
                    <a:spcPts val="0"/>
                  </a:spcBef>
                  <a:spcAft>
                    <a:spcPts val="0"/>
                  </a:spcAft>
                  <a:buNone/>
                </a:pPr>
                <a14:m>
                  <m:oMath xmlns:m="http://schemas.openxmlformats.org/officeDocument/2006/math">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𝑌</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h</m:t>
                        </m:r>
                      </m:sub>
                    </m:sSub>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𝛽</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h</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𝛽</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h𝑘</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m:t>
                        </m:r>
                      </m:sub>
                    </m:sSub>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(2)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t>Equations 1 and 2 are both discriminant functions. These functions show that there are h segments and each </a:t>
                </a:r>
                <a:r>
                  <a:rPr lang="en-US" i="1" dirty="0" err="1"/>
                  <a:t>Y</a:t>
                </a:r>
                <a:r>
                  <a:rPr lang="en-US" i="1" baseline="-25000" dirty="0" err="1"/>
                  <a:t>h</a:t>
                </a:r>
                <a:r>
                  <a:rPr lang="en-US" i="1" dirty="0"/>
                  <a:t>(x) </a:t>
                </a:r>
                <a:r>
                  <a:rPr lang="en-US" dirty="0"/>
                  <a:t>is a binary variable equal to 1 if the customer belongs to the </a:t>
                </a:r>
                <a:r>
                  <a:rPr lang="en-US" i="1" dirty="0" err="1"/>
                  <a:t>h</a:t>
                </a:r>
                <a:r>
                  <a:rPr lang="en-US" i="1" baseline="30000" dirty="0" err="1"/>
                  <a:t>th</a:t>
                </a:r>
                <a:r>
                  <a:rPr lang="en-US" dirty="0"/>
                  <a:t> segment. The </a:t>
                </a:r>
                <a:r>
                  <a:rPr lang="el-GR" dirty="0"/>
                  <a:t>β</a:t>
                </a:r>
                <a:r>
                  <a:rPr lang="en-US" dirty="0"/>
                  <a:t> values are the discriminant weights for the k descriptors. </a:t>
                </a:r>
                <a:endParaRPr lang="en-US" i="1" dirty="0"/>
              </a:p>
            </p:txBody>
          </p:sp>
        </mc:Choice>
        <mc:Fallback xmlns="">
          <p:sp>
            <p:nvSpPr>
              <p:cNvPr id="3" name="Content Placeholder 2">
                <a:extLst>
                  <a:ext uri="{FF2B5EF4-FFF2-40B4-BE49-F238E27FC236}">
                    <a16:creationId xmlns:a16="http://schemas.microsoft.com/office/drawing/2014/main" id="{CCBFD23F-5D3C-4C3D-B105-AAF757C174B2}"/>
                  </a:ext>
                </a:extLst>
              </p:cNvPr>
              <p:cNvSpPr>
                <a:spLocks noGrp="1" noRot="1" noChangeAspect="1" noMove="1" noResize="1" noEditPoints="1" noAdjustHandles="1" noChangeArrowheads="1" noChangeShapeType="1" noTextEdit="1"/>
              </p:cNvSpPr>
              <p:nvPr>
                <p:ph idx="1"/>
              </p:nvPr>
            </p:nvSpPr>
            <p:spPr>
              <a:blipFill>
                <a:blip r:embed="rId2"/>
                <a:stretch>
                  <a:fillRect l="-146" t="-1847" r="-1168"/>
                </a:stretch>
              </a:blipFill>
            </p:spPr>
            <p:txBody>
              <a:bodyPr/>
              <a:lstStyle/>
              <a:p>
                <a:r>
                  <a:rPr lang="en-US">
                    <a:noFill/>
                  </a:rPr>
                  <a:t> </a:t>
                </a:r>
              </a:p>
            </p:txBody>
          </p:sp>
        </mc:Fallback>
      </mc:AlternateContent>
      <p:sp>
        <p:nvSpPr>
          <p:cNvPr id="4" name="Footer Placeholder 3">
            <a:extLst>
              <a:ext uri="{FF2B5EF4-FFF2-40B4-BE49-F238E27FC236}">
                <a16:creationId xmlns:a16="http://schemas.microsoft.com/office/drawing/2014/main" id="{8B1EF226-EE9C-42F7-99DE-16E63ACE0C45}"/>
              </a:ext>
            </a:extLst>
          </p:cNvPr>
          <p:cNvSpPr>
            <a:spLocks noGrp="1"/>
          </p:cNvSpPr>
          <p:nvPr>
            <p:ph type="ftr" sz="quarter" idx="11"/>
          </p:nvPr>
        </p:nvSpPr>
        <p:spPr/>
        <p:txBody>
          <a:bodyPr/>
          <a:lstStyle/>
          <a:p>
            <a:r>
              <a:rPr lang="en-US"/>
              <a:t>© Palmatier, Petersen, and Germann</a:t>
            </a:r>
            <a:endParaRPr lang="en-US" dirty="0"/>
          </a:p>
        </p:txBody>
      </p:sp>
      <p:sp>
        <p:nvSpPr>
          <p:cNvPr id="5" name="Slide Number Placeholder 4">
            <a:extLst>
              <a:ext uri="{FF2B5EF4-FFF2-40B4-BE49-F238E27FC236}">
                <a16:creationId xmlns:a16="http://schemas.microsoft.com/office/drawing/2014/main" id="{C26D7B01-10E7-49DB-9B7B-627719BA16C5}"/>
              </a:ext>
            </a:extLst>
          </p:cNvPr>
          <p:cNvSpPr>
            <a:spLocks noGrp="1"/>
          </p:cNvSpPr>
          <p:nvPr>
            <p:ph type="sldNum" sz="quarter" idx="12"/>
          </p:nvPr>
        </p:nvSpPr>
        <p:spPr/>
        <p:txBody>
          <a:bodyPr/>
          <a:lstStyle/>
          <a:p>
            <a:fld id="{606C48AC-5425-9447-80A6-7CD23CC5D020}" type="slidenum">
              <a:rPr lang="en-US" smtClean="0"/>
              <a:pPr/>
              <a:t>8</a:t>
            </a:fld>
            <a:endParaRPr lang="en-US" dirty="0"/>
          </a:p>
        </p:txBody>
      </p:sp>
    </p:spTree>
    <p:extLst>
      <p:ext uri="{BB962C8B-B14F-4D97-AF65-F5344CB8AC3E}">
        <p14:creationId xmlns:p14="http://schemas.microsoft.com/office/powerpoint/2010/main" val="2090939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56EA-8D91-4938-BBC9-F92AC8E3DF90}"/>
              </a:ext>
            </a:extLst>
          </p:cNvPr>
          <p:cNvSpPr>
            <a:spLocks noGrp="1"/>
          </p:cNvSpPr>
          <p:nvPr>
            <p:ph type="title"/>
          </p:nvPr>
        </p:nvSpPr>
        <p:spPr/>
        <p:txBody>
          <a:bodyPr/>
          <a:lstStyle/>
          <a:p>
            <a:r>
              <a:rPr lang="en-US" b="1" dirty="0"/>
              <a:t>Two-segment Discriminant Analysis</a:t>
            </a:r>
          </a:p>
        </p:txBody>
      </p:sp>
      <p:sp>
        <p:nvSpPr>
          <p:cNvPr id="3" name="Content Placeholder 2">
            <a:extLst>
              <a:ext uri="{FF2B5EF4-FFF2-40B4-BE49-F238E27FC236}">
                <a16:creationId xmlns:a16="http://schemas.microsoft.com/office/drawing/2014/main" id="{CD64F45D-F89B-40E1-ADCD-9A120E5DEAEE}"/>
              </a:ext>
            </a:extLst>
          </p:cNvPr>
          <p:cNvSpPr>
            <a:spLocks noGrp="1"/>
          </p:cNvSpPr>
          <p:nvPr>
            <p:ph idx="1"/>
          </p:nvPr>
        </p:nvSpPr>
        <p:spPr/>
        <p:txBody>
          <a:bodyPr/>
          <a:lstStyle/>
          <a:p>
            <a:r>
              <a:rPr lang="en-US" dirty="0"/>
              <a:t>Consider the following example. A VP of a regional supermarket chain conducted cluster analysis using a sample of 1,000 shoppers. </a:t>
            </a:r>
          </a:p>
          <a:p>
            <a:r>
              <a:rPr lang="en-US" dirty="0"/>
              <a:t>She administered a survey to these shoppers asking questions regarding their preference as far as prices and quality at supermarkets is concerned. The cluster analysis revealed two dominant clusters (or segments): (1) Shoppers with a high preference for quality who do not mind paying a higher price for the higher quality (the quality segment) and (2) shoppers with a high preference for (low) price who are OK with average product quality (the value segment).</a:t>
            </a:r>
          </a:p>
          <a:p>
            <a:r>
              <a:rPr lang="en-US" dirty="0"/>
              <a:t>To profile these two segments, the VP of Marketing next conducted a discriminant analysis using two descriptor (i.e., demographic) variables she could easily gather about the 1,000 shoppers included in the cluster analysis: (1) income, (2) years of formal education. </a:t>
            </a:r>
          </a:p>
        </p:txBody>
      </p:sp>
      <p:sp>
        <p:nvSpPr>
          <p:cNvPr id="4" name="Footer Placeholder 3">
            <a:extLst>
              <a:ext uri="{FF2B5EF4-FFF2-40B4-BE49-F238E27FC236}">
                <a16:creationId xmlns:a16="http://schemas.microsoft.com/office/drawing/2014/main" id="{CF4486DD-EA1D-4B78-9E97-34AD2ADD5AFC}"/>
              </a:ext>
            </a:extLst>
          </p:cNvPr>
          <p:cNvSpPr>
            <a:spLocks noGrp="1"/>
          </p:cNvSpPr>
          <p:nvPr>
            <p:ph type="ftr" sz="quarter" idx="11"/>
          </p:nvPr>
        </p:nvSpPr>
        <p:spPr/>
        <p:txBody>
          <a:bodyPr/>
          <a:lstStyle/>
          <a:p>
            <a:r>
              <a:rPr lang="en-US"/>
              <a:t>© Palmatier, Petersen, and Germann</a:t>
            </a:r>
            <a:endParaRPr lang="en-US" dirty="0"/>
          </a:p>
        </p:txBody>
      </p:sp>
      <p:sp>
        <p:nvSpPr>
          <p:cNvPr id="5" name="Slide Number Placeholder 4">
            <a:extLst>
              <a:ext uri="{FF2B5EF4-FFF2-40B4-BE49-F238E27FC236}">
                <a16:creationId xmlns:a16="http://schemas.microsoft.com/office/drawing/2014/main" id="{B4874BC5-F7DE-4CAB-9769-1239E387AB75}"/>
              </a:ext>
            </a:extLst>
          </p:cNvPr>
          <p:cNvSpPr>
            <a:spLocks noGrp="1"/>
          </p:cNvSpPr>
          <p:nvPr>
            <p:ph type="sldNum" sz="quarter" idx="12"/>
          </p:nvPr>
        </p:nvSpPr>
        <p:spPr/>
        <p:txBody>
          <a:bodyPr/>
          <a:lstStyle/>
          <a:p>
            <a:fld id="{606C48AC-5425-9447-80A6-7CD23CC5D020}" type="slidenum">
              <a:rPr lang="en-US" smtClean="0"/>
              <a:pPr/>
              <a:t>9</a:t>
            </a:fld>
            <a:endParaRPr lang="en-US" dirty="0"/>
          </a:p>
        </p:txBody>
      </p:sp>
    </p:spTree>
    <p:extLst>
      <p:ext uri="{BB962C8B-B14F-4D97-AF65-F5344CB8AC3E}">
        <p14:creationId xmlns:p14="http://schemas.microsoft.com/office/powerpoint/2010/main" val="4035210442"/>
      </p:ext>
    </p:extLst>
  </p:cSld>
  <p:clrMapOvr>
    <a:masterClrMapping/>
  </p:clrMapOvr>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2254</Words>
  <Application>Microsoft Office PowerPoint</Application>
  <PresentationFormat>On-screen Show (4:3)</PresentationFormat>
  <Paragraphs>199</Paragraphs>
  <Slides>20</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Avenir Light</vt:lpstr>
      <vt:lpstr>Calibri</vt:lpstr>
      <vt:lpstr>Cambria</vt:lpstr>
      <vt:lpstr>Cambria Math</vt:lpstr>
      <vt:lpstr>Times New Roman</vt:lpstr>
      <vt:lpstr>Wingdings</vt:lpstr>
      <vt:lpstr>Palmatier1</vt:lpstr>
      <vt:lpstr>PowerPoint Presentation</vt:lpstr>
      <vt:lpstr>Agenda</vt:lpstr>
      <vt:lpstr>Learning Objectives</vt:lpstr>
      <vt:lpstr>Agenda</vt:lpstr>
      <vt:lpstr>Objectives of Discriminant Analysis and Classification</vt:lpstr>
      <vt:lpstr>Uses of Discriminant Analysis and Classification </vt:lpstr>
      <vt:lpstr>Agenda</vt:lpstr>
      <vt:lpstr>Discriminant Analysis and Classification</vt:lpstr>
      <vt:lpstr>Two-segment Discriminant Analysis</vt:lpstr>
      <vt:lpstr>Two-segment Discriminant Analysis (cont.)</vt:lpstr>
      <vt:lpstr>Two-segment Discriminant Analysis (cont.)</vt:lpstr>
      <vt:lpstr>Two-segment Discriminant Analysis (cont.)</vt:lpstr>
      <vt:lpstr>Two-segment Discriminant Analysis (cont.)</vt:lpstr>
      <vt:lpstr>Three- (or More) Segment Discriminant Analysis </vt:lpstr>
      <vt:lpstr>Linear versus Quadratic Discriminant Analysis </vt:lpstr>
      <vt:lpstr>Agenda</vt:lpstr>
      <vt:lpstr>Summary</vt:lpstr>
      <vt:lpstr>Agenda</vt:lpstr>
      <vt:lpstr>Takeaways</vt:lpstr>
      <vt:lpstr>Takeaways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2021-12-18T14:56:24Z</dcterms:created>
  <dcterms:modified xsi:type="dcterms:W3CDTF">2021-12-18T14:56:29Z</dcterms:modified>
</cp:coreProperties>
</file>