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49" r:id="rId1"/>
  </p:sldMasterIdLst>
  <p:notesMasterIdLst>
    <p:notesMasterId r:id="rId25"/>
  </p:notesMasterIdLst>
  <p:handoutMasterIdLst>
    <p:handoutMasterId r:id="rId26"/>
  </p:handoutMasterIdLst>
  <p:sldIdLst>
    <p:sldId id="257" r:id="rId2"/>
    <p:sldId id="258" r:id="rId3"/>
    <p:sldId id="425" r:id="rId4"/>
    <p:sldId id="430" r:id="rId5"/>
    <p:sldId id="259" r:id="rId6"/>
    <p:sldId id="431" r:id="rId7"/>
    <p:sldId id="443" r:id="rId8"/>
    <p:sldId id="432" r:id="rId9"/>
    <p:sldId id="444" r:id="rId10"/>
    <p:sldId id="445" r:id="rId11"/>
    <p:sldId id="433" r:id="rId12"/>
    <p:sldId id="437" r:id="rId13"/>
    <p:sldId id="440" r:id="rId14"/>
    <p:sldId id="446" r:id="rId15"/>
    <p:sldId id="447" r:id="rId16"/>
    <p:sldId id="441" r:id="rId17"/>
    <p:sldId id="434" r:id="rId18"/>
    <p:sldId id="438" r:id="rId19"/>
    <p:sldId id="436" r:id="rId20"/>
    <p:sldId id="435" r:id="rId21"/>
    <p:sldId id="439" r:id="rId22"/>
    <p:sldId id="316" r:id="rId23"/>
    <p:sldId id="442" r:id="rId24"/>
  </p:sldIdLst>
  <p:sldSz cx="9144000" cy="6858000" type="screen4x3"/>
  <p:notesSz cx="6858000" cy="9144000"/>
  <p:defaultTextStyle>
    <a:defPPr>
      <a:defRPr lang="en-US"/>
    </a:defPPr>
    <a:lvl1pPr marL="0" algn="l" defTabSz="456827" rtl="0" eaLnBrk="1" latinLnBrk="0" hangingPunct="1">
      <a:defRPr sz="1800" kern="1200">
        <a:solidFill>
          <a:schemeClr val="tx1"/>
        </a:solidFill>
        <a:latin typeface="+mn-lt"/>
        <a:ea typeface="+mn-ea"/>
        <a:cs typeface="+mn-cs"/>
      </a:defRPr>
    </a:lvl1pPr>
    <a:lvl2pPr marL="456827" algn="l" defTabSz="456827" rtl="0" eaLnBrk="1" latinLnBrk="0" hangingPunct="1">
      <a:defRPr sz="1800" kern="1200">
        <a:solidFill>
          <a:schemeClr val="tx1"/>
        </a:solidFill>
        <a:latin typeface="+mn-lt"/>
        <a:ea typeface="+mn-ea"/>
        <a:cs typeface="+mn-cs"/>
      </a:defRPr>
    </a:lvl2pPr>
    <a:lvl3pPr marL="913651" algn="l" defTabSz="456827" rtl="0" eaLnBrk="1" latinLnBrk="0" hangingPunct="1">
      <a:defRPr sz="1800" kern="1200">
        <a:solidFill>
          <a:schemeClr val="tx1"/>
        </a:solidFill>
        <a:latin typeface="+mn-lt"/>
        <a:ea typeface="+mn-ea"/>
        <a:cs typeface="+mn-cs"/>
      </a:defRPr>
    </a:lvl3pPr>
    <a:lvl4pPr marL="1370479" algn="l" defTabSz="456827" rtl="0" eaLnBrk="1" latinLnBrk="0" hangingPunct="1">
      <a:defRPr sz="1800" kern="1200">
        <a:solidFill>
          <a:schemeClr val="tx1"/>
        </a:solidFill>
        <a:latin typeface="+mn-lt"/>
        <a:ea typeface="+mn-ea"/>
        <a:cs typeface="+mn-cs"/>
      </a:defRPr>
    </a:lvl4pPr>
    <a:lvl5pPr marL="1827303" algn="l" defTabSz="456827" rtl="0" eaLnBrk="1" latinLnBrk="0" hangingPunct="1">
      <a:defRPr sz="1800" kern="1200">
        <a:solidFill>
          <a:schemeClr val="tx1"/>
        </a:solidFill>
        <a:latin typeface="+mn-lt"/>
        <a:ea typeface="+mn-ea"/>
        <a:cs typeface="+mn-cs"/>
      </a:defRPr>
    </a:lvl5pPr>
    <a:lvl6pPr marL="2284131" algn="l" defTabSz="456827" rtl="0" eaLnBrk="1" latinLnBrk="0" hangingPunct="1">
      <a:defRPr sz="1800" kern="1200">
        <a:solidFill>
          <a:schemeClr val="tx1"/>
        </a:solidFill>
        <a:latin typeface="+mn-lt"/>
        <a:ea typeface="+mn-ea"/>
        <a:cs typeface="+mn-cs"/>
      </a:defRPr>
    </a:lvl6pPr>
    <a:lvl7pPr marL="2740955" algn="l" defTabSz="456827" rtl="0" eaLnBrk="1" latinLnBrk="0" hangingPunct="1">
      <a:defRPr sz="1800" kern="1200">
        <a:solidFill>
          <a:schemeClr val="tx1"/>
        </a:solidFill>
        <a:latin typeface="+mn-lt"/>
        <a:ea typeface="+mn-ea"/>
        <a:cs typeface="+mn-cs"/>
      </a:defRPr>
    </a:lvl7pPr>
    <a:lvl8pPr marL="3197782" algn="l" defTabSz="456827" rtl="0" eaLnBrk="1" latinLnBrk="0" hangingPunct="1">
      <a:defRPr sz="1800" kern="1200">
        <a:solidFill>
          <a:schemeClr val="tx1"/>
        </a:solidFill>
        <a:latin typeface="+mn-lt"/>
        <a:ea typeface="+mn-ea"/>
        <a:cs typeface="+mn-cs"/>
      </a:defRPr>
    </a:lvl8pPr>
    <a:lvl9pPr marL="3654606" algn="l" defTabSz="4568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595959"/>
    <a:srgbClr val="004264"/>
    <a:srgbClr val="004668"/>
    <a:srgbClr val="EFE61E"/>
    <a:srgbClr val="C8641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EA485-9D3F-48A1-A7C6-80B7A3CD9F9C}" v="1914" dt="2021-09-28T14:47:39.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5" autoAdjust="0"/>
    <p:restoredTop sz="93725" autoAdjust="0"/>
  </p:normalViewPr>
  <p:slideViewPr>
    <p:cSldViewPr snapToGrid="0" snapToObjects="1">
      <p:cViewPr varScale="1">
        <p:scale>
          <a:sx n="83" d="100"/>
          <a:sy n="83" d="100"/>
        </p:scale>
        <p:origin x="13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C9470-5748-164B-81D8-F42249190E1F}" type="datetimeFigureOut">
              <a:rPr lang="en-US" smtClean="0"/>
              <a:t>12/18/2021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A4610-95BC-284F-BE00-2B599A48ABC9}" type="slidenum">
              <a:rPr lang="en-US" smtClean="0"/>
              <a:t>‹#›</a:t>
            </a:fld>
            <a:endParaRPr lang="en-US"/>
          </a:p>
        </p:txBody>
      </p:sp>
    </p:spTree>
    <p:extLst>
      <p:ext uri="{BB962C8B-B14F-4D97-AF65-F5344CB8AC3E}">
        <p14:creationId xmlns:p14="http://schemas.microsoft.com/office/powerpoint/2010/main" val="244449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10346-E64B-B94E-B4E5-AFC6A520BB4A}" type="datetimeFigureOut">
              <a:rPr lang="en-US" smtClean="0"/>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481517-11CD-1043-936A-823C17956EDF}" type="slidenum">
              <a:rPr lang="en-US" smtClean="0"/>
              <a:t>‹#›</a:t>
            </a:fld>
            <a:endParaRPr lang="en-US"/>
          </a:p>
        </p:txBody>
      </p:sp>
    </p:spTree>
    <p:extLst>
      <p:ext uri="{BB962C8B-B14F-4D97-AF65-F5344CB8AC3E}">
        <p14:creationId xmlns:p14="http://schemas.microsoft.com/office/powerpoint/2010/main" val="3497754386"/>
      </p:ext>
    </p:extLst>
  </p:cSld>
  <p:clrMap bg1="lt1" tx1="dk1" bg2="lt2" tx2="dk2" accent1="accent1" accent2="accent2" accent3="accent3" accent4="accent4" accent5="accent5" accent6="accent6" hlink="hlink" folHlink="folHlink"/>
  <p:hf hdr="0" ftr="0" dt="0"/>
  <p:notesStyle>
    <a:lvl1pPr marL="0" algn="l" defTabSz="456827" rtl="0" eaLnBrk="1" latinLnBrk="0" hangingPunct="1">
      <a:defRPr sz="1200" kern="1200">
        <a:solidFill>
          <a:schemeClr val="tx1"/>
        </a:solidFill>
        <a:latin typeface="+mn-lt"/>
        <a:ea typeface="+mn-ea"/>
        <a:cs typeface="+mn-cs"/>
      </a:defRPr>
    </a:lvl1pPr>
    <a:lvl2pPr marL="456827" algn="l" defTabSz="456827" rtl="0" eaLnBrk="1" latinLnBrk="0" hangingPunct="1">
      <a:defRPr sz="1200" kern="1200">
        <a:solidFill>
          <a:schemeClr val="tx1"/>
        </a:solidFill>
        <a:latin typeface="+mn-lt"/>
        <a:ea typeface="+mn-ea"/>
        <a:cs typeface="+mn-cs"/>
      </a:defRPr>
    </a:lvl2pPr>
    <a:lvl3pPr marL="913651" algn="l" defTabSz="456827" rtl="0" eaLnBrk="1" latinLnBrk="0" hangingPunct="1">
      <a:defRPr sz="1200" kern="1200">
        <a:solidFill>
          <a:schemeClr val="tx1"/>
        </a:solidFill>
        <a:latin typeface="+mn-lt"/>
        <a:ea typeface="+mn-ea"/>
        <a:cs typeface="+mn-cs"/>
      </a:defRPr>
    </a:lvl3pPr>
    <a:lvl4pPr marL="1370479" algn="l" defTabSz="456827" rtl="0" eaLnBrk="1" latinLnBrk="0" hangingPunct="1">
      <a:defRPr sz="1200" kern="1200">
        <a:solidFill>
          <a:schemeClr val="tx1"/>
        </a:solidFill>
        <a:latin typeface="+mn-lt"/>
        <a:ea typeface="+mn-ea"/>
        <a:cs typeface="+mn-cs"/>
      </a:defRPr>
    </a:lvl4pPr>
    <a:lvl5pPr marL="1827303" algn="l" defTabSz="456827" rtl="0" eaLnBrk="1" latinLnBrk="0" hangingPunct="1">
      <a:defRPr sz="1200" kern="1200">
        <a:solidFill>
          <a:schemeClr val="tx1"/>
        </a:solidFill>
        <a:latin typeface="+mn-lt"/>
        <a:ea typeface="+mn-ea"/>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a:t>
            </a:fld>
            <a:endParaRPr lang="en-US"/>
          </a:p>
        </p:txBody>
      </p:sp>
    </p:spTree>
    <p:extLst>
      <p:ext uri="{BB962C8B-B14F-4D97-AF65-F5344CB8AC3E}">
        <p14:creationId xmlns:p14="http://schemas.microsoft.com/office/powerpoint/2010/main" val="1906988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17</a:t>
            </a:fld>
            <a:endParaRPr lang="en-US"/>
          </a:p>
        </p:txBody>
      </p:sp>
    </p:spTree>
    <p:extLst>
      <p:ext uri="{BB962C8B-B14F-4D97-AF65-F5344CB8AC3E}">
        <p14:creationId xmlns:p14="http://schemas.microsoft.com/office/powerpoint/2010/main" val="2002242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19</a:t>
            </a:fld>
            <a:endParaRPr lang="en-US"/>
          </a:p>
        </p:txBody>
      </p:sp>
    </p:spTree>
    <p:extLst>
      <p:ext uri="{BB962C8B-B14F-4D97-AF65-F5344CB8AC3E}">
        <p14:creationId xmlns:p14="http://schemas.microsoft.com/office/powerpoint/2010/main" val="1394412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21</a:t>
            </a:fld>
            <a:endParaRPr lang="en-US"/>
          </a:p>
        </p:txBody>
      </p:sp>
    </p:spTree>
    <p:extLst>
      <p:ext uri="{BB962C8B-B14F-4D97-AF65-F5344CB8AC3E}">
        <p14:creationId xmlns:p14="http://schemas.microsoft.com/office/powerpoint/2010/main" val="1055050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22</a:t>
            </a:fld>
            <a:endParaRPr lang="en-US"/>
          </a:p>
        </p:txBody>
      </p:sp>
    </p:spTree>
    <p:extLst>
      <p:ext uri="{BB962C8B-B14F-4D97-AF65-F5344CB8AC3E}">
        <p14:creationId xmlns:p14="http://schemas.microsoft.com/office/powerpoint/2010/main" val="61174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23</a:t>
            </a:fld>
            <a:endParaRPr lang="en-US"/>
          </a:p>
        </p:txBody>
      </p:sp>
    </p:spTree>
    <p:extLst>
      <p:ext uri="{BB962C8B-B14F-4D97-AF65-F5344CB8AC3E}">
        <p14:creationId xmlns:p14="http://schemas.microsoft.com/office/powerpoint/2010/main" val="175428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50000"/>
              </a:lnSpc>
              <a:spcBef>
                <a:spcPts val="0"/>
              </a:spcBef>
              <a:spcAft>
                <a:spcPts val="0"/>
              </a:spcAft>
            </a:pPr>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3</a:t>
            </a:fld>
            <a:endParaRPr lang="en-US"/>
          </a:p>
        </p:txBody>
      </p:sp>
    </p:spTree>
    <p:extLst>
      <p:ext uri="{BB962C8B-B14F-4D97-AF65-F5344CB8AC3E}">
        <p14:creationId xmlns:p14="http://schemas.microsoft.com/office/powerpoint/2010/main" val="7152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4</a:t>
            </a:fld>
            <a:endParaRPr lang="en-US"/>
          </a:p>
        </p:txBody>
      </p:sp>
    </p:spTree>
    <p:extLst>
      <p:ext uri="{BB962C8B-B14F-4D97-AF65-F5344CB8AC3E}">
        <p14:creationId xmlns:p14="http://schemas.microsoft.com/office/powerpoint/2010/main" val="34849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5</a:t>
            </a:fld>
            <a:endParaRPr lang="en-US"/>
          </a:p>
        </p:txBody>
      </p:sp>
    </p:spTree>
    <p:extLst>
      <p:ext uri="{BB962C8B-B14F-4D97-AF65-F5344CB8AC3E}">
        <p14:creationId xmlns:p14="http://schemas.microsoft.com/office/powerpoint/2010/main" val="1280577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6</a:t>
            </a:fld>
            <a:endParaRPr lang="en-US"/>
          </a:p>
        </p:txBody>
      </p:sp>
    </p:spTree>
    <p:extLst>
      <p:ext uri="{BB962C8B-B14F-4D97-AF65-F5344CB8AC3E}">
        <p14:creationId xmlns:p14="http://schemas.microsoft.com/office/powerpoint/2010/main" val="1132483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8</a:t>
            </a:fld>
            <a:endParaRPr lang="en-US"/>
          </a:p>
        </p:txBody>
      </p:sp>
    </p:spTree>
    <p:extLst>
      <p:ext uri="{BB962C8B-B14F-4D97-AF65-F5344CB8AC3E}">
        <p14:creationId xmlns:p14="http://schemas.microsoft.com/office/powerpoint/2010/main" val="3177242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9</a:t>
            </a:fld>
            <a:endParaRPr lang="en-US"/>
          </a:p>
        </p:txBody>
      </p:sp>
    </p:spTree>
    <p:extLst>
      <p:ext uri="{BB962C8B-B14F-4D97-AF65-F5344CB8AC3E}">
        <p14:creationId xmlns:p14="http://schemas.microsoft.com/office/powerpoint/2010/main" val="341857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10</a:t>
            </a:fld>
            <a:endParaRPr lang="en-US"/>
          </a:p>
        </p:txBody>
      </p:sp>
    </p:spTree>
    <p:extLst>
      <p:ext uri="{BB962C8B-B14F-4D97-AF65-F5344CB8AC3E}">
        <p14:creationId xmlns:p14="http://schemas.microsoft.com/office/powerpoint/2010/main" val="160594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481517-11CD-1043-936A-823C17956EDF}" type="slidenum">
              <a:rPr lang="en-US" smtClean="0"/>
              <a:t>11</a:t>
            </a:fld>
            <a:endParaRPr lang="en-US"/>
          </a:p>
        </p:txBody>
      </p:sp>
    </p:spTree>
    <p:extLst>
      <p:ext uri="{BB962C8B-B14F-4D97-AF65-F5344CB8AC3E}">
        <p14:creationId xmlns:p14="http://schemas.microsoft.com/office/powerpoint/2010/main" val="169458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5036" y="3827536"/>
            <a:ext cx="7893511" cy="933450"/>
          </a:xfrm>
        </p:spPr>
        <p:txBody>
          <a:bodyPr>
            <a:normAutofit/>
          </a:bodyPr>
          <a:lstStyle>
            <a:lvl1pPr>
              <a:defRPr sz="2800">
                <a:solidFill>
                  <a:schemeClr val="tx1"/>
                </a:solidFill>
              </a:defRPr>
            </a:lvl1pPr>
          </a:lstStyle>
          <a:p>
            <a:r>
              <a:rPr lang="en-US"/>
              <a:t>Click to edit Master title style</a:t>
            </a:r>
            <a:endParaRPr dirty="0"/>
          </a:p>
        </p:txBody>
      </p:sp>
      <p:sp>
        <p:nvSpPr>
          <p:cNvPr id="3" name="Subtitle 2"/>
          <p:cNvSpPr>
            <a:spLocks noGrp="1"/>
          </p:cNvSpPr>
          <p:nvPr>
            <p:ph type="subTitle" idx="1"/>
          </p:nvPr>
        </p:nvSpPr>
        <p:spPr>
          <a:xfrm>
            <a:off x="635036" y="4927581"/>
            <a:ext cx="7893511"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35036" y="5765295"/>
            <a:ext cx="1232647" cy="365125"/>
          </a:xfrm>
        </p:spPr>
        <p:txBody>
          <a:bodyPr/>
          <a:lstStyle>
            <a:lvl1pPr algn="l">
              <a:defRPr/>
            </a:lvl1pPr>
          </a:lstStyle>
          <a:p>
            <a:endParaRPr lang="en-US" dirty="0"/>
          </a:p>
        </p:txBody>
      </p:sp>
      <p:sp>
        <p:nvSpPr>
          <p:cNvPr id="5" name="Footer Placeholder 4"/>
          <p:cNvSpPr>
            <a:spLocks noGrp="1"/>
          </p:cNvSpPr>
          <p:nvPr>
            <p:ph type="ftr" sz="quarter" idx="11"/>
          </p:nvPr>
        </p:nvSpPr>
        <p:spPr>
          <a:xfrm>
            <a:off x="2039184" y="5761061"/>
            <a:ext cx="2617694" cy="365125"/>
          </a:xfrm>
        </p:spPr>
        <p:txBody>
          <a:bodyPr/>
          <a:lstStyle>
            <a:lvl1pPr algn="r">
              <a:defRPr/>
            </a:lvl1pPr>
          </a:lstStyle>
          <a:p>
            <a:r>
              <a:rPr lang="en-US"/>
              <a:t>© Palmatier, Petersen, and Germann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4" y="282574"/>
            <a:ext cx="7556313" cy="803691"/>
          </a:xfrm>
        </p:spPr>
        <p:txBody>
          <a:bodyPr/>
          <a:lstStyle>
            <a:lvl1pPr>
              <a:defRPr sz="2800">
                <a:solidFill>
                  <a:schemeClr val="tx1"/>
                </a:solidFill>
              </a:defRPr>
            </a:lvl1pPr>
          </a:lstStyle>
          <a:p>
            <a:r>
              <a:rPr lang="en-US"/>
              <a:t>Click to edit Master title style</a:t>
            </a:r>
            <a:endParaRPr dirty="0"/>
          </a:p>
        </p:txBody>
      </p:sp>
      <p:sp>
        <p:nvSpPr>
          <p:cNvPr id="3" name="Content Placeholder 2"/>
          <p:cNvSpPr>
            <a:spLocks noGrp="1"/>
          </p:cNvSpPr>
          <p:nvPr>
            <p:ph idx="1"/>
          </p:nvPr>
        </p:nvSpPr>
        <p:spPr>
          <a:xfrm>
            <a:off x="498474" y="1331056"/>
            <a:ext cx="8354173" cy="4948558"/>
          </a:xfrm>
        </p:spPr>
        <p:txBody>
          <a:bodyPr/>
          <a:lstStyle>
            <a:lvl1pPr>
              <a:buClr>
                <a:schemeClr val="tx2"/>
              </a:buClr>
              <a:defRPr/>
            </a:lvl1pPr>
            <a:lvl5pPr>
              <a:defRPr/>
            </a:lvl5pPr>
          </a:lstStyle>
          <a:p>
            <a:pPr lvl="0"/>
            <a:r>
              <a:rPr lang="en-US"/>
              <a:t>Click to edit Master text styles</a:t>
            </a:r>
          </a:p>
          <a:p>
            <a:pPr lvl="1"/>
            <a:r>
              <a:rPr lang="en-US"/>
              <a:t>Second level</a:t>
            </a:r>
          </a:p>
        </p:txBody>
      </p:sp>
      <p:sp>
        <p:nvSpPr>
          <p:cNvPr id="5" name="Footer Placeholder 4"/>
          <p:cNvSpPr>
            <a:spLocks noGrp="1"/>
          </p:cNvSpPr>
          <p:nvPr>
            <p:ph type="ftr" sz="quarter" idx="11"/>
          </p:nvPr>
        </p:nvSpPr>
        <p:spPr/>
        <p:txBody>
          <a:bodyPr/>
          <a:lstStyle/>
          <a:p>
            <a:r>
              <a:rPr lang="en-US"/>
              <a:t>© Palmatier, Petersen, and Germann</a:t>
            </a:r>
            <a:endParaRPr lang="en-US" dirty="0"/>
          </a:p>
        </p:txBody>
      </p:sp>
      <p:sp>
        <p:nvSpPr>
          <p:cNvPr id="6" name="Slide Number Placeholder 5"/>
          <p:cNvSpPr>
            <a:spLocks noGrp="1"/>
          </p:cNvSpPr>
          <p:nvPr>
            <p:ph type="sldNum" sz="quarter" idx="12"/>
          </p:nvPr>
        </p:nvSpPr>
        <p:spPr>
          <a:xfrm>
            <a:off x="8298609" y="6423585"/>
            <a:ext cx="554038" cy="365125"/>
          </a:xfrm>
        </p:spPr>
        <p:txBody>
          <a:bodyPr/>
          <a:lstStyle>
            <a:lvl1pPr>
              <a:defRPr>
                <a:solidFill>
                  <a:schemeClr val="tx1"/>
                </a:solidFill>
              </a:defRPr>
            </a:lvl1pPr>
          </a:lstStyle>
          <a:p>
            <a:fld id="{606C48AC-5425-9447-80A6-7CD23CC5D020}" type="slidenum">
              <a:rPr lang="en-US" smtClean="0"/>
              <a:pPr/>
              <a:t>‹#›</a:t>
            </a:fld>
            <a:endParaRPr lang="en-US" dirty="0"/>
          </a:p>
        </p:txBody>
      </p:sp>
      <p:cxnSp>
        <p:nvCxnSpPr>
          <p:cNvPr id="9" name="Straight Connector 8"/>
          <p:cNvCxnSpPr/>
          <p:nvPr userDrawn="1"/>
        </p:nvCxnSpPr>
        <p:spPr>
          <a:xfrm>
            <a:off x="498474" y="1201093"/>
            <a:ext cx="7569761" cy="0"/>
          </a:xfrm>
          <a:prstGeom prst="line">
            <a:avLst/>
          </a:prstGeom>
          <a:ln>
            <a:solidFill>
              <a:srgbClr val="004264"/>
            </a:solidFill>
          </a:ln>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8162915" y="279953"/>
            <a:ext cx="91440" cy="918519"/>
          </a:xfrm>
          <a:prstGeom prst="rect">
            <a:avLst/>
          </a:prstGeom>
          <a:solidFill>
            <a:srgbClr val="004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8075379" y="277332"/>
            <a:ext cx="91440" cy="914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4294" y="314455"/>
            <a:ext cx="422055" cy="397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63653" y="279953"/>
            <a:ext cx="450817" cy="43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74294" y="761223"/>
            <a:ext cx="422055" cy="42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3653" y="754576"/>
            <a:ext cx="462253" cy="42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Palmatier, Petersen, and Germann</a:t>
            </a:r>
          </a:p>
        </p:txBody>
      </p:sp>
      <p:sp>
        <p:nvSpPr>
          <p:cNvPr id="4" name="Slide Number Placeholder 3"/>
          <p:cNvSpPr>
            <a:spLocks noGrp="1"/>
          </p:cNvSpPr>
          <p:nvPr>
            <p:ph type="sldNum" sz="quarter" idx="12"/>
          </p:nvPr>
        </p:nvSpPr>
        <p:spPr>
          <a:xfrm>
            <a:off x="8298609" y="6423585"/>
            <a:ext cx="554038" cy="365125"/>
          </a:xfrm>
        </p:spPr>
        <p:txBody>
          <a:bodyPr/>
          <a:lstStyle/>
          <a:p>
            <a:fld id="{606C48AC-5425-9447-80A6-7CD23CC5D02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dirty="0"/>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200">
                <a:solidFill>
                  <a:schemeClr val="tx1"/>
                </a:solidFill>
              </a:defRPr>
            </a:lvl1pPr>
          </a:lstStyle>
          <a:p>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dirty="0"/>
              <a:t>© Palmatier, Petersen, and Germann</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606C48AC-5425-9447-80A6-7CD23CC5D0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60" r:id="rId3"/>
  </p:sldLayoutIdLst>
  <p:hf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tx2"/>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tx2"/>
        </a:buClr>
        <a:buSzPct val="75000"/>
        <a:buFont typeface="Wingdings" charset="2"/>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dove.com/my/stories/campaigns/dove-real-beauty-pledge.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dietcoke.com/" TargetMode="External"/><Relationship Id="rId3" Type="http://schemas.openxmlformats.org/officeDocument/2006/relationships/hyperlink" Target="http://www.cocacolazero.com/nascar.html" TargetMode="External"/><Relationship Id="rId7" Type="http://schemas.openxmlformats.org/officeDocument/2006/relationships/hyperlink" Target="https://us.coca-col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dietcoke.com/"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668"/>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 Palmatier, Petersen, and Germann</a:t>
            </a:r>
          </a:p>
        </p:txBody>
      </p:sp>
      <p:sp>
        <p:nvSpPr>
          <p:cNvPr id="3" name="Slide Number Placeholder 2"/>
          <p:cNvSpPr>
            <a:spLocks noGrp="1"/>
          </p:cNvSpPr>
          <p:nvPr>
            <p:ph type="sldNum" sz="quarter" idx="12"/>
          </p:nvPr>
        </p:nvSpPr>
        <p:spPr>
          <a:xfrm>
            <a:off x="8298609" y="6423585"/>
            <a:ext cx="554038" cy="365125"/>
          </a:xfrm>
        </p:spPr>
        <p:txBody>
          <a:bodyPr/>
          <a:lstStyle/>
          <a:p>
            <a:fld id="{606C48AC-5425-9447-80A6-7CD23CC5D020}" type="slidenum">
              <a:rPr lang="en-US" smtClean="0"/>
              <a:t>1</a:t>
            </a:fld>
            <a:endParaRPr lang="en-US" dirty="0"/>
          </a:p>
        </p:txBody>
      </p:sp>
      <p:sp>
        <p:nvSpPr>
          <p:cNvPr id="12" name="TextBox 11"/>
          <p:cNvSpPr txBox="1"/>
          <p:nvPr/>
        </p:nvSpPr>
        <p:spPr>
          <a:xfrm>
            <a:off x="2384684" y="4420658"/>
            <a:ext cx="6759315" cy="523220"/>
          </a:xfrm>
          <a:prstGeom prst="rect">
            <a:avLst/>
          </a:prstGeom>
          <a:noFill/>
        </p:spPr>
        <p:txBody>
          <a:bodyPr wrap="square" rtlCol="0">
            <a:spAutoFit/>
          </a:bodyPr>
          <a:lstStyle/>
          <a:p>
            <a:pPr algn="ctr"/>
            <a:r>
              <a:rPr lang="en-US" sz="2800" b="1" dirty="0">
                <a:solidFill>
                  <a:srgbClr val="EFE61E"/>
                </a:solidFill>
                <a:latin typeface="+mj-lt"/>
                <a:cs typeface="Avenir Light"/>
              </a:rPr>
              <a:t>Cluster Analysis for Segmentation</a:t>
            </a:r>
            <a:endParaRPr lang="en-US" dirty="0">
              <a:solidFill>
                <a:schemeClr val="tx2"/>
              </a:solidFill>
              <a:latin typeface="Avenir Light"/>
              <a:cs typeface="Avenir Light"/>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03" y="4026895"/>
            <a:ext cx="1604981" cy="157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85C1726-119F-4F27-A8AF-706EF9F8EB87}"/>
              </a:ext>
            </a:extLst>
          </p:cNvPr>
          <p:cNvSpPr txBox="1"/>
          <p:nvPr/>
        </p:nvSpPr>
        <p:spPr>
          <a:xfrm>
            <a:off x="722333" y="517551"/>
            <a:ext cx="7494229" cy="2308324"/>
          </a:xfrm>
          <a:prstGeom prst="rect">
            <a:avLst/>
          </a:prstGeom>
          <a:noFill/>
        </p:spPr>
        <p:txBody>
          <a:bodyPr wrap="square" rtlCol="0">
            <a:spAutoFit/>
          </a:bodyPr>
          <a:lstStyle/>
          <a:p>
            <a:pPr algn="ctr"/>
            <a:r>
              <a:rPr lang="en-US" sz="3600" dirty="0">
                <a:solidFill>
                  <a:schemeClr val="bg1"/>
                </a:solidFill>
                <a:latin typeface="+mj-lt"/>
                <a:cs typeface="Avenir Light"/>
              </a:rPr>
              <a:t>Marketing Analytics </a:t>
            </a:r>
          </a:p>
          <a:p>
            <a:pPr algn="ctr"/>
            <a:r>
              <a:rPr lang="en-US" sz="3600" dirty="0">
                <a:solidFill>
                  <a:schemeClr val="bg1"/>
                </a:solidFill>
                <a:latin typeface="+mj-lt"/>
                <a:cs typeface="Avenir Light"/>
              </a:rPr>
              <a:t>Based on First Principles:</a:t>
            </a:r>
          </a:p>
          <a:p>
            <a:pPr algn="ctr"/>
            <a:endParaRPr lang="en-US" sz="2400" b="1" dirty="0">
              <a:solidFill>
                <a:schemeClr val="bg1"/>
              </a:solidFill>
              <a:latin typeface="+mj-lt"/>
              <a:cs typeface="Avenir Light"/>
            </a:endParaRPr>
          </a:p>
          <a:p>
            <a:pPr algn="ctr"/>
            <a:r>
              <a:rPr lang="en-US" sz="4400" b="1" dirty="0">
                <a:solidFill>
                  <a:schemeClr val="bg1"/>
                </a:solidFill>
                <a:latin typeface="+mj-lt"/>
                <a:cs typeface="Avenir Light"/>
              </a:rPr>
              <a:t>Chapter 3</a:t>
            </a:r>
            <a:endParaRPr lang="en-US" sz="4400" b="1" dirty="0">
              <a:solidFill>
                <a:schemeClr val="bg1"/>
              </a:solidFill>
              <a:latin typeface="Avenir Light"/>
              <a:cs typeface="Avenir Light"/>
            </a:endParaRPr>
          </a:p>
        </p:txBody>
      </p:sp>
    </p:spTree>
    <p:extLst>
      <p:ext uri="{BB962C8B-B14F-4D97-AF65-F5344CB8AC3E}">
        <p14:creationId xmlns:p14="http://schemas.microsoft.com/office/powerpoint/2010/main" val="1121013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sz="2400" b="1" dirty="0"/>
              <a:t>Three Examples of Cluster Analysis for Segmentation</a:t>
            </a:r>
          </a:p>
        </p:txBody>
      </p:sp>
      <p:sp>
        <p:nvSpPr>
          <p:cNvPr id="3" name="Content Placeholder 2"/>
          <p:cNvSpPr>
            <a:spLocks noGrp="1"/>
          </p:cNvSpPr>
          <p:nvPr>
            <p:ph idx="1"/>
          </p:nvPr>
        </p:nvSpPr>
        <p:spPr/>
        <p:txBody>
          <a:bodyPr>
            <a:normAutofit/>
          </a:bodyPr>
          <a:lstStyle/>
          <a:p>
            <a:r>
              <a:rPr lang="en-US" sz="1700" dirty="0"/>
              <a:t>The Laptop Market</a:t>
            </a:r>
          </a:p>
          <a:p>
            <a:pPr lvl="1"/>
            <a:r>
              <a:rPr lang="en-US" sz="1500" dirty="0"/>
              <a:t>You conduct a survey of 10 students and</a:t>
            </a:r>
            <a:br>
              <a:rPr lang="en-US" sz="1500" dirty="0"/>
            </a:br>
            <a:r>
              <a:rPr lang="en-US" sz="1500" dirty="0"/>
              <a:t>ask them about purchasing a new laptop.</a:t>
            </a:r>
            <a:br>
              <a:rPr lang="en-US" sz="1500" dirty="0"/>
            </a:br>
            <a:endParaRPr lang="en-US" sz="1500" dirty="0"/>
          </a:p>
          <a:p>
            <a:pPr lvl="1"/>
            <a:r>
              <a:rPr lang="en-US" sz="1500" dirty="0"/>
              <a:t>You ask two attribute perception questions</a:t>
            </a:r>
            <a:br>
              <a:rPr lang="en-US" sz="1500" dirty="0"/>
            </a:br>
            <a:r>
              <a:rPr lang="en-US" sz="1500" dirty="0"/>
              <a:t>with 1 meaning it does not matter and 7 </a:t>
            </a:r>
            <a:br>
              <a:rPr lang="en-US" sz="1500" dirty="0"/>
            </a:br>
            <a:r>
              <a:rPr lang="en-US" sz="1500" dirty="0"/>
              <a:t>meaning it matters a lot. </a:t>
            </a:r>
            <a:br>
              <a:rPr lang="en-US" sz="1500" dirty="0"/>
            </a:br>
            <a:endParaRPr lang="en-US" sz="1500" dirty="0"/>
          </a:p>
          <a:p>
            <a:pPr lvl="2"/>
            <a:r>
              <a:rPr lang="en-US" sz="1500" dirty="0"/>
              <a:t>How much do you desire a laptop with</a:t>
            </a:r>
            <a:br>
              <a:rPr lang="en-US" sz="1500" dirty="0"/>
            </a:br>
            <a:r>
              <a:rPr lang="en-US" sz="1500" dirty="0"/>
              <a:t>a quality design?</a:t>
            </a:r>
            <a:br>
              <a:rPr lang="en-US" sz="1500" dirty="0"/>
            </a:br>
            <a:endParaRPr lang="en-US" sz="1500" dirty="0"/>
          </a:p>
          <a:p>
            <a:pPr lvl="2"/>
            <a:r>
              <a:rPr lang="en-US" sz="1500" dirty="0"/>
              <a:t>How much do you desire a laptop with </a:t>
            </a:r>
            <a:br>
              <a:rPr lang="en-US" sz="1500" dirty="0"/>
            </a:br>
            <a:r>
              <a:rPr lang="en-US" sz="1500" dirty="0"/>
              <a:t>strong computing power?</a:t>
            </a:r>
            <a:br>
              <a:rPr lang="en-US" sz="1500" dirty="0"/>
            </a:br>
            <a:endParaRPr lang="en-US" sz="1500" dirty="0"/>
          </a:p>
          <a:p>
            <a:pPr lvl="1"/>
            <a:r>
              <a:rPr lang="en-US" sz="1500" dirty="0"/>
              <a:t>You plot the results of the survey </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10</a:t>
            </a:fld>
            <a:endParaRPr lang="en-US" sz="1200" dirty="0">
              <a:solidFill>
                <a:schemeClr val="tx1">
                  <a:lumMod val="65000"/>
                  <a:lumOff val="35000"/>
                </a:schemeClr>
              </a:solidFill>
            </a:endParaRPr>
          </a:p>
        </p:txBody>
      </p:sp>
      <p:pic>
        <p:nvPicPr>
          <p:cNvPr id="14" name="Picture 13">
            <a:extLst>
              <a:ext uri="{FF2B5EF4-FFF2-40B4-BE49-F238E27FC236}">
                <a16:creationId xmlns:a16="http://schemas.microsoft.com/office/drawing/2014/main" id="{1D141898-45D8-441D-AE1F-F0DCF1DA7423}"/>
              </a:ext>
            </a:extLst>
          </p:cNvPr>
          <p:cNvPicPr>
            <a:picLocks noChangeAspect="1"/>
          </p:cNvPicPr>
          <p:nvPr/>
        </p:nvPicPr>
        <p:blipFill>
          <a:blip r:embed="rId3"/>
          <a:stretch>
            <a:fillRect/>
          </a:stretch>
        </p:blipFill>
        <p:spPr>
          <a:xfrm>
            <a:off x="4960129" y="1297824"/>
            <a:ext cx="3685397" cy="3383315"/>
          </a:xfrm>
          <a:prstGeom prst="rect">
            <a:avLst/>
          </a:prstGeom>
        </p:spPr>
      </p:pic>
      <p:sp>
        <p:nvSpPr>
          <p:cNvPr id="16" name="Arrow: Bent-Up 15">
            <a:extLst>
              <a:ext uri="{FF2B5EF4-FFF2-40B4-BE49-F238E27FC236}">
                <a16:creationId xmlns:a16="http://schemas.microsoft.com/office/drawing/2014/main" id="{9DAC6579-0EA8-485E-A5C4-4A5E0B781485}"/>
              </a:ext>
            </a:extLst>
          </p:cNvPr>
          <p:cNvSpPr/>
          <p:nvPr/>
        </p:nvSpPr>
        <p:spPr>
          <a:xfrm>
            <a:off x="4043988" y="4714371"/>
            <a:ext cx="2877423" cy="478414"/>
          </a:xfrm>
          <a:prstGeom prst="ben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275C5EF-C282-41D8-9C50-21A0C02D686F}"/>
              </a:ext>
            </a:extLst>
          </p:cNvPr>
          <p:cNvSpPr txBox="1"/>
          <p:nvPr/>
        </p:nvSpPr>
        <p:spPr>
          <a:xfrm>
            <a:off x="2422019" y="5642295"/>
            <a:ext cx="4299961" cy="369332"/>
          </a:xfrm>
          <a:prstGeom prst="rect">
            <a:avLst/>
          </a:prstGeom>
          <a:solidFill>
            <a:schemeClr val="accent6">
              <a:lumMod val="20000"/>
              <a:lumOff val="80000"/>
            </a:schemeClr>
          </a:solidFill>
          <a:ln>
            <a:solidFill>
              <a:schemeClr val="accent1"/>
            </a:solidFill>
          </a:ln>
        </p:spPr>
        <p:txBody>
          <a:bodyPr wrap="square" rtlCol="0">
            <a:spAutoFit/>
          </a:bodyPr>
          <a:lstStyle/>
          <a:p>
            <a:pPr algn="ctr"/>
            <a:r>
              <a:rPr lang="en-US" dirty="0"/>
              <a:t>How many segments do you see?</a:t>
            </a:r>
          </a:p>
        </p:txBody>
      </p:sp>
    </p:spTree>
    <p:extLst>
      <p:ext uri="{BB962C8B-B14F-4D97-AF65-F5344CB8AC3E}">
        <p14:creationId xmlns:p14="http://schemas.microsoft.com/office/powerpoint/2010/main" val="313253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dirty="0">
                <a:solidFill>
                  <a:srgbClr val="595959"/>
                </a:solidFill>
              </a:rPr>
              <a:t>Learning Objectives</a:t>
            </a:r>
          </a:p>
          <a:p>
            <a:r>
              <a:rPr lang="en-US" dirty="0">
                <a:solidFill>
                  <a:srgbClr val="595959"/>
                </a:solidFill>
              </a:rPr>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b="1" dirty="0">
                <a:solidFill>
                  <a:schemeClr val="accent1">
                    <a:lumMod val="75000"/>
                  </a:schemeClr>
                </a:solidFill>
              </a:rPr>
              <a:t>Cluster Analysis</a:t>
            </a:r>
          </a:p>
          <a:p>
            <a:pPr lvl="1"/>
            <a:r>
              <a:rPr lang="en-US" dirty="0"/>
              <a:t>Naïve Cluster Analysis</a:t>
            </a:r>
          </a:p>
          <a:p>
            <a:pPr lvl="1"/>
            <a:r>
              <a:rPr lang="en-US" dirty="0"/>
              <a:t>Hierarchical Cluster Analysis</a:t>
            </a:r>
          </a:p>
          <a:p>
            <a:pPr lvl="1"/>
            <a:r>
              <a:rPr lang="en-US" dirty="0"/>
              <a:t>K-Means Cluster Analysis</a:t>
            </a:r>
          </a:p>
          <a:p>
            <a:r>
              <a:rPr lang="en-US" dirty="0"/>
              <a:t>Other Approaches for Cluster Analysis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11</a:t>
            </a:fld>
            <a:endParaRPr lang="en-US" dirty="0"/>
          </a:p>
        </p:txBody>
      </p:sp>
    </p:spTree>
    <p:extLst>
      <p:ext uri="{BB962C8B-B14F-4D97-AF65-F5344CB8AC3E}">
        <p14:creationId xmlns:p14="http://schemas.microsoft.com/office/powerpoint/2010/main" val="361753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6FF1-B0B0-4F37-B696-D75C43CBB1E3}"/>
              </a:ext>
            </a:extLst>
          </p:cNvPr>
          <p:cNvSpPr>
            <a:spLocks noGrp="1"/>
          </p:cNvSpPr>
          <p:nvPr>
            <p:ph type="title"/>
          </p:nvPr>
        </p:nvSpPr>
        <p:spPr/>
        <p:txBody>
          <a:bodyPr/>
          <a:lstStyle/>
          <a:p>
            <a:r>
              <a:rPr lang="en-US" b="1" dirty="0"/>
              <a:t>Naïve Cluster Analysis</a:t>
            </a:r>
          </a:p>
        </p:txBody>
      </p:sp>
      <p:sp>
        <p:nvSpPr>
          <p:cNvPr id="3" name="Content Placeholder 2">
            <a:extLst>
              <a:ext uri="{FF2B5EF4-FFF2-40B4-BE49-F238E27FC236}">
                <a16:creationId xmlns:a16="http://schemas.microsoft.com/office/drawing/2014/main" id="{6C7FC3CD-7BCE-4DE8-B015-A43980D854FE}"/>
              </a:ext>
            </a:extLst>
          </p:cNvPr>
          <p:cNvSpPr>
            <a:spLocks noGrp="1"/>
          </p:cNvSpPr>
          <p:nvPr>
            <p:ph idx="1"/>
          </p:nvPr>
        </p:nvSpPr>
        <p:spPr/>
        <p:txBody>
          <a:bodyPr/>
          <a:lstStyle/>
          <a:p>
            <a:r>
              <a:rPr lang="en-US" dirty="0"/>
              <a:t>Naïve approaches typically do not use analytical techniques, instead relying on intuitive and easy-to-spot patterns that exist in data.</a:t>
            </a:r>
          </a:p>
          <a:p>
            <a:endParaRPr lang="en-US" dirty="0"/>
          </a:p>
          <a:p>
            <a:pPr lvl="1"/>
            <a:r>
              <a:rPr lang="en-US" dirty="0"/>
              <a:t>Pros: Easy to conduct and often requires little effort</a:t>
            </a:r>
          </a:p>
          <a:p>
            <a:pPr lvl="1"/>
            <a:endParaRPr lang="en-US" dirty="0"/>
          </a:p>
          <a:p>
            <a:pPr lvl="1"/>
            <a:r>
              <a:rPr lang="en-US" dirty="0"/>
              <a:t>Cons: Insights obtained are often subjective (rather than data-driven) which are potentially less accurate and meaningful</a:t>
            </a:r>
          </a:p>
        </p:txBody>
      </p:sp>
      <p:sp>
        <p:nvSpPr>
          <p:cNvPr id="4" name="Footer Placeholder 3">
            <a:extLst>
              <a:ext uri="{FF2B5EF4-FFF2-40B4-BE49-F238E27FC236}">
                <a16:creationId xmlns:a16="http://schemas.microsoft.com/office/drawing/2014/main" id="{6C620FEC-34BB-4B13-AFF4-2954F94E9FBC}"/>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B122712C-C869-46FB-A0AA-DBE1C6B51DC5}"/>
              </a:ext>
            </a:extLst>
          </p:cNvPr>
          <p:cNvSpPr>
            <a:spLocks noGrp="1"/>
          </p:cNvSpPr>
          <p:nvPr>
            <p:ph type="sldNum" sz="quarter" idx="12"/>
          </p:nvPr>
        </p:nvSpPr>
        <p:spPr/>
        <p:txBody>
          <a:bodyPr/>
          <a:lstStyle/>
          <a:p>
            <a:fld id="{606C48AC-5425-9447-80A6-7CD23CC5D020}" type="slidenum">
              <a:rPr lang="en-US" smtClean="0"/>
              <a:pPr/>
              <a:t>12</a:t>
            </a:fld>
            <a:endParaRPr lang="en-US" dirty="0"/>
          </a:p>
        </p:txBody>
      </p:sp>
    </p:spTree>
    <p:extLst>
      <p:ext uri="{BB962C8B-B14F-4D97-AF65-F5344CB8AC3E}">
        <p14:creationId xmlns:p14="http://schemas.microsoft.com/office/powerpoint/2010/main" val="2868094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B746-85BF-411B-A323-FDF5E09B3FB3}"/>
              </a:ext>
            </a:extLst>
          </p:cNvPr>
          <p:cNvSpPr>
            <a:spLocks noGrp="1"/>
          </p:cNvSpPr>
          <p:nvPr>
            <p:ph type="title"/>
          </p:nvPr>
        </p:nvSpPr>
        <p:spPr/>
        <p:txBody>
          <a:bodyPr/>
          <a:lstStyle/>
          <a:p>
            <a:r>
              <a:rPr lang="en-US" b="1" dirty="0"/>
              <a:t>Hierarchical Cluster Analysis</a:t>
            </a:r>
          </a:p>
        </p:txBody>
      </p:sp>
      <p:sp>
        <p:nvSpPr>
          <p:cNvPr id="3" name="Content Placeholder 2">
            <a:extLst>
              <a:ext uri="{FF2B5EF4-FFF2-40B4-BE49-F238E27FC236}">
                <a16:creationId xmlns:a16="http://schemas.microsoft.com/office/drawing/2014/main" id="{DC923518-3944-4C4E-88A5-95FC10199B8F}"/>
              </a:ext>
            </a:extLst>
          </p:cNvPr>
          <p:cNvSpPr>
            <a:spLocks noGrp="1"/>
          </p:cNvSpPr>
          <p:nvPr>
            <p:ph idx="1"/>
          </p:nvPr>
        </p:nvSpPr>
        <p:spPr/>
        <p:txBody>
          <a:bodyPr>
            <a:normAutofit/>
          </a:bodyPr>
          <a:lstStyle/>
          <a:p>
            <a:r>
              <a:rPr lang="en-US" dirty="0"/>
              <a:t>Hierarchical cluster analysis is based on the development of a hierarchy. </a:t>
            </a:r>
          </a:p>
          <a:p>
            <a:r>
              <a:rPr lang="en-US" dirty="0"/>
              <a:t>Agglomerative clustering is the most common approach for hierarchical cluster analysis. This involves starting with each object (person) being in its own cluster. Objects (people) are then grouped into bigger and bigger clusters until all objects are part of a single cluster. </a:t>
            </a:r>
            <a:br>
              <a:rPr lang="en-US" dirty="0"/>
            </a:br>
            <a:endParaRPr lang="en-US" dirty="0"/>
          </a:p>
          <a:p>
            <a:pPr lvl="1"/>
            <a:r>
              <a:rPr lang="en-US" dirty="0"/>
              <a:t>Similarity of two objects (people) is determined using Euclidean Distance</a:t>
            </a:r>
          </a:p>
          <a:p>
            <a:endParaRPr lang="en-US" dirty="0"/>
          </a:p>
          <a:p>
            <a:endParaRPr lang="en-US" dirty="0"/>
          </a:p>
          <a:p>
            <a:r>
              <a:rPr lang="en-US" dirty="0"/>
              <a:t>Hierarchical cluster analysis is often used in the selection of the number of segments in your data.</a:t>
            </a:r>
          </a:p>
        </p:txBody>
      </p:sp>
      <p:sp>
        <p:nvSpPr>
          <p:cNvPr id="4" name="Footer Placeholder 3">
            <a:extLst>
              <a:ext uri="{FF2B5EF4-FFF2-40B4-BE49-F238E27FC236}">
                <a16:creationId xmlns:a16="http://schemas.microsoft.com/office/drawing/2014/main" id="{3200A711-A2F2-4270-9CE9-790F25066BB5}"/>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B5B32855-F5BC-4BBE-AF89-B3559F53CACF}"/>
              </a:ext>
            </a:extLst>
          </p:cNvPr>
          <p:cNvSpPr>
            <a:spLocks noGrp="1"/>
          </p:cNvSpPr>
          <p:nvPr>
            <p:ph type="sldNum" sz="quarter" idx="12"/>
          </p:nvPr>
        </p:nvSpPr>
        <p:spPr/>
        <p:txBody>
          <a:bodyPr/>
          <a:lstStyle/>
          <a:p>
            <a:fld id="{606C48AC-5425-9447-80A6-7CD23CC5D020}" type="slidenum">
              <a:rPr lang="en-US" smtClean="0"/>
              <a:pPr/>
              <a:t>13</a:t>
            </a:fld>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0868E14-198D-49AD-A20E-E5E602993855}"/>
                  </a:ext>
                </a:extLst>
              </p:cNvPr>
              <p:cNvSpPr txBox="1"/>
              <p:nvPr/>
            </p:nvSpPr>
            <p:spPr>
              <a:xfrm>
                <a:off x="977153" y="4118867"/>
                <a:ext cx="6975610" cy="427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𝐷𝑖𝑠𝑡</m:t>
                      </m:r>
                      <m:r>
                        <a:rPr lang="en-US" i="0">
                          <a:latin typeface="Cambria Math" panose="02040503050406030204" pitchFamily="18" charset="0"/>
                        </a:rPr>
                        <m:t> </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𝐴</m:t>
                          </m:r>
                          <m:r>
                            <a:rPr lang="en-US" i="0">
                              <a:latin typeface="Cambria Math" panose="02040503050406030204" pitchFamily="18" charset="0"/>
                            </a:rPr>
                            <m:t>,</m:t>
                          </m:r>
                          <m:r>
                            <a:rPr lang="en-US" i="1">
                              <a:latin typeface="Cambria Math" panose="02040503050406030204" pitchFamily="18" charset="0"/>
                            </a:rPr>
                            <m:t>𝐵</m:t>
                          </m:r>
                        </m:e>
                      </m:d>
                      <m:r>
                        <a:rPr lang="en-US" i="0">
                          <a:latin typeface="Cambria Math" panose="02040503050406030204" pitchFamily="18" charset="0"/>
                        </a:rPr>
                        <m:t>= </m:t>
                      </m:r>
                      <m:rad>
                        <m:radPr>
                          <m:degHide m:val="on"/>
                          <m:ctrlPr>
                            <a:rPr lang="en-US" i="1">
                              <a:solidFill>
                                <a:srgbClr val="836967"/>
                              </a:solidFill>
                              <a:latin typeface="Cambria Math" panose="02040503050406030204" pitchFamily="18" charset="0"/>
                            </a:rPr>
                          </m:ctrlPr>
                        </m:radPr>
                        <m:deg/>
                        <m:e>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𝑃𝑜𝑤𝑒𝑟</m:t>
                                      </m:r>
                                    </m:e>
                                    <m:sub>
                                      <m:r>
                                        <a:rPr lang="en-US" i="1">
                                          <a:latin typeface="Cambria Math" panose="02040503050406030204" pitchFamily="18" charset="0"/>
                                        </a:rPr>
                                        <m:t>𝐴</m:t>
                                      </m:r>
                                      <m:r>
                                        <a:rPr lang="en-US" i="0">
                                          <a:latin typeface="Cambria Math" panose="02040503050406030204" pitchFamily="18" charset="0"/>
                                        </a:rPr>
                                        <m:t> </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𝑃𝑜𝑤𝑒𝑟</m:t>
                                      </m:r>
                                    </m:e>
                                    <m:sub>
                                      <m:r>
                                        <a:rPr lang="en-US" i="1">
                                          <a:latin typeface="Cambria Math" panose="02040503050406030204" pitchFamily="18" charset="0"/>
                                        </a:rPr>
                                        <m:t>𝐵</m:t>
                                      </m:r>
                                    </m:sub>
                                  </m:sSub>
                                </m:e>
                              </m:d>
                            </m:e>
                            <m:sup>
                              <m:r>
                                <a:rPr lang="en-US" i="0">
                                  <a:latin typeface="Cambria Math" panose="02040503050406030204" pitchFamily="18" charset="0"/>
                                </a:rPr>
                                <m:t>2</m:t>
                              </m:r>
                            </m:sup>
                          </m:sSup>
                          <m:r>
                            <a:rPr lang="en-US" i="0">
                              <a:latin typeface="Cambria Math" panose="02040503050406030204" pitchFamily="18" charset="0"/>
                            </a:rPr>
                            <m:t>+ </m:t>
                          </m:r>
                          <m:sSup>
                            <m:sSupPr>
                              <m:ctrlPr>
                                <a:rPr lang="en-US" i="1">
                                  <a:solidFill>
                                    <a:srgbClr val="836967"/>
                                  </a:solidFill>
                                  <a:latin typeface="Cambria Math" panose="02040503050406030204" pitchFamily="18" charset="0"/>
                                </a:rPr>
                              </m:ctrlPr>
                            </m:sSupPr>
                            <m:e>
                              <m:d>
                                <m:dPr>
                                  <m:ctrlPr>
                                    <a:rPr lang="en-US" i="1">
                                      <a:solidFill>
                                        <a:srgbClr val="836967"/>
                                      </a:solidFill>
                                      <a:latin typeface="Cambria Math" panose="02040503050406030204" pitchFamily="18" charset="0"/>
                                    </a:rPr>
                                  </m:ctrlPr>
                                </m:dPr>
                                <m:e>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𝐷𝑒𝑠𝑖𝑔𝑛</m:t>
                                      </m:r>
                                    </m:e>
                                    <m:sub>
                                      <m:r>
                                        <a:rPr lang="en-US" i="1">
                                          <a:latin typeface="Cambria Math" panose="02040503050406030204" pitchFamily="18" charset="0"/>
                                        </a:rPr>
                                        <m:t>𝐴</m:t>
                                      </m:r>
                                      <m:r>
                                        <a:rPr lang="en-US" i="0">
                                          <a:latin typeface="Cambria Math" panose="02040503050406030204" pitchFamily="18" charset="0"/>
                                        </a:rPr>
                                        <m:t> </m:t>
                                      </m:r>
                                    </m:sub>
                                  </m:sSub>
                                  <m:r>
                                    <a:rPr lang="en-US" i="0">
                                      <a:latin typeface="Cambria Math" panose="02040503050406030204" pitchFamily="18" charset="0"/>
                                    </a:rPr>
                                    <m:t>− </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𝐷𝑒𝑠𝑖𝑔𝑛</m:t>
                                      </m:r>
                                    </m:e>
                                    <m:sub>
                                      <m:r>
                                        <a:rPr lang="en-US" i="1">
                                          <a:latin typeface="Cambria Math" panose="02040503050406030204" pitchFamily="18" charset="0"/>
                                        </a:rPr>
                                        <m:t>𝐵</m:t>
                                      </m:r>
                                    </m:sub>
                                  </m:sSub>
                                </m:e>
                              </m:d>
                            </m:e>
                            <m:sup>
                              <m:r>
                                <a:rPr lang="en-US" i="0">
                                  <a:latin typeface="Cambria Math" panose="02040503050406030204" pitchFamily="18" charset="0"/>
                                </a:rPr>
                                <m:t>2</m:t>
                              </m:r>
                            </m:sup>
                          </m:sSup>
                        </m:e>
                      </m:rad>
                      <m:r>
                        <a:rPr lang="en-US" i="0">
                          <a:latin typeface="Cambria Math" panose="02040503050406030204" pitchFamily="18" charset="0"/>
                        </a:rPr>
                        <m:t> </m:t>
                      </m:r>
                    </m:oMath>
                  </m:oMathPara>
                </a14:m>
                <a:endParaRPr lang="en-US" dirty="0"/>
              </a:p>
            </p:txBody>
          </p:sp>
        </mc:Choice>
        <mc:Fallback xmlns="">
          <p:sp>
            <p:nvSpPr>
              <p:cNvPr id="7" name="TextBox 6">
                <a:extLst>
                  <a:ext uri="{FF2B5EF4-FFF2-40B4-BE49-F238E27FC236}">
                    <a16:creationId xmlns:a16="http://schemas.microsoft.com/office/drawing/2014/main" id="{C0868E14-198D-49AD-A20E-E5E602993855}"/>
                  </a:ext>
                </a:extLst>
              </p:cNvPr>
              <p:cNvSpPr txBox="1">
                <a:spLocks noRot="1" noChangeAspect="1" noMove="1" noResize="1" noEditPoints="1" noAdjustHandles="1" noChangeArrowheads="1" noChangeShapeType="1" noTextEdit="1"/>
              </p:cNvSpPr>
              <p:nvPr/>
            </p:nvSpPr>
            <p:spPr>
              <a:xfrm>
                <a:off x="977153" y="4118867"/>
                <a:ext cx="6975610" cy="427746"/>
              </a:xfrm>
              <a:prstGeom prst="rect">
                <a:avLst/>
              </a:prstGeom>
              <a:blipFill>
                <a:blip r:embed="rId2"/>
                <a:stretch>
                  <a:fillRect b="-11429"/>
                </a:stretch>
              </a:blipFill>
            </p:spPr>
            <p:txBody>
              <a:bodyPr/>
              <a:lstStyle/>
              <a:p>
                <a:r>
                  <a:rPr lang="en-US">
                    <a:noFill/>
                  </a:rPr>
                  <a:t> </a:t>
                </a:r>
              </a:p>
            </p:txBody>
          </p:sp>
        </mc:Fallback>
      </mc:AlternateContent>
    </p:spTree>
    <p:extLst>
      <p:ext uri="{BB962C8B-B14F-4D97-AF65-F5344CB8AC3E}">
        <p14:creationId xmlns:p14="http://schemas.microsoft.com/office/powerpoint/2010/main" val="205977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B746-85BF-411B-A323-FDF5E09B3FB3}"/>
              </a:ext>
            </a:extLst>
          </p:cNvPr>
          <p:cNvSpPr>
            <a:spLocks noGrp="1"/>
          </p:cNvSpPr>
          <p:nvPr>
            <p:ph type="title"/>
          </p:nvPr>
        </p:nvSpPr>
        <p:spPr/>
        <p:txBody>
          <a:bodyPr/>
          <a:lstStyle/>
          <a:p>
            <a:r>
              <a:rPr lang="en-US" b="1" dirty="0"/>
              <a:t>Hierarchical Cluster Analysis (cont.)</a:t>
            </a:r>
          </a:p>
        </p:txBody>
      </p:sp>
      <p:sp>
        <p:nvSpPr>
          <p:cNvPr id="3" name="Content Placeholder 2">
            <a:extLst>
              <a:ext uri="{FF2B5EF4-FFF2-40B4-BE49-F238E27FC236}">
                <a16:creationId xmlns:a16="http://schemas.microsoft.com/office/drawing/2014/main" id="{DC923518-3944-4C4E-88A5-95FC10199B8F}"/>
              </a:ext>
            </a:extLst>
          </p:cNvPr>
          <p:cNvSpPr>
            <a:spLocks noGrp="1"/>
          </p:cNvSpPr>
          <p:nvPr>
            <p:ph idx="1"/>
          </p:nvPr>
        </p:nvSpPr>
        <p:spPr/>
        <p:txBody>
          <a:bodyPr/>
          <a:lstStyle/>
          <a:p>
            <a:r>
              <a:rPr lang="en-US" dirty="0"/>
              <a:t>Input variables</a:t>
            </a:r>
          </a:p>
          <a:p>
            <a:pPr lvl="1"/>
            <a:r>
              <a:rPr lang="en-US" dirty="0"/>
              <a:t>Bases: characteristics that tell us why segments differ (e.g., needs, preferences, decision processes).</a:t>
            </a:r>
          </a:p>
          <a:p>
            <a:pPr lvl="1"/>
            <a:r>
              <a:rPr lang="en-US" dirty="0"/>
              <a:t>Descriptors: characteristics that help us find and reach segments.</a:t>
            </a:r>
          </a:p>
          <a:p>
            <a:r>
              <a:rPr lang="en-US" altLang="en-US" dirty="0"/>
              <a:t>Determining the number of segments</a:t>
            </a:r>
          </a:p>
          <a:p>
            <a:pPr lvl="1"/>
            <a:r>
              <a:rPr lang="en-US" altLang="en-US" dirty="0"/>
              <a:t>Elbow plots and dendrograms are frequently used to select the number of segments. Look for the kink in the line of the Elbow plot or the reduction in height from one cluster to the next of the Dendrogram. Here we would likely select a 3-segment solution. </a:t>
            </a:r>
          </a:p>
          <a:p>
            <a:endParaRPr lang="en-US" dirty="0"/>
          </a:p>
        </p:txBody>
      </p:sp>
      <p:sp>
        <p:nvSpPr>
          <p:cNvPr id="4" name="Footer Placeholder 3">
            <a:extLst>
              <a:ext uri="{FF2B5EF4-FFF2-40B4-BE49-F238E27FC236}">
                <a16:creationId xmlns:a16="http://schemas.microsoft.com/office/drawing/2014/main" id="{3200A711-A2F2-4270-9CE9-790F25066BB5}"/>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B5B32855-F5BC-4BBE-AF89-B3559F53CACF}"/>
              </a:ext>
            </a:extLst>
          </p:cNvPr>
          <p:cNvSpPr>
            <a:spLocks noGrp="1"/>
          </p:cNvSpPr>
          <p:nvPr>
            <p:ph type="sldNum" sz="quarter" idx="12"/>
          </p:nvPr>
        </p:nvSpPr>
        <p:spPr/>
        <p:txBody>
          <a:bodyPr/>
          <a:lstStyle/>
          <a:p>
            <a:fld id="{606C48AC-5425-9447-80A6-7CD23CC5D020}" type="slidenum">
              <a:rPr lang="en-US" smtClean="0"/>
              <a:pPr/>
              <a:t>14</a:t>
            </a:fld>
            <a:endParaRPr lang="en-US" dirty="0"/>
          </a:p>
        </p:txBody>
      </p:sp>
      <p:grpSp>
        <p:nvGrpSpPr>
          <p:cNvPr id="11" name="Group 10">
            <a:extLst>
              <a:ext uri="{FF2B5EF4-FFF2-40B4-BE49-F238E27FC236}">
                <a16:creationId xmlns:a16="http://schemas.microsoft.com/office/drawing/2014/main" id="{DC7E4FA3-3F2F-4758-946A-AC1C2CA7A268}"/>
              </a:ext>
            </a:extLst>
          </p:cNvPr>
          <p:cNvGrpSpPr/>
          <p:nvPr/>
        </p:nvGrpSpPr>
        <p:grpSpPr>
          <a:xfrm>
            <a:off x="1421209" y="4473100"/>
            <a:ext cx="6063179" cy="2021087"/>
            <a:chOff x="1181457" y="3835773"/>
            <a:chExt cx="6063179" cy="2021087"/>
          </a:xfrm>
        </p:grpSpPr>
        <p:pic>
          <p:nvPicPr>
            <p:cNvPr id="6" name="Picture 5">
              <a:extLst>
                <a:ext uri="{FF2B5EF4-FFF2-40B4-BE49-F238E27FC236}">
                  <a16:creationId xmlns:a16="http://schemas.microsoft.com/office/drawing/2014/main" id="{AEFB3305-FA45-42D5-8EBA-64ACE917720A}"/>
                </a:ext>
              </a:extLst>
            </p:cNvPr>
            <p:cNvPicPr/>
            <p:nvPr/>
          </p:nvPicPr>
          <p:blipFill rotWithShape="1">
            <a:blip r:embed="rId2" cstate="hqprint">
              <a:extLst>
                <a:ext uri="{28A0092B-C50C-407E-A947-70E740481C1C}">
                  <a14:useLocalDpi xmlns:a14="http://schemas.microsoft.com/office/drawing/2010/main"/>
                </a:ext>
              </a:extLst>
            </a:blip>
            <a:srcRect/>
            <a:stretch/>
          </p:blipFill>
          <p:spPr bwMode="auto">
            <a:xfrm>
              <a:off x="3743543" y="3906375"/>
              <a:ext cx="3501093" cy="1620569"/>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08319A25-66AB-4CB2-9462-5AF5C9FA7E37}"/>
                </a:ext>
              </a:extLst>
            </p:cNvPr>
            <p:cNvPicPr/>
            <p:nvPr/>
          </p:nvPicPr>
          <p:blipFill rotWithShape="1">
            <a:blip r:embed="rId3"/>
            <a:srcRect l="35149" t="36277" r="26068" b="18898"/>
            <a:stretch/>
          </p:blipFill>
          <p:spPr bwMode="auto">
            <a:xfrm>
              <a:off x="1181457" y="3835773"/>
              <a:ext cx="2709614" cy="1761771"/>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CF824140-81F6-417A-A2C1-AD1D8047BA8B}"/>
                </a:ext>
              </a:extLst>
            </p:cNvPr>
            <p:cNvSpPr txBox="1"/>
            <p:nvPr/>
          </p:nvSpPr>
          <p:spPr>
            <a:xfrm>
              <a:off x="5171014" y="5545035"/>
              <a:ext cx="1153586" cy="307777"/>
            </a:xfrm>
            <a:prstGeom prst="rect">
              <a:avLst/>
            </a:prstGeom>
            <a:noFill/>
          </p:spPr>
          <p:txBody>
            <a:bodyPr wrap="none" rtlCol="0">
              <a:spAutoFit/>
            </a:bodyPr>
            <a:lstStyle/>
            <a:p>
              <a:r>
                <a:rPr lang="en-US" sz="1400" dirty="0"/>
                <a:t>Dendrogram</a:t>
              </a:r>
            </a:p>
          </p:txBody>
        </p:sp>
        <p:sp>
          <p:nvSpPr>
            <p:cNvPr id="10" name="TextBox 9">
              <a:extLst>
                <a:ext uri="{FF2B5EF4-FFF2-40B4-BE49-F238E27FC236}">
                  <a16:creationId xmlns:a16="http://schemas.microsoft.com/office/drawing/2014/main" id="{977DF549-820B-4D88-98EC-5862ECFDFA90}"/>
                </a:ext>
              </a:extLst>
            </p:cNvPr>
            <p:cNvSpPr txBox="1"/>
            <p:nvPr/>
          </p:nvSpPr>
          <p:spPr>
            <a:xfrm>
              <a:off x="1731024" y="5549083"/>
              <a:ext cx="1389680" cy="307777"/>
            </a:xfrm>
            <a:prstGeom prst="rect">
              <a:avLst/>
            </a:prstGeom>
            <a:noFill/>
          </p:spPr>
          <p:txBody>
            <a:bodyPr wrap="square">
              <a:spAutoFit/>
            </a:bodyPr>
            <a:lstStyle/>
            <a:p>
              <a:pPr algn="ctr"/>
              <a:r>
                <a:rPr lang="en-US" sz="1400" dirty="0"/>
                <a:t>Elbow Plot</a:t>
              </a:r>
            </a:p>
          </p:txBody>
        </p:sp>
      </p:grpSp>
    </p:spTree>
    <p:extLst>
      <p:ext uri="{BB962C8B-B14F-4D97-AF65-F5344CB8AC3E}">
        <p14:creationId xmlns:p14="http://schemas.microsoft.com/office/powerpoint/2010/main" val="3747541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079C-4FB5-4FF5-B75B-D18C56BC7C1C}"/>
              </a:ext>
            </a:extLst>
          </p:cNvPr>
          <p:cNvSpPr>
            <a:spLocks noGrp="1"/>
          </p:cNvSpPr>
          <p:nvPr>
            <p:ph type="title"/>
          </p:nvPr>
        </p:nvSpPr>
        <p:spPr/>
        <p:txBody>
          <a:bodyPr/>
          <a:lstStyle/>
          <a:p>
            <a:r>
              <a:rPr lang="en-US" b="1" dirty="0"/>
              <a:t>K-Means Cluster Analysis</a:t>
            </a:r>
          </a:p>
        </p:txBody>
      </p:sp>
      <p:sp>
        <p:nvSpPr>
          <p:cNvPr id="3" name="Content Placeholder 2">
            <a:extLst>
              <a:ext uri="{FF2B5EF4-FFF2-40B4-BE49-F238E27FC236}">
                <a16:creationId xmlns:a16="http://schemas.microsoft.com/office/drawing/2014/main" id="{24039B11-0B29-4D94-8B6B-A1DD31A84951}"/>
              </a:ext>
            </a:extLst>
          </p:cNvPr>
          <p:cNvSpPr>
            <a:spLocks noGrp="1"/>
          </p:cNvSpPr>
          <p:nvPr>
            <p:ph idx="1"/>
          </p:nvPr>
        </p:nvSpPr>
        <p:spPr/>
        <p:txBody>
          <a:bodyPr/>
          <a:lstStyle/>
          <a:p>
            <a:r>
              <a:rPr lang="en-US" dirty="0"/>
              <a:t>K-means cluster analysis is useful once you have decided on the number of clusters in your data. </a:t>
            </a:r>
          </a:p>
          <a:p>
            <a:r>
              <a:rPr lang="en-US" dirty="0"/>
              <a:t>K-means cluster analysis will help you answer the following questions:</a:t>
            </a:r>
          </a:p>
          <a:p>
            <a:pPr lvl="1"/>
            <a:r>
              <a:rPr lang="en-US" dirty="0"/>
              <a:t>What is unique about the respective clusters?</a:t>
            </a:r>
          </a:p>
          <a:p>
            <a:pPr lvl="1"/>
            <a:r>
              <a:rPr lang="en-US" dirty="0"/>
              <a:t>How can the data points (e.g., consumers) that make up each cluster be described?</a:t>
            </a:r>
          </a:p>
          <a:p>
            <a:r>
              <a:rPr lang="en-US" dirty="0"/>
              <a:t>Describing the clusters: Use the bases from each cluster to describe what type of needs, preferences, decision processes are representative of the segment when compared to other segments.</a:t>
            </a:r>
          </a:p>
          <a:p>
            <a:r>
              <a:rPr lang="en-US" dirty="0"/>
              <a:t>Profiling the clusters: Use the descriptors from each cluster to identify what each cluster ‘looks’ like and where to find the consumers.</a:t>
            </a:r>
          </a:p>
        </p:txBody>
      </p:sp>
      <p:sp>
        <p:nvSpPr>
          <p:cNvPr id="4" name="Footer Placeholder 3">
            <a:extLst>
              <a:ext uri="{FF2B5EF4-FFF2-40B4-BE49-F238E27FC236}">
                <a16:creationId xmlns:a16="http://schemas.microsoft.com/office/drawing/2014/main" id="{08230F8F-7E85-4EE5-9D6D-92ECA9098126}"/>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406C9029-BCE5-4A5D-B5C0-3FE689D1D68F}"/>
              </a:ext>
            </a:extLst>
          </p:cNvPr>
          <p:cNvSpPr>
            <a:spLocks noGrp="1"/>
          </p:cNvSpPr>
          <p:nvPr>
            <p:ph type="sldNum" sz="quarter" idx="12"/>
          </p:nvPr>
        </p:nvSpPr>
        <p:spPr/>
        <p:txBody>
          <a:bodyPr/>
          <a:lstStyle/>
          <a:p>
            <a:fld id="{606C48AC-5425-9447-80A6-7CD23CC5D020}" type="slidenum">
              <a:rPr lang="en-US" smtClean="0"/>
              <a:pPr/>
              <a:t>15</a:t>
            </a:fld>
            <a:endParaRPr lang="en-US" dirty="0"/>
          </a:p>
        </p:txBody>
      </p:sp>
    </p:spTree>
    <p:extLst>
      <p:ext uri="{BB962C8B-B14F-4D97-AF65-F5344CB8AC3E}">
        <p14:creationId xmlns:p14="http://schemas.microsoft.com/office/powerpoint/2010/main" val="340701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079C-4FB5-4FF5-B75B-D18C56BC7C1C}"/>
              </a:ext>
            </a:extLst>
          </p:cNvPr>
          <p:cNvSpPr>
            <a:spLocks noGrp="1"/>
          </p:cNvSpPr>
          <p:nvPr>
            <p:ph type="title"/>
          </p:nvPr>
        </p:nvSpPr>
        <p:spPr/>
        <p:txBody>
          <a:bodyPr/>
          <a:lstStyle/>
          <a:p>
            <a:r>
              <a:rPr lang="en-US" b="1" dirty="0"/>
              <a:t>K-Means Cluster Analysis (cont.)</a:t>
            </a:r>
          </a:p>
        </p:txBody>
      </p:sp>
      <p:sp>
        <p:nvSpPr>
          <p:cNvPr id="3" name="Content Placeholder 2">
            <a:extLst>
              <a:ext uri="{FF2B5EF4-FFF2-40B4-BE49-F238E27FC236}">
                <a16:creationId xmlns:a16="http://schemas.microsoft.com/office/drawing/2014/main" id="{24039B11-0B29-4D94-8B6B-A1DD31A84951}"/>
              </a:ext>
            </a:extLst>
          </p:cNvPr>
          <p:cNvSpPr>
            <a:spLocks noGrp="1"/>
          </p:cNvSpPr>
          <p:nvPr>
            <p:ph idx="1"/>
          </p:nvPr>
        </p:nvSpPr>
        <p:spPr/>
        <p:txBody>
          <a:bodyPr>
            <a:normAutofit/>
          </a:bodyPr>
          <a:lstStyle/>
          <a:p>
            <a:r>
              <a:rPr lang="en-US" dirty="0"/>
              <a:t>Evaluation and Selection: The final step in cluster analysis involves deciding on which cluster(s) or segment(s) to target. The decision should be based on two related aspects:</a:t>
            </a:r>
          </a:p>
          <a:p>
            <a:pPr lvl="1"/>
            <a:r>
              <a:rPr lang="en-US" dirty="0"/>
              <a:t>Attractiveness of the segment</a:t>
            </a:r>
          </a:p>
          <a:p>
            <a:pPr lvl="2"/>
            <a:r>
              <a:rPr lang="en-US" dirty="0"/>
              <a:t>Examples include size and growth of the segment as well as the structural characteristics of the segment (e.g., profitability and/or protectability of the segment)</a:t>
            </a:r>
          </a:p>
          <a:p>
            <a:pPr lvl="1"/>
            <a:r>
              <a:rPr lang="en-US" dirty="0"/>
              <a:t>Fit of the segment with the firm (i.e., competitive strength)</a:t>
            </a:r>
          </a:p>
          <a:p>
            <a:pPr lvl="2"/>
            <a:r>
              <a:rPr lang="en-US" dirty="0"/>
              <a:t>The fit usually depends on how the cluster(s) or segment(s) value the product and service offerings from your firm. </a:t>
            </a:r>
          </a:p>
          <a:p>
            <a:r>
              <a:rPr lang="en-US" dirty="0"/>
              <a:t>Typically, firms do not target all identified segments that exist in the market. Instead, a firm should target only segments with a high degree of attractiveness and fit.</a:t>
            </a:r>
          </a:p>
        </p:txBody>
      </p:sp>
      <p:sp>
        <p:nvSpPr>
          <p:cNvPr id="4" name="Footer Placeholder 3">
            <a:extLst>
              <a:ext uri="{FF2B5EF4-FFF2-40B4-BE49-F238E27FC236}">
                <a16:creationId xmlns:a16="http://schemas.microsoft.com/office/drawing/2014/main" id="{08230F8F-7E85-4EE5-9D6D-92ECA9098126}"/>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406C9029-BCE5-4A5D-B5C0-3FE689D1D68F}"/>
              </a:ext>
            </a:extLst>
          </p:cNvPr>
          <p:cNvSpPr>
            <a:spLocks noGrp="1"/>
          </p:cNvSpPr>
          <p:nvPr>
            <p:ph type="sldNum" sz="quarter" idx="12"/>
          </p:nvPr>
        </p:nvSpPr>
        <p:spPr/>
        <p:txBody>
          <a:bodyPr/>
          <a:lstStyle/>
          <a:p>
            <a:fld id="{606C48AC-5425-9447-80A6-7CD23CC5D020}" type="slidenum">
              <a:rPr lang="en-US" smtClean="0"/>
              <a:pPr/>
              <a:t>16</a:t>
            </a:fld>
            <a:endParaRPr lang="en-US" dirty="0"/>
          </a:p>
        </p:txBody>
      </p:sp>
    </p:spTree>
    <p:extLst>
      <p:ext uri="{BB962C8B-B14F-4D97-AF65-F5344CB8AC3E}">
        <p14:creationId xmlns:p14="http://schemas.microsoft.com/office/powerpoint/2010/main" val="1941073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dirty="0">
                <a:solidFill>
                  <a:srgbClr val="595959"/>
                </a:solidFill>
              </a:rPr>
              <a:t>Learning Objectives</a:t>
            </a:r>
          </a:p>
          <a:p>
            <a:r>
              <a:rPr lang="en-US" dirty="0">
                <a:solidFill>
                  <a:srgbClr val="595959"/>
                </a:solidFill>
              </a:rPr>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dirty="0">
                <a:solidFill>
                  <a:srgbClr val="595959"/>
                </a:solidFill>
              </a:rPr>
              <a:t>Cluster Analysis</a:t>
            </a:r>
          </a:p>
          <a:p>
            <a:pPr lvl="1"/>
            <a:r>
              <a:rPr lang="en-US" dirty="0"/>
              <a:t>Naïve Cluster Analysis</a:t>
            </a:r>
          </a:p>
          <a:p>
            <a:pPr lvl="1"/>
            <a:r>
              <a:rPr lang="en-US" dirty="0"/>
              <a:t>Hierarchical Cluster Analysis</a:t>
            </a:r>
          </a:p>
          <a:p>
            <a:pPr lvl="1"/>
            <a:r>
              <a:rPr lang="en-US" dirty="0"/>
              <a:t>K-Means Cluster Analysis</a:t>
            </a:r>
          </a:p>
          <a:p>
            <a:r>
              <a:rPr lang="en-US" b="1" dirty="0">
                <a:solidFill>
                  <a:srgbClr val="1F497D"/>
                </a:solidFill>
              </a:rPr>
              <a:t>Other Approaches for Cluster Analysis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17</a:t>
            </a:fld>
            <a:endParaRPr lang="en-US" dirty="0"/>
          </a:p>
        </p:txBody>
      </p:sp>
    </p:spTree>
    <p:extLst>
      <p:ext uri="{BB962C8B-B14F-4D97-AF65-F5344CB8AC3E}">
        <p14:creationId xmlns:p14="http://schemas.microsoft.com/office/powerpoint/2010/main" val="30862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6B15-68B8-439D-BE87-2B98BDB0EBF2}"/>
              </a:ext>
            </a:extLst>
          </p:cNvPr>
          <p:cNvSpPr>
            <a:spLocks noGrp="1"/>
          </p:cNvSpPr>
          <p:nvPr>
            <p:ph type="title"/>
          </p:nvPr>
        </p:nvSpPr>
        <p:spPr/>
        <p:txBody>
          <a:bodyPr/>
          <a:lstStyle/>
          <a:p>
            <a:r>
              <a:rPr lang="en-US" b="1" dirty="0"/>
              <a:t>Other Approaches for Cluster Analysis</a:t>
            </a:r>
          </a:p>
        </p:txBody>
      </p:sp>
      <p:sp>
        <p:nvSpPr>
          <p:cNvPr id="3" name="Content Placeholder 2">
            <a:extLst>
              <a:ext uri="{FF2B5EF4-FFF2-40B4-BE49-F238E27FC236}">
                <a16:creationId xmlns:a16="http://schemas.microsoft.com/office/drawing/2014/main" id="{233CB56F-ED28-4F14-8C1B-A28B16248B74}"/>
              </a:ext>
            </a:extLst>
          </p:cNvPr>
          <p:cNvSpPr>
            <a:spLocks noGrp="1"/>
          </p:cNvSpPr>
          <p:nvPr>
            <p:ph idx="1"/>
          </p:nvPr>
        </p:nvSpPr>
        <p:spPr/>
        <p:txBody>
          <a:bodyPr/>
          <a:lstStyle/>
          <a:p>
            <a:r>
              <a:rPr lang="en-US" dirty="0"/>
              <a:t>Although hierarchical and k-means clustering will be useful in most applications, there are new developments in cluster analysis worth identifying. </a:t>
            </a:r>
          </a:p>
          <a:p>
            <a:pPr lvl="1"/>
            <a:r>
              <a:rPr lang="en-US" dirty="0"/>
              <a:t>Supervised and Unsupervised Machine Learning</a:t>
            </a:r>
          </a:p>
          <a:p>
            <a:pPr lvl="2"/>
            <a:r>
              <a:rPr lang="en-US" dirty="0"/>
              <a:t>There may be circumstances where it is challenging to identify high quality bases and/or descriptors. When this is the case, it can be useful to rely on more data-driven rather than marketer-driven approaches to cluster analysis. However, it is always important to pay attention to potential over-fitting of the data (i.e., in-sample fit can be much larger than out-of-sample fit).</a:t>
            </a:r>
          </a:p>
          <a:p>
            <a:pPr lvl="1"/>
            <a:r>
              <a:rPr lang="en-US" dirty="0"/>
              <a:t>Big Data Cluster Analysis</a:t>
            </a:r>
          </a:p>
          <a:p>
            <a:pPr lvl="2"/>
            <a:r>
              <a:rPr lang="en-US" dirty="0"/>
              <a:t>Sometimes you have access to hundreds (if not thousands) of bases and descriptor variables. In such cases, you may need to explore other solutions to cluster analysis. This can include subsample clustering (running cluster analysis on samples of customers) or other cluster analysis packages (e.g., CLARA).</a:t>
            </a:r>
          </a:p>
        </p:txBody>
      </p:sp>
      <p:sp>
        <p:nvSpPr>
          <p:cNvPr id="4" name="Footer Placeholder 3">
            <a:extLst>
              <a:ext uri="{FF2B5EF4-FFF2-40B4-BE49-F238E27FC236}">
                <a16:creationId xmlns:a16="http://schemas.microsoft.com/office/drawing/2014/main" id="{61A037A3-61A3-4466-85E3-D1AB9421E794}"/>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1917F16C-9089-4EA7-B126-2F42D2EA5043}"/>
              </a:ext>
            </a:extLst>
          </p:cNvPr>
          <p:cNvSpPr>
            <a:spLocks noGrp="1"/>
          </p:cNvSpPr>
          <p:nvPr>
            <p:ph type="sldNum" sz="quarter" idx="12"/>
          </p:nvPr>
        </p:nvSpPr>
        <p:spPr/>
        <p:txBody>
          <a:bodyPr/>
          <a:lstStyle/>
          <a:p>
            <a:fld id="{606C48AC-5425-9447-80A6-7CD23CC5D020}" type="slidenum">
              <a:rPr lang="en-US" smtClean="0"/>
              <a:pPr/>
              <a:t>18</a:t>
            </a:fld>
            <a:endParaRPr lang="en-US" dirty="0"/>
          </a:p>
        </p:txBody>
      </p:sp>
    </p:spTree>
    <p:extLst>
      <p:ext uri="{BB962C8B-B14F-4D97-AF65-F5344CB8AC3E}">
        <p14:creationId xmlns:p14="http://schemas.microsoft.com/office/powerpoint/2010/main" val="65530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dirty="0">
                <a:solidFill>
                  <a:srgbClr val="595959"/>
                </a:solidFill>
              </a:rPr>
              <a:t>Learning Objectives</a:t>
            </a:r>
          </a:p>
          <a:p>
            <a:r>
              <a:rPr lang="en-US" dirty="0">
                <a:solidFill>
                  <a:srgbClr val="595959"/>
                </a:solidFill>
              </a:rPr>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dirty="0">
                <a:solidFill>
                  <a:srgbClr val="595959"/>
                </a:solidFill>
              </a:rPr>
              <a:t>Cluster Analysis</a:t>
            </a:r>
          </a:p>
          <a:p>
            <a:pPr lvl="1"/>
            <a:r>
              <a:rPr lang="en-US" dirty="0"/>
              <a:t>Naïve Cluster Analysis</a:t>
            </a:r>
          </a:p>
          <a:p>
            <a:pPr lvl="1"/>
            <a:r>
              <a:rPr lang="en-US" dirty="0"/>
              <a:t>Hierarchical Cluster Analysis</a:t>
            </a:r>
          </a:p>
          <a:p>
            <a:pPr lvl="1"/>
            <a:r>
              <a:rPr lang="en-US" dirty="0"/>
              <a:t>K-Means Cluster Analysis</a:t>
            </a:r>
          </a:p>
          <a:p>
            <a:r>
              <a:rPr lang="en-US" dirty="0">
                <a:solidFill>
                  <a:srgbClr val="595959"/>
                </a:solidFill>
              </a:rPr>
              <a:t>Other Approaches for Cluster Analysis</a:t>
            </a:r>
          </a:p>
          <a:p>
            <a:r>
              <a:rPr lang="en-US" b="1" dirty="0">
                <a:solidFill>
                  <a:srgbClr val="1F497D"/>
                </a:solidFill>
              </a:rPr>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19</a:t>
            </a:fld>
            <a:endParaRPr lang="en-US" dirty="0"/>
          </a:p>
        </p:txBody>
      </p:sp>
    </p:spTree>
    <p:extLst>
      <p:ext uri="{BB962C8B-B14F-4D97-AF65-F5344CB8AC3E}">
        <p14:creationId xmlns:p14="http://schemas.microsoft.com/office/powerpoint/2010/main" val="9576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b="1" dirty="0">
                <a:solidFill>
                  <a:schemeClr val="tx2"/>
                </a:solidFill>
              </a:rPr>
              <a:t>Learning </a:t>
            </a:r>
            <a:r>
              <a:rPr lang="en-US" b="1" dirty="0">
                <a:solidFill>
                  <a:srgbClr val="1F497D"/>
                </a:solidFill>
              </a:rPr>
              <a:t>Objectives</a:t>
            </a:r>
          </a:p>
          <a:p>
            <a:r>
              <a:rPr lang="en-US" dirty="0"/>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dirty="0"/>
              <a:t>Cluster Analysis</a:t>
            </a:r>
          </a:p>
          <a:p>
            <a:pPr lvl="1"/>
            <a:r>
              <a:rPr lang="en-US" dirty="0"/>
              <a:t>Naïve Cluster Analysis</a:t>
            </a:r>
          </a:p>
          <a:p>
            <a:pPr lvl="1"/>
            <a:r>
              <a:rPr lang="en-US" dirty="0"/>
              <a:t>Hierarchical Cluster Analysis</a:t>
            </a:r>
          </a:p>
          <a:p>
            <a:pPr lvl="1"/>
            <a:r>
              <a:rPr lang="en-US" dirty="0"/>
              <a:t>K-Means Cluster Analysis</a:t>
            </a:r>
          </a:p>
          <a:p>
            <a:r>
              <a:rPr lang="en-US" dirty="0"/>
              <a:t>Other Approaches for Cluster Analysis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a:t>
            </a:fld>
            <a:endParaRPr lang="en-US" dirty="0"/>
          </a:p>
        </p:txBody>
      </p:sp>
    </p:spTree>
    <p:extLst>
      <p:ext uri="{BB962C8B-B14F-4D97-AF65-F5344CB8AC3E}">
        <p14:creationId xmlns:p14="http://schemas.microsoft.com/office/powerpoint/2010/main" val="422721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2DBD-7625-46BA-8A7A-B24DE96847BD}"/>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A421114C-3DB6-4CFB-87A3-626B3516FA44}"/>
              </a:ext>
            </a:extLst>
          </p:cNvPr>
          <p:cNvSpPr>
            <a:spLocks noGrp="1"/>
          </p:cNvSpPr>
          <p:nvPr>
            <p:ph idx="1"/>
          </p:nvPr>
        </p:nvSpPr>
        <p:spPr/>
        <p:txBody>
          <a:bodyPr/>
          <a:lstStyle/>
          <a:p>
            <a:r>
              <a:rPr lang="en-US" dirty="0"/>
              <a:t>Treating all customers as the same in terms of needs, preferences, and decision processes is a path to marketing failure as customers will migrate to competitors that target these customer segments with better offerings. This leaves the firm usually with customers from smaller segments other firms did not want to target or more price-sensitive customers.</a:t>
            </a:r>
          </a:p>
          <a:p>
            <a:r>
              <a:rPr lang="en-US"/>
              <a:t>The </a:t>
            </a:r>
            <a:r>
              <a:rPr lang="en-US" dirty="0"/>
              <a:t>segmentation part of segmentation, targeting, and positioning (STP) uses cluster analysis to help marketing managers understand how to identify the number of customer segments in the market as well as how to describe and profile those customer segments. </a:t>
            </a:r>
          </a:p>
          <a:p>
            <a:endParaRPr lang="en-US" dirty="0"/>
          </a:p>
        </p:txBody>
      </p:sp>
      <p:sp>
        <p:nvSpPr>
          <p:cNvPr id="4" name="Footer Placeholder 3">
            <a:extLst>
              <a:ext uri="{FF2B5EF4-FFF2-40B4-BE49-F238E27FC236}">
                <a16:creationId xmlns:a16="http://schemas.microsoft.com/office/drawing/2014/main" id="{C7C2D587-242D-4CC1-883B-C2E14E5443AA}"/>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A8B26DE5-A8B4-4EB0-B082-B808F8CA6ECE}"/>
              </a:ext>
            </a:extLst>
          </p:cNvPr>
          <p:cNvSpPr>
            <a:spLocks noGrp="1"/>
          </p:cNvSpPr>
          <p:nvPr>
            <p:ph type="sldNum" sz="quarter" idx="12"/>
          </p:nvPr>
        </p:nvSpPr>
        <p:spPr/>
        <p:txBody>
          <a:bodyPr/>
          <a:lstStyle/>
          <a:p>
            <a:fld id="{606C48AC-5425-9447-80A6-7CD23CC5D020}" type="slidenum">
              <a:rPr lang="en-US" smtClean="0"/>
              <a:pPr/>
              <a:t>20</a:t>
            </a:fld>
            <a:endParaRPr lang="en-US" dirty="0"/>
          </a:p>
        </p:txBody>
      </p:sp>
    </p:spTree>
    <p:extLst>
      <p:ext uri="{BB962C8B-B14F-4D97-AF65-F5344CB8AC3E}">
        <p14:creationId xmlns:p14="http://schemas.microsoft.com/office/powerpoint/2010/main" val="43497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dirty="0">
                <a:solidFill>
                  <a:srgbClr val="595959"/>
                </a:solidFill>
              </a:rPr>
              <a:t>Learning Objectives</a:t>
            </a:r>
          </a:p>
          <a:p>
            <a:r>
              <a:rPr lang="en-US" dirty="0">
                <a:solidFill>
                  <a:srgbClr val="595959"/>
                </a:solidFill>
              </a:rPr>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dirty="0">
                <a:solidFill>
                  <a:srgbClr val="595959"/>
                </a:solidFill>
              </a:rPr>
              <a:t>Cluster Analysis</a:t>
            </a:r>
          </a:p>
          <a:p>
            <a:pPr lvl="1"/>
            <a:r>
              <a:rPr lang="en-US" dirty="0"/>
              <a:t>Naïve Cluster Analysis</a:t>
            </a:r>
          </a:p>
          <a:p>
            <a:pPr lvl="1"/>
            <a:r>
              <a:rPr lang="en-US" dirty="0"/>
              <a:t>Hierarchical Cluster Analysis</a:t>
            </a:r>
          </a:p>
          <a:p>
            <a:pPr lvl="1"/>
            <a:r>
              <a:rPr lang="en-US" dirty="0"/>
              <a:t>K-Means Cluster Analysis</a:t>
            </a:r>
          </a:p>
          <a:p>
            <a:r>
              <a:rPr lang="en-US" dirty="0">
                <a:solidFill>
                  <a:srgbClr val="595959"/>
                </a:solidFill>
              </a:rPr>
              <a:t>Other Approaches for Cluster Analysis</a:t>
            </a:r>
          </a:p>
          <a:p>
            <a:r>
              <a:rPr lang="en-US" dirty="0">
                <a:solidFill>
                  <a:srgbClr val="595959"/>
                </a:solidFill>
              </a:rPr>
              <a:t>Summary</a:t>
            </a:r>
          </a:p>
          <a:p>
            <a:r>
              <a:rPr lang="en-US" b="1" dirty="0">
                <a:solidFill>
                  <a:srgbClr val="1F497D"/>
                </a:solidFill>
              </a:rPr>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21</a:t>
            </a:fld>
            <a:endParaRPr lang="en-US" dirty="0"/>
          </a:p>
        </p:txBody>
      </p:sp>
    </p:spTree>
    <p:extLst>
      <p:ext uri="{BB962C8B-B14F-4D97-AF65-F5344CB8AC3E}">
        <p14:creationId xmlns:p14="http://schemas.microsoft.com/office/powerpoint/2010/main" val="678768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3282"/>
            <a:ext cx="7556313" cy="803691"/>
          </a:xfrm>
        </p:spPr>
        <p:txBody>
          <a:bodyPr/>
          <a:lstStyle/>
          <a:p>
            <a:r>
              <a:rPr lang="en-US" sz="2800" b="1" dirty="0"/>
              <a:t>Takeaways</a:t>
            </a:r>
          </a:p>
        </p:txBody>
      </p:sp>
      <p:sp>
        <p:nvSpPr>
          <p:cNvPr id="3" name="Content Placeholder 2"/>
          <p:cNvSpPr>
            <a:spLocks noGrp="1"/>
          </p:cNvSpPr>
          <p:nvPr>
            <p:ph idx="1"/>
          </p:nvPr>
        </p:nvSpPr>
        <p:spPr/>
        <p:txBody>
          <a:bodyPr>
            <a:normAutofit lnSpcReduction="10000"/>
          </a:bodyPr>
          <a:lstStyle/>
          <a:p>
            <a:pPr lvl="0"/>
            <a:r>
              <a:rPr lang="en-US" dirty="0"/>
              <a:t>A foundational assumption in marketing strategy is that all customers differ in their attitudes and behaviors. A successful marketing strategy must manage and exploit customer heterogeneity, because if competitors identify niches of customers whose needs are poorly served and target them with a better offering, the incumbent firm risks losing its (often best) customers. </a:t>
            </a:r>
          </a:p>
          <a:p>
            <a:pPr lvl="0"/>
            <a:r>
              <a:rPr lang="en-US" dirty="0"/>
              <a:t>Sources of customer heterogeneity include customers’ individual differences, life experiences, functional needs, and self-identity or image, as well as persuasion through marketing. These factors work together to create divergent preferences. </a:t>
            </a:r>
          </a:p>
          <a:p>
            <a:pPr lvl="0"/>
            <a:r>
              <a:rPr lang="en-US" dirty="0"/>
              <a:t>The segmentation and targeting approach allow a firm to manage customer heterogeneity by segmenting potential customers into relatively homogenous groups, based on individual preferences and needs. Then the firm selects attractive segment(s) in which it can build a strong position.</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22</a:t>
            </a:fld>
            <a:endParaRPr lang="en-US" dirty="0"/>
          </a:p>
        </p:txBody>
      </p:sp>
    </p:spTree>
    <p:extLst>
      <p:ext uri="{BB962C8B-B14F-4D97-AF65-F5344CB8AC3E}">
        <p14:creationId xmlns:p14="http://schemas.microsoft.com/office/powerpoint/2010/main" val="272797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3282"/>
            <a:ext cx="7556313" cy="803691"/>
          </a:xfrm>
        </p:spPr>
        <p:txBody>
          <a:bodyPr/>
          <a:lstStyle/>
          <a:p>
            <a:r>
              <a:rPr lang="en-US" sz="2800" b="1" dirty="0"/>
              <a:t>Takeaways (Cont.)</a:t>
            </a:r>
          </a:p>
        </p:txBody>
      </p:sp>
      <p:sp>
        <p:nvSpPr>
          <p:cNvPr id="3" name="Content Placeholder 2"/>
          <p:cNvSpPr>
            <a:spLocks noGrp="1"/>
          </p:cNvSpPr>
          <p:nvPr>
            <p:ph idx="1"/>
          </p:nvPr>
        </p:nvSpPr>
        <p:spPr/>
        <p:txBody>
          <a:bodyPr>
            <a:normAutofit lnSpcReduction="10000"/>
          </a:bodyPr>
          <a:lstStyle/>
          <a:p>
            <a:pPr lvl="0"/>
            <a:r>
              <a:rPr lang="en-US" dirty="0"/>
              <a:t>Customer attitudes and behaviors (i.e., bases variables) are commonly used to identify customer segments. Data regarding bases variables is typically not easily available and must hence be collected via (e.g.) survey methods from a sample of the population of interest.</a:t>
            </a:r>
          </a:p>
          <a:p>
            <a:pPr lvl="0"/>
            <a:r>
              <a:rPr lang="en-US" dirty="0"/>
              <a:t>Customer demographic and geographic variables (i.e., descriptor variables) are commonly used to assign the population of interest to the segments identified (i.e., for profiling purposes).  Secondary data regarding descriptor variables is typically available and hence must not be collected via (e.g.) survey methods.</a:t>
            </a:r>
          </a:p>
          <a:p>
            <a:pPr lvl="0"/>
            <a:r>
              <a:rPr lang="en-US" dirty="0"/>
              <a:t>Using hierarchical cluster analysis, bases variables are typically useful to identify the number of segments that exist.</a:t>
            </a:r>
          </a:p>
          <a:p>
            <a:pPr lvl="0"/>
            <a:r>
              <a:rPr lang="en-US" dirty="0"/>
              <a:t>Hierarchical cluster analysis and k-means clustering are two common methods used in segmentation analysis and can be easily implemented in R or Tableau. </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23</a:t>
            </a:fld>
            <a:endParaRPr lang="en-US" dirty="0"/>
          </a:p>
        </p:txBody>
      </p:sp>
    </p:spTree>
    <p:extLst>
      <p:ext uri="{BB962C8B-B14F-4D97-AF65-F5344CB8AC3E}">
        <p14:creationId xmlns:p14="http://schemas.microsoft.com/office/powerpoint/2010/main" val="120565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666" y="1485899"/>
            <a:ext cx="8382000" cy="4766855"/>
          </a:xfrm>
        </p:spPr>
        <p:txBody>
          <a:bodyPr>
            <a:normAutofit fontScale="85000" lnSpcReduction="10000"/>
          </a:bodyPr>
          <a:lstStyle/>
          <a:p>
            <a:pPr lvl="0"/>
            <a:r>
              <a:rPr lang="en-US" dirty="0"/>
              <a:t>Describe the objectives of cluster analysis and its importance to marketing research. </a:t>
            </a:r>
          </a:p>
          <a:p>
            <a:pPr lvl="0"/>
            <a:r>
              <a:rPr lang="en-US" dirty="0"/>
              <a:t>Discuss the difference between naïve and analytic cluster analysis approaches.</a:t>
            </a:r>
          </a:p>
          <a:p>
            <a:pPr lvl="0"/>
            <a:r>
              <a:rPr lang="en-US" dirty="0"/>
              <a:t>Understand and describe the difference between agglomerative and divisive clustering.</a:t>
            </a:r>
          </a:p>
          <a:p>
            <a:pPr lvl="0"/>
            <a:r>
              <a:rPr lang="en-US" dirty="0"/>
              <a:t>Understand the concept and know how to calculate Euclidean distance.</a:t>
            </a:r>
          </a:p>
          <a:p>
            <a:pPr lvl="0"/>
            <a:r>
              <a:rPr lang="en-US" dirty="0"/>
              <a:t>Explain why the identification of segments in hierarchical cluster analysis should be based on customer attitudes and behaviors (i.e., bases variables) instead of demographic and geographic (i.e., descriptor) variables.</a:t>
            </a:r>
          </a:p>
          <a:p>
            <a:pPr lvl="0"/>
            <a:r>
              <a:rPr lang="en-US" dirty="0"/>
              <a:t>Know how to conduct a hierarchical cluster analysis in Tableau and R and understand how to select number of segments to retain based on elbow plots.</a:t>
            </a:r>
          </a:p>
          <a:p>
            <a:pPr lvl="0"/>
            <a:r>
              <a:rPr lang="en-US" dirty="0"/>
              <a:t>Execute k-means clustering in Tableau and R and know how to use k-means clustering to describe segments.</a:t>
            </a:r>
          </a:p>
          <a:p>
            <a:pPr lvl="0"/>
            <a:r>
              <a:rPr lang="en-US" dirty="0"/>
              <a:t>Discuss and describe how marketers should select segment(s) to target.</a:t>
            </a:r>
          </a:p>
        </p:txBody>
      </p:sp>
      <p:sp>
        <p:nvSpPr>
          <p:cNvPr id="6" name="Footer Placeholder 5"/>
          <p:cNvSpPr>
            <a:spLocks noGrp="1"/>
          </p:cNvSpPr>
          <p:nvPr>
            <p:ph type="ftr" sz="quarter" idx="11"/>
          </p:nvPr>
        </p:nvSpPr>
        <p:spPr/>
        <p:txBody>
          <a:bodyPr/>
          <a:lstStyle/>
          <a:p>
            <a:r>
              <a:rPr lang="en-US" dirty="0"/>
              <a:t>© Palmatier, Petersen, and Germann</a:t>
            </a:r>
          </a:p>
        </p:txBody>
      </p:sp>
      <p:sp>
        <p:nvSpPr>
          <p:cNvPr id="8" name="Slide Number Placeholder 4"/>
          <p:cNvSpPr>
            <a:spLocks noGrp="1"/>
          </p:cNvSpPr>
          <p:nvPr>
            <p:ph type="sldNum" sz="quarter" idx="12"/>
          </p:nvPr>
        </p:nvSpPr>
        <p:spPr>
          <a:xfrm>
            <a:off x="8298609" y="6423585"/>
            <a:ext cx="554038" cy="365125"/>
          </a:xfrm>
        </p:spPr>
        <p:txBody>
          <a:bodyPr/>
          <a:lstStyle/>
          <a:p>
            <a:fld id="{11599E64-13D8-6C4C-BC45-CF946C645FF2}" type="slidenum">
              <a:rPr lang="en-US" sz="1200" smtClean="0">
                <a:solidFill>
                  <a:schemeClr val="tx1">
                    <a:lumMod val="65000"/>
                    <a:lumOff val="35000"/>
                  </a:schemeClr>
                </a:solidFill>
              </a:rPr>
              <a:t>3</a:t>
            </a:fld>
            <a:endParaRPr lang="en-US" sz="1200" dirty="0">
              <a:solidFill>
                <a:schemeClr val="tx1">
                  <a:lumMod val="65000"/>
                  <a:lumOff val="35000"/>
                </a:schemeClr>
              </a:solidFill>
            </a:endParaRPr>
          </a:p>
        </p:txBody>
      </p:sp>
      <p:sp>
        <p:nvSpPr>
          <p:cNvPr id="10" name="Title 1">
            <a:extLst>
              <a:ext uri="{FF2B5EF4-FFF2-40B4-BE49-F238E27FC236}">
                <a16:creationId xmlns:a16="http://schemas.microsoft.com/office/drawing/2014/main" id="{8EAE9807-BA27-4336-A769-D04F026F8E57}"/>
              </a:ext>
            </a:extLst>
          </p:cNvPr>
          <p:cNvSpPr>
            <a:spLocks noGrp="1"/>
          </p:cNvSpPr>
          <p:nvPr>
            <p:ph type="title"/>
          </p:nvPr>
        </p:nvSpPr>
        <p:spPr>
          <a:xfrm>
            <a:off x="498474" y="282574"/>
            <a:ext cx="7556313" cy="803691"/>
          </a:xfrm>
        </p:spPr>
        <p:txBody>
          <a:bodyPr/>
          <a:lstStyle/>
          <a:p>
            <a:r>
              <a:rPr lang="en-US" sz="3200" b="1" dirty="0"/>
              <a:t>Learning Objectives</a:t>
            </a:r>
          </a:p>
        </p:txBody>
      </p:sp>
    </p:spTree>
    <p:extLst>
      <p:ext uri="{BB962C8B-B14F-4D97-AF65-F5344CB8AC3E}">
        <p14:creationId xmlns:p14="http://schemas.microsoft.com/office/powerpoint/2010/main" val="1211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43046"/>
            <a:ext cx="7556313" cy="803691"/>
          </a:xfrm>
        </p:spPr>
        <p:txBody>
          <a:bodyPr/>
          <a:lstStyle/>
          <a:p>
            <a:r>
              <a:rPr lang="en-US" b="1" dirty="0"/>
              <a:t>Agenda</a:t>
            </a:r>
          </a:p>
        </p:txBody>
      </p:sp>
      <p:sp>
        <p:nvSpPr>
          <p:cNvPr id="3" name="Content Placeholder 2"/>
          <p:cNvSpPr>
            <a:spLocks noGrp="1"/>
          </p:cNvSpPr>
          <p:nvPr>
            <p:ph idx="1"/>
          </p:nvPr>
        </p:nvSpPr>
        <p:spPr/>
        <p:txBody>
          <a:bodyPr>
            <a:normAutofit fontScale="92500" lnSpcReduction="10000"/>
          </a:bodyPr>
          <a:lstStyle/>
          <a:p>
            <a:r>
              <a:rPr lang="en-US" dirty="0">
                <a:solidFill>
                  <a:srgbClr val="595959"/>
                </a:solidFill>
              </a:rPr>
              <a:t>Learning Objectives</a:t>
            </a:r>
          </a:p>
          <a:p>
            <a:r>
              <a:rPr lang="en-US" b="1" dirty="0">
                <a:solidFill>
                  <a:schemeClr val="accent1">
                    <a:lumMod val="75000"/>
                  </a:schemeClr>
                </a:solidFill>
              </a:rPr>
              <a:t>Introduction</a:t>
            </a:r>
          </a:p>
          <a:p>
            <a:pPr lvl="1"/>
            <a:r>
              <a:rPr lang="en-US" dirty="0"/>
              <a:t>Objectives of Cluster Analysis</a:t>
            </a:r>
          </a:p>
          <a:p>
            <a:pPr lvl="1"/>
            <a:r>
              <a:rPr lang="en-US" dirty="0"/>
              <a:t>Common Uses of Cluster Analysis in Marketing</a:t>
            </a:r>
          </a:p>
          <a:p>
            <a:pPr lvl="1"/>
            <a:r>
              <a:rPr lang="en-US" dirty="0"/>
              <a:t>Three Examples of Cluster Analysis for Segmentation</a:t>
            </a:r>
          </a:p>
          <a:p>
            <a:r>
              <a:rPr lang="en-US" dirty="0"/>
              <a:t>Cluster Analysis</a:t>
            </a:r>
          </a:p>
          <a:p>
            <a:pPr lvl="1"/>
            <a:r>
              <a:rPr lang="en-US" dirty="0"/>
              <a:t>Naïve Cluster Analysis</a:t>
            </a:r>
          </a:p>
          <a:p>
            <a:pPr lvl="1"/>
            <a:r>
              <a:rPr lang="en-US" dirty="0"/>
              <a:t>Hierarchical Cluster Analysis</a:t>
            </a:r>
          </a:p>
          <a:p>
            <a:pPr lvl="1"/>
            <a:r>
              <a:rPr lang="en-US" dirty="0"/>
              <a:t>K-Means Cluster Analysis</a:t>
            </a:r>
          </a:p>
          <a:p>
            <a:r>
              <a:rPr lang="en-US" dirty="0"/>
              <a:t>Other Approaches for Cluster Analysis</a:t>
            </a:r>
          </a:p>
          <a:p>
            <a:r>
              <a:rPr lang="en-US" dirty="0"/>
              <a:t>Summary</a:t>
            </a:r>
          </a:p>
          <a:p>
            <a:r>
              <a:rPr lang="en-US" dirty="0"/>
              <a:t>Takeaways</a:t>
            </a:r>
          </a:p>
          <a:p>
            <a:endParaRPr lang="en-US" dirty="0"/>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mtClean="0"/>
              <a:pPr/>
              <a:t>4</a:t>
            </a:fld>
            <a:endParaRPr lang="en-US" dirty="0"/>
          </a:p>
        </p:txBody>
      </p:sp>
    </p:spTree>
    <p:extLst>
      <p:ext uri="{BB962C8B-B14F-4D97-AF65-F5344CB8AC3E}">
        <p14:creationId xmlns:p14="http://schemas.microsoft.com/office/powerpoint/2010/main" val="1591963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sz="3200" b="1" dirty="0"/>
              <a:t>Objectives of Cluster Analysis</a:t>
            </a:r>
          </a:p>
        </p:txBody>
      </p:sp>
      <p:sp>
        <p:nvSpPr>
          <p:cNvPr id="3" name="Content Placeholder 2"/>
          <p:cNvSpPr>
            <a:spLocks noGrp="1"/>
          </p:cNvSpPr>
          <p:nvPr>
            <p:ph idx="1"/>
          </p:nvPr>
        </p:nvSpPr>
        <p:spPr/>
        <p:txBody>
          <a:bodyPr>
            <a:normAutofit/>
          </a:bodyPr>
          <a:lstStyle/>
          <a:p>
            <a:r>
              <a:rPr lang="en-US" dirty="0"/>
              <a:t>Cluster analysis aims to classify objects (for example, customers) into relatively homogenous groups called clusters (also referred to as segments) based upon the characteristics the objects possess. </a:t>
            </a:r>
          </a:p>
          <a:p>
            <a:r>
              <a:rPr lang="en-US" dirty="0"/>
              <a:t>Objects within each cluster should be similar to one another, but different from objects in other clusters. </a:t>
            </a:r>
          </a:p>
          <a:p>
            <a:r>
              <a:rPr lang="en-US" dirty="0"/>
              <a:t>Cluster analysis helps the researcher understand patterns of similarities and differences that exist among objects.</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5</a:t>
            </a:fld>
            <a:endParaRPr lang="en-US" sz="1200" dirty="0">
              <a:solidFill>
                <a:schemeClr val="tx1">
                  <a:lumMod val="65000"/>
                  <a:lumOff val="35000"/>
                </a:schemeClr>
              </a:solidFill>
            </a:endParaRPr>
          </a:p>
        </p:txBody>
      </p:sp>
    </p:spTree>
    <p:extLst>
      <p:ext uri="{BB962C8B-B14F-4D97-AF65-F5344CB8AC3E}">
        <p14:creationId xmlns:p14="http://schemas.microsoft.com/office/powerpoint/2010/main" val="13105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sz="2600" b="1" dirty="0"/>
              <a:t>Common Uses of Cluster Analysis in Marketing</a:t>
            </a:r>
          </a:p>
        </p:txBody>
      </p:sp>
      <p:sp>
        <p:nvSpPr>
          <p:cNvPr id="3" name="Content Placeholder 2"/>
          <p:cNvSpPr>
            <a:spLocks noGrp="1"/>
          </p:cNvSpPr>
          <p:nvPr>
            <p:ph idx="1"/>
          </p:nvPr>
        </p:nvSpPr>
        <p:spPr/>
        <p:txBody>
          <a:bodyPr>
            <a:normAutofit fontScale="92500" lnSpcReduction="10000"/>
          </a:bodyPr>
          <a:lstStyle/>
          <a:p>
            <a:r>
              <a:rPr lang="en-US" sz="1700" dirty="0"/>
              <a:t>Marketers typically use cluster analysis to segment the market, that is, to determine the similarities and differences of a given set of customer in terms of attributes (i.e., preferences, needs and wants with regards to a product) and behaviors and assign similar customers into clusters or segments.</a:t>
            </a:r>
          </a:p>
          <a:p>
            <a:r>
              <a:rPr lang="en-US" sz="1700" dirty="0"/>
              <a:t>Customers or consumers within a segment should be similar in terms of attitudes and/or behaviors, whereas customers and consumers across segments should be different.</a:t>
            </a:r>
          </a:p>
          <a:p>
            <a:endParaRPr lang="en-US" sz="1700" dirty="0"/>
          </a:p>
          <a:p>
            <a:endParaRPr lang="en-US" sz="1700" dirty="0"/>
          </a:p>
          <a:p>
            <a:endParaRPr lang="en-US" sz="1700" dirty="0"/>
          </a:p>
          <a:p>
            <a:r>
              <a:rPr lang="en-US" sz="1700" dirty="0"/>
              <a:t>Marketers can also use cluster analysis for other (related) purposes. </a:t>
            </a:r>
          </a:p>
          <a:p>
            <a:pPr lvl="1"/>
            <a:r>
              <a:rPr lang="en-US" sz="1500" dirty="0"/>
              <a:t>Cluster analysis can be used to identify new product opportunities. Marketers can cluster-analyze brands and products and identify competitive sets that exist within a market. Some clusters might only have few and perhaps weak actors (i.e., firms), thus potentially offering opportunities. </a:t>
            </a:r>
          </a:p>
          <a:p>
            <a:pPr lvl="1"/>
            <a:r>
              <a:rPr lang="en-US" sz="1500" dirty="0"/>
              <a:t>Cluster analysis can be used to identify new markets to enter by, for example, cluster-analyzing various international markets thereby identifying those that are relatively similar to the existing markets. </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6</a:t>
            </a:fld>
            <a:endParaRPr lang="en-US" sz="1200" dirty="0">
              <a:solidFill>
                <a:schemeClr val="tx1">
                  <a:lumMod val="65000"/>
                  <a:lumOff val="35000"/>
                </a:schemeClr>
              </a:solidFill>
            </a:endParaRPr>
          </a:p>
        </p:txBody>
      </p:sp>
      <p:sp>
        <p:nvSpPr>
          <p:cNvPr id="5" name="TextBox 4">
            <a:extLst>
              <a:ext uri="{FF2B5EF4-FFF2-40B4-BE49-F238E27FC236}">
                <a16:creationId xmlns:a16="http://schemas.microsoft.com/office/drawing/2014/main" id="{1B6FD16F-8A2F-4115-8867-1333F24C56C4}"/>
              </a:ext>
            </a:extLst>
          </p:cNvPr>
          <p:cNvSpPr txBox="1"/>
          <p:nvPr/>
        </p:nvSpPr>
        <p:spPr>
          <a:xfrm>
            <a:off x="1321266" y="3188968"/>
            <a:ext cx="6501468" cy="1077218"/>
          </a:xfrm>
          <a:prstGeom prst="rect">
            <a:avLst/>
          </a:prstGeom>
          <a:solidFill>
            <a:schemeClr val="accent3">
              <a:lumMod val="40000"/>
              <a:lumOff val="60000"/>
            </a:schemeClr>
          </a:solidFill>
          <a:ln>
            <a:solidFill>
              <a:schemeClr val="tx1"/>
            </a:solidFill>
          </a:ln>
        </p:spPr>
        <p:txBody>
          <a:bodyPr wrap="square" rtlCol="0">
            <a:spAutoFit/>
          </a:bodyPr>
          <a:lstStyle/>
          <a:p>
            <a:pPr algn="ctr"/>
            <a:r>
              <a:rPr lang="en-US" sz="1600" dirty="0">
                <a:effectLst/>
                <a:latin typeface="Times New Roman" panose="02020603050405020304" pitchFamily="18" charset="0"/>
                <a:ea typeface="SimSun" panose="02010600030101010101" pitchFamily="2" charset="-122"/>
                <a:cs typeface="Times New Roman" panose="02020603050405020304" pitchFamily="18" charset="0"/>
              </a:rPr>
              <a:t>To be useful, a segmentation analysis should yield a manageable number of segments (between three and eight segments is frequently recommended). Remember that firms have limited resources (MP#4) and hence typically have to choose a or a few customer segments to serve.</a:t>
            </a:r>
            <a:endParaRPr lang="en-US" sz="1600" dirty="0">
              <a:effectLst/>
              <a:latin typeface="Cambria" panose="020405030504060302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4443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B410-EAD6-45D1-8459-28C19AFB93D8}"/>
              </a:ext>
            </a:extLst>
          </p:cNvPr>
          <p:cNvSpPr>
            <a:spLocks noGrp="1"/>
          </p:cNvSpPr>
          <p:nvPr>
            <p:ph type="title"/>
          </p:nvPr>
        </p:nvSpPr>
        <p:spPr/>
        <p:txBody>
          <a:bodyPr>
            <a:normAutofit/>
          </a:bodyPr>
          <a:lstStyle/>
          <a:p>
            <a:r>
              <a:rPr lang="en-US" sz="2600" b="1" dirty="0"/>
              <a:t>Common Uses of Cluster Analysis in Marketing</a:t>
            </a:r>
          </a:p>
        </p:txBody>
      </p:sp>
      <p:sp>
        <p:nvSpPr>
          <p:cNvPr id="3" name="Content Placeholder 2">
            <a:extLst>
              <a:ext uri="{FF2B5EF4-FFF2-40B4-BE49-F238E27FC236}">
                <a16:creationId xmlns:a16="http://schemas.microsoft.com/office/drawing/2014/main" id="{FFE0F70C-EB4F-4977-8E84-F3642C699BF6}"/>
              </a:ext>
            </a:extLst>
          </p:cNvPr>
          <p:cNvSpPr>
            <a:spLocks noGrp="1"/>
          </p:cNvSpPr>
          <p:nvPr>
            <p:ph idx="1"/>
          </p:nvPr>
        </p:nvSpPr>
        <p:spPr/>
        <p:txBody>
          <a:bodyPr/>
          <a:lstStyle/>
          <a:p>
            <a:r>
              <a:rPr lang="en-US" dirty="0"/>
              <a:t>How Segmenting, Targeting and Positioning (STP) Creates Value</a:t>
            </a:r>
          </a:p>
        </p:txBody>
      </p:sp>
      <p:sp>
        <p:nvSpPr>
          <p:cNvPr id="4" name="Footer Placeholder 3">
            <a:extLst>
              <a:ext uri="{FF2B5EF4-FFF2-40B4-BE49-F238E27FC236}">
                <a16:creationId xmlns:a16="http://schemas.microsoft.com/office/drawing/2014/main" id="{C32BAD43-062B-454F-BBFF-065233B7C7F7}"/>
              </a:ext>
            </a:extLst>
          </p:cNvPr>
          <p:cNvSpPr>
            <a:spLocks noGrp="1"/>
          </p:cNvSpPr>
          <p:nvPr>
            <p:ph type="ftr" sz="quarter" idx="11"/>
          </p:nvPr>
        </p:nvSpPr>
        <p:spPr/>
        <p:txBody>
          <a:bodyPr/>
          <a:lstStyle/>
          <a:p>
            <a:r>
              <a:rPr lang="en-US" dirty="0"/>
              <a:t>© Palmatier, Petersen, and Germann</a:t>
            </a:r>
          </a:p>
        </p:txBody>
      </p:sp>
      <p:sp>
        <p:nvSpPr>
          <p:cNvPr id="5" name="Slide Number Placeholder 4">
            <a:extLst>
              <a:ext uri="{FF2B5EF4-FFF2-40B4-BE49-F238E27FC236}">
                <a16:creationId xmlns:a16="http://schemas.microsoft.com/office/drawing/2014/main" id="{DD656E56-F8BB-462C-87DF-8698C6BB5025}"/>
              </a:ext>
            </a:extLst>
          </p:cNvPr>
          <p:cNvSpPr>
            <a:spLocks noGrp="1"/>
          </p:cNvSpPr>
          <p:nvPr>
            <p:ph type="sldNum" sz="quarter" idx="12"/>
          </p:nvPr>
        </p:nvSpPr>
        <p:spPr/>
        <p:txBody>
          <a:bodyPr/>
          <a:lstStyle/>
          <a:p>
            <a:fld id="{606C48AC-5425-9447-80A6-7CD23CC5D020}" type="slidenum">
              <a:rPr lang="en-US" smtClean="0"/>
              <a:pPr/>
              <a:t>7</a:t>
            </a:fld>
            <a:endParaRPr lang="en-US" dirty="0"/>
          </a:p>
        </p:txBody>
      </p:sp>
      <p:sp>
        <p:nvSpPr>
          <p:cNvPr id="6" name="Rectangle 2">
            <a:extLst>
              <a:ext uri="{FF2B5EF4-FFF2-40B4-BE49-F238E27FC236}">
                <a16:creationId xmlns:a16="http://schemas.microsoft.com/office/drawing/2014/main" id="{425E1FED-82E6-4B26-B310-BB4ABF0C6D7B}"/>
              </a:ext>
            </a:extLst>
          </p:cNvPr>
          <p:cNvSpPr>
            <a:spLocks noChangeArrowheads="1"/>
          </p:cNvSpPr>
          <p:nvPr/>
        </p:nvSpPr>
        <p:spPr bwMode="auto">
          <a:xfrm>
            <a:off x="854879" y="2019861"/>
            <a:ext cx="7391400" cy="1143000"/>
          </a:xfrm>
          <a:prstGeom prst="rect">
            <a:avLst/>
          </a:prstGeom>
          <a:solidFill>
            <a:srgbClr val="C0C0C0"/>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3">
            <a:extLst>
              <a:ext uri="{FF2B5EF4-FFF2-40B4-BE49-F238E27FC236}">
                <a16:creationId xmlns:a16="http://schemas.microsoft.com/office/drawing/2014/main" id="{E5F8E1EE-FDA5-41D8-9024-4FCE0610E772}"/>
              </a:ext>
            </a:extLst>
          </p:cNvPr>
          <p:cNvSpPr>
            <a:spLocks noChangeArrowheads="1"/>
          </p:cNvSpPr>
          <p:nvPr/>
        </p:nvSpPr>
        <p:spPr bwMode="auto">
          <a:xfrm>
            <a:off x="981879" y="2172261"/>
            <a:ext cx="2257425" cy="838200"/>
          </a:xfrm>
          <a:prstGeom prst="homePlate">
            <a:avLst>
              <a:gd name="adj" fmla="val 67330"/>
            </a:avLst>
          </a:prstGeom>
          <a:solidFill>
            <a:srgbClr val="FFFFFF"/>
          </a:solidFill>
          <a:ln w="28575">
            <a:solidFill>
              <a:srgbClr val="FF0033"/>
            </a:solidFill>
            <a:miter lim="800000"/>
            <a:headEnd/>
            <a:tailEnd/>
          </a:ln>
        </p:spPr>
        <p:txBody>
          <a:bodyPr/>
          <a:lstStyle/>
          <a:p>
            <a:pPr algn="l">
              <a:lnSpc>
                <a:spcPct val="100000"/>
              </a:lnSpc>
              <a:spcBef>
                <a:spcPct val="0"/>
              </a:spcBef>
              <a:spcAft>
                <a:spcPct val="0"/>
              </a:spcAft>
            </a:pPr>
            <a:endParaRPr lang="en-US" altLang="en-US" sz="800">
              <a:solidFill>
                <a:schemeClr val="tx1"/>
              </a:solidFill>
              <a:latin typeface="Arial" panose="020B0604020202020204" pitchFamily="34" charset="0"/>
            </a:endParaRPr>
          </a:p>
          <a:p>
            <a:pPr algn="l">
              <a:lnSpc>
                <a:spcPct val="100000"/>
              </a:lnSpc>
              <a:spcBef>
                <a:spcPct val="0"/>
              </a:spcBef>
              <a:spcAft>
                <a:spcPct val="0"/>
              </a:spcAft>
            </a:pPr>
            <a:r>
              <a:rPr lang="en-US" altLang="en-US" sz="1600">
                <a:solidFill>
                  <a:schemeClr val="tx1"/>
                </a:solidFill>
                <a:latin typeface="Arial" panose="020B0604020202020204" pitchFamily="34" charset="0"/>
              </a:rPr>
              <a:t>Segmentation</a:t>
            </a:r>
            <a:endParaRPr lang="en-US" altLang="en-US" sz="2400">
              <a:solidFill>
                <a:schemeClr val="tx1"/>
              </a:solidFill>
              <a:latin typeface="Arial" panose="020B0604020202020204" pitchFamily="34" charset="0"/>
            </a:endParaRPr>
          </a:p>
          <a:p>
            <a:pPr algn="l">
              <a:lnSpc>
                <a:spcPct val="100000"/>
              </a:lnSpc>
              <a:spcBef>
                <a:spcPct val="0"/>
              </a:spcBef>
              <a:spcAft>
                <a:spcPct val="0"/>
              </a:spcAft>
            </a:pPr>
            <a:r>
              <a:rPr lang="en-US" altLang="en-US" sz="1600" b="0">
                <a:solidFill>
                  <a:schemeClr val="tx1"/>
                </a:solidFill>
                <a:latin typeface="Arial" panose="020B0604020202020204" pitchFamily="34" charset="0"/>
              </a:rPr>
              <a:t>Identify segments</a:t>
            </a:r>
            <a:endParaRPr lang="en-US" altLang="en-US" sz="1300" b="0">
              <a:solidFill>
                <a:schemeClr val="tx1"/>
              </a:solidFill>
              <a:latin typeface="Arial" panose="020B0604020202020204" pitchFamily="34" charset="0"/>
            </a:endParaRPr>
          </a:p>
        </p:txBody>
      </p:sp>
      <p:sp>
        <p:nvSpPr>
          <p:cNvPr id="8" name="AutoShape 4">
            <a:extLst>
              <a:ext uri="{FF2B5EF4-FFF2-40B4-BE49-F238E27FC236}">
                <a16:creationId xmlns:a16="http://schemas.microsoft.com/office/drawing/2014/main" id="{E0A7911C-E1E9-4B5B-977E-ED9083DB72E8}"/>
              </a:ext>
            </a:extLst>
          </p:cNvPr>
          <p:cNvSpPr>
            <a:spLocks noChangeArrowheads="1"/>
          </p:cNvSpPr>
          <p:nvPr/>
        </p:nvSpPr>
        <p:spPr bwMode="auto">
          <a:xfrm>
            <a:off x="3420279" y="2172261"/>
            <a:ext cx="2286000" cy="838200"/>
          </a:xfrm>
          <a:prstGeom prst="homePlate">
            <a:avLst>
              <a:gd name="adj" fmla="val 68182"/>
            </a:avLst>
          </a:prstGeom>
          <a:solidFill>
            <a:srgbClr val="FFFFFF"/>
          </a:solidFill>
          <a:ln w="28575">
            <a:solidFill>
              <a:srgbClr val="FF0033"/>
            </a:solidFill>
            <a:miter lim="800000"/>
            <a:headEnd/>
            <a:tailEnd/>
          </a:ln>
        </p:spPr>
        <p:txBody>
          <a:bodyPr/>
          <a:lstStyle/>
          <a:p>
            <a:pPr algn="l">
              <a:lnSpc>
                <a:spcPct val="100000"/>
              </a:lnSpc>
              <a:spcBef>
                <a:spcPct val="0"/>
              </a:spcBef>
              <a:spcAft>
                <a:spcPct val="0"/>
              </a:spcAft>
            </a:pPr>
            <a:endParaRPr lang="en-US" altLang="en-US" sz="800">
              <a:solidFill>
                <a:schemeClr val="tx1"/>
              </a:solidFill>
              <a:latin typeface="Arial" panose="020B0604020202020204" pitchFamily="34" charset="0"/>
            </a:endParaRPr>
          </a:p>
          <a:p>
            <a:pPr algn="l">
              <a:lnSpc>
                <a:spcPct val="100000"/>
              </a:lnSpc>
              <a:spcBef>
                <a:spcPct val="0"/>
              </a:spcBef>
              <a:spcAft>
                <a:spcPct val="0"/>
              </a:spcAft>
            </a:pPr>
            <a:r>
              <a:rPr lang="en-US" altLang="en-US" sz="1600">
                <a:solidFill>
                  <a:schemeClr val="tx1"/>
                </a:solidFill>
                <a:latin typeface="Arial" panose="020B0604020202020204" pitchFamily="34" charset="0"/>
              </a:rPr>
              <a:t>Targeting</a:t>
            </a:r>
          </a:p>
          <a:p>
            <a:pPr algn="l">
              <a:lnSpc>
                <a:spcPct val="100000"/>
              </a:lnSpc>
              <a:spcBef>
                <a:spcPct val="0"/>
              </a:spcBef>
              <a:spcAft>
                <a:spcPct val="0"/>
              </a:spcAft>
            </a:pPr>
            <a:r>
              <a:rPr lang="en-US" altLang="en-US" sz="1600" b="0">
                <a:solidFill>
                  <a:schemeClr val="tx1"/>
                </a:solidFill>
                <a:latin typeface="Arial" panose="020B0604020202020204" pitchFamily="34" charset="0"/>
              </a:rPr>
              <a:t>Select segments</a:t>
            </a:r>
            <a:endParaRPr lang="en-US" altLang="en-US" sz="1300" b="0">
              <a:solidFill>
                <a:schemeClr val="tx1"/>
              </a:solidFill>
              <a:latin typeface="Arial" panose="020B0604020202020204" pitchFamily="34" charset="0"/>
            </a:endParaRPr>
          </a:p>
        </p:txBody>
      </p:sp>
      <p:sp>
        <p:nvSpPr>
          <p:cNvPr id="9" name="AutoShape 5">
            <a:extLst>
              <a:ext uri="{FF2B5EF4-FFF2-40B4-BE49-F238E27FC236}">
                <a16:creationId xmlns:a16="http://schemas.microsoft.com/office/drawing/2014/main" id="{F4536D7A-F1A9-465C-A64D-4BB757C9716A}"/>
              </a:ext>
            </a:extLst>
          </p:cNvPr>
          <p:cNvSpPr>
            <a:spLocks noChangeArrowheads="1"/>
          </p:cNvSpPr>
          <p:nvPr/>
        </p:nvSpPr>
        <p:spPr bwMode="auto">
          <a:xfrm>
            <a:off x="5858679" y="2172261"/>
            <a:ext cx="2260600" cy="838200"/>
          </a:xfrm>
          <a:prstGeom prst="homePlate">
            <a:avLst>
              <a:gd name="adj" fmla="val 67424"/>
            </a:avLst>
          </a:prstGeom>
          <a:solidFill>
            <a:srgbClr val="FFFFFF"/>
          </a:solidFill>
          <a:ln w="28575">
            <a:solidFill>
              <a:srgbClr val="FF0033"/>
            </a:solidFill>
            <a:miter lim="800000"/>
            <a:headEnd/>
            <a:tailEnd/>
          </a:ln>
        </p:spPr>
        <p:txBody>
          <a:bodyPr/>
          <a:lstStyle/>
          <a:p>
            <a:pPr algn="l">
              <a:lnSpc>
                <a:spcPct val="100000"/>
              </a:lnSpc>
              <a:spcBef>
                <a:spcPct val="0"/>
              </a:spcBef>
              <a:spcAft>
                <a:spcPct val="0"/>
              </a:spcAft>
            </a:pPr>
            <a:r>
              <a:rPr lang="en-US" altLang="en-US" sz="1600" dirty="0">
                <a:solidFill>
                  <a:schemeClr val="tx1"/>
                </a:solidFill>
                <a:latin typeface="Arial" panose="020B0604020202020204" pitchFamily="34" charset="0"/>
              </a:rPr>
              <a:t>Positioning</a:t>
            </a:r>
          </a:p>
          <a:p>
            <a:pPr algn="l">
              <a:lnSpc>
                <a:spcPct val="100000"/>
              </a:lnSpc>
              <a:spcBef>
                <a:spcPct val="0"/>
              </a:spcBef>
              <a:spcAft>
                <a:spcPct val="0"/>
              </a:spcAft>
            </a:pPr>
            <a:r>
              <a:rPr lang="en-US" altLang="en-US" sz="1600" b="0" dirty="0">
                <a:solidFill>
                  <a:schemeClr val="tx1"/>
                </a:solidFill>
                <a:latin typeface="Arial" panose="020B0604020202020204" pitchFamily="34" charset="0"/>
              </a:rPr>
              <a:t>Create competitive advantage</a:t>
            </a:r>
            <a:endParaRPr lang="en-US" altLang="en-US" sz="1300" b="0" dirty="0">
              <a:solidFill>
                <a:schemeClr val="tx1"/>
              </a:solidFill>
              <a:latin typeface="Arial" panose="020B0604020202020204" pitchFamily="34" charset="0"/>
            </a:endParaRPr>
          </a:p>
        </p:txBody>
      </p:sp>
      <p:sp>
        <p:nvSpPr>
          <p:cNvPr id="10" name="Rectangle 6">
            <a:extLst>
              <a:ext uri="{FF2B5EF4-FFF2-40B4-BE49-F238E27FC236}">
                <a16:creationId xmlns:a16="http://schemas.microsoft.com/office/drawing/2014/main" id="{2C416D45-6F98-433F-B52A-B6AAF328E8D0}"/>
              </a:ext>
            </a:extLst>
          </p:cNvPr>
          <p:cNvSpPr>
            <a:spLocks noChangeArrowheads="1"/>
          </p:cNvSpPr>
          <p:nvPr/>
        </p:nvSpPr>
        <p:spPr bwMode="auto">
          <a:xfrm>
            <a:off x="125834" y="3515317"/>
            <a:ext cx="4441971" cy="457200"/>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7">
            <a:extLst>
              <a:ext uri="{FF2B5EF4-FFF2-40B4-BE49-F238E27FC236}">
                <a16:creationId xmlns:a16="http://schemas.microsoft.com/office/drawing/2014/main" id="{3518DFD3-8C4C-4EE7-9291-86270AAD5DE3}"/>
              </a:ext>
            </a:extLst>
          </p:cNvPr>
          <p:cNvSpPr>
            <a:spLocks noChangeArrowheads="1"/>
          </p:cNvSpPr>
          <p:nvPr/>
        </p:nvSpPr>
        <p:spPr bwMode="auto">
          <a:xfrm>
            <a:off x="125834" y="4255092"/>
            <a:ext cx="4441971" cy="457200"/>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00000"/>
              </a:lnSpc>
              <a:spcBef>
                <a:spcPct val="0"/>
              </a:spcBef>
              <a:spcAft>
                <a:spcPct val="0"/>
              </a:spcAft>
            </a:pPr>
            <a:endParaRPr lang="en-AU" altLang="en-US" sz="2000" b="0">
              <a:solidFill>
                <a:schemeClr val="tx1"/>
              </a:solidFill>
            </a:endParaRPr>
          </a:p>
        </p:txBody>
      </p:sp>
      <p:sp>
        <p:nvSpPr>
          <p:cNvPr id="12" name="Rectangle 8">
            <a:extLst>
              <a:ext uri="{FF2B5EF4-FFF2-40B4-BE49-F238E27FC236}">
                <a16:creationId xmlns:a16="http://schemas.microsoft.com/office/drawing/2014/main" id="{7AD4DA0A-7DC8-4235-A2B5-8400163041B9}"/>
              </a:ext>
            </a:extLst>
          </p:cNvPr>
          <p:cNvSpPr>
            <a:spLocks noChangeArrowheads="1"/>
          </p:cNvSpPr>
          <p:nvPr/>
        </p:nvSpPr>
        <p:spPr bwMode="auto">
          <a:xfrm>
            <a:off x="125834" y="4991692"/>
            <a:ext cx="4441971" cy="457200"/>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9">
            <a:extLst>
              <a:ext uri="{FF2B5EF4-FFF2-40B4-BE49-F238E27FC236}">
                <a16:creationId xmlns:a16="http://schemas.microsoft.com/office/drawing/2014/main" id="{EBCF51C2-0E49-4012-97BD-C6CA4DF33FDE}"/>
              </a:ext>
            </a:extLst>
          </p:cNvPr>
          <p:cNvSpPr>
            <a:spLocks noChangeArrowheads="1"/>
          </p:cNvSpPr>
          <p:nvPr/>
        </p:nvSpPr>
        <p:spPr bwMode="auto">
          <a:xfrm>
            <a:off x="5055686" y="3518461"/>
            <a:ext cx="3962480" cy="682658"/>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0">
            <a:extLst>
              <a:ext uri="{FF2B5EF4-FFF2-40B4-BE49-F238E27FC236}">
                <a16:creationId xmlns:a16="http://schemas.microsoft.com/office/drawing/2014/main" id="{C3CDBFB1-0718-4703-B434-2798653A98DC}"/>
              </a:ext>
            </a:extLst>
          </p:cNvPr>
          <p:cNvSpPr>
            <a:spLocks noChangeArrowheads="1"/>
          </p:cNvSpPr>
          <p:nvPr/>
        </p:nvSpPr>
        <p:spPr bwMode="auto">
          <a:xfrm>
            <a:off x="5055686" y="4486732"/>
            <a:ext cx="3962480" cy="457200"/>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11">
            <a:extLst>
              <a:ext uri="{FF2B5EF4-FFF2-40B4-BE49-F238E27FC236}">
                <a16:creationId xmlns:a16="http://schemas.microsoft.com/office/drawing/2014/main" id="{B60D76E1-33B3-4DD7-AE74-2B84F01D434D}"/>
              </a:ext>
            </a:extLst>
          </p:cNvPr>
          <p:cNvSpPr>
            <a:spLocks noChangeArrowheads="1"/>
          </p:cNvSpPr>
          <p:nvPr/>
        </p:nvSpPr>
        <p:spPr bwMode="auto">
          <a:xfrm>
            <a:off x="5055686" y="5197932"/>
            <a:ext cx="3962480" cy="457200"/>
          </a:xfrm>
          <a:prstGeom prst="rect">
            <a:avLst/>
          </a:prstGeom>
          <a:solidFill>
            <a:schemeClr val="bg1"/>
          </a:solidFill>
          <a:ln w="28575">
            <a:solidFill>
              <a:srgbClr val="1203C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2">
            <a:extLst>
              <a:ext uri="{FF2B5EF4-FFF2-40B4-BE49-F238E27FC236}">
                <a16:creationId xmlns:a16="http://schemas.microsoft.com/office/drawing/2014/main" id="{5A0FFEE1-9BC0-4F0C-B75A-5881CAB75DB0}"/>
              </a:ext>
            </a:extLst>
          </p:cNvPr>
          <p:cNvSpPr txBox="1">
            <a:spLocks noChangeArrowheads="1"/>
          </p:cNvSpPr>
          <p:nvPr/>
        </p:nvSpPr>
        <p:spPr bwMode="auto">
          <a:xfrm>
            <a:off x="126710" y="3478976"/>
            <a:ext cx="4377595"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dirty="0">
                <a:solidFill>
                  <a:schemeClr val="tx1"/>
                </a:solidFill>
              </a:rPr>
              <a:t>Marketing resources are focused to better meet customers needs and deliver more value to them</a:t>
            </a:r>
          </a:p>
        </p:txBody>
      </p:sp>
      <p:sp>
        <p:nvSpPr>
          <p:cNvPr id="17" name="Text Box 13">
            <a:extLst>
              <a:ext uri="{FF2B5EF4-FFF2-40B4-BE49-F238E27FC236}">
                <a16:creationId xmlns:a16="http://schemas.microsoft.com/office/drawing/2014/main" id="{B308DCE0-53E8-48A0-AEBD-78809A7DAC12}"/>
              </a:ext>
            </a:extLst>
          </p:cNvPr>
          <p:cNvSpPr txBox="1">
            <a:spLocks noChangeArrowheads="1"/>
          </p:cNvSpPr>
          <p:nvPr/>
        </p:nvSpPr>
        <p:spPr bwMode="auto">
          <a:xfrm>
            <a:off x="178388" y="4206051"/>
            <a:ext cx="4313218"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a:solidFill>
                  <a:schemeClr val="tx1"/>
                </a:solidFill>
              </a:rPr>
              <a:t>Customers develop preference for brands that better meet their needs and deliver more value</a:t>
            </a:r>
          </a:p>
        </p:txBody>
      </p:sp>
      <p:sp>
        <p:nvSpPr>
          <p:cNvPr id="18" name="Text Box 14">
            <a:extLst>
              <a:ext uri="{FF2B5EF4-FFF2-40B4-BE49-F238E27FC236}">
                <a16:creationId xmlns:a16="http://schemas.microsoft.com/office/drawing/2014/main" id="{73A14FA4-09F5-43C3-99FA-166CE12786A7}"/>
              </a:ext>
            </a:extLst>
          </p:cNvPr>
          <p:cNvSpPr txBox="1">
            <a:spLocks noChangeArrowheads="1"/>
          </p:cNvSpPr>
          <p:nvPr/>
        </p:nvSpPr>
        <p:spPr bwMode="auto">
          <a:xfrm>
            <a:off x="178388" y="4942651"/>
            <a:ext cx="4313218"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dirty="0">
                <a:solidFill>
                  <a:schemeClr val="tx1"/>
                </a:solidFill>
              </a:rPr>
              <a:t>Customers become brand/supplier loyal, repeat purchase, communicate favorable experiences</a:t>
            </a:r>
          </a:p>
        </p:txBody>
      </p:sp>
      <p:sp>
        <p:nvSpPr>
          <p:cNvPr id="19" name="Text Box 15">
            <a:extLst>
              <a:ext uri="{FF2B5EF4-FFF2-40B4-BE49-F238E27FC236}">
                <a16:creationId xmlns:a16="http://schemas.microsoft.com/office/drawing/2014/main" id="{7C3EFC65-F717-4087-B876-190C80C47A5D}"/>
              </a:ext>
            </a:extLst>
          </p:cNvPr>
          <p:cNvSpPr txBox="1">
            <a:spLocks noChangeArrowheads="1"/>
          </p:cNvSpPr>
          <p:nvPr/>
        </p:nvSpPr>
        <p:spPr bwMode="auto">
          <a:xfrm>
            <a:off x="5131886" y="3469420"/>
            <a:ext cx="3847626"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dirty="0">
                <a:solidFill>
                  <a:schemeClr val="tx1"/>
                </a:solidFill>
              </a:rPr>
              <a:t>Brand/supplier loyalty leads to increased market share and creates a barrier to competition</a:t>
            </a:r>
          </a:p>
        </p:txBody>
      </p:sp>
      <p:sp>
        <p:nvSpPr>
          <p:cNvPr id="20" name="Text Box 16">
            <a:extLst>
              <a:ext uri="{FF2B5EF4-FFF2-40B4-BE49-F238E27FC236}">
                <a16:creationId xmlns:a16="http://schemas.microsoft.com/office/drawing/2014/main" id="{A32EADE5-E9F5-4E02-983B-A56E4F622992}"/>
              </a:ext>
            </a:extLst>
          </p:cNvPr>
          <p:cNvSpPr txBox="1">
            <a:spLocks noChangeArrowheads="1"/>
          </p:cNvSpPr>
          <p:nvPr/>
        </p:nvSpPr>
        <p:spPr bwMode="auto">
          <a:xfrm>
            <a:off x="5131886" y="4440866"/>
            <a:ext cx="3847626"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a:solidFill>
                  <a:schemeClr val="tx1"/>
                </a:solidFill>
              </a:rPr>
              <a:t>Fewer marketing resources needed over time to maintain share due to brand or supplier loyalty</a:t>
            </a:r>
          </a:p>
        </p:txBody>
      </p:sp>
      <p:sp>
        <p:nvSpPr>
          <p:cNvPr id="21" name="Text Box 17">
            <a:extLst>
              <a:ext uri="{FF2B5EF4-FFF2-40B4-BE49-F238E27FC236}">
                <a16:creationId xmlns:a16="http://schemas.microsoft.com/office/drawing/2014/main" id="{E80FE753-EE64-40E5-8DE5-0B6FA51A6C55}"/>
              </a:ext>
            </a:extLst>
          </p:cNvPr>
          <p:cNvSpPr txBox="1">
            <a:spLocks noChangeArrowheads="1"/>
          </p:cNvSpPr>
          <p:nvPr/>
        </p:nvSpPr>
        <p:spPr bwMode="auto">
          <a:xfrm>
            <a:off x="5131886" y="5301291"/>
            <a:ext cx="3847626"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1203C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00000"/>
              </a:lnSpc>
              <a:spcBef>
                <a:spcPct val="50000"/>
              </a:spcBef>
              <a:spcAft>
                <a:spcPct val="0"/>
              </a:spcAft>
            </a:pPr>
            <a:r>
              <a:rPr lang="en-US" altLang="en-US" sz="1400" b="0">
                <a:solidFill>
                  <a:schemeClr val="tx1"/>
                </a:solidFill>
              </a:rPr>
              <a:t>Profitability (value to the firm) increases</a:t>
            </a:r>
          </a:p>
        </p:txBody>
      </p:sp>
      <p:sp>
        <p:nvSpPr>
          <p:cNvPr id="22" name="Line 18">
            <a:extLst>
              <a:ext uri="{FF2B5EF4-FFF2-40B4-BE49-F238E27FC236}">
                <a16:creationId xmlns:a16="http://schemas.microsoft.com/office/drawing/2014/main" id="{7E861D3F-2609-45A4-A58F-6AC057EAA5DE}"/>
              </a:ext>
            </a:extLst>
          </p:cNvPr>
          <p:cNvSpPr>
            <a:spLocks noChangeShapeType="1"/>
          </p:cNvSpPr>
          <p:nvPr/>
        </p:nvSpPr>
        <p:spPr bwMode="auto">
          <a:xfrm>
            <a:off x="1900806" y="3162861"/>
            <a:ext cx="0" cy="352456"/>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19">
            <a:extLst>
              <a:ext uri="{FF2B5EF4-FFF2-40B4-BE49-F238E27FC236}">
                <a16:creationId xmlns:a16="http://schemas.microsoft.com/office/drawing/2014/main" id="{90F6DC40-3DA5-4A43-96C4-67ECD410DCF0}"/>
              </a:ext>
            </a:extLst>
          </p:cNvPr>
          <p:cNvSpPr>
            <a:spLocks noChangeShapeType="1"/>
          </p:cNvSpPr>
          <p:nvPr/>
        </p:nvSpPr>
        <p:spPr bwMode="auto">
          <a:xfrm>
            <a:off x="1900806" y="3972517"/>
            <a:ext cx="0" cy="263526"/>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20">
            <a:extLst>
              <a:ext uri="{FF2B5EF4-FFF2-40B4-BE49-F238E27FC236}">
                <a16:creationId xmlns:a16="http://schemas.microsoft.com/office/drawing/2014/main" id="{9173E141-D0BC-4C0E-A7E8-6F5F590B13E8}"/>
              </a:ext>
            </a:extLst>
          </p:cNvPr>
          <p:cNvSpPr>
            <a:spLocks noChangeShapeType="1"/>
          </p:cNvSpPr>
          <p:nvPr/>
        </p:nvSpPr>
        <p:spPr bwMode="auto">
          <a:xfrm>
            <a:off x="1900806" y="4726549"/>
            <a:ext cx="0" cy="246094"/>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21">
            <a:extLst>
              <a:ext uri="{FF2B5EF4-FFF2-40B4-BE49-F238E27FC236}">
                <a16:creationId xmlns:a16="http://schemas.microsoft.com/office/drawing/2014/main" id="{2B1B417E-0DF1-4177-8F8F-3AC8DA10DDE5}"/>
              </a:ext>
            </a:extLst>
          </p:cNvPr>
          <p:cNvSpPr>
            <a:spLocks noChangeShapeType="1"/>
          </p:cNvSpPr>
          <p:nvPr/>
        </p:nvSpPr>
        <p:spPr bwMode="auto">
          <a:xfrm>
            <a:off x="1900806" y="5465871"/>
            <a:ext cx="0" cy="195746"/>
          </a:xfrm>
          <a:prstGeom prst="line">
            <a:avLst/>
          </a:prstGeom>
          <a:noFill/>
          <a:ln w="12700">
            <a:solidFill>
              <a:srgbClr val="1203C2"/>
            </a:solidFill>
            <a:round/>
            <a:headEnd type="none"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22">
            <a:extLst>
              <a:ext uri="{FF2B5EF4-FFF2-40B4-BE49-F238E27FC236}">
                <a16:creationId xmlns:a16="http://schemas.microsoft.com/office/drawing/2014/main" id="{FF8E2F8D-0B83-4C09-9573-3160DBBDD223}"/>
              </a:ext>
            </a:extLst>
          </p:cNvPr>
          <p:cNvSpPr>
            <a:spLocks noChangeShapeType="1"/>
          </p:cNvSpPr>
          <p:nvPr/>
        </p:nvSpPr>
        <p:spPr bwMode="auto">
          <a:xfrm>
            <a:off x="6949624" y="4225280"/>
            <a:ext cx="0" cy="240815"/>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23">
            <a:extLst>
              <a:ext uri="{FF2B5EF4-FFF2-40B4-BE49-F238E27FC236}">
                <a16:creationId xmlns:a16="http://schemas.microsoft.com/office/drawing/2014/main" id="{63DEE140-9785-4DB6-9039-BA0C9084B2D0}"/>
              </a:ext>
            </a:extLst>
          </p:cNvPr>
          <p:cNvSpPr>
            <a:spLocks noChangeShapeType="1"/>
          </p:cNvSpPr>
          <p:nvPr/>
        </p:nvSpPr>
        <p:spPr bwMode="auto">
          <a:xfrm>
            <a:off x="6949624" y="4943932"/>
            <a:ext cx="0" cy="254000"/>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21">
            <a:extLst>
              <a:ext uri="{FF2B5EF4-FFF2-40B4-BE49-F238E27FC236}">
                <a16:creationId xmlns:a16="http://schemas.microsoft.com/office/drawing/2014/main" id="{DD452248-785E-43F4-8A75-71391DF9DECA}"/>
              </a:ext>
            </a:extLst>
          </p:cNvPr>
          <p:cNvSpPr>
            <a:spLocks noChangeShapeType="1"/>
          </p:cNvSpPr>
          <p:nvPr/>
        </p:nvSpPr>
        <p:spPr bwMode="auto">
          <a:xfrm>
            <a:off x="1900805" y="5656854"/>
            <a:ext cx="2900363" cy="0"/>
          </a:xfrm>
          <a:prstGeom prst="line">
            <a:avLst/>
          </a:prstGeom>
          <a:noFill/>
          <a:ln w="12700">
            <a:solidFill>
              <a:srgbClr val="1203C2"/>
            </a:solidFill>
            <a:round/>
            <a:headEnd type="none"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21">
            <a:extLst>
              <a:ext uri="{FF2B5EF4-FFF2-40B4-BE49-F238E27FC236}">
                <a16:creationId xmlns:a16="http://schemas.microsoft.com/office/drawing/2014/main" id="{EFBA5360-A69F-4D85-88BE-1B872B906098}"/>
              </a:ext>
            </a:extLst>
          </p:cNvPr>
          <p:cNvSpPr>
            <a:spLocks noChangeShapeType="1"/>
          </p:cNvSpPr>
          <p:nvPr/>
        </p:nvSpPr>
        <p:spPr bwMode="auto">
          <a:xfrm>
            <a:off x="4801168" y="3312088"/>
            <a:ext cx="0" cy="2346839"/>
          </a:xfrm>
          <a:prstGeom prst="line">
            <a:avLst/>
          </a:prstGeom>
          <a:noFill/>
          <a:ln w="12700">
            <a:solidFill>
              <a:srgbClr val="1203C2"/>
            </a:solidFill>
            <a:round/>
            <a:headEnd type="none"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1">
            <a:extLst>
              <a:ext uri="{FF2B5EF4-FFF2-40B4-BE49-F238E27FC236}">
                <a16:creationId xmlns:a16="http://schemas.microsoft.com/office/drawing/2014/main" id="{96576B69-C041-41BE-8B1E-E91E5738A672}"/>
              </a:ext>
            </a:extLst>
          </p:cNvPr>
          <p:cNvSpPr>
            <a:spLocks noChangeShapeType="1"/>
          </p:cNvSpPr>
          <p:nvPr/>
        </p:nvSpPr>
        <p:spPr bwMode="auto">
          <a:xfrm>
            <a:off x="6949624" y="3312088"/>
            <a:ext cx="0" cy="195745"/>
          </a:xfrm>
          <a:prstGeom prst="line">
            <a:avLst/>
          </a:prstGeom>
          <a:noFill/>
          <a:ln w="12700">
            <a:solidFill>
              <a:srgbClr val="1203C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1">
            <a:extLst>
              <a:ext uri="{FF2B5EF4-FFF2-40B4-BE49-F238E27FC236}">
                <a16:creationId xmlns:a16="http://schemas.microsoft.com/office/drawing/2014/main" id="{B2E23080-0812-4400-BAF7-D8E80AFD5D00}"/>
              </a:ext>
            </a:extLst>
          </p:cNvPr>
          <p:cNvSpPr>
            <a:spLocks noChangeShapeType="1"/>
          </p:cNvSpPr>
          <p:nvPr/>
        </p:nvSpPr>
        <p:spPr bwMode="auto">
          <a:xfrm>
            <a:off x="4801168" y="3312088"/>
            <a:ext cx="2144341" cy="4932"/>
          </a:xfrm>
          <a:prstGeom prst="line">
            <a:avLst/>
          </a:prstGeom>
          <a:noFill/>
          <a:ln w="12700">
            <a:solidFill>
              <a:srgbClr val="1203C2"/>
            </a:solidFill>
            <a:round/>
            <a:headEnd type="none" w="sm" len="sm"/>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229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sz="2400" b="1" dirty="0"/>
              <a:t>Three Examples of Cluster Analysis for Segmentation</a:t>
            </a:r>
          </a:p>
        </p:txBody>
      </p:sp>
      <p:sp>
        <p:nvSpPr>
          <p:cNvPr id="3" name="Content Placeholder 2"/>
          <p:cNvSpPr>
            <a:spLocks noGrp="1"/>
          </p:cNvSpPr>
          <p:nvPr>
            <p:ph idx="1"/>
          </p:nvPr>
        </p:nvSpPr>
        <p:spPr/>
        <p:txBody>
          <a:bodyPr>
            <a:normAutofit/>
          </a:bodyPr>
          <a:lstStyle/>
          <a:p>
            <a:r>
              <a:rPr lang="en-US" sz="1700" dirty="0"/>
              <a:t>The Campaign for Real Beauty</a:t>
            </a:r>
          </a:p>
          <a:p>
            <a:endParaRPr lang="en-US" sz="1700" dirty="0"/>
          </a:p>
          <a:p>
            <a:endParaRPr lang="en-US" sz="1700" dirty="0"/>
          </a:p>
          <a:p>
            <a:endParaRPr lang="en-US" sz="1700" dirty="0"/>
          </a:p>
          <a:p>
            <a:endParaRPr lang="en-US" sz="1700" dirty="0"/>
          </a:p>
          <a:p>
            <a:endParaRPr lang="en-US" sz="1700" dirty="0"/>
          </a:p>
          <a:p>
            <a:endParaRPr lang="en-US" sz="1700" dirty="0"/>
          </a:p>
          <a:p>
            <a:pPr lvl="1"/>
            <a:endParaRPr lang="en-US" sz="1500" dirty="0"/>
          </a:p>
          <a:p>
            <a:pPr lvl="1"/>
            <a:r>
              <a:rPr lang="en-US" sz="1500" dirty="0"/>
              <a:t>Dove effectively segmented the beauty industry market, targeting “real women” by “providing a refreshingly real alternative for women who recognize that beauty comes in all shapes and sizes.”</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8</a:t>
            </a:fld>
            <a:endParaRPr lang="en-US" sz="1200" dirty="0">
              <a:solidFill>
                <a:schemeClr val="tx1">
                  <a:lumMod val="65000"/>
                  <a:lumOff val="35000"/>
                </a:schemeClr>
              </a:solidFill>
            </a:endParaRPr>
          </a:p>
        </p:txBody>
      </p:sp>
      <p:grpSp>
        <p:nvGrpSpPr>
          <p:cNvPr id="9" name="Group 8">
            <a:extLst>
              <a:ext uri="{FF2B5EF4-FFF2-40B4-BE49-F238E27FC236}">
                <a16:creationId xmlns:a16="http://schemas.microsoft.com/office/drawing/2014/main" id="{BD9AC3AD-BA02-4FC3-B51C-63CD18B244E8}"/>
              </a:ext>
            </a:extLst>
          </p:cNvPr>
          <p:cNvGrpSpPr/>
          <p:nvPr/>
        </p:nvGrpSpPr>
        <p:grpSpPr>
          <a:xfrm>
            <a:off x="1124131" y="1795952"/>
            <a:ext cx="6304998" cy="3093025"/>
            <a:chOff x="1124131" y="1847168"/>
            <a:chExt cx="6304998" cy="3093025"/>
          </a:xfrm>
        </p:grpSpPr>
        <p:pic>
          <p:nvPicPr>
            <p:cNvPr id="6" name="Picture 5">
              <a:extLst>
                <a:ext uri="{FF2B5EF4-FFF2-40B4-BE49-F238E27FC236}">
                  <a16:creationId xmlns:a16="http://schemas.microsoft.com/office/drawing/2014/main" id="{B1F1A278-8752-49E6-B4A5-0038C2AFB5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124131" y="1847168"/>
              <a:ext cx="6304998" cy="2785186"/>
            </a:xfrm>
            <a:prstGeom prst="rect">
              <a:avLst/>
            </a:prstGeom>
          </p:spPr>
        </p:pic>
        <p:sp>
          <p:nvSpPr>
            <p:cNvPr id="8" name="TextBox 7">
              <a:extLst>
                <a:ext uri="{FF2B5EF4-FFF2-40B4-BE49-F238E27FC236}">
                  <a16:creationId xmlns:a16="http://schemas.microsoft.com/office/drawing/2014/main" id="{0F4D92AE-F4BC-4D82-A537-E91BCA79F0C8}"/>
                </a:ext>
              </a:extLst>
            </p:cNvPr>
            <p:cNvSpPr txBox="1"/>
            <p:nvPr/>
          </p:nvSpPr>
          <p:spPr>
            <a:xfrm>
              <a:off x="1124131" y="4693972"/>
              <a:ext cx="5813200" cy="246221"/>
            </a:xfrm>
            <a:prstGeom prst="rect">
              <a:avLst/>
            </a:prstGeom>
            <a:noFill/>
          </p:spPr>
          <p:txBody>
            <a:bodyPr wrap="square" rtlCol="0">
              <a:spAutoFit/>
            </a:bodyPr>
            <a:lstStyle/>
            <a:p>
              <a:r>
                <a:rPr lang="en-US" sz="1000" dirty="0"/>
                <a:t>Source: </a:t>
              </a:r>
              <a:r>
                <a:rPr lang="en-US" sz="1000" dirty="0">
                  <a:hlinkClick r:id="rId4"/>
                </a:rPr>
                <a:t>https://www.dove.com/my/stories/campaigns/dove-real-beauty-pledge.html</a:t>
              </a:r>
              <a:r>
                <a:rPr lang="en-US" sz="1000" dirty="0"/>
                <a:t> </a:t>
              </a:r>
            </a:p>
          </p:txBody>
        </p:sp>
      </p:grpSp>
    </p:spTree>
    <p:extLst>
      <p:ext uri="{BB962C8B-B14F-4D97-AF65-F5344CB8AC3E}">
        <p14:creationId xmlns:p14="http://schemas.microsoft.com/office/powerpoint/2010/main" val="32225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5667"/>
            <a:ext cx="7556313" cy="1116106"/>
          </a:xfrm>
        </p:spPr>
        <p:txBody>
          <a:bodyPr>
            <a:normAutofit/>
          </a:bodyPr>
          <a:lstStyle/>
          <a:p>
            <a:r>
              <a:rPr lang="en-US" sz="2400" b="1" dirty="0"/>
              <a:t>Three Examples of Cluster Analysis for Segmentation</a:t>
            </a:r>
          </a:p>
        </p:txBody>
      </p:sp>
      <p:sp>
        <p:nvSpPr>
          <p:cNvPr id="3" name="Content Placeholder 2"/>
          <p:cNvSpPr>
            <a:spLocks noGrp="1"/>
          </p:cNvSpPr>
          <p:nvPr>
            <p:ph idx="1"/>
          </p:nvPr>
        </p:nvSpPr>
        <p:spPr/>
        <p:txBody>
          <a:bodyPr>
            <a:normAutofit/>
          </a:bodyPr>
          <a:lstStyle/>
          <a:p>
            <a:r>
              <a:rPr lang="en-US" sz="1700" dirty="0"/>
              <a:t>Diet Coke vs. Coke Zero</a:t>
            </a:r>
          </a:p>
          <a:p>
            <a:endParaRPr lang="en-US" sz="1700" dirty="0"/>
          </a:p>
          <a:p>
            <a:endParaRPr lang="en-US" sz="1700" dirty="0"/>
          </a:p>
          <a:p>
            <a:endParaRPr lang="en-US" sz="1700" dirty="0"/>
          </a:p>
          <a:p>
            <a:endParaRPr lang="en-US" sz="1700" dirty="0"/>
          </a:p>
          <a:p>
            <a:endParaRPr lang="en-US" sz="1700" dirty="0"/>
          </a:p>
          <a:p>
            <a:endParaRPr lang="en-US" sz="1700" dirty="0"/>
          </a:p>
          <a:p>
            <a:pPr lvl="1"/>
            <a:endParaRPr lang="en-US" sz="1500" dirty="0"/>
          </a:p>
          <a:p>
            <a:pPr lvl="1"/>
            <a:r>
              <a:rPr lang="en-US" sz="1500" dirty="0"/>
              <a:t>Coca-Cola realized many men were reluctant to purchase and drink Diet Coke as they perceived it as a feminine product. Men also were purchasing less regular Coca-Cola. Coca-Cola decided to develop a new zero calorie Cola product (Coke Zero) and target it toward men.</a:t>
            </a:r>
          </a:p>
        </p:txBody>
      </p:sp>
      <p:sp>
        <p:nvSpPr>
          <p:cNvPr id="4" name="Footer Placeholder 3"/>
          <p:cNvSpPr>
            <a:spLocks noGrp="1"/>
          </p:cNvSpPr>
          <p:nvPr>
            <p:ph type="ftr" sz="quarter" idx="11"/>
          </p:nvPr>
        </p:nvSpPr>
        <p:spPr/>
        <p:txBody>
          <a:bodyPr/>
          <a:lstStyle/>
          <a:p>
            <a:r>
              <a:rPr lang="en-US" dirty="0"/>
              <a:t>© Palmatier, Petersen, and Germann</a:t>
            </a:r>
          </a:p>
        </p:txBody>
      </p:sp>
      <p:sp>
        <p:nvSpPr>
          <p:cNvPr id="7" name="Slide Number Placeholder 6"/>
          <p:cNvSpPr>
            <a:spLocks noGrp="1"/>
          </p:cNvSpPr>
          <p:nvPr>
            <p:ph type="sldNum" sz="quarter" idx="12"/>
          </p:nvPr>
        </p:nvSpPr>
        <p:spPr/>
        <p:txBody>
          <a:bodyPr/>
          <a:lstStyle/>
          <a:p>
            <a:fld id="{606C48AC-5425-9447-80A6-7CD23CC5D020}" type="slidenum">
              <a:rPr lang="en-US" sz="1200" smtClean="0">
                <a:solidFill>
                  <a:schemeClr val="tx1">
                    <a:lumMod val="65000"/>
                    <a:lumOff val="35000"/>
                  </a:schemeClr>
                </a:solidFill>
              </a:rPr>
              <a:pPr/>
              <a:t>9</a:t>
            </a:fld>
            <a:endParaRPr lang="en-US" sz="1200" dirty="0">
              <a:solidFill>
                <a:schemeClr val="tx1">
                  <a:lumMod val="65000"/>
                  <a:lumOff val="35000"/>
                </a:schemeClr>
              </a:solidFill>
            </a:endParaRPr>
          </a:p>
        </p:txBody>
      </p:sp>
      <p:grpSp>
        <p:nvGrpSpPr>
          <p:cNvPr id="9" name="Group 8">
            <a:extLst>
              <a:ext uri="{FF2B5EF4-FFF2-40B4-BE49-F238E27FC236}">
                <a16:creationId xmlns:a16="http://schemas.microsoft.com/office/drawing/2014/main" id="{5C042CFD-9E0C-48E9-8058-B58F5DEA43C9}"/>
              </a:ext>
            </a:extLst>
          </p:cNvPr>
          <p:cNvGrpSpPr/>
          <p:nvPr/>
        </p:nvGrpSpPr>
        <p:grpSpPr>
          <a:xfrm>
            <a:off x="745496" y="1819840"/>
            <a:ext cx="7700667" cy="2949303"/>
            <a:chOff x="745496" y="1819840"/>
            <a:chExt cx="7700667" cy="2949303"/>
          </a:xfrm>
        </p:grpSpPr>
        <p:pic>
          <p:nvPicPr>
            <p:cNvPr id="6" name="Picture 5">
              <a:hlinkClick r:id="rId3"/>
              <a:extLst>
                <a:ext uri="{FF2B5EF4-FFF2-40B4-BE49-F238E27FC236}">
                  <a16:creationId xmlns:a16="http://schemas.microsoft.com/office/drawing/2014/main" id="{7EE8AEF2-DDBC-4E2B-9C37-A7578DF08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96" y="1819840"/>
              <a:ext cx="3826504" cy="2703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a:hlinkClick r:id="rId5"/>
              <a:extLst>
                <a:ext uri="{FF2B5EF4-FFF2-40B4-BE49-F238E27FC236}">
                  <a16:creationId xmlns:a16="http://schemas.microsoft.com/office/drawing/2014/main" id="{BEFDD82B-C52E-423E-835E-481A089E2D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560" y="1819840"/>
              <a:ext cx="3770603" cy="2703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85FC98-9F31-4FE3-A5A1-A764A521E368}"/>
                </a:ext>
              </a:extLst>
            </p:cNvPr>
            <p:cNvSpPr txBox="1"/>
            <p:nvPr/>
          </p:nvSpPr>
          <p:spPr>
            <a:xfrm>
              <a:off x="745496" y="4522922"/>
              <a:ext cx="7700667" cy="246221"/>
            </a:xfrm>
            <a:prstGeom prst="rect">
              <a:avLst/>
            </a:prstGeom>
            <a:noFill/>
          </p:spPr>
          <p:txBody>
            <a:bodyPr wrap="square" rtlCol="0">
              <a:spAutoFit/>
            </a:bodyPr>
            <a:lstStyle/>
            <a:p>
              <a:r>
                <a:rPr lang="en-US" sz="1000" dirty="0"/>
                <a:t>Sources: </a:t>
              </a:r>
              <a:r>
                <a:rPr lang="en-US" sz="1000" dirty="0">
                  <a:hlinkClick r:id="rId7"/>
                </a:rPr>
                <a:t>https://us.coca-cola.com</a:t>
              </a:r>
              <a:r>
                <a:rPr lang="en-US" sz="1000" dirty="0"/>
                <a:t> and </a:t>
              </a:r>
              <a:r>
                <a:rPr lang="en-US" sz="1000" dirty="0">
                  <a:hlinkClick r:id="rId8"/>
                </a:rPr>
                <a:t>https://www.dietcoke.com</a:t>
              </a:r>
              <a:r>
                <a:rPr lang="en-US" sz="1000" dirty="0"/>
                <a:t> </a:t>
              </a:r>
            </a:p>
          </p:txBody>
        </p:sp>
      </p:grpSp>
    </p:spTree>
    <p:extLst>
      <p:ext uri="{BB962C8B-B14F-4D97-AF65-F5344CB8AC3E}">
        <p14:creationId xmlns:p14="http://schemas.microsoft.com/office/powerpoint/2010/main" val="954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lmatie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Palmatier1</Template>
  <TotalTime>0</TotalTime>
  <Words>2336</Words>
  <Application>Microsoft Office PowerPoint</Application>
  <PresentationFormat>On-screen Show (4:3)</PresentationFormat>
  <Paragraphs>266</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SimSun</vt:lpstr>
      <vt:lpstr>Arial</vt:lpstr>
      <vt:lpstr>Avenir Light</vt:lpstr>
      <vt:lpstr>Calibri</vt:lpstr>
      <vt:lpstr>Cambria</vt:lpstr>
      <vt:lpstr>Cambria Math</vt:lpstr>
      <vt:lpstr>Times New Roman</vt:lpstr>
      <vt:lpstr>Wingdings</vt:lpstr>
      <vt:lpstr>Palmatier1</vt:lpstr>
      <vt:lpstr>PowerPoint Presentation</vt:lpstr>
      <vt:lpstr>Agenda</vt:lpstr>
      <vt:lpstr>Learning Objectives</vt:lpstr>
      <vt:lpstr>Agenda</vt:lpstr>
      <vt:lpstr>Objectives of Cluster Analysis</vt:lpstr>
      <vt:lpstr>Common Uses of Cluster Analysis in Marketing</vt:lpstr>
      <vt:lpstr>Common Uses of Cluster Analysis in Marketing</vt:lpstr>
      <vt:lpstr>Three Examples of Cluster Analysis for Segmentation</vt:lpstr>
      <vt:lpstr>Three Examples of Cluster Analysis for Segmentation</vt:lpstr>
      <vt:lpstr>Three Examples of Cluster Analysis for Segmentation</vt:lpstr>
      <vt:lpstr>Agenda</vt:lpstr>
      <vt:lpstr>Naïve Cluster Analysis</vt:lpstr>
      <vt:lpstr>Hierarchical Cluster Analysis</vt:lpstr>
      <vt:lpstr>Hierarchical Cluster Analysis (cont.)</vt:lpstr>
      <vt:lpstr>K-Means Cluster Analysis</vt:lpstr>
      <vt:lpstr>K-Means Cluster Analysis (cont.)</vt:lpstr>
      <vt:lpstr>Agenda</vt:lpstr>
      <vt:lpstr>Other Approaches for Cluster Analysis</vt:lpstr>
      <vt:lpstr>Agenda</vt:lpstr>
      <vt:lpstr>Summary</vt:lpstr>
      <vt:lpstr>Agenda</vt:lpstr>
      <vt:lpstr>Takeaways</vt:lpstr>
      <vt:lpstr>Takeaways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2021-12-18T14:55:26Z</dcterms:created>
  <dcterms:modified xsi:type="dcterms:W3CDTF">2021-12-18T14:55:33Z</dcterms:modified>
</cp:coreProperties>
</file>