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5"/>
  </p:notesMasterIdLst>
  <p:handoutMasterIdLst>
    <p:handoutMasterId r:id="rId26"/>
  </p:handoutMasterIdLst>
  <p:sldIdLst>
    <p:sldId id="257" r:id="rId2"/>
    <p:sldId id="258" r:id="rId3"/>
    <p:sldId id="425" r:id="rId4"/>
    <p:sldId id="426" r:id="rId5"/>
    <p:sldId id="259" r:id="rId6"/>
    <p:sldId id="261" r:id="rId7"/>
    <p:sldId id="262" r:id="rId8"/>
    <p:sldId id="263" r:id="rId9"/>
    <p:sldId id="427" r:id="rId10"/>
    <p:sldId id="264" r:id="rId11"/>
    <p:sldId id="265" r:id="rId12"/>
    <p:sldId id="266" r:id="rId13"/>
    <p:sldId id="428" r:id="rId14"/>
    <p:sldId id="270" r:id="rId15"/>
    <p:sldId id="269" r:id="rId16"/>
    <p:sldId id="273" r:id="rId17"/>
    <p:sldId id="340" r:id="rId18"/>
    <p:sldId id="280" r:id="rId19"/>
    <p:sldId id="281" r:id="rId20"/>
    <p:sldId id="283" r:id="rId21"/>
    <p:sldId id="429" r:id="rId22"/>
    <p:sldId id="339" r:id="rId23"/>
    <p:sldId id="316" r:id="rId24"/>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64"/>
    <a:srgbClr val="004668"/>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32BD27-9DF1-4E64-941A-4C385F56BBBC}" v="164" dt="2021-08-24T20:37:09.9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86550" autoAdjust="0"/>
  </p:normalViewPr>
  <p:slideViewPr>
    <p:cSldViewPr snapToGrid="0" snapToObjects="1">
      <p:cViewPr varScale="1">
        <p:scale>
          <a:sx n="71" d="100"/>
          <a:sy n="71" d="100"/>
        </p:scale>
        <p:origin x="1670"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a:t>
            </a:fld>
            <a:endParaRPr lang="en-US"/>
          </a:p>
        </p:txBody>
      </p:sp>
    </p:spTree>
    <p:extLst>
      <p:ext uri="{BB962C8B-B14F-4D97-AF65-F5344CB8AC3E}">
        <p14:creationId xmlns:p14="http://schemas.microsoft.com/office/powerpoint/2010/main" val="1906988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599125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193483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11430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3635809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478581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1345674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3775435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11430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5700370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316724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4199669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3354945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61174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a:t>
            </a:fld>
            <a:endParaRPr lang="en-US"/>
          </a:p>
        </p:txBody>
      </p:sp>
    </p:spTree>
    <p:extLst>
      <p:ext uri="{BB962C8B-B14F-4D97-AF65-F5344CB8AC3E}">
        <p14:creationId xmlns:p14="http://schemas.microsoft.com/office/powerpoint/2010/main" val="153922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1280577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213934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2638418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857022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2217432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420658"/>
            <a:ext cx="6759315" cy="1077218"/>
          </a:xfrm>
          <a:prstGeom prst="rect">
            <a:avLst/>
          </a:prstGeom>
          <a:noFill/>
        </p:spPr>
        <p:txBody>
          <a:bodyPr wrap="square" rtlCol="0">
            <a:spAutoFit/>
          </a:bodyPr>
          <a:lstStyle/>
          <a:p>
            <a:pPr algn="ctr"/>
            <a:r>
              <a:rPr lang="en-US" sz="2800" b="1" dirty="0">
                <a:solidFill>
                  <a:srgbClr val="EFE61E"/>
                </a:solidFill>
                <a:latin typeface="+mj-lt"/>
                <a:cs typeface="Avenir Light"/>
              </a:rPr>
              <a:t>Marketing Principle #1</a:t>
            </a:r>
          </a:p>
          <a:p>
            <a:pPr algn="ctr"/>
            <a:r>
              <a:rPr lang="en-US" b="1" dirty="0">
                <a:solidFill>
                  <a:srgbClr val="EFE61E"/>
                </a:solidFill>
                <a:latin typeface="+mj-lt"/>
                <a:cs typeface="Avenir Light"/>
              </a:rPr>
              <a:t>All Customers Differ </a:t>
            </a:r>
            <a:r>
              <a:rPr lang="en-US" b="1" dirty="0">
                <a:solidFill>
                  <a:srgbClr val="EFE61E"/>
                </a:solidFill>
                <a:latin typeface="+mj-lt"/>
                <a:cs typeface="Avenir Light"/>
                <a:sym typeface="Wingdings"/>
              </a:rPr>
              <a:t> Managing Customer Heterogeneity</a:t>
            </a:r>
            <a:endParaRPr lang="en-US" b="1" dirty="0">
              <a:solidFill>
                <a:srgbClr val="EFE61E"/>
              </a:solidFill>
              <a:latin typeface="+mj-lt"/>
              <a:cs typeface="Avenir Light"/>
            </a:endParaRPr>
          </a:p>
          <a:p>
            <a:pPr algn="ctr"/>
            <a:endParaRPr lang="en-US" dirty="0">
              <a:solidFill>
                <a:schemeClr val="tx2"/>
              </a:solidFill>
              <a:latin typeface="Avenir Light"/>
              <a:cs typeface="Avenir Light"/>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703" y="4026895"/>
            <a:ext cx="1604981" cy="1573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685C1726-119F-4F27-A8AF-706EF9F8EB87}"/>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Introduction to 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2</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121013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Customer Heterogeneity: A Fundamental Assumption of Marketing Strategy </a:t>
            </a:r>
          </a:p>
        </p:txBody>
      </p:sp>
      <p:sp>
        <p:nvSpPr>
          <p:cNvPr id="3" name="Content Placeholder 2"/>
          <p:cNvSpPr>
            <a:spLocks noGrp="1"/>
          </p:cNvSpPr>
          <p:nvPr>
            <p:ph idx="1"/>
          </p:nvPr>
        </p:nvSpPr>
        <p:spPr>
          <a:xfrm>
            <a:off x="498474" y="1331055"/>
            <a:ext cx="8354173" cy="5092529"/>
          </a:xfrm>
        </p:spPr>
        <p:txBody>
          <a:bodyPr>
            <a:noAutofit/>
          </a:bodyPr>
          <a:lstStyle/>
          <a:p>
            <a:r>
              <a:rPr lang="en-US" sz="1800" dirty="0"/>
              <a:t>Customer heterogeneity is a fundamental “problem” that all firms must address when developing an effective marketing strategy </a:t>
            </a:r>
          </a:p>
          <a:p>
            <a:r>
              <a:rPr lang="en-US" sz="1800" dirty="0"/>
              <a:t>Customer heterogeneity may be latent or hidden</a:t>
            </a:r>
          </a:p>
          <a:p>
            <a:pPr lvl="1"/>
            <a:r>
              <a:rPr lang="en-US" dirty="0"/>
              <a:t>Customers vary on some underlying preferences, but no firms are supplying offerings that fit their desires, so those preferences are not evident</a:t>
            </a:r>
          </a:p>
          <a:p>
            <a:pPr lvl="1"/>
            <a:r>
              <a:rPr lang="en-US" dirty="0"/>
              <a:t>Customers might not even know of their diverse preferences, because they have no options to evaluate </a:t>
            </a:r>
          </a:p>
          <a:p>
            <a:r>
              <a:rPr lang="en-US" sz="1800" dirty="0"/>
              <a:t>Assuming all customers are the same is a recipe for failure, at least in the long term, as competitors will better satisfy subsegments with more aligned offerings, leading to a downward spiral in which the firm has fewer, less profitable customers that are more costly to serve</a:t>
            </a:r>
          </a:p>
          <a:p>
            <a:pPr lvl="1"/>
            <a:endParaRPr lang="en-US" dirty="0"/>
          </a:p>
        </p:txBody>
      </p:sp>
      <p:sp>
        <p:nvSpPr>
          <p:cNvPr id="7" name="Rounded Rectangle 6"/>
          <p:cNvSpPr/>
          <p:nvPr/>
        </p:nvSpPr>
        <p:spPr>
          <a:xfrm>
            <a:off x="614581" y="5324343"/>
            <a:ext cx="7717556" cy="101814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t>Marketing principle #1: all customers differ and an effective marketing strategy must manage ever-present customer heterogeneity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8" name="Slide Number Placeholder 7"/>
          <p:cNvSpPr>
            <a:spLocks noGrp="1"/>
          </p:cNvSpPr>
          <p:nvPr>
            <p:ph type="sldNum" sz="quarter" idx="12"/>
          </p:nvPr>
        </p:nvSpPr>
        <p:spPr/>
        <p:txBody>
          <a:bodyPr/>
          <a:lstStyle/>
          <a:p>
            <a:fld id="{606C48AC-5425-9447-80A6-7CD23CC5D020}" type="slidenum">
              <a:rPr lang="en-US" smtClean="0"/>
              <a:pPr/>
              <a:t>10</a:t>
            </a:fld>
            <a:endParaRPr lang="en-US" dirty="0"/>
          </a:p>
        </p:txBody>
      </p:sp>
    </p:spTree>
    <p:extLst>
      <p:ext uri="{BB962C8B-B14F-4D97-AF65-F5344CB8AC3E}">
        <p14:creationId xmlns:p14="http://schemas.microsoft.com/office/powerpoint/2010/main" val="205215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58164"/>
            <a:ext cx="7556313" cy="803691"/>
          </a:xfrm>
        </p:spPr>
        <p:txBody>
          <a:bodyPr/>
          <a:lstStyle/>
          <a:p>
            <a:r>
              <a:rPr lang="en-US" b="1" dirty="0"/>
              <a:t>Latent Customer Heterogeneity</a:t>
            </a:r>
          </a:p>
        </p:txBody>
      </p:sp>
      <p:sp>
        <p:nvSpPr>
          <p:cNvPr id="3" name="Content Placeholder 2"/>
          <p:cNvSpPr>
            <a:spLocks noGrp="1"/>
          </p:cNvSpPr>
          <p:nvPr>
            <p:ph idx="1"/>
          </p:nvPr>
        </p:nvSpPr>
        <p:spPr/>
        <p:txBody>
          <a:bodyPr>
            <a:noAutofit/>
          </a:bodyPr>
          <a:lstStyle/>
          <a:p>
            <a:r>
              <a:rPr lang="en-US" b="1" dirty="0">
                <a:solidFill>
                  <a:schemeClr val="tx2"/>
                </a:solidFill>
              </a:rPr>
              <a:t>Latent customer heterogeneity</a:t>
            </a:r>
            <a:r>
              <a:rPr lang="en-US" dirty="0">
                <a:solidFill>
                  <a:schemeClr val="tx2"/>
                </a:solidFill>
              </a:rPr>
              <a:t> </a:t>
            </a:r>
            <a:r>
              <a:rPr lang="en-US" dirty="0"/>
              <a:t>is defined as potential differences in desires that are unobserved and have not become manifest in customer purchase preferences or behaviors yet </a:t>
            </a:r>
          </a:p>
          <a:p>
            <a:r>
              <a:rPr lang="en-US" dirty="0"/>
              <a:t>Latent customer heterogeneity can stem from several constraints:</a:t>
            </a:r>
          </a:p>
          <a:p>
            <a:pPr lvl="1"/>
            <a:r>
              <a:rPr lang="en-US" sz="2000" dirty="0"/>
              <a:t>Legal constraints (government regulations, patents)</a:t>
            </a:r>
          </a:p>
          <a:p>
            <a:pPr lvl="1"/>
            <a:r>
              <a:rPr lang="en-US" sz="2000" dirty="0"/>
              <a:t>Economic constraints (prohibitive prices, due to the size of the market or the costs of providing)</a:t>
            </a:r>
          </a:p>
          <a:p>
            <a:pPr lvl="1"/>
            <a:r>
              <a:rPr lang="en-US" sz="2000" dirty="0"/>
              <a:t>Technological constraints (only way known to make something)</a:t>
            </a:r>
          </a:p>
          <a:p>
            <a:pPr lvl="1"/>
            <a:r>
              <a:rPr lang="en-US" sz="2000" dirty="0"/>
              <a:t>Innovative constraints (no firm has yet identified and satisfied the need)</a:t>
            </a:r>
          </a:p>
          <a:p>
            <a:pPr lvl="1"/>
            <a:endParaRPr lang="en-US" sz="2000" dirty="0"/>
          </a:p>
        </p:txBody>
      </p:sp>
      <p:sp>
        <p:nvSpPr>
          <p:cNvPr id="7" name="Footer Placeholder 6"/>
          <p:cNvSpPr>
            <a:spLocks noGrp="1"/>
          </p:cNvSpPr>
          <p:nvPr>
            <p:ph type="ftr" sz="quarter" idx="11"/>
          </p:nvPr>
        </p:nvSpPr>
        <p:spPr/>
        <p:txBody>
          <a:bodyPr/>
          <a:lstStyle/>
          <a:p>
            <a:r>
              <a:rPr lang="en-US" dirty="0"/>
              <a:t>© Palmatier, Petersen, and Germann</a:t>
            </a:r>
          </a:p>
        </p:txBody>
      </p:sp>
      <p:sp>
        <p:nvSpPr>
          <p:cNvPr id="8" name="Slide Number Placeholder 7"/>
          <p:cNvSpPr>
            <a:spLocks noGrp="1"/>
          </p:cNvSpPr>
          <p:nvPr>
            <p:ph type="sldNum" sz="quarter" idx="12"/>
          </p:nvPr>
        </p:nvSpPr>
        <p:spPr/>
        <p:txBody>
          <a:bodyPr/>
          <a:lstStyle/>
          <a:p>
            <a:fld id="{606C48AC-5425-9447-80A6-7CD23CC5D020}" type="slidenum">
              <a:rPr lang="en-US" smtClean="0"/>
              <a:pPr/>
              <a:t>11</a:t>
            </a:fld>
            <a:endParaRPr lang="en-US" dirty="0"/>
          </a:p>
        </p:txBody>
      </p:sp>
    </p:spTree>
    <p:extLst>
      <p:ext uri="{BB962C8B-B14F-4D97-AF65-F5344CB8AC3E}">
        <p14:creationId xmlns:p14="http://schemas.microsoft.com/office/powerpoint/2010/main" val="216445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98474" y="407771"/>
            <a:ext cx="7556313" cy="803691"/>
          </a:xfrm>
        </p:spPr>
        <p:txBody>
          <a:bodyPr/>
          <a:lstStyle/>
          <a:p>
            <a:r>
              <a:rPr lang="en-US" b="1" dirty="0"/>
              <a:t>Example: AT&amp;T (US) and Telstra (Australia)</a:t>
            </a:r>
          </a:p>
        </p:txBody>
      </p:sp>
      <p:sp>
        <p:nvSpPr>
          <p:cNvPr id="5" name="Content Placeholder 4"/>
          <p:cNvSpPr>
            <a:spLocks noGrp="1"/>
          </p:cNvSpPr>
          <p:nvPr>
            <p:ph idx="1"/>
          </p:nvPr>
        </p:nvSpPr>
        <p:spPr/>
        <p:txBody>
          <a:bodyPr>
            <a:normAutofit/>
          </a:bodyPr>
          <a:lstStyle/>
          <a:p>
            <a:r>
              <a:rPr lang="en-US" sz="2100" dirty="0">
                <a:solidFill>
                  <a:srgbClr val="595959"/>
                </a:solidFill>
              </a:rPr>
              <a:t>For decades, AT&amp;T held a legal granted monopoly in the telecommunications market.</a:t>
            </a:r>
          </a:p>
          <a:p>
            <a:r>
              <a:rPr lang="en-US" sz="2100" dirty="0">
                <a:solidFill>
                  <a:srgbClr val="595959"/>
                </a:solidFill>
              </a:rPr>
              <a:t>When a regulatory change in 1984 allowed the entry of competitors, AT&amp;T almost immediately lost $3.2 billion in profits; in less than a decade, its sales revenue had dropped by 83%. </a:t>
            </a:r>
          </a:p>
          <a:p>
            <a:r>
              <a:rPr lang="en-US" sz="2100" dirty="0">
                <a:solidFill>
                  <a:srgbClr val="595959"/>
                </a:solidFill>
              </a:rPr>
              <a:t>In contrast, Australia’s largest telecommunications company Telstra was able to survive by adopting market-based management, seeking a deeper understanding of its customers, segmenting them according to their consumption needs, and then devising and providing offerings specifically targeted at each segment. </a:t>
            </a:r>
          </a:p>
        </p:txBody>
      </p:sp>
      <p:sp>
        <p:nvSpPr>
          <p:cNvPr id="8" name="Footer Placeholder 7"/>
          <p:cNvSpPr>
            <a:spLocks noGrp="1"/>
          </p:cNvSpPr>
          <p:nvPr>
            <p:ph type="ftr" sz="quarter" idx="11"/>
          </p:nvPr>
        </p:nvSpPr>
        <p:spPr/>
        <p:txBody>
          <a:bodyPr/>
          <a:lstStyle/>
          <a:p>
            <a:r>
              <a:rPr lang="en-US" dirty="0"/>
              <a:t>© Palmatier, Petersen, and Germann</a:t>
            </a:r>
          </a:p>
        </p:txBody>
      </p:sp>
      <p:sp>
        <p:nvSpPr>
          <p:cNvPr id="9" name="Slide Number Placeholder 8"/>
          <p:cNvSpPr>
            <a:spLocks noGrp="1"/>
          </p:cNvSpPr>
          <p:nvPr>
            <p:ph type="sldNum" sz="quarter" idx="12"/>
          </p:nvPr>
        </p:nvSpPr>
        <p:spPr/>
        <p:txBody>
          <a:bodyPr/>
          <a:lstStyle/>
          <a:p>
            <a:fld id="{606C48AC-5425-9447-80A6-7CD23CC5D020}" type="slidenum">
              <a:rPr lang="en-US" smtClean="0"/>
              <a:pPr/>
              <a:t>12</a:t>
            </a:fld>
            <a:endParaRPr lang="en-US" dirty="0"/>
          </a:p>
        </p:txBody>
      </p:sp>
    </p:spTree>
    <p:extLst>
      <p:ext uri="{BB962C8B-B14F-4D97-AF65-F5344CB8AC3E}">
        <p14:creationId xmlns:p14="http://schemas.microsoft.com/office/powerpoint/2010/main" val="339908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 All Customers Differ</a:t>
            </a:r>
          </a:p>
          <a:p>
            <a:pPr lvl="1"/>
            <a:r>
              <a:rPr lang="en-US" dirty="0"/>
              <a:t>All Customers Differ</a:t>
            </a:r>
          </a:p>
          <a:p>
            <a:pPr lvl="1"/>
            <a:r>
              <a:rPr lang="en-US" dirty="0"/>
              <a:t>Sources of Customer Heterogeneity </a:t>
            </a:r>
          </a:p>
          <a:p>
            <a:r>
              <a:rPr lang="en-US" dirty="0"/>
              <a:t>All Customers Differ: A Fundamental Assumption of Marketing </a:t>
            </a:r>
          </a:p>
          <a:p>
            <a:r>
              <a:rPr lang="en-US" b="1" dirty="0">
                <a:solidFill>
                  <a:srgbClr val="004264"/>
                </a:solidFill>
              </a:rPr>
              <a:t>Approach and Analyses for Managing Customer Heterogeneity</a:t>
            </a:r>
          </a:p>
          <a:p>
            <a:pPr lvl="1"/>
            <a:r>
              <a:rPr lang="en-US" dirty="0">
                <a:solidFill>
                  <a:srgbClr val="004264"/>
                </a:solidFill>
              </a:rPr>
              <a:t>Segmenting using Cluster Analysis</a:t>
            </a:r>
          </a:p>
          <a:p>
            <a:pPr lvl="1"/>
            <a:r>
              <a:rPr lang="en-US" dirty="0">
                <a:solidFill>
                  <a:srgbClr val="004264"/>
                </a:solidFill>
              </a:rPr>
              <a:t>Targeting</a:t>
            </a:r>
          </a:p>
          <a:p>
            <a:pPr lvl="1"/>
            <a:r>
              <a:rPr lang="en-US" dirty="0">
                <a:solidFill>
                  <a:srgbClr val="004264"/>
                </a:solidFill>
              </a:rPr>
              <a:t>Positioning using Perceptual and Preference Maps</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13</a:t>
            </a:fld>
            <a:endParaRPr lang="en-US" dirty="0"/>
          </a:p>
        </p:txBody>
      </p:sp>
    </p:spTree>
    <p:extLst>
      <p:ext uri="{BB962C8B-B14F-4D97-AF65-F5344CB8AC3E}">
        <p14:creationId xmlns:p14="http://schemas.microsoft.com/office/powerpoint/2010/main" val="4097384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61630"/>
            <a:ext cx="7556313" cy="803691"/>
          </a:xfrm>
        </p:spPr>
        <p:txBody>
          <a:bodyPr>
            <a:noAutofit/>
          </a:bodyPr>
          <a:lstStyle/>
          <a:p>
            <a:r>
              <a:rPr lang="en-US" b="1" dirty="0"/>
              <a:t>Segmenting, Targeting, and Positioning (STP) Approach</a:t>
            </a:r>
          </a:p>
        </p:txBody>
      </p:sp>
      <p:sp>
        <p:nvSpPr>
          <p:cNvPr id="3" name="Content Placeholder 2"/>
          <p:cNvSpPr>
            <a:spLocks noGrp="1"/>
          </p:cNvSpPr>
          <p:nvPr>
            <p:ph idx="1"/>
          </p:nvPr>
        </p:nvSpPr>
        <p:spPr>
          <a:xfrm>
            <a:off x="207121" y="1296266"/>
            <a:ext cx="8645526" cy="4948558"/>
          </a:xfrm>
        </p:spPr>
        <p:txBody>
          <a:bodyPr>
            <a:normAutofit/>
          </a:bodyPr>
          <a:lstStyle/>
          <a:p>
            <a:r>
              <a:rPr lang="en-US" dirty="0"/>
              <a:t>In order to better match heterogeneous customer needs, firms focus their efforts on small “homogenous” customer groups</a:t>
            </a:r>
          </a:p>
          <a:p>
            <a:r>
              <a:rPr lang="en-US" b="1" dirty="0">
                <a:solidFill>
                  <a:schemeClr val="tx2"/>
                </a:solidFill>
              </a:rPr>
              <a:t>S</a:t>
            </a:r>
            <a:r>
              <a:rPr lang="en-US" dirty="0">
                <a:solidFill>
                  <a:schemeClr val="tx2"/>
                </a:solidFill>
              </a:rPr>
              <a:t>egmenting</a:t>
            </a:r>
            <a:r>
              <a:rPr lang="en-US" dirty="0"/>
              <a:t>: Dividing market into groups of similar customers (slice the pie into pieces)</a:t>
            </a:r>
          </a:p>
          <a:p>
            <a:r>
              <a:rPr lang="en-US" b="1" dirty="0">
                <a:solidFill>
                  <a:srgbClr val="1F497D"/>
                </a:solidFill>
              </a:rPr>
              <a:t>T</a:t>
            </a:r>
            <a:r>
              <a:rPr lang="en-US" dirty="0">
                <a:solidFill>
                  <a:srgbClr val="1F497D"/>
                </a:solidFill>
              </a:rPr>
              <a:t>argeting</a:t>
            </a:r>
            <a:r>
              <a:rPr lang="en-US" dirty="0"/>
              <a:t>: Selecting best customer group to sell to (picking the slice to eat)</a:t>
            </a:r>
          </a:p>
          <a:p>
            <a:r>
              <a:rPr lang="en-US" b="1" dirty="0">
                <a:solidFill>
                  <a:srgbClr val="1F497D"/>
                </a:solidFill>
              </a:rPr>
              <a:t>P</a:t>
            </a:r>
            <a:r>
              <a:rPr lang="en-US" dirty="0">
                <a:solidFill>
                  <a:srgbClr val="1F497D"/>
                </a:solidFill>
              </a:rPr>
              <a:t>ositioning</a:t>
            </a:r>
            <a:r>
              <a:rPr lang="en-US" dirty="0"/>
              <a:t>: Improve your relative advantage in the minds of your targeted customers (also addresses Marketing Principle 3 by building SCA)</a:t>
            </a:r>
            <a:endParaRPr lang="en-US" b="1" dirty="0"/>
          </a:p>
        </p:txBody>
      </p:sp>
      <p:pic>
        <p:nvPicPr>
          <p:cNvPr id="4" name="Picture 3" descr="1e656bb2-3da0-4806-85c4-f8b6031cc599.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235" y="4268555"/>
            <a:ext cx="5366042" cy="2520155"/>
          </a:xfrm>
          <a:prstGeom prst="rect">
            <a:avLst/>
          </a:prstGeom>
        </p:spPr>
      </p:pic>
      <p:sp>
        <p:nvSpPr>
          <p:cNvPr id="7" name="AutoShape 14"/>
          <p:cNvSpPr>
            <a:spLocks noChangeArrowheads="1"/>
          </p:cNvSpPr>
          <p:nvPr/>
        </p:nvSpPr>
        <p:spPr bwMode="auto">
          <a:xfrm>
            <a:off x="6437376" y="4627817"/>
            <a:ext cx="2662159" cy="1617007"/>
          </a:xfrm>
          <a:prstGeom prst="wedgeEllipseCallout">
            <a:avLst>
              <a:gd name="adj1" fmla="val -41396"/>
              <a:gd name="adj2" fmla="val -73445"/>
            </a:avLst>
          </a:prstGeom>
          <a:gradFill>
            <a:gsLst>
              <a:gs pos="0">
                <a:schemeClr val="tx2"/>
              </a:gs>
              <a:gs pos="100000">
                <a:schemeClr val="tx2">
                  <a:lumMod val="19000"/>
                  <a:lumOff val="81000"/>
                </a:schemeClr>
              </a:gs>
            </a:gsLst>
          </a:gradFill>
          <a:ln>
            <a:headEnd/>
            <a:tailEnd/>
          </a:ln>
        </p:spPr>
        <p:style>
          <a:lnRef idx="1">
            <a:schemeClr val="accent4"/>
          </a:lnRef>
          <a:fillRef idx="2">
            <a:schemeClr val="accent4"/>
          </a:fillRef>
          <a:effectRef idx="1">
            <a:schemeClr val="accent4"/>
          </a:effectRef>
          <a:fontRef idx="minor">
            <a:schemeClr val="dk1"/>
          </a:fontRef>
        </p:style>
        <p:txBody>
          <a:bodyPr wrap="square" lIns="36000" tIns="36000" rIns="36000" bIns="36000">
            <a:spAutoFit/>
          </a:bodyPr>
          <a:lstStyle/>
          <a:p>
            <a:pPr eaLnBrk="0" fontAlgn="auto" hangingPunct="0">
              <a:spcBef>
                <a:spcPts val="0"/>
              </a:spcBef>
              <a:spcAft>
                <a:spcPts val="0"/>
              </a:spcAft>
              <a:defRPr/>
            </a:pPr>
            <a:r>
              <a:rPr lang="en-US" sz="1400" b="1" dirty="0">
                <a:solidFill>
                  <a:prstClr val="black"/>
                </a:solidFill>
                <a:latin typeface="Arial"/>
                <a:cs typeface="Arial"/>
              </a:rPr>
              <a:t>See</a:t>
            </a:r>
            <a:r>
              <a:rPr lang="en-US" sz="1400" b="1" i="1" dirty="0">
                <a:solidFill>
                  <a:prstClr val="black"/>
                </a:solidFill>
                <a:latin typeface="Arial"/>
                <a:cs typeface="Arial"/>
              </a:rPr>
              <a:t> </a:t>
            </a:r>
            <a:r>
              <a:rPr lang="en-US" sz="1400" b="1" i="1" dirty="0">
                <a:solidFill>
                  <a:srgbClr val="000000"/>
                </a:solidFill>
                <a:latin typeface="Arial"/>
                <a:ea typeface="Lucida Grande"/>
                <a:cs typeface="Arial"/>
              </a:rPr>
              <a:t>Business Model Analysis for Entrepreneurs </a:t>
            </a:r>
            <a:r>
              <a:rPr lang="en-US" sz="1400" b="1" dirty="0">
                <a:solidFill>
                  <a:srgbClr val="000000"/>
                </a:solidFill>
                <a:latin typeface="Arial"/>
                <a:ea typeface="Lucida Grande"/>
                <a:cs typeface="Arial"/>
              </a:rPr>
              <a:t>for how to adapt this process for startups</a:t>
            </a:r>
            <a:endParaRPr lang="en-US" sz="1400" b="1" dirty="0">
              <a:solidFill>
                <a:prstClr val="black"/>
              </a:solidFill>
              <a:latin typeface="Arial"/>
              <a:cs typeface="Arial"/>
            </a:endParaRPr>
          </a:p>
        </p:txBody>
      </p:sp>
      <p:sp>
        <p:nvSpPr>
          <p:cNvPr id="8" name="Footer Placeholder 7"/>
          <p:cNvSpPr>
            <a:spLocks noGrp="1"/>
          </p:cNvSpPr>
          <p:nvPr>
            <p:ph type="ftr" sz="quarter" idx="11"/>
          </p:nvPr>
        </p:nvSpPr>
        <p:spPr/>
        <p:txBody>
          <a:bodyPr/>
          <a:lstStyle/>
          <a:p>
            <a:r>
              <a:rPr lang="en-US" dirty="0"/>
              <a:t>© Palmatier, Petersen, and Germann</a:t>
            </a:r>
          </a:p>
        </p:txBody>
      </p:sp>
      <p:sp>
        <p:nvSpPr>
          <p:cNvPr id="9" name="Slide Number Placeholder 8"/>
          <p:cNvSpPr>
            <a:spLocks noGrp="1"/>
          </p:cNvSpPr>
          <p:nvPr>
            <p:ph type="sldNum" sz="quarter" idx="12"/>
          </p:nvPr>
        </p:nvSpPr>
        <p:spPr/>
        <p:txBody>
          <a:bodyPr/>
          <a:lstStyle/>
          <a:p>
            <a:fld id="{606C48AC-5425-9447-80A6-7CD23CC5D020}" type="slidenum">
              <a:rPr lang="en-US" smtClean="0"/>
              <a:pPr/>
              <a:t>14</a:t>
            </a:fld>
            <a:endParaRPr lang="en-US" dirty="0"/>
          </a:p>
        </p:txBody>
      </p:sp>
    </p:spTree>
    <p:extLst>
      <p:ext uri="{BB962C8B-B14F-4D97-AF65-F5344CB8AC3E}">
        <p14:creationId xmlns:p14="http://schemas.microsoft.com/office/powerpoint/2010/main" val="1687528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44525"/>
            <a:ext cx="7556313" cy="803691"/>
          </a:xfrm>
        </p:spPr>
        <p:txBody>
          <a:bodyPr/>
          <a:lstStyle/>
          <a:p>
            <a:r>
              <a:rPr lang="en-US" b="1" dirty="0"/>
              <a:t>Segmenting and Targeting</a:t>
            </a:r>
          </a:p>
        </p:txBody>
      </p:sp>
      <p:sp>
        <p:nvSpPr>
          <p:cNvPr id="3" name="Content Placeholder 2"/>
          <p:cNvSpPr>
            <a:spLocks noGrp="1"/>
          </p:cNvSpPr>
          <p:nvPr>
            <p:ph idx="1"/>
          </p:nvPr>
        </p:nvSpPr>
        <p:spPr>
          <a:xfrm>
            <a:off x="498474" y="2858135"/>
            <a:ext cx="8354173" cy="3217485"/>
          </a:xfrm>
        </p:spPr>
        <p:txBody>
          <a:bodyPr>
            <a:normAutofit/>
          </a:bodyPr>
          <a:lstStyle/>
          <a:p>
            <a:r>
              <a:rPr lang="en-US" b="1" dirty="0">
                <a:solidFill>
                  <a:srgbClr val="1F497D"/>
                </a:solidFill>
              </a:rPr>
              <a:t>Cluster analysis </a:t>
            </a:r>
            <a:r>
              <a:rPr lang="en-US" dirty="0"/>
              <a:t>helps manage customer heterogeneity; this primary, data-driven partitioning technique leverages customer data to identify, classify, and combine heterogeneous consumers or companies into relatively fewer homogeneous segments, according to relevant attributes, factors, needs, and characteristics.  </a:t>
            </a:r>
          </a:p>
          <a:p>
            <a:r>
              <a:rPr lang="en-US" b="1" dirty="0">
                <a:solidFill>
                  <a:srgbClr val="1F497D"/>
                </a:solidFill>
              </a:rPr>
              <a:t>Discriminant analysis </a:t>
            </a:r>
            <a:r>
              <a:rPr lang="en-US" dirty="0"/>
              <a:t>can identify respondents that would map into target segments, after the segments are formed, using a set of demographic characteristics or other observable factors as predictors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15</a:t>
            </a:fld>
            <a:endParaRPr lang="en-US" dirty="0"/>
          </a:p>
        </p:txBody>
      </p:sp>
      <p:sp>
        <p:nvSpPr>
          <p:cNvPr id="9" name="Rounded Rectangle 6">
            <a:extLst>
              <a:ext uri="{FF2B5EF4-FFF2-40B4-BE49-F238E27FC236}">
                <a16:creationId xmlns:a16="http://schemas.microsoft.com/office/drawing/2014/main" id="{FDA0F8B9-9751-47E8-AEA2-CB187EB465DF}"/>
              </a:ext>
            </a:extLst>
          </p:cNvPr>
          <p:cNvSpPr/>
          <p:nvPr/>
        </p:nvSpPr>
        <p:spPr>
          <a:xfrm>
            <a:off x="394913" y="1422002"/>
            <a:ext cx="8354174" cy="10811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sz="2000" b="1" dirty="0"/>
              <a:t>Segmentation: attempts to divide an overall market into groups, in which the members have similar needs and desires for a particular product or service category.</a:t>
            </a:r>
          </a:p>
        </p:txBody>
      </p:sp>
    </p:spTree>
    <p:extLst>
      <p:ext uri="{BB962C8B-B14F-4D97-AF65-F5344CB8AC3E}">
        <p14:creationId xmlns:p14="http://schemas.microsoft.com/office/powerpoint/2010/main" val="2684197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27365"/>
            <a:ext cx="7556313" cy="803691"/>
          </a:xfrm>
        </p:spPr>
        <p:txBody>
          <a:bodyPr/>
          <a:lstStyle/>
          <a:p>
            <a:r>
              <a:rPr lang="en-US" b="1" dirty="0"/>
              <a:t>Segmenting using Cluster Analysis</a:t>
            </a:r>
          </a:p>
        </p:txBody>
      </p:sp>
      <p:sp>
        <p:nvSpPr>
          <p:cNvPr id="3" name="Content Placeholder 2"/>
          <p:cNvSpPr>
            <a:spLocks noGrp="1"/>
          </p:cNvSpPr>
          <p:nvPr>
            <p:ph idx="1"/>
          </p:nvPr>
        </p:nvSpPr>
        <p:spPr/>
        <p:txBody>
          <a:bodyPr>
            <a:normAutofit/>
          </a:bodyPr>
          <a:lstStyle/>
          <a:p>
            <a:r>
              <a:rPr lang="en-US" dirty="0"/>
              <a:t>Cluster analysis helps manage customer heterogeneity.</a:t>
            </a:r>
          </a:p>
          <a:p>
            <a:r>
              <a:rPr lang="en-US" dirty="0"/>
              <a:t>Cluster analysis leverages customer data to identify, classify, and combine heterogeneous consumers or companies into relatively fewer homogeneous segments, according to relevant attributes, factors, needs, and characteristics. </a:t>
            </a:r>
          </a:p>
          <a:p>
            <a:r>
              <a:rPr lang="en-US" dirty="0"/>
              <a:t>Accurate cluster analysis in turn has several managerial uses such as developing pricing and promotion strategies, adjusting acquisition and retention strategies for different customer segments, providing the foundation for Customer Lifetime Value (CLV) analysis of different segments, etc. </a:t>
            </a:r>
          </a:p>
          <a:p>
            <a:r>
              <a:rPr lang="en-US" dirty="0"/>
              <a:t>For example, cluster analysis can be helpful for optimizing pricing strategies, customization and increasing sales and profit.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16</a:t>
            </a:fld>
            <a:endParaRPr lang="en-US" dirty="0"/>
          </a:p>
        </p:txBody>
      </p:sp>
    </p:spTree>
    <p:extLst>
      <p:ext uri="{BB962C8B-B14F-4D97-AF65-F5344CB8AC3E}">
        <p14:creationId xmlns:p14="http://schemas.microsoft.com/office/powerpoint/2010/main" val="87794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3282"/>
            <a:ext cx="7556313" cy="803691"/>
          </a:xfrm>
        </p:spPr>
        <p:txBody>
          <a:bodyPr/>
          <a:lstStyle/>
          <a:p>
            <a:r>
              <a:rPr lang="en-US" b="1" dirty="0"/>
              <a:t>Factor Analysis</a:t>
            </a:r>
          </a:p>
        </p:txBody>
      </p:sp>
      <p:sp>
        <p:nvSpPr>
          <p:cNvPr id="3" name="Content Placeholder 2"/>
          <p:cNvSpPr>
            <a:spLocks noGrp="1"/>
          </p:cNvSpPr>
          <p:nvPr>
            <p:ph idx="1"/>
          </p:nvPr>
        </p:nvSpPr>
        <p:spPr/>
        <p:txBody>
          <a:bodyPr>
            <a:normAutofit/>
          </a:bodyPr>
          <a:lstStyle/>
          <a:p>
            <a:r>
              <a:rPr lang="en-US" dirty="0"/>
              <a:t>Factor analysis is a data reduction technique that can be used to identify a small number of latent “factors” that explain the major variation in many observed variables</a:t>
            </a:r>
          </a:p>
          <a:p>
            <a:r>
              <a:rPr lang="en-US" dirty="0"/>
              <a:t>By reducing customers’ preferences into sets of independent factors, factor analysis reduces the risk of bias that might emerge due to similar factors. </a:t>
            </a:r>
          </a:p>
          <a:p>
            <a:r>
              <a:rPr lang="en-US" dirty="0"/>
              <a:t>When to use it?</a:t>
            </a:r>
          </a:p>
          <a:p>
            <a:pPr lvl="1"/>
            <a:r>
              <a:rPr lang="en-US" sz="2000" dirty="0">
                <a:latin typeface="+mj-lt"/>
                <a:cs typeface="Arial"/>
              </a:rPr>
              <a:t>To condense a large “pool” of potential customer needs, wants, and preferences into a short set of similar characteristics </a:t>
            </a:r>
          </a:p>
          <a:p>
            <a:pPr lvl="1"/>
            <a:r>
              <a:rPr lang="en-US" sz="2000" dirty="0">
                <a:latin typeface="+mj-lt"/>
                <a:cs typeface="Arial"/>
              </a:rPr>
              <a:t>To reduce high correlation among predictors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17</a:t>
            </a:fld>
            <a:endParaRPr lang="en-US" dirty="0"/>
          </a:p>
        </p:txBody>
      </p:sp>
    </p:spTree>
    <p:extLst>
      <p:ext uri="{BB962C8B-B14F-4D97-AF65-F5344CB8AC3E}">
        <p14:creationId xmlns:p14="http://schemas.microsoft.com/office/powerpoint/2010/main" val="101209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114" y="373282"/>
            <a:ext cx="7556313" cy="803691"/>
          </a:xfrm>
        </p:spPr>
        <p:txBody>
          <a:bodyPr/>
          <a:lstStyle/>
          <a:p>
            <a:r>
              <a:rPr lang="en-US" sz="2800" b="1" dirty="0">
                <a:cs typeface="Cambria"/>
              </a:rPr>
              <a:t>Discriminant Analyses</a:t>
            </a:r>
            <a:br>
              <a:rPr lang="en-US" sz="2800" b="1" dirty="0">
                <a:cs typeface="Cambria"/>
              </a:rPr>
            </a:br>
            <a:endParaRPr lang="en-US" sz="2800" b="1" dirty="0"/>
          </a:p>
        </p:txBody>
      </p:sp>
      <p:sp>
        <p:nvSpPr>
          <p:cNvPr id="3" name="Content Placeholder 2"/>
          <p:cNvSpPr>
            <a:spLocks noGrp="1"/>
          </p:cNvSpPr>
          <p:nvPr>
            <p:ph idx="1"/>
          </p:nvPr>
        </p:nvSpPr>
        <p:spPr/>
        <p:txBody>
          <a:bodyPr>
            <a:normAutofit fontScale="92500" lnSpcReduction="10000"/>
          </a:bodyPr>
          <a:lstStyle/>
          <a:p>
            <a:r>
              <a:rPr lang="en-US" sz="2400" dirty="0">
                <a:latin typeface="Cambria" panose="02040503050406030204" pitchFamily="18" charset="0"/>
              </a:rPr>
              <a:t>Discriminant analysis can identify respondents that would map into target segments, after the segments are formed, using a set of demographic characteristics or other observable factors as predictors. </a:t>
            </a:r>
          </a:p>
          <a:p>
            <a:r>
              <a:rPr lang="en-US" sz="2400" dirty="0">
                <a:latin typeface="Cambria" panose="02040503050406030204" pitchFamily="18" charset="0"/>
              </a:rPr>
              <a:t>Discriminant analysis can be used for distinguishing among two or more identified segments using available predictors, classifying new customers into known segments, verifying significant cross segment differences, and identifying specific predictors, mostly demographics, which can best explain between‐segment differences. </a:t>
            </a:r>
          </a:p>
          <a:p>
            <a:r>
              <a:rPr lang="en-US" sz="2400" dirty="0">
                <a:latin typeface="Cambria" panose="02040503050406030204" pitchFamily="18" charset="0"/>
              </a:rPr>
              <a:t>This technique is very useful when firms do not have rich customer data and methods such as customer surveys for acquiring data about customer interests are not feasible. </a:t>
            </a:r>
          </a:p>
        </p:txBody>
      </p:sp>
      <p:sp>
        <p:nvSpPr>
          <p:cNvPr id="7" name="Footer Placeholder 6"/>
          <p:cNvSpPr>
            <a:spLocks noGrp="1"/>
          </p:cNvSpPr>
          <p:nvPr>
            <p:ph type="ftr" sz="quarter" idx="11"/>
          </p:nvPr>
        </p:nvSpPr>
        <p:spPr/>
        <p:txBody>
          <a:bodyPr/>
          <a:lstStyle/>
          <a:p>
            <a:r>
              <a:rPr lang="en-US" dirty="0"/>
              <a:t>© Palmatier, Petersen, and Germann</a:t>
            </a:r>
          </a:p>
        </p:txBody>
      </p:sp>
      <p:sp>
        <p:nvSpPr>
          <p:cNvPr id="8" name="Slide Number Placeholder 7"/>
          <p:cNvSpPr>
            <a:spLocks noGrp="1"/>
          </p:cNvSpPr>
          <p:nvPr>
            <p:ph type="sldNum" sz="quarter" idx="12"/>
          </p:nvPr>
        </p:nvSpPr>
        <p:spPr/>
        <p:txBody>
          <a:bodyPr/>
          <a:lstStyle/>
          <a:p>
            <a:fld id="{606C48AC-5425-9447-80A6-7CD23CC5D020}" type="slidenum">
              <a:rPr lang="en-US" smtClean="0"/>
              <a:pPr/>
              <a:t>18</a:t>
            </a:fld>
            <a:endParaRPr lang="en-US" dirty="0"/>
          </a:p>
        </p:txBody>
      </p:sp>
    </p:spTree>
    <p:extLst>
      <p:ext uri="{BB962C8B-B14F-4D97-AF65-F5344CB8AC3E}">
        <p14:creationId xmlns:p14="http://schemas.microsoft.com/office/powerpoint/2010/main" val="40305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68577"/>
            <a:ext cx="7556313" cy="803691"/>
          </a:xfrm>
        </p:spPr>
        <p:txBody>
          <a:bodyPr/>
          <a:lstStyle/>
          <a:p>
            <a:r>
              <a:rPr lang="en-US" b="1" dirty="0"/>
              <a:t>Targeting</a:t>
            </a:r>
          </a:p>
        </p:txBody>
      </p:sp>
      <p:sp>
        <p:nvSpPr>
          <p:cNvPr id="3" name="Content Placeholder 2"/>
          <p:cNvSpPr>
            <a:spLocks noGrp="1"/>
          </p:cNvSpPr>
          <p:nvPr>
            <p:ph idx="1"/>
          </p:nvPr>
        </p:nvSpPr>
        <p:spPr>
          <a:xfrm>
            <a:off x="498474" y="1338566"/>
            <a:ext cx="8354173" cy="5085020"/>
          </a:xfrm>
        </p:spPr>
        <p:txBody>
          <a:bodyPr>
            <a:noAutofit/>
          </a:bodyPr>
          <a:lstStyle/>
          <a:p>
            <a:pPr>
              <a:lnSpc>
                <a:spcPct val="90000"/>
              </a:lnSpc>
            </a:pPr>
            <a:r>
              <a:rPr lang="en-US" dirty="0">
                <a:latin typeface="+mj-lt"/>
                <a:cs typeface="Arial"/>
              </a:rPr>
              <a:t>A marketer needs to select segments to target based on attractiveness and strength.</a:t>
            </a:r>
          </a:p>
          <a:p>
            <a:pPr>
              <a:lnSpc>
                <a:spcPct val="90000"/>
              </a:lnSpc>
            </a:pPr>
            <a:r>
              <a:rPr lang="en-US" b="1" dirty="0">
                <a:solidFill>
                  <a:schemeClr val="tx2"/>
                </a:solidFill>
                <a:latin typeface="+mj-lt"/>
                <a:cs typeface="Arial"/>
              </a:rPr>
              <a:t>Market attractiveness </a:t>
            </a:r>
            <a:r>
              <a:rPr lang="en-US" dirty="0">
                <a:latin typeface="+mj-lt"/>
                <a:cs typeface="Arial"/>
              </a:rPr>
              <a:t>depends on external market characteristics, such as size, growth rate, or price sensitivity, that make a particular segment especially appealing, strategically or financially. </a:t>
            </a:r>
          </a:p>
          <a:p>
            <a:pPr>
              <a:lnSpc>
                <a:spcPct val="90000"/>
              </a:lnSpc>
            </a:pPr>
            <a:r>
              <a:rPr lang="en-US" dirty="0">
                <a:latin typeface="+mj-lt"/>
                <a:cs typeface="Arial"/>
              </a:rPr>
              <a:t>The </a:t>
            </a:r>
            <a:r>
              <a:rPr lang="en-US" b="1" dirty="0">
                <a:solidFill>
                  <a:schemeClr val="tx2"/>
                </a:solidFill>
                <a:latin typeface="+mj-lt"/>
                <a:cs typeface="Arial"/>
              </a:rPr>
              <a:t>competitive strength </a:t>
            </a:r>
            <a:r>
              <a:rPr lang="en-US" dirty="0">
                <a:latin typeface="+mj-lt"/>
                <a:cs typeface="Arial"/>
              </a:rPr>
              <a:t>of</a:t>
            </a:r>
            <a:r>
              <a:rPr lang="en-US" b="1" dirty="0">
                <a:solidFill>
                  <a:schemeClr val="tx2"/>
                </a:solidFill>
                <a:latin typeface="+mj-lt"/>
                <a:cs typeface="Arial"/>
              </a:rPr>
              <a:t> </a:t>
            </a:r>
            <a:r>
              <a:rPr lang="en-US" dirty="0">
                <a:latin typeface="+mj-lt"/>
                <a:cs typeface="Arial"/>
              </a:rPr>
              <a:t>a segment instead refers to the firm itself and its ability to attract, secure, and maintain market share with the targeted segment. </a:t>
            </a:r>
          </a:p>
          <a:p>
            <a:pPr>
              <a:lnSpc>
                <a:spcPct val="90000"/>
              </a:lnSpc>
            </a:pPr>
            <a:r>
              <a:rPr lang="en-US" dirty="0">
                <a:latin typeface="+mj-lt"/>
                <a:cs typeface="Arial"/>
              </a:rPr>
              <a:t>Evaluating each segment’s market attractiveness and their own competitive strength for serving it can reveal a trade-off, between segment desirability and the firm’s capacity to serve it.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mtClean="0"/>
              <a:pPr/>
              <a:t>19</a:t>
            </a:fld>
            <a:endParaRPr lang="en-US" dirty="0"/>
          </a:p>
        </p:txBody>
      </p:sp>
    </p:spTree>
    <p:extLst>
      <p:ext uri="{BB962C8B-B14F-4D97-AF65-F5344CB8AC3E}">
        <p14:creationId xmlns:p14="http://schemas.microsoft.com/office/powerpoint/2010/main" val="3133910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Objectives</a:t>
            </a:r>
          </a:p>
          <a:p>
            <a:r>
              <a:rPr lang="en-US" dirty="0"/>
              <a:t>Introduction: All Customers Differ</a:t>
            </a:r>
          </a:p>
          <a:p>
            <a:pPr lvl="1"/>
            <a:r>
              <a:rPr lang="en-US" dirty="0"/>
              <a:t>All Customers Differ</a:t>
            </a:r>
          </a:p>
          <a:p>
            <a:pPr lvl="1"/>
            <a:r>
              <a:rPr lang="en-US" dirty="0"/>
              <a:t>Sources of Customer Heterogeneity </a:t>
            </a:r>
          </a:p>
          <a:p>
            <a:r>
              <a:rPr lang="en-US" dirty="0"/>
              <a:t>All Customers Differ: A Fundamental Assumption of Marketing </a:t>
            </a:r>
          </a:p>
          <a:p>
            <a:r>
              <a:rPr lang="en-US" dirty="0"/>
              <a:t>Approach and Analyses for Managing Customer Heterogeneity</a:t>
            </a:r>
          </a:p>
          <a:p>
            <a:pPr lvl="1"/>
            <a:r>
              <a:rPr lang="en-US" dirty="0"/>
              <a:t>Segmenting using Cluster Analysis</a:t>
            </a:r>
          </a:p>
          <a:p>
            <a:pPr lvl="1"/>
            <a:r>
              <a:rPr lang="en-US" dirty="0"/>
              <a:t>Targeting</a:t>
            </a:r>
          </a:p>
          <a:p>
            <a:pPr lvl="1"/>
            <a:r>
              <a:rPr lang="en-US" dirty="0"/>
              <a:t>Positioning using Perceptual and Preference Maps</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2</a:t>
            </a:fld>
            <a:endParaRPr lang="en-US" dirty="0"/>
          </a:p>
        </p:txBody>
      </p:sp>
    </p:spTree>
    <p:extLst>
      <p:ext uri="{BB962C8B-B14F-4D97-AF65-F5344CB8AC3E}">
        <p14:creationId xmlns:p14="http://schemas.microsoft.com/office/powerpoint/2010/main" val="422721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15" y="254523"/>
            <a:ext cx="7556313" cy="647726"/>
          </a:xfrm>
        </p:spPr>
        <p:txBody>
          <a:bodyPr/>
          <a:lstStyle/>
          <a:p>
            <a:r>
              <a:rPr lang="en-US" b="1" dirty="0"/>
              <a:t>Positioning using Perceptual and Preference Maps</a:t>
            </a:r>
          </a:p>
        </p:txBody>
      </p:sp>
      <p:sp>
        <p:nvSpPr>
          <p:cNvPr id="3" name="Content Placeholder 2"/>
          <p:cNvSpPr>
            <a:spLocks noGrp="1"/>
          </p:cNvSpPr>
          <p:nvPr>
            <p:ph idx="1"/>
          </p:nvPr>
        </p:nvSpPr>
        <p:spPr/>
        <p:txBody>
          <a:bodyPr>
            <a:noAutofit/>
          </a:bodyPr>
          <a:lstStyle/>
          <a:p>
            <a:r>
              <a:rPr lang="en-US" sz="1800" dirty="0"/>
              <a:t>Positioning is the final, fine-tuning step, designed to enhance the relative advantage of the firm, among the customers it wants to target, by adjusting the offering (e.g., innovative products) or perceptions of that offering (e.g., rebranding) to match their preferences. </a:t>
            </a:r>
          </a:p>
          <a:p>
            <a:r>
              <a:rPr lang="en-US" sz="1800" dirty="0"/>
              <a:t>Each of the 4Ps that make up the marketing mix—product, price, place (channel), and promotion—influence how the firm is positioned in customers’ minds. </a:t>
            </a:r>
          </a:p>
          <a:p>
            <a:r>
              <a:rPr lang="en-US" sz="1800" dirty="0"/>
              <a:t>In support of both the targeting and positioning steps, </a:t>
            </a:r>
            <a:r>
              <a:rPr lang="en-US" sz="1800" b="1" dirty="0">
                <a:solidFill>
                  <a:schemeClr val="tx2"/>
                </a:solidFill>
              </a:rPr>
              <a:t>perceptual and preference maps </a:t>
            </a:r>
            <a:r>
              <a:rPr lang="en-US" sz="1800" dirty="0"/>
              <a:t>aim to place customer segments, competitors, and the firm itself in a multidimensional space. </a:t>
            </a:r>
          </a:p>
          <a:p>
            <a:r>
              <a:rPr lang="en-US" sz="1800" dirty="0"/>
              <a:t>This space in turn is defined by purchase attributes, which were identified during the segmentation step. </a:t>
            </a:r>
          </a:p>
          <a:p>
            <a:r>
              <a:rPr lang="en-US" sz="1800" dirty="0"/>
              <a:t>Perceptual maps depict competing brands/products performance along certain attributes. </a:t>
            </a:r>
          </a:p>
          <a:p>
            <a:pPr lvl="1"/>
            <a:r>
              <a:rPr lang="en-US" sz="1600" dirty="0"/>
              <a:t>It is good to keep the number of key attributes two for better visualization. </a:t>
            </a:r>
          </a:p>
        </p:txBody>
      </p:sp>
      <p:sp>
        <p:nvSpPr>
          <p:cNvPr id="7" name="Footer Placeholder 6"/>
          <p:cNvSpPr>
            <a:spLocks noGrp="1"/>
          </p:cNvSpPr>
          <p:nvPr>
            <p:ph type="ftr" sz="quarter" idx="11"/>
          </p:nvPr>
        </p:nvSpPr>
        <p:spPr/>
        <p:txBody>
          <a:bodyPr/>
          <a:lstStyle/>
          <a:p>
            <a:r>
              <a:rPr lang="en-US" dirty="0"/>
              <a:t>© Palmatier, Petersen, and Germann</a:t>
            </a:r>
          </a:p>
        </p:txBody>
      </p:sp>
      <p:sp>
        <p:nvSpPr>
          <p:cNvPr id="8" name="Slide Number Placeholder 7"/>
          <p:cNvSpPr>
            <a:spLocks noGrp="1"/>
          </p:cNvSpPr>
          <p:nvPr>
            <p:ph type="sldNum" sz="quarter" idx="12"/>
          </p:nvPr>
        </p:nvSpPr>
        <p:spPr/>
        <p:txBody>
          <a:bodyPr/>
          <a:lstStyle/>
          <a:p>
            <a:fld id="{606C48AC-5425-9447-80A6-7CD23CC5D020}" type="slidenum">
              <a:rPr lang="en-US" smtClean="0"/>
              <a:pPr/>
              <a:t>20</a:t>
            </a:fld>
            <a:endParaRPr lang="en-US" dirty="0"/>
          </a:p>
        </p:txBody>
      </p:sp>
    </p:spTree>
    <p:extLst>
      <p:ext uri="{BB962C8B-B14F-4D97-AF65-F5344CB8AC3E}">
        <p14:creationId xmlns:p14="http://schemas.microsoft.com/office/powerpoint/2010/main" val="2686152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1796AAD-C649-4A2D-A26D-35471D5F6711}"/>
              </a:ext>
            </a:extLst>
          </p:cNvPr>
          <p:cNvSpPr txBox="1"/>
          <p:nvPr/>
        </p:nvSpPr>
        <p:spPr>
          <a:xfrm>
            <a:off x="666206" y="529437"/>
            <a:ext cx="4572000" cy="523220"/>
          </a:xfrm>
          <a:prstGeom prst="rect">
            <a:avLst/>
          </a:prstGeom>
        </p:spPr>
        <p:txBody>
          <a:bodyPr vert="horz" lIns="91440" tIns="45720" rIns="91440" bIns="45720" rtlCol="0" anchor="t" anchorCtr="0">
            <a:noAutofit/>
          </a:bodyPr>
          <a:lstStyle>
            <a:lvl1pPr defTabSz="914400">
              <a:spcBef>
                <a:spcPct val="0"/>
              </a:spcBef>
              <a:buNone/>
              <a:defRPr sz="2800" b="1">
                <a:latin typeface="+mj-lt"/>
                <a:ea typeface="+mj-ea"/>
                <a:cs typeface="+mj-cs"/>
              </a:defRPr>
            </a:lvl1pPr>
          </a:lstStyle>
          <a:p>
            <a:r>
              <a:rPr lang="en-US" dirty="0"/>
              <a:t>Analysis Techniques</a:t>
            </a:r>
          </a:p>
        </p:txBody>
      </p:sp>
      <p:graphicFrame>
        <p:nvGraphicFramePr>
          <p:cNvPr id="8" name="Table 7">
            <a:extLst>
              <a:ext uri="{FF2B5EF4-FFF2-40B4-BE49-F238E27FC236}">
                <a16:creationId xmlns:a16="http://schemas.microsoft.com/office/drawing/2014/main" id="{0346E1C1-A4EC-4AD0-814E-8AEBE29EEA61}"/>
              </a:ext>
            </a:extLst>
          </p:cNvPr>
          <p:cNvGraphicFramePr>
            <a:graphicFrameLocks noGrp="1"/>
          </p:cNvGraphicFramePr>
          <p:nvPr>
            <p:extLst>
              <p:ext uri="{D42A27DB-BD31-4B8C-83A1-F6EECF244321}">
                <p14:modId xmlns:p14="http://schemas.microsoft.com/office/powerpoint/2010/main" val="3390095523"/>
              </p:ext>
            </p:extLst>
          </p:nvPr>
        </p:nvGraphicFramePr>
        <p:xfrm>
          <a:off x="300892" y="1267405"/>
          <a:ext cx="8542216" cy="5393153"/>
        </p:xfrm>
        <a:graphic>
          <a:graphicData uri="http://schemas.openxmlformats.org/drawingml/2006/table">
            <a:tbl>
              <a:tblPr firstRow="1" firstCol="1" bandRow="1">
                <a:tableStyleId>{5C22544A-7EE6-4342-B048-85BDC9FD1C3A}</a:tableStyleId>
              </a:tblPr>
              <a:tblGrid>
                <a:gridCol w="1395065">
                  <a:extLst>
                    <a:ext uri="{9D8B030D-6E8A-4147-A177-3AD203B41FA5}">
                      <a16:colId xmlns:a16="http://schemas.microsoft.com/office/drawing/2014/main" val="80013437"/>
                    </a:ext>
                  </a:extLst>
                </a:gridCol>
                <a:gridCol w="4282688">
                  <a:extLst>
                    <a:ext uri="{9D8B030D-6E8A-4147-A177-3AD203B41FA5}">
                      <a16:colId xmlns:a16="http://schemas.microsoft.com/office/drawing/2014/main" val="635017688"/>
                    </a:ext>
                  </a:extLst>
                </a:gridCol>
                <a:gridCol w="2864463">
                  <a:extLst>
                    <a:ext uri="{9D8B030D-6E8A-4147-A177-3AD203B41FA5}">
                      <a16:colId xmlns:a16="http://schemas.microsoft.com/office/drawing/2014/main" val="2137083264"/>
                    </a:ext>
                  </a:extLst>
                </a:gridCol>
              </a:tblGrid>
              <a:tr h="352927">
                <a:tc>
                  <a:txBody>
                    <a:bodyPr/>
                    <a:lstStyle/>
                    <a:p>
                      <a:pPr marL="0" marR="0" fontAlgn="auto">
                        <a:lnSpc>
                          <a:spcPct val="120000"/>
                        </a:lnSpc>
                        <a:spcBef>
                          <a:spcPts val="0"/>
                        </a:spcBef>
                        <a:spcAft>
                          <a:spcPts val="0"/>
                        </a:spcAft>
                      </a:pPr>
                      <a:r>
                        <a:rPr lang="en-US" sz="1400">
                          <a:effectLst/>
                        </a:rPr>
                        <a:t>Technique</a:t>
                      </a:r>
                      <a:endParaRPr lang="en-US" sz="140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nchor="ctr"/>
                </a:tc>
                <a:tc>
                  <a:txBody>
                    <a:bodyPr/>
                    <a:lstStyle/>
                    <a:p>
                      <a:pPr marL="0" marR="0" fontAlgn="auto">
                        <a:lnSpc>
                          <a:spcPct val="120000"/>
                        </a:lnSpc>
                        <a:spcBef>
                          <a:spcPts val="0"/>
                        </a:spcBef>
                        <a:spcAft>
                          <a:spcPts val="0"/>
                        </a:spcAft>
                      </a:pPr>
                      <a:r>
                        <a:rPr lang="en-US" sz="1400" dirty="0">
                          <a:effectLst/>
                        </a:rPr>
                        <a:t>Description</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nchor="ctr"/>
                </a:tc>
                <a:tc>
                  <a:txBody>
                    <a:bodyPr/>
                    <a:lstStyle/>
                    <a:p>
                      <a:pPr marL="0" marR="0" fontAlgn="auto">
                        <a:lnSpc>
                          <a:spcPct val="120000"/>
                        </a:lnSpc>
                        <a:spcBef>
                          <a:spcPts val="0"/>
                        </a:spcBef>
                        <a:spcAft>
                          <a:spcPts val="0"/>
                        </a:spcAft>
                      </a:pPr>
                      <a:r>
                        <a:rPr lang="en-US" sz="1400">
                          <a:effectLst/>
                        </a:rPr>
                        <a:t>Managerial Uses</a:t>
                      </a:r>
                      <a:endParaRPr lang="en-US" sz="140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nchor="ctr"/>
                </a:tc>
                <a:extLst>
                  <a:ext uri="{0D108BD9-81ED-4DB2-BD59-A6C34878D82A}">
                    <a16:rowId xmlns:a16="http://schemas.microsoft.com/office/drawing/2014/main" val="2268647279"/>
                  </a:ext>
                </a:extLst>
              </a:tr>
              <a:tr h="1421251">
                <a:tc>
                  <a:txBody>
                    <a:bodyPr/>
                    <a:lstStyle/>
                    <a:p>
                      <a:pPr marL="0" marR="0" fontAlgn="auto">
                        <a:lnSpc>
                          <a:spcPct val="120000"/>
                        </a:lnSpc>
                        <a:spcBef>
                          <a:spcPts val="0"/>
                        </a:spcBef>
                        <a:spcAft>
                          <a:spcPts val="0"/>
                        </a:spcAft>
                      </a:pPr>
                      <a:r>
                        <a:rPr lang="en-US" sz="1400">
                          <a:effectLst/>
                        </a:rPr>
                        <a:t>Cluster Analysis for Segmentation (Chapter 3)</a:t>
                      </a:r>
                      <a:endParaRPr lang="en-US" sz="140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fontAlgn="auto">
                        <a:lnSpc>
                          <a:spcPct val="120000"/>
                        </a:lnSpc>
                        <a:spcBef>
                          <a:spcPts val="0"/>
                        </a:spcBef>
                        <a:spcAft>
                          <a:spcPts val="0"/>
                        </a:spcAft>
                      </a:pPr>
                      <a:r>
                        <a:rPr lang="en-US" sz="1400" dirty="0">
                          <a:effectLst/>
                        </a:rPr>
                        <a:t>Partitioning technique to segment large sets of heterogeneous customers into a few homogeneous groups with similar needs, preferences and subsequent behavior. The goal is to maximize in-segment similarities and across-segment differences.</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fontAlgn="auto">
                        <a:lnSpc>
                          <a:spcPct val="120000"/>
                        </a:lnSpc>
                        <a:spcBef>
                          <a:spcPts val="0"/>
                        </a:spcBef>
                        <a:spcAft>
                          <a:spcPts val="0"/>
                        </a:spcAft>
                      </a:pPr>
                      <a:r>
                        <a:rPr lang="en-US" sz="1400" dirty="0">
                          <a:effectLst/>
                        </a:rPr>
                        <a:t>Segmentation, pricing and promotion strategies, product design, acquisition and retention strategies, customer lifetime value analysis, advertising strategies, customization</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extLst>
                  <a:ext uri="{0D108BD9-81ED-4DB2-BD59-A6C34878D82A}">
                    <a16:rowId xmlns:a16="http://schemas.microsoft.com/office/drawing/2014/main" val="1253432575"/>
                  </a:ext>
                </a:extLst>
              </a:tr>
              <a:tr h="1421251">
                <a:tc>
                  <a:txBody>
                    <a:bodyPr/>
                    <a:lstStyle/>
                    <a:p>
                      <a:pPr marL="0" marR="0" fontAlgn="auto">
                        <a:lnSpc>
                          <a:spcPct val="120000"/>
                        </a:lnSpc>
                        <a:spcBef>
                          <a:spcPts val="0"/>
                        </a:spcBef>
                        <a:spcAft>
                          <a:spcPts val="0"/>
                        </a:spcAft>
                      </a:pPr>
                      <a:r>
                        <a:rPr lang="en-US" sz="1400">
                          <a:effectLst/>
                        </a:rPr>
                        <a:t>Discriminant Analysis for Targeting and Classification (Chapter 4)</a:t>
                      </a:r>
                      <a:endParaRPr lang="en-US" sz="140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fontAlgn="auto">
                        <a:lnSpc>
                          <a:spcPct val="120000"/>
                        </a:lnSpc>
                        <a:spcBef>
                          <a:spcPts val="0"/>
                        </a:spcBef>
                        <a:spcAft>
                          <a:spcPts val="0"/>
                        </a:spcAft>
                      </a:pPr>
                      <a:r>
                        <a:rPr lang="en-US" sz="1400" dirty="0">
                          <a:effectLst/>
                        </a:rPr>
                        <a:t>Discriminant and classification analyses provide an empirical approach for identifying target customers using data that is easily available and that does not need to be collected using surveys. Then using these analysis to map customers into target segments.</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fontAlgn="auto">
                        <a:lnSpc>
                          <a:spcPct val="120000"/>
                        </a:lnSpc>
                        <a:spcBef>
                          <a:spcPts val="0"/>
                        </a:spcBef>
                        <a:spcAft>
                          <a:spcPts val="0"/>
                        </a:spcAft>
                      </a:pPr>
                      <a:r>
                        <a:rPr lang="en-US" sz="1400" dirty="0">
                          <a:effectLst/>
                        </a:rPr>
                        <a:t>Targeting, acquisition and retention strategies, advertising campaigns, pricing, promotion and distribution strategies, customization</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extLst>
                  <a:ext uri="{0D108BD9-81ED-4DB2-BD59-A6C34878D82A}">
                    <a16:rowId xmlns:a16="http://schemas.microsoft.com/office/drawing/2014/main" val="3919393428"/>
                  </a:ext>
                </a:extLst>
              </a:tr>
              <a:tr h="2000489">
                <a:tc>
                  <a:txBody>
                    <a:bodyPr/>
                    <a:lstStyle/>
                    <a:p>
                      <a:pPr marL="0" marR="0" fontAlgn="auto">
                        <a:lnSpc>
                          <a:spcPct val="120000"/>
                        </a:lnSpc>
                        <a:spcBef>
                          <a:spcPts val="0"/>
                        </a:spcBef>
                        <a:spcAft>
                          <a:spcPts val="0"/>
                        </a:spcAft>
                      </a:pPr>
                      <a:r>
                        <a:rPr lang="en-US" sz="1400" dirty="0">
                          <a:effectLst/>
                        </a:rPr>
                        <a:t>Perceptual and Preference Mapping for Competitive Positioning (Chapter 5)</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a:lnSpc>
                          <a:spcPct val="120000"/>
                        </a:lnSpc>
                        <a:spcBef>
                          <a:spcPts val="0"/>
                        </a:spcBef>
                        <a:spcAft>
                          <a:spcPts val="0"/>
                        </a:spcAft>
                      </a:pPr>
                      <a:r>
                        <a:rPr lang="en-US" sz="1400" dirty="0">
                          <a:effectLst/>
                        </a:rPr>
                        <a:t>Perceptual and preference visually maps consumers’ perceptions and preferences about a firm’s and their competitors’ brands and products. Once companies know consumers’ perceptions and preferences, they can seek strategies to differentiate their brands and products vis-à-vis their competitors on key dimensions that are relevant to their target customers.</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tc>
                  <a:txBody>
                    <a:bodyPr/>
                    <a:lstStyle/>
                    <a:p>
                      <a:pPr marL="0" marR="0" fontAlgn="auto">
                        <a:lnSpc>
                          <a:spcPct val="120000"/>
                        </a:lnSpc>
                        <a:spcBef>
                          <a:spcPts val="0"/>
                        </a:spcBef>
                        <a:spcAft>
                          <a:spcPts val="0"/>
                        </a:spcAft>
                      </a:pPr>
                      <a:r>
                        <a:rPr lang="en-US" sz="1400" dirty="0">
                          <a:effectLst/>
                        </a:rPr>
                        <a:t>Targeting, brand and product positioning in a competitive marketplace, pricing and promotion strategies, product design, advertising strategies, customization</a:t>
                      </a:r>
                      <a:endParaRPr lang="en-US" sz="1400" dirty="0">
                        <a:solidFill>
                          <a:srgbClr val="00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52418" marR="52418" marT="52418" marB="52418"/>
                </a:tc>
                <a:extLst>
                  <a:ext uri="{0D108BD9-81ED-4DB2-BD59-A6C34878D82A}">
                    <a16:rowId xmlns:a16="http://schemas.microsoft.com/office/drawing/2014/main" val="1805045955"/>
                  </a:ext>
                </a:extLst>
              </a:tr>
            </a:tbl>
          </a:graphicData>
        </a:graphic>
      </p:graphicFrame>
    </p:spTree>
    <p:extLst>
      <p:ext uri="{BB962C8B-B14F-4D97-AF65-F5344CB8AC3E}">
        <p14:creationId xmlns:p14="http://schemas.microsoft.com/office/powerpoint/2010/main" val="1777606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9641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sz="1800" dirty="0"/>
              <a:t>Introduction: All Customers Differ</a:t>
            </a:r>
          </a:p>
          <a:p>
            <a:pPr lvl="1"/>
            <a:r>
              <a:rPr lang="en-US" sz="1600" dirty="0"/>
              <a:t>All Customers Differ</a:t>
            </a:r>
          </a:p>
          <a:p>
            <a:pPr lvl="1"/>
            <a:r>
              <a:rPr lang="en-US" sz="1600" dirty="0"/>
              <a:t>Sources of Customer Heterogeneity </a:t>
            </a:r>
          </a:p>
          <a:p>
            <a:r>
              <a:rPr lang="en-US" sz="1800" dirty="0"/>
              <a:t>All Customers Differ: A Fundamental Assumption of Marketing </a:t>
            </a:r>
          </a:p>
          <a:p>
            <a:r>
              <a:rPr lang="en-US" sz="1800" dirty="0"/>
              <a:t>Approach and Analyses for Managing Customer Heterogeneity</a:t>
            </a:r>
          </a:p>
          <a:p>
            <a:pPr lvl="1"/>
            <a:r>
              <a:rPr lang="en-US" sz="1600" dirty="0"/>
              <a:t>Segmenting using Cluster Analysis</a:t>
            </a:r>
          </a:p>
          <a:p>
            <a:pPr lvl="1"/>
            <a:r>
              <a:rPr lang="en-US" sz="1600" dirty="0"/>
              <a:t>Targeting</a:t>
            </a:r>
          </a:p>
          <a:p>
            <a:pPr lvl="1"/>
            <a:r>
              <a:rPr lang="en-US" sz="1600" dirty="0"/>
              <a:t>Positioning using Perceptual and Preference Maps</a:t>
            </a:r>
          </a:p>
          <a:p>
            <a:r>
              <a:rPr lang="en-US" sz="1800" b="1" dirty="0">
                <a:solidFill>
                  <a:schemeClr val="tx2"/>
                </a:solidFill>
              </a:rPr>
              <a:t>Takeaways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22</a:t>
            </a:fld>
            <a:endParaRPr lang="en-US" dirty="0"/>
          </a:p>
        </p:txBody>
      </p:sp>
    </p:spTree>
    <p:extLst>
      <p:ext uri="{BB962C8B-B14F-4D97-AF65-F5344CB8AC3E}">
        <p14:creationId xmlns:p14="http://schemas.microsoft.com/office/powerpoint/2010/main" val="77600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3282"/>
            <a:ext cx="7556313" cy="803691"/>
          </a:xfrm>
        </p:spPr>
        <p:txBody>
          <a:bodyPr/>
          <a:lstStyle/>
          <a:p>
            <a:r>
              <a:rPr lang="en-US" sz="2800" b="1" dirty="0"/>
              <a:t>Takeaways</a:t>
            </a:r>
          </a:p>
        </p:txBody>
      </p:sp>
      <p:sp>
        <p:nvSpPr>
          <p:cNvPr id="3" name="Content Placeholder 2"/>
          <p:cNvSpPr>
            <a:spLocks noGrp="1"/>
          </p:cNvSpPr>
          <p:nvPr>
            <p:ph idx="1"/>
          </p:nvPr>
        </p:nvSpPr>
        <p:spPr/>
        <p:txBody>
          <a:bodyPr>
            <a:normAutofit fontScale="92500" lnSpcReduction="20000"/>
          </a:bodyPr>
          <a:lstStyle/>
          <a:p>
            <a:pPr lvl="0"/>
            <a:r>
              <a:rPr lang="en-US" dirty="0"/>
              <a:t>All customers differ, so a successful marketing strategy must manage and exploit this inherent customer heterogeneity. </a:t>
            </a:r>
          </a:p>
          <a:p>
            <a:pPr lvl="0"/>
            <a:r>
              <a:rPr lang="en-US" dirty="0"/>
              <a:t>Customers’ heterogeneous preferences stem from individual differences, life experiences, functional needs, and self-identities and image; it also can be invoked by marketing. </a:t>
            </a:r>
          </a:p>
          <a:p>
            <a:pPr lvl="0"/>
            <a:r>
              <a:rPr lang="en-US" dirty="0"/>
              <a:t>With STP, the firm can manage customer heterogeneity, because it assigns potential customers to relatively homogeneous segments, according to their preferences and needs, then targets attractive segment(s) and develops a position and strategy to leverage its various marketing activities.</a:t>
            </a:r>
          </a:p>
          <a:p>
            <a:pPr lvl="0"/>
            <a:r>
              <a:rPr lang="en-US" dirty="0"/>
              <a:t>With cluster analysis, similar customers get combined into segments; with classification analysis, discriminant models predict segment membership using demographic variables. </a:t>
            </a:r>
          </a:p>
          <a:p>
            <a:pPr lvl="0"/>
            <a:r>
              <a:rPr lang="en-US" dirty="0"/>
              <a:t>Perceptual and preference maps locate various offerings according to certain attributes, then identify which location(s) might be more attractive to customers and produce stronger competitive advantages. </a:t>
            </a:r>
          </a:p>
          <a:p>
            <a:endParaRPr lang="en-US" sz="1800" dirty="0"/>
          </a:p>
        </p:txBody>
      </p:sp>
      <p:sp>
        <p:nvSpPr>
          <p:cNvPr id="6" name="Footer Placeholder 5"/>
          <p:cNvSpPr>
            <a:spLocks noGrp="1"/>
          </p:cNvSpPr>
          <p:nvPr>
            <p:ph type="ftr" sz="quarter" idx="11"/>
          </p:nvPr>
        </p:nvSpPr>
        <p:spPr/>
        <p:txBody>
          <a:bodyPr/>
          <a:lstStyle/>
          <a:p>
            <a:r>
              <a:rPr lang="en-US"/>
              <a:t>© Palmatier, Petersen, and Germann</a:t>
            </a:r>
            <a:endParaRPr lang="en-US" dirty="0"/>
          </a:p>
        </p:txBody>
      </p:sp>
      <p:sp>
        <p:nvSpPr>
          <p:cNvPr id="7" name="Slide Number Placeholder 6"/>
          <p:cNvSpPr>
            <a:spLocks noGrp="1"/>
          </p:cNvSpPr>
          <p:nvPr>
            <p:ph type="sldNum" sz="quarter" idx="12"/>
          </p:nvPr>
        </p:nvSpPr>
        <p:spPr/>
        <p:txBody>
          <a:bodyPr/>
          <a:lstStyle/>
          <a:p>
            <a:fld id="{606C48AC-5425-9447-80A6-7CD23CC5D020}" type="slidenum">
              <a:rPr lang="en-US" smtClean="0"/>
              <a:pPr/>
              <a:t>23</a:t>
            </a:fld>
            <a:endParaRPr lang="en-US" dirty="0"/>
          </a:p>
        </p:txBody>
      </p:sp>
    </p:spTree>
    <p:extLst>
      <p:ext uri="{BB962C8B-B14F-4D97-AF65-F5344CB8AC3E}">
        <p14:creationId xmlns:p14="http://schemas.microsoft.com/office/powerpoint/2010/main" val="272797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fontScale="92500" lnSpcReduction="10000"/>
          </a:bodyPr>
          <a:lstStyle/>
          <a:p>
            <a:pPr lvl="0"/>
            <a:r>
              <a:rPr lang="en-US" dirty="0"/>
              <a:t>Understand and explain why all customers differ.</a:t>
            </a:r>
          </a:p>
          <a:p>
            <a:pPr lvl="0"/>
            <a:r>
              <a:rPr lang="en-US" dirty="0"/>
              <a:t>Critically discuss why an effective marketing strategy must manage customer heterogeneity (Marketing Principle #1).</a:t>
            </a:r>
          </a:p>
          <a:p>
            <a:pPr lvl="0"/>
            <a:r>
              <a:rPr lang="en-US" dirty="0"/>
              <a:t>Outline in detail the STP (segmentation, targeting, positioning) approach to managing customer heterogeneity.</a:t>
            </a:r>
          </a:p>
          <a:p>
            <a:pPr lvl="0"/>
            <a:r>
              <a:rPr lang="en-US" dirty="0"/>
              <a:t>Explain why segmenting should not be based solely on demographic factors but rather should include customer needs and desires.</a:t>
            </a:r>
          </a:p>
          <a:p>
            <a:pPr lvl="0"/>
            <a:r>
              <a:rPr lang="en-US" dirty="0"/>
              <a:t>Describe the importance of a positioning strategy (including a positioning statement) to a firm’s long-term success.</a:t>
            </a:r>
          </a:p>
          <a:p>
            <a:pPr lvl="0"/>
            <a:r>
              <a:rPr lang="en-US" dirty="0"/>
              <a:t>Describe the objectives of cluster, discriminant, and classification analyses.</a:t>
            </a:r>
          </a:p>
          <a:p>
            <a:pPr lvl="0"/>
            <a:r>
              <a:rPr lang="en-US" dirty="0"/>
              <a:t>Outline the benefits of perceptual maps.</a:t>
            </a:r>
            <a:endParaRPr lang="en-US" sz="2400" dirty="0"/>
          </a:p>
          <a:p>
            <a:pPr marL="0" indent="0">
              <a:buNone/>
            </a:pPr>
            <a:endParaRPr lang="en-US" sz="1800"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b="1" dirty="0">
                <a:solidFill>
                  <a:srgbClr val="004264"/>
                </a:solidFill>
              </a:rPr>
              <a:t>Introduction: All Customers Differ</a:t>
            </a:r>
          </a:p>
          <a:p>
            <a:pPr lvl="1"/>
            <a:r>
              <a:rPr lang="en-US" dirty="0">
                <a:solidFill>
                  <a:srgbClr val="004264"/>
                </a:solidFill>
              </a:rPr>
              <a:t>All Customers Differ</a:t>
            </a:r>
          </a:p>
          <a:p>
            <a:pPr lvl="1"/>
            <a:r>
              <a:rPr lang="en-US" dirty="0">
                <a:solidFill>
                  <a:srgbClr val="004264"/>
                </a:solidFill>
              </a:rPr>
              <a:t>Sources of Customer Heterogeneity </a:t>
            </a:r>
          </a:p>
          <a:p>
            <a:r>
              <a:rPr lang="en-US" dirty="0"/>
              <a:t>All Customers Differ: A Fundamental Assumption of Marketing </a:t>
            </a:r>
          </a:p>
          <a:p>
            <a:r>
              <a:rPr lang="en-US" dirty="0"/>
              <a:t>Approach and Analyses for Managing Customer Heterogeneity</a:t>
            </a:r>
          </a:p>
          <a:p>
            <a:pPr lvl="1"/>
            <a:r>
              <a:rPr lang="en-US" dirty="0"/>
              <a:t>Segmenting using Cluster Analysis</a:t>
            </a:r>
          </a:p>
          <a:p>
            <a:pPr lvl="1"/>
            <a:r>
              <a:rPr lang="en-US" dirty="0"/>
              <a:t>Targeting</a:t>
            </a:r>
          </a:p>
          <a:p>
            <a:pPr lvl="1"/>
            <a:r>
              <a:rPr lang="en-US" dirty="0"/>
              <a:t>Positioning using Perceptual and Preference Maps</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4</a:t>
            </a:fld>
            <a:endParaRPr lang="en-US" dirty="0"/>
          </a:p>
        </p:txBody>
      </p:sp>
    </p:spTree>
    <p:extLst>
      <p:ext uri="{BB962C8B-B14F-4D97-AF65-F5344CB8AC3E}">
        <p14:creationId xmlns:p14="http://schemas.microsoft.com/office/powerpoint/2010/main" val="1675353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sz="3200" b="1" dirty="0"/>
              <a:t>All Customers Differ</a:t>
            </a:r>
          </a:p>
        </p:txBody>
      </p:sp>
      <p:sp>
        <p:nvSpPr>
          <p:cNvPr id="3" name="Content Placeholder 2"/>
          <p:cNvSpPr>
            <a:spLocks noGrp="1"/>
          </p:cNvSpPr>
          <p:nvPr>
            <p:ph idx="1"/>
          </p:nvPr>
        </p:nvSpPr>
        <p:spPr/>
        <p:txBody>
          <a:bodyPr>
            <a:normAutofit/>
          </a:bodyPr>
          <a:lstStyle/>
          <a:p>
            <a:r>
              <a:rPr lang="en-US" dirty="0">
                <a:latin typeface="+mj-lt"/>
                <a:cs typeface="Arial"/>
              </a:rPr>
              <a:t>All customers differ, which leads to varying needs and preferences (real and perceived). </a:t>
            </a:r>
          </a:p>
          <a:p>
            <a:pPr lvl="1"/>
            <a:r>
              <a:rPr lang="en-US" sz="1600" b="1" dirty="0">
                <a:solidFill>
                  <a:schemeClr val="tx2"/>
                </a:solidFill>
                <a:latin typeface="+mj-lt"/>
                <a:cs typeface="Arial"/>
              </a:rPr>
              <a:t>Customer heterogeneity </a:t>
            </a:r>
            <a:r>
              <a:rPr lang="en-US" sz="1600" dirty="0">
                <a:latin typeface="+mj-lt"/>
                <a:cs typeface="Arial"/>
              </a:rPr>
              <a:t>is variation among customers in terms of their needs, desires, and subsequent behaviors</a:t>
            </a:r>
          </a:p>
          <a:p>
            <a:r>
              <a:rPr lang="en-US" dirty="0"/>
              <a:t>In response, firms are targeting smaller &amp; smaller segments</a:t>
            </a:r>
          </a:p>
          <a:p>
            <a:pPr lvl="1"/>
            <a:r>
              <a:rPr lang="en-US" sz="1600" dirty="0"/>
              <a:t>Mass marketing </a:t>
            </a:r>
            <a:r>
              <a:rPr lang="en-US" sz="1600" dirty="0">
                <a:cs typeface="Arial" charset="0"/>
              </a:rPr>
              <a:t>→</a:t>
            </a:r>
            <a:r>
              <a:rPr lang="en-US" sz="1600" dirty="0"/>
              <a:t> niche marketing </a:t>
            </a:r>
            <a:r>
              <a:rPr lang="en-US" sz="1600" dirty="0">
                <a:cs typeface="Arial" charset="0"/>
              </a:rPr>
              <a:t>→</a:t>
            </a:r>
            <a:r>
              <a:rPr lang="en-US" sz="1600" dirty="0"/>
              <a:t> 1 to 1 marketing</a:t>
            </a:r>
          </a:p>
          <a:p>
            <a:pPr lvl="1"/>
            <a:r>
              <a:rPr lang="en-US" sz="1600" dirty="0"/>
              <a:t>Competitive race as firms target smaller segments </a:t>
            </a:r>
          </a:p>
          <a:p>
            <a:pPr lvl="1"/>
            <a:r>
              <a:rPr lang="en-US" sz="1600" dirty="0"/>
              <a:t>But it is hard to effectively compete in all segments</a:t>
            </a:r>
          </a:p>
          <a:p>
            <a:r>
              <a:rPr lang="en-US" sz="2200" dirty="0"/>
              <a:t>Drivers</a:t>
            </a:r>
          </a:p>
          <a:p>
            <a:pPr lvl="1">
              <a:lnSpc>
                <a:spcPct val="90000"/>
              </a:lnSpc>
            </a:pPr>
            <a:r>
              <a:rPr lang="en-US" sz="1700" dirty="0"/>
              <a:t>Matches inherent customer desires (real, perceived)</a:t>
            </a:r>
          </a:p>
          <a:p>
            <a:pPr lvl="1">
              <a:lnSpc>
                <a:spcPct val="90000"/>
              </a:lnSpc>
            </a:pPr>
            <a:r>
              <a:rPr lang="en-US" sz="1700" dirty="0"/>
              <a:t>Faster response to customer trends and changes</a:t>
            </a:r>
          </a:p>
          <a:p>
            <a:pPr lvl="1">
              <a:lnSpc>
                <a:spcPct val="90000"/>
              </a:lnSpc>
            </a:pPr>
            <a:r>
              <a:rPr lang="en-US" sz="1700" dirty="0"/>
              <a:t>Technology enabled (more economical to target/customize)</a:t>
            </a:r>
          </a:p>
          <a:p>
            <a:pPr lvl="1">
              <a:lnSpc>
                <a:spcPct val="90000"/>
              </a:lnSpc>
            </a:pPr>
            <a:r>
              <a:rPr lang="en-US" sz="1700" dirty="0"/>
              <a:t>Only limited by tradeoff in efficiency (cost) versus benefit of better match to need (solution)</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31051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547" y="375386"/>
            <a:ext cx="8516470" cy="762000"/>
          </a:xfrm>
        </p:spPr>
        <p:txBody>
          <a:bodyPr/>
          <a:lstStyle/>
          <a:p>
            <a:r>
              <a:rPr lang="en-US" b="1" dirty="0"/>
              <a:t>In Class Exercise on Customer Heterogeneity</a:t>
            </a:r>
          </a:p>
        </p:txBody>
      </p:sp>
      <p:sp>
        <p:nvSpPr>
          <p:cNvPr id="3" name="Content Placeholder 2"/>
          <p:cNvSpPr>
            <a:spLocks noGrp="1"/>
          </p:cNvSpPr>
          <p:nvPr>
            <p:ph idx="1"/>
          </p:nvPr>
        </p:nvSpPr>
        <p:spPr>
          <a:xfrm>
            <a:off x="533400" y="1674158"/>
            <a:ext cx="8153400" cy="4341605"/>
          </a:xfrm>
        </p:spPr>
        <p:txBody>
          <a:bodyPr>
            <a:noAutofit/>
          </a:bodyPr>
          <a:lstStyle/>
          <a:p>
            <a:r>
              <a:rPr lang="en-US" sz="2400" dirty="0"/>
              <a:t>Everyone take 2 minutes to list your favorite retailer, and why  _____________________</a:t>
            </a:r>
          </a:p>
          <a:p>
            <a:pPr lvl="1"/>
            <a:r>
              <a:rPr lang="en-US" sz="2000" dirty="0"/>
              <a:t>First reason _______________</a:t>
            </a:r>
          </a:p>
          <a:p>
            <a:pPr lvl="1"/>
            <a:r>
              <a:rPr lang="en-US" sz="2000" dirty="0"/>
              <a:t>Second reason ____________</a:t>
            </a:r>
          </a:p>
          <a:p>
            <a:r>
              <a:rPr lang="en-US" sz="2400" dirty="0"/>
              <a:t>How could one retailer be the best at satisfying all of you?</a:t>
            </a:r>
          </a:p>
          <a:p>
            <a:r>
              <a:rPr lang="en-US" sz="2400" dirty="0"/>
              <a:t>What segment is each retailer targeting?</a:t>
            </a:r>
          </a:p>
          <a:p>
            <a:r>
              <a:rPr lang="en-US" sz="2400" dirty="0"/>
              <a:t>What are Walmart’s and Nordstrom’s target segments?</a:t>
            </a:r>
          </a:p>
          <a:p>
            <a:r>
              <a:rPr lang="en-US" sz="2400" dirty="0"/>
              <a:t>What happened to JC Penny and Gap?</a:t>
            </a:r>
          </a:p>
        </p:txBody>
      </p:sp>
      <p:sp>
        <p:nvSpPr>
          <p:cNvPr id="8" name="Footer Placeholder 7"/>
          <p:cNvSpPr>
            <a:spLocks noGrp="1"/>
          </p:cNvSpPr>
          <p:nvPr>
            <p:ph type="ftr" sz="quarter" idx="11"/>
          </p:nvPr>
        </p:nvSpPr>
        <p:spPr/>
        <p:txBody>
          <a:bodyPr/>
          <a:lstStyle/>
          <a:p>
            <a:r>
              <a:rPr lang="en-US" dirty="0"/>
              <a:t>© Palmatier, Petersen, and Germann</a:t>
            </a:r>
          </a:p>
        </p:txBody>
      </p:sp>
      <p:sp>
        <p:nvSpPr>
          <p:cNvPr id="9" name="Slide Number Placeholder 8"/>
          <p:cNvSpPr>
            <a:spLocks noGrp="1"/>
          </p:cNvSpPr>
          <p:nvPr>
            <p:ph type="sldNum" sz="quarter" idx="12"/>
          </p:nvPr>
        </p:nvSpPr>
        <p:spPr/>
        <p:txBody>
          <a:bodyPr/>
          <a:lstStyle/>
          <a:p>
            <a:fld id="{606C48AC-5425-9447-80A6-7CD23CC5D020}" type="slidenum">
              <a:rPr lang="en-US" smtClean="0"/>
              <a:pPr/>
              <a:t>6</a:t>
            </a:fld>
            <a:endParaRPr lang="en-US" dirty="0"/>
          </a:p>
        </p:txBody>
      </p:sp>
    </p:spTree>
    <p:extLst>
      <p:ext uri="{BB962C8B-B14F-4D97-AF65-F5344CB8AC3E}">
        <p14:creationId xmlns:p14="http://schemas.microsoft.com/office/powerpoint/2010/main" val="234809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8269"/>
            <a:ext cx="7556313" cy="648538"/>
          </a:xfrm>
        </p:spPr>
        <p:txBody>
          <a:bodyPr>
            <a:normAutofit/>
          </a:bodyPr>
          <a:lstStyle/>
          <a:p>
            <a:r>
              <a:rPr lang="en-US" b="1" dirty="0"/>
              <a:t>5 Sources of Customer Heterogeneity</a:t>
            </a:r>
          </a:p>
        </p:txBody>
      </p:sp>
      <p:sp>
        <p:nvSpPr>
          <p:cNvPr id="3" name="Content Placeholder 2"/>
          <p:cNvSpPr>
            <a:spLocks noGrp="1"/>
          </p:cNvSpPr>
          <p:nvPr>
            <p:ph idx="1"/>
          </p:nvPr>
        </p:nvSpPr>
        <p:spPr>
          <a:xfrm>
            <a:off x="498474" y="1469982"/>
            <a:ext cx="8354173" cy="4948558"/>
          </a:xfrm>
        </p:spPr>
        <p:txBody>
          <a:bodyPr>
            <a:normAutofit/>
          </a:bodyPr>
          <a:lstStyle/>
          <a:p>
            <a:r>
              <a:rPr lang="en-US" sz="2400" dirty="0"/>
              <a:t>Individual differences</a:t>
            </a:r>
          </a:p>
          <a:p>
            <a:r>
              <a:rPr lang="en-US" sz="2400" dirty="0"/>
              <a:t>Life experiences</a:t>
            </a:r>
          </a:p>
          <a:p>
            <a:r>
              <a:rPr lang="en-US" sz="2400" dirty="0"/>
              <a:t>Functional needs</a:t>
            </a:r>
          </a:p>
          <a:p>
            <a:r>
              <a:rPr lang="en-US" sz="2400" dirty="0"/>
              <a:t>Self-identity/image</a:t>
            </a:r>
          </a:p>
          <a:p>
            <a:r>
              <a:rPr lang="en-US" sz="2400" dirty="0"/>
              <a:t>Marketing activities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7</a:t>
            </a:fld>
            <a:endParaRPr lang="en-US" dirty="0"/>
          </a:p>
        </p:txBody>
      </p:sp>
      <p:sp>
        <p:nvSpPr>
          <p:cNvPr id="6" name="Rounded Rectangle 6">
            <a:extLst>
              <a:ext uri="{FF2B5EF4-FFF2-40B4-BE49-F238E27FC236}">
                <a16:creationId xmlns:a16="http://schemas.microsoft.com/office/drawing/2014/main" id="{A9C3A15E-746A-4648-9587-0DF8E0B0D058}"/>
              </a:ext>
            </a:extLst>
          </p:cNvPr>
          <p:cNvSpPr/>
          <p:nvPr/>
        </p:nvSpPr>
        <p:spPr>
          <a:xfrm>
            <a:off x="498474" y="4878944"/>
            <a:ext cx="7717556" cy="101814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i="1" dirty="0"/>
              <a:t>Customer heterogeneity </a:t>
            </a:r>
            <a:r>
              <a:rPr lang="en-US" sz="2000" b="1" dirty="0"/>
              <a:t>is variation among customers in terms of their needs, desires, and subsequent behaviors</a:t>
            </a:r>
          </a:p>
        </p:txBody>
      </p:sp>
    </p:spTree>
    <p:extLst>
      <p:ext uri="{BB962C8B-B14F-4D97-AF65-F5344CB8AC3E}">
        <p14:creationId xmlns:p14="http://schemas.microsoft.com/office/powerpoint/2010/main" val="200100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269052575"/>
              </p:ext>
            </p:extLst>
          </p:nvPr>
        </p:nvGraphicFramePr>
        <p:xfrm>
          <a:off x="201706" y="633276"/>
          <a:ext cx="8650941" cy="5943600"/>
        </p:xfrm>
        <a:graphic>
          <a:graphicData uri="http://schemas.openxmlformats.org/drawingml/2006/table">
            <a:tbl>
              <a:tblPr firstRow="1" bandRow="1">
                <a:tableStyleId>{5C22544A-7EE6-4342-B048-85BDC9FD1C3A}</a:tableStyleId>
              </a:tblPr>
              <a:tblGrid>
                <a:gridCol w="1100068">
                  <a:extLst>
                    <a:ext uri="{9D8B030D-6E8A-4147-A177-3AD203B41FA5}">
                      <a16:colId xmlns:a16="http://schemas.microsoft.com/office/drawing/2014/main" val="20000"/>
                    </a:ext>
                  </a:extLst>
                </a:gridCol>
                <a:gridCol w="3133355">
                  <a:extLst>
                    <a:ext uri="{9D8B030D-6E8A-4147-A177-3AD203B41FA5}">
                      <a16:colId xmlns:a16="http://schemas.microsoft.com/office/drawing/2014/main" val="20001"/>
                    </a:ext>
                  </a:extLst>
                </a:gridCol>
                <a:gridCol w="4417518">
                  <a:extLst>
                    <a:ext uri="{9D8B030D-6E8A-4147-A177-3AD203B41FA5}">
                      <a16:colId xmlns:a16="http://schemas.microsoft.com/office/drawing/2014/main" val="20002"/>
                    </a:ext>
                  </a:extLst>
                </a:gridCol>
              </a:tblGrid>
              <a:tr h="334488">
                <a:tc>
                  <a:txBody>
                    <a:bodyPr/>
                    <a:lstStyle/>
                    <a:p>
                      <a:r>
                        <a:rPr lang="en-US" sz="1400" dirty="0"/>
                        <a:t>Source</a:t>
                      </a:r>
                    </a:p>
                  </a:txBody>
                  <a:tcPr/>
                </a:tc>
                <a:tc>
                  <a:txBody>
                    <a:bodyPr/>
                    <a:lstStyle/>
                    <a:p>
                      <a:r>
                        <a:rPr lang="en-US" sz="1400" dirty="0"/>
                        <a:t>Description</a:t>
                      </a:r>
                    </a:p>
                  </a:txBody>
                  <a:tcPr/>
                </a:tc>
                <a:tc>
                  <a:txBody>
                    <a:bodyPr/>
                    <a:lstStyle/>
                    <a:p>
                      <a:r>
                        <a:rPr lang="en-US" dirty="0"/>
                        <a:t>Examples</a:t>
                      </a:r>
                    </a:p>
                  </a:txBody>
                  <a:tcPr/>
                </a:tc>
                <a:extLst>
                  <a:ext uri="{0D108BD9-81ED-4DB2-BD59-A6C34878D82A}">
                    <a16:rowId xmlns:a16="http://schemas.microsoft.com/office/drawing/2014/main" val="10000"/>
                  </a:ext>
                </a:extLst>
              </a:tr>
              <a:tr h="668976">
                <a:tc>
                  <a:txBody>
                    <a:bodyPr/>
                    <a:lstStyle/>
                    <a:p>
                      <a:r>
                        <a:rPr lang="en-US" sz="1400" dirty="0"/>
                        <a:t>Individual differences</a:t>
                      </a:r>
                    </a:p>
                  </a:txBody>
                  <a:tcPr/>
                </a:tc>
                <a:tc>
                  <a:txBody>
                    <a:bodyPr/>
                    <a:lstStyle/>
                    <a:p>
                      <a:r>
                        <a:rPr lang="en-US" sz="1400" dirty="0"/>
                        <a:t>A person’s stable and consistent way of responding to the environment in a specific domain</a:t>
                      </a:r>
                    </a:p>
                  </a:txBody>
                  <a:tcPr/>
                </a:tc>
                <a:tc>
                  <a:txBody>
                    <a:bodyPr/>
                    <a:lstStyle/>
                    <a:p>
                      <a:r>
                        <a:rPr lang="en-US" sz="1400" dirty="0"/>
                        <a:t>Favorite colors, Big 5</a:t>
                      </a:r>
                      <a:r>
                        <a:rPr lang="en-US" sz="1400" baseline="0" dirty="0"/>
                        <a:t> personality traits (openness, conscientiousness, extraversion, agreeableness, neuroticism)</a:t>
                      </a:r>
                      <a:endParaRPr lang="en-US" sz="1400" dirty="0"/>
                    </a:p>
                  </a:txBody>
                  <a:tcPr/>
                </a:tc>
                <a:extLst>
                  <a:ext uri="{0D108BD9-81ED-4DB2-BD59-A6C34878D82A}">
                    <a16:rowId xmlns:a16="http://schemas.microsoft.com/office/drawing/2014/main" val="10001"/>
                  </a:ext>
                </a:extLst>
              </a:tr>
              <a:tr h="1449449">
                <a:tc>
                  <a:txBody>
                    <a:bodyPr/>
                    <a:lstStyle/>
                    <a:p>
                      <a:r>
                        <a:rPr lang="en-US" sz="1400" dirty="0"/>
                        <a:t>Life experiences</a:t>
                      </a:r>
                    </a:p>
                  </a:txBody>
                  <a:tcPr/>
                </a:tc>
                <a:tc>
                  <a:txBody>
                    <a:bodyPr/>
                    <a:lstStyle/>
                    <a:p>
                      <a:r>
                        <a:rPr lang="en-US" sz="1400" dirty="0"/>
                        <a:t>An individual’s life experiences capture events and experiences unique</a:t>
                      </a:r>
                      <a:r>
                        <a:rPr lang="en-US" sz="1400" baseline="0" dirty="0"/>
                        <a:t> to his or her life that have lasting impact on the value and preference he or she places on products and services, which in turn affects preferences independent of individual differences</a:t>
                      </a:r>
                      <a:endParaRPr lang="en-US" sz="1400" dirty="0"/>
                    </a:p>
                  </a:txBody>
                  <a:tcPr/>
                </a:tc>
                <a:tc>
                  <a:txBody>
                    <a:bodyPr/>
                    <a:lstStyle/>
                    <a:p>
                      <a:r>
                        <a:rPr lang="en-US" sz="1400" dirty="0"/>
                        <a:t>A child raised closer to the equator,</a:t>
                      </a:r>
                      <a:r>
                        <a:rPr lang="en-US" sz="1400" baseline="0" dirty="0"/>
                        <a:t> in warmer climates, will typically have a higher preference for spicy foods, as a carryover of past periods when spices were used to preserve and help mask the taste of food more likely to spoil in warmer climates</a:t>
                      </a:r>
                      <a:endParaRPr lang="en-US" sz="1400" dirty="0"/>
                    </a:p>
                  </a:txBody>
                  <a:tcPr/>
                </a:tc>
                <a:extLst>
                  <a:ext uri="{0D108BD9-81ED-4DB2-BD59-A6C34878D82A}">
                    <a16:rowId xmlns:a16="http://schemas.microsoft.com/office/drawing/2014/main" val="10002"/>
                  </a:ext>
                </a:extLst>
              </a:tr>
              <a:tr h="1059212">
                <a:tc>
                  <a:txBody>
                    <a:bodyPr/>
                    <a:lstStyle/>
                    <a:p>
                      <a:r>
                        <a:rPr lang="en-US" sz="1400" dirty="0"/>
                        <a:t>Functional needs</a:t>
                      </a:r>
                    </a:p>
                  </a:txBody>
                  <a:tcPr/>
                </a:tc>
                <a:tc>
                  <a:txBody>
                    <a:bodyPr/>
                    <a:lstStyle/>
                    <a:p>
                      <a:r>
                        <a:rPr lang="en-US" sz="1400" dirty="0"/>
                        <a:t>An individual’s personal decision weightings across functional attributes based on his</a:t>
                      </a:r>
                      <a:r>
                        <a:rPr lang="en-US" sz="1400" baseline="0" dirty="0"/>
                        <a:t> or her personal circumstances</a:t>
                      </a:r>
                      <a:endParaRPr lang="en-US" sz="1400" dirty="0"/>
                    </a:p>
                  </a:txBody>
                  <a:tcPr/>
                </a:tc>
                <a:tc>
                  <a:txBody>
                    <a:bodyPr/>
                    <a:lstStyle/>
                    <a:p>
                      <a:r>
                        <a:rPr lang="en-US" sz="1400" dirty="0"/>
                        <a:t>What price can they afford to pay (income),</a:t>
                      </a:r>
                      <a:r>
                        <a:rPr lang="en-US" sz="1400" baseline="0" dirty="0"/>
                        <a:t> how long does the product need to last (quality, warranty), when will they use the product (battery powered, size), and are there any special usage features that they need (waterproof)?</a:t>
                      </a:r>
                      <a:endParaRPr lang="en-US" sz="1400" dirty="0"/>
                    </a:p>
                  </a:txBody>
                  <a:tcPr/>
                </a:tc>
                <a:extLst>
                  <a:ext uri="{0D108BD9-81ED-4DB2-BD59-A6C34878D82A}">
                    <a16:rowId xmlns:a16="http://schemas.microsoft.com/office/drawing/2014/main" val="10003"/>
                  </a:ext>
                </a:extLst>
              </a:tr>
              <a:tr h="864094">
                <a:tc>
                  <a:txBody>
                    <a:bodyPr/>
                    <a:lstStyle/>
                    <a:p>
                      <a:r>
                        <a:rPr lang="en-US" sz="1400" dirty="0"/>
                        <a:t>Self-identity/image</a:t>
                      </a:r>
                    </a:p>
                  </a:txBody>
                  <a:tcPr/>
                </a:tc>
                <a:tc>
                  <a:txBody>
                    <a:bodyPr/>
                    <a:lstStyle/>
                    <a:p>
                      <a:r>
                        <a:rPr lang="en-US" sz="1400" dirty="0"/>
                        <a:t>Customers actively seek products that they feel will</a:t>
                      </a:r>
                      <a:r>
                        <a:rPr lang="en-US" sz="1400" baseline="0" dirty="0"/>
                        <a:t> support or promote their desired self-image</a:t>
                      </a:r>
                      <a:endParaRPr lang="en-US" sz="1400" dirty="0"/>
                    </a:p>
                  </a:txBody>
                  <a:tcPr/>
                </a:tc>
                <a:tc>
                  <a:txBody>
                    <a:bodyPr/>
                    <a:lstStyle/>
                    <a:p>
                      <a:r>
                        <a:rPr lang="en-US" sz="1400" dirty="0"/>
                        <a:t>Motorcycle</a:t>
                      </a:r>
                      <a:r>
                        <a:rPr lang="en-US" sz="1400" baseline="0" dirty="0"/>
                        <a:t> riders often wear leather (functional and image driven,) and Goths like the color black because of their desire to identify with the image of a specific user or social group</a:t>
                      </a:r>
                      <a:endParaRPr lang="en-US" sz="1400" dirty="0"/>
                    </a:p>
                  </a:txBody>
                  <a:tcPr/>
                </a:tc>
                <a:extLst>
                  <a:ext uri="{0D108BD9-81ED-4DB2-BD59-A6C34878D82A}">
                    <a16:rowId xmlns:a16="http://schemas.microsoft.com/office/drawing/2014/main" val="10004"/>
                  </a:ext>
                </a:extLst>
              </a:tr>
              <a:tr h="864094">
                <a:tc>
                  <a:txBody>
                    <a:bodyPr/>
                    <a:lstStyle/>
                    <a:p>
                      <a:r>
                        <a:rPr lang="en-US" sz="1400" dirty="0"/>
                        <a:t>Marketing activities</a:t>
                      </a:r>
                    </a:p>
                  </a:txBody>
                  <a:tcPr/>
                </a:tc>
                <a:tc>
                  <a:txBody>
                    <a:bodyPr/>
                    <a:lstStyle/>
                    <a:p>
                      <a:r>
                        <a:rPr lang="en-US" sz="1400" dirty="0"/>
                        <a:t>Firms’ attempts to build linkages between their brands and prototypical identities or meanings</a:t>
                      </a:r>
                    </a:p>
                  </a:txBody>
                  <a:tcPr/>
                </a:tc>
                <a:tc>
                  <a:txBody>
                    <a:bodyPr/>
                    <a:lstStyle/>
                    <a:p>
                      <a:r>
                        <a:rPr lang="en-US" sz="1400" dirty="0"/>
                        <a:t>BMW paid</a:t>
                      </a:r>
                      <a:r>
                        <a:rPr lang="en-US" sz="1400" baseline="0" dirty="0"/>
                        <a:t> $25 million to have James Bond drive a BMW in the movie </a:t>
                      </a:r>
                      <a:r>
                        <a:rPr lang="en-US" sz="1400" i="1" baseline="0" dirty="0" err="1"/>
                        <a:t>Skyfall</a:t>
                      </a:r>
                      <a:r>
                        <a:rPr lang="en-US" sz="1400" i="0" baseline="0" dirty="0"/>
                        <a:t>, based on the belief that Bond’s image would be aspirational to many potential target customers (e.g., men aged from 30 to 50 years)</a:t>
                      </a:r>
                      <a:endParaRPr lang="en-US" sz="1400" dirty="0"/>
                    </a:p>
                  </a:txBody>
                  <a:tcPr/>
                </a:tc>
                <a:extLst>
                  <a:ext uri="{0D108BD9-81ED-4DB2-BD59-A6C34878D82A}">
                    <a16:rowId xmlns:a16="http://schemas.microsoft.com/office/drawing/2014/main" val="10005"/>
                  </a:ext>
                </a:extLst>
              </a:tr>
            </a:tbl>
          </a:graphicData>
        </a:graphic>
      </p:graphicFrame>
      <p:sp>
        <p:nvSpPr>
          <p:cNvPr id="5" name="Slide Number Placeholder 4"/>
          <p:cNvSpPr>
            <a:spLocks noGrp="1"/>
          </p:cNvSpPr>
          <p:nvPr>
            <p:ph type="sldNum" sz="quarter" idx="12"/>
          </p:nvPr>
        </p:nvSpPr>
        <p:spPr>
          <a:xfrm>
            <a:off x="8298609" y="646893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201706" y="6453821"/>
            <a:ext cx="6122894" cy="365125"/>
          </a:xfrm>
        </p:spPr>
        <p:txBody>
          <a:bodyPr/>
          <a:lstStyle/>
          <a:p>
            <a:r>
              <a:rPr lang="en-US" dirty="0"/>
              <a:t>© Palmatier, Petersen, and Germann</a:t>
            </a:r>
          </a:p>
        </p:txBody>
      </p:sp>
      <p:sp>
        <p:nvSpPr>
          <p:cNvPr id="7" name="TextBox 6"/>
          <p:cNvSpPr txBox="1"/>
          <p:nvPr/>
        </p:nvSpPr>
        <p:spPr>
          <a:xfrm>
            <a:off x="201706" y="84964"/>
            <a:ext cx="7865267" cy="523220"/>
          </a:xfrm>
          <a:prstGeom prst="rect">
            <a:avLst/>
          </a:prstGeom>
          <a:noFill/>
        </p:spPr>
        <p:txBody>
          <a:bodyPr wrap="square" rtlCol="0">
            <a:spAutoFit/>
          </a:bodyPr>
          <a:lstStyle/>
          <a:p>
            <a:r>
              <a:rPr lang="en-US" sz="2800" b="1" dirty="0"/>
              <a:t>Five Sources of Customer Heterogeneity</a:t>
            </a:r>
          </a:p>
        </p:txBody>
      </p:sp>
    </p:spTree>
    <p:extLst>
      <p:ext uri="{BB962C8B-B14F-4D97-AF65-F5344CB8AC3E}">
        <p14:creationId xmlns:p14="http://schemas.microsoft.com/office/powerpoint/2010/main" val="137751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 All Customers Differ</a:t>
            </a:r>
          </a:p>
          <a:p>
            <a:pPr lvl="1"/>
            <a:r>
              <a:rPr lang="en-US" dirty="0"/>
              <a:t>All Customers Differ</a:t>
            </a:r>
          </a:p>
          <a:p>
            <a:pPr lvl="1"/>
            <a:r>
              <a:rPr lang="en-US" dirty="0"/>
              <a:t>Sources of Customer Heterogeneity </a:t>
            </a:r>
          </a:p>
          <a:p>
            <a:r>
              <a:rPr lang="en-US" b="1" dirty="0">
                <a:solidFill>
                  <a:schemeClr val="tx2"/>
                </a:solidFill>
              </a:rPr>
              <a:t>All Customers Differ: A Fundamental Assumption of Marketing </a:t>
            </a:r>
          </a:p>
          <a:p>
            <a:r>
              <a:rPr lang="en-US" dirty="0"/>
              <a:t>Approach and Analyses for Managing Customer Heterogeneity</a:t>
            </a:r>
          </a:p>
          <a:p>
            <a:pPr lvl="1"/>
            <a:r>
              <a:rPr lang="en-US" dirty="0"/>
              <a:t>Segmenting using Cluster Analysis</a:t>
            </a:r>
          </a:p>
          <a:p>
            <a:pPr lvl="1"/>
            <a:r>
              <a:rPr lang="en-US" dirty="0"/>
              <a:t>Targeting</a:t>
            </a:r>
          </a:p>
          <a:p>
            <a:pPr lvl="1"/>
            <a:r>
              <a:rPr lang="en-US" dirty="0"/>
              <a:t>Positioning using Perceptual and Preference Maps</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9</a:t>
            </a:fld>
            <a:endParaRPr lang="en-US" dirty="0"/>
          </a:p>
        </p:txBody>
      </p:sp>
    </p:spTree>
    <p:extLst>
      <p:ext uri="{BB962C8B-B14F-4D97-AF65-F5344CB8AC3E}">
        <p14:creationId xmlns:p14="http://schemas.microsoft.com/office/powerpoint/2010/main" val="2449823771"/>
      </p:ext>
    </p:extLst>
  </p:cSld>
  <p:clrMapOvr>
    <a:masterClrMapping/>
  </p:clrMapOvr>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2569</Words>
  <Application>Microsoft Office PowerPoint</Application>
  <PresentationFormat>On-screen Show (4:3)</PresentationFormat>
  <Paragraphs>252</Paragraphs>
  <Slides>23</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Malgun Gothic</vt:lpstr>
      <vt:lpstr>Arial</vt:lpstr>
      <vt:lpstr>Avenir Light</vt:lpstr>
      <vt:lpstr>Calibri</vt:lpstr>
      <vt:lpstr>Cambria</vt:lpstr>
      <vt:lpstr>Lucida Grande</vt:lpstr>
      <vt:lpstr>Times New Roman</vt:lpstr>
      <vt:lpstr>Wingdings</vt:lpstr>
      <vt:lpstr>Palmatier1</vt:lpstr>
      <vt:lpstr>PowerPoint Presentation</vt:lpstr>
      <vt:lpstr>Agenda</vt:lpstr>
      <vt:lpstr>Learning Objectives</vt:lpstr>
      <vt:lpstr>Agenda</vt:lpstr>
      <vt:lpstr>All Customers Differ</vt:lpstr>
      <vt:lpstr>In Class Exercise on Customer Heterogeneity</vt:lpstr>
      <vt:lpstr>5 Sources of Customer Heterogeneity</vt:lpstr>
      <vt:lpstr>PowerPoint Presentation</vt:lpstr>
      <vt:lpstr>Agenda</vt:lpstr>
      <vt:lpstr>Customer Heterogeneity: A Fundamental Assumption of Marketing Strategy </vt:lpstr>
      <vt:lpstr>Latent Customer Heterogeneity</vt:lpstr>
      <vt:lpstr>Example: AT&amp;T (US) and Telstra (Australia)</vt:lpstr>
      <vt:lpstr>Agenda</vt:lpstr>
      <vt:lpstr>Segmenting, Targeting, and Positioning (STP) Approach</vt:lpstr>
      <vt:lpstr>Segmenting and Targeting</vt:lpstr>
      <vt:lpstr>Segmenting using Cluster Analysis</vt:lpstr>
      <vt:lpstr>Factor Analysis</vt:lpstr>
      <vt:lpstr>Discriminant Analyses </vt:lpstr>
      <vt:lpstr>Targeting</vt:lpstr>
      <vt:lpstr>Positioning using Perceptual and Preference Maps</vt:lpstr>
      <vt:lpstr>PowerPoint Presentation</vt:lpstr>
      <vt:lpstr>Agenda</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2021-12-18T14:56:08Z</dcterms:created>
  <dcterms:modified xsi:type="dcterms:W3CDTF">2021-12-18T14:56:12Z</dcterms:modified>
</cp:coreProperties>
</file>