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autoCompressPictures="0">
  <p:sldMasterIdLst>
    <p:sldMasterId id="2147483949" r:id="rId1"/>
  </p:sldMasterIdLst>
  <p:notesMasterIdLst>
    <p:notesMasterId r:id="rId27"/>
  </p:notesMasterIdLst>
  <p:handoutMasterIdLst>
    <p:handoutMasterId r:id="rId28"/>
  </p:handoutMasterIdLst>
  <p:sldIdLst>
    <p:sldId id="416" r:id="rId2"/>
    <p:sldId id="371" r:id="rId3"/>
    <p:sldId id="425" r:id="rId4"/>
    <p:sldId id="480" r:id="rId5"/>
    <p:sldId id="373" r:id="rId6"/>
    <p:sldId id="478" r:id="rId7"/>
    <p:sldId id="374" r:id="rId8"/>
    <p:sldId id="481" r:id="rId9"/>
    <p:sldId id="433" r:id="rId10"/>
    <p:sldId id="466" r:id="rId11"/>
    <p:sldId id="472" r:id="rId12"/>
    <p:sldId id="486" r:id="rId13"/>
    <p:sldId id="482" r:id="rId14"/>
    <p:sldId id="428" r:id="rId15"/>
    <p:sldId id="470" r:id="rId16"/>
    <p:sldId id="483" r:id="rId17"/>
    <p:sldId id="437" r:id="rId18"/>
    <p:sldId id="390" r:id="rId19"/>
    <p:sldId id="438" r:id="rId20"/>
    <p:sldId id="440" r:id="rId21"/>
    <p:sldId id="484" r:id="rId22"/>
    <p:sldId id="405" r:id="rId23"/>
    <p:sldId id="485" r:id="rId24"/>
    <p:sldId id="412" r:id="rId25"/>
    <p:sldId id="413" r:id="rId26"/>
  </p:sldIdLst>
  <p:sldSz cx="9144000" cy="6858000" type="screen4x3"/>
  <p:notesSz cx="6858000" cy="9144000"/>
  <p:defaultTextStyle>
    <a:defPPr>
      <a:defRPr lang="en-US"/>
    </a:defPPr>
    <a:lvl1pPr marL="0" algn="l" defTabSz="456827" rtl="0" eaLnBrk="1" latinLnBrk="0" hangingPunct="1">
      <a:defRPr sz="1800" kern="1200">
        <a:solidFill>
          <a:schemeClr val="tx1"/>
        </a:solidFill>
        <a:latin typeface="+mn-lt"/>
        <a:ea typeface="+mn-ea"/>
        <a:cs typeface="+mn-cs"/>
      </a:defRPr>
    </a:lvl1pPr>
    <a:lvl2pPr marL="456827" algn="l" defTabSz="456827" rtl="0" eaLnBrk="1" latinLnBrk="0" hangingPunct="1">
      <a:defRPr sz="1800" kern="1200">
        <a:solidFill>
          <a:schemeClr val="tx1"/>
        </a:solidFill>
        <a:latin typeface="+mn-lt"/>
        <a:ea typeface="+mn-ea"/>
        <a:cs typeface="+mn-cs"/>
      </a:defRPr>
    </a:lvl2pPr>
    <a:lvl3pPr marL="913651" algn="l" defTabSz="456827" rtl="0" eaLnBrk="1" latinLnBrk="0" hangingPunct="1">
      <a:defRPr sz="1800" kern="1200">
        <a:solidFill>
          <a:schemeClr val="tx1"/>
        </a:solidFill>
        <a:latin typeface="+mn-lt"/>
        <a:ea typeface="+mn-ea"/>
        <a:cs typeface="+mn-cs"/>
      </a:defRPr>
    </a:lvl3pPr>
    <a:lvl4pPr marL="1370479" algn="l" defTabSz="456827" rtl="0" eaLnBrk="1" latinLnBrk="0" hangingPunct="1">
      <a:defRPr sz="1800" kern="1200">
        <a:solidFill>
          <a:schemeClr val="tx1"/>
        </a:solidFill>
        <a:latin typeface="+mn-lt"/>
        <a:ea typeface="+mn-ea"/>
        <a:cs typeface="+mn-cs"/>
      </a:defRPr>
    </a:lvl4pPr>
    <a:lvl5pPr marL="1827303" algn="l" defTabSz="456827" rtl="0" eaLnBrk="1" latinLnBrk="0" hangingPunct="1">
      <a:defRPr sz="1800" kern="1200">
        <a:solidFill>
          <a:schemeClr val="tx1"/>
        </a:solidFill>
        <a:latin typeface="+mn-lt"/>
        <a:ea typeface="+mn-ea"/>
        <a:cs typeface="+mn-cs"/>
      </a:defRPr>
    </a:lvl5pPr>
    <a:lvl6pPr marL="2284131" algn="l" defTabSz="456827" rtl="0" eaLnBrk="1" latinLnBrk="0" hangingPunct="1">
      <a:defRPr sz="1800" kern="1200">
        <a:solidFill>
          <a:schemeClr val="tx1"/>
        </a:solidFill>
        <a:latin typeface="+mn-lt"/>
        <a:ea typeface="+mn-ea"/>
        <a:cs typeface="+mn-cs"/>
      </a:defRPr>
    </a:lvl6pPr>
    <a:lvl7pPr marL="2740955" algn="l" defTabSz="456827" rtl="0" eaLnBrk="1" latinLnBrk="0" hangingPunct="1">
      <a:defRPr sz="1800" kern="1200">
        <a:solidFill>
          <a:schemeClr val="tx1"/>
        </a:solidFill>
        <a:latin typeface="+mn-lt"/>
        <a:ea typeface="+mn-ea"/>
        <a:cs typeface="+mn-cs"/>
      </a:defRPr>
    </a:lvl7pPr>
    <a:lvl8pPr marL="3197782" algn="l" defTabSz="456827" rtl="0" eaLnBrk="1" latinLnBrk="0" hangingPunct="1">
      <a:defRPr sz="1800" kern="1200">
        <a:solidFill>
          <a:schemeClr val="tx1"/>
        </a:solidFill>
        <a:latin typeface="+mn-lt"/>
        <a:ea typeface="+mn-ea"/>
        <a:cs typeface="+mn-cs"/>
      </a:defRPr>
    </a:lvl8pPr>
    <a:lvl9pPr marL="3654606" algn="l" defTabSz="456827"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668"/>
    <a:srgbClr val="C86413"/>
    <a:srgbClr val="004264"/>
    <a:srgbClr val="EFE61E"/>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2421929-DB5C-4A11-9A3F-48344B787916}" v="44" dt="2021-08-26T19:40:47.23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485" autoAdjust="0"/>
    <p:restoredTop sz="96357" autoAdjust="0"/>
  </p:normalViewPr>
  <p:slideViewPr>
    <p:cSldViewPr snapToGrid="0" snapToObjects="1">
      <p:cViewPr varScale="1">
        <p:scale>
          <a:sx n="83" d="100"/>
          <a:sy n="83" d="100"/>
        </p:scale>
        <p:origin x="1334"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presProps" Target="pres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94C9470-5748-164B-81D8-F42249190E1F}" type="datetimeFigureOut">
              <a:rPr lang="en-US" smtClean="0"/>
              <a:t>12/18/2021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31A4610-95BC-284F-BE00-2B599A48ABC9}" type="slidenum">
              <a:rPr lang="en-US" smtClean="0"/>
              <a:t>‹#›</a:t>
            </a:fld>
            <a:endParaRPr lang="en-US"/>
          </a:p>
        </p:txBody>
      </p:sp>
    </p:spTree>
    <p:extLst>
      <p:ext uri="{BB962C8B-B14F-4D97-AF65-F5344CB8AC3E}">
        <p14:creationId xmlns:p14="http://schemas.microsoft.com/office/powerpoint/2010/main" val="24444969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5010346-E64B-B94E-B4E5-AFC6A520BB4A}" type="datetimeFigureOut">
              <a:rPr lang="en-US" smtClean="0"/>
              <a:t>12/18/2021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9481517-11CD-1043-936A-823C17956EDF}" type="slidenum">
              <a:rPr lang="en-US" smtClean="0"/>
              <a:t>‹#›</a:t>
            </a:fld>
            <a:endParaRPr lang="en-US"/>
          </a:p>
        </p:txBody>
      </p:sp>
    </p:spTree>
    <p:extLst>
      <p:ext uri="{BB962C8B-B14F-4D97-AF65-F5344CB8AC3E}">
        <p14:creationId xmlns:p14="http://schemas.microsoft.com/office/powerpoint/2010/main" val="3497754386"/>
      </p:ext>
    </p:extLst>
  </p:cSld>
  <p:clrMap bg1="lt1" tx1="dk1" bg2="lt2" tx2="dk2" accent1="accent1" accent2="accent2" accent3="accent3" accent4="accent4" accent5="accent5" accent6="accent6" hlink="hlink" folHlink="folHlink"/>
  <p:hf hdr="0" ftr="0" dt="0"/>
  <p:notesStyle>
    <a:lvl1pPr marL="0" algn="l" defTabSz="456827" rtl="0" eaLnBrk="1" latinLnBrk="0" hangingPunct="1">
      <a:defRPr sz="1200" kern="1200">
        <a:solidFill>
          <a:schemeClr val="tx1"/>
        </a:solidFill>
        <a:latin typeface="+mn-lt"/>
        <a:ea typeface="+mn-ea"/>
        <a:cs typeface="+mn-cs"/>
      </a:defRPr>
    </a:lvl1pPr>
    <a:lvl2pPr marL="456827" algn="l" defTabSz="456827" rtl="0" eaLnBrk="1" latinLnBrk="0" hangingPunct="1">
      <a:defRPr sz="1200" kern="1200">
        <a:solidFill>
          <a:schemeClr val="tx1"/>
        </a:solidFill>
        <a:latin typeface="+mn-lt"/>
        <a:ea typeface="+mn-ea"/>
        <a:cs typeface="+mn-cs"/>
      </a:defRPr>
    </a:lvl2pPr>
    <a:lvl3pPr marL="913651" algn="l" defTabSz="456827" rtl="0" eaLnBrk="1" latinLnBrk="0" hangingPunct="1">
      <a:defRPr sz="1200" kern="1200">
        <a:solidFill>
          <a:schemeClr val="tx1"/>
        </a:solidFill>
        <a:latin typeface="+mn-lt"/>
        <a:ea typeface="+mn-ea"/>
        <a:cs typeface="+mn-cs"/>
      </a:defRPr>
    </a:lvl3pPr>
    <a:lvl4pPr marL="1370479" algn="l" defTabSz="456827" rtl="0" eaLnBrk="1" latinLnBrk="0" hangingPunct="1">
      <a:defRPr sz="1200" kern="1200">
        <a:solidFill>
          <a:schemeClr val="tx1"/>
        </a:solidFill>
        <a:latin typeface="+mn-lt"/>
        <a:ea typeface="+mn-ea"/>
        <a:cs typeface="+mn-cs"/>
      </a:defRPr>
    </a:lvl4pPr>
    <a:lvl5pPr marL="1827303" algn="l" defTabSz="456827" rtl="0" eaLnBrk="1" latinLnBrk="0" hangingPunct="1">
      <a:defRPr sz="1200" kern="1200">
        <a:solidFill>
          <a:schemeClr val="tx1"/>
        </a:solidFill>
        <a:latin typeface="+mn-lt"/>
        <a:ea typeface="+mn-ea"/>
        <a:cs typeface="+mn-cs"/>
      </a:defRPr>
    </a:lvl5pPr>
    <a:lvl6pPr marL="2284131" algn="l" defTabSz="456827" rtl="0" eaLnBrk="1" latinLnBrk="0" hangingPunct="1">
      <a:defRPr sz="1200" kern="1200">
        <a:solidFill>
          <a:schemeClr val="tx1"/>
        </a:solidFill>
        <a:latin typeface="+mn-lt"/>
        <a:ea typeface="+mn-ea"/>
        <a:cs typeface="+mn-cs"/>
      </a:defRPr>
    </a:lvl6pPr>
    <a:lvl7pPr marL="2740955" algn="l" defTabSz="456827" rtl="0" eaLnBrk="1" latinLnBrk="0" hangingPunct="1">
      <a:defRPr sz="1200" kern="1200">
        <a:solidFill>
          <a:schemeClr val="tx1"/>
        </a:solidFill>
        <a:latin typeface="+mn-lt"/>
        <a:ea typeface="+mn-ea"/>
        <a:cs typeface="+mn-cs"/>
      </a:defRPr>
    </a:lvl7pPr>
    <a:lvl8pPr marL="3197782" algn="l" defTabSz="456827" rtl="0" eaLnBrk="1" latinLnBrk="0" hangingPunct="1">
      <a:defRPr sz="1200" kern="1200">
        <a:solidFill>
          <a:schemeClr val="tx1"/>
        </a:solidFill>
        <a:latin typeface="+mn-lt"/>
        <a:ea typeface="+mn-ea"/>
        <a:cs typeface="+mn-cs"/>
      </a:defRPr>
    </a:lvl8pPr>
    <a:lvl9pPr marL="3654606" algn="l" defTabSz="456827"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2</a:t>
            </a:fld>
            <a:endParaRPr lang="en-US"/>
          </a:p>
        </p:txBody>
      </p:sp>
    </p:spTree>
    <p:extLst>
      <p:ext uri="{BB962C8B-B14F-4D97-AF65-F5344CB8AC3E}">
        <p14:creationId xmlns:p14="http://schemas.microsoft.com/office/powerpoint/2010/main" val="4729448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11</a:t>
            </a:fld>
            <a:endParaRPr lang="en-US"/>
          </a:p>
        </p:txBody>
      </p:sp>
    </p:spTree>
    <p:extLst>
      <p:ext uri="{BB962C8B-B14F-4D97-AF65-F5344CB8AC3E}">
        <p14:creationId xmlns:p14="http://schemas.microsoft.com/office/powerpoint/2010/main" val="45768713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12</a:t>
            </a:fld>
            <a:endParaRPr lang="en-US"/>
          </a:p>
        </p:txBody>
      </p:sp>
    </p:spTree>
    <p:extLst>
      <p:ext uri="{BB962C8B-B14F-4D97-AF65-F5344CB8AC3E}">
        <p14:creationId xmlns:p14="http://schemas.microsoft.com/office/powerpoint/2010/main" val="356625983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13</a:t>
            </a:fld>
            <a:endParaRPr lang="en-US"/>
          </a:p>
        </p:txBody>
      </p:sp>
    </p:spTree>
    <p:extLst>
      <p:ext uri="{BB962C8B-B14F-4D97-AF65-F5344CB8AC3E}">
        <p14:creationId xmlns:p14="http://schemas.microsoft.com/office/powerpoint/2010/main" val="25917791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14</a:t>
            </a:fld>
            <a:endParaRPr lang="en-US"/>
          </a:p>
        </p:txBody>
      </p:sp>
    </p:spTree>
    <p:extLst>
      <p:ext uri="{BB962C8B-B14F-4D97-AF65-F5344CB8AC3E}">
        <p14:creationId xmlns:p14="http://schemas.microsoft.com/office/powerpoint/2010/main" val="117252123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15</a:t>
            </a:fld>
            <a:endParaRPr lang="en-US"/>
          </a:p>
        </p:txBody>
      </p:sp>
    </p:spTree>
    <p:extLst>
      <p:ext uri="{BB962C8B-B14F-4D97-AF65-F5344CB8AC3E}">
        <p14:creationId xmlns:p14="http://schemas.microsoft.com/office/powerpoint/2010/main" val="256973477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16</a:t>
            </a:fld>
            <a:endParaRPr lang="en-US"/>
          </a:p>
        </p:txBody>
      </p:sp>
    </p:spTree>
    <p:extLst>
      <p:ext uri="{BB962C8B-B14F-4D97-AF65-F5344CB8AC3E}">
        <p14:creationId xmlns:p14="http://schemas.microsoft.com/office/powerpoint/2010/main" val="428369682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17</a:t>
            </a:fld>
            <a:endParaRPr lang="en-US"/>
          </a:p>
        </p:txBody>
      </p:sp>
    </p:spTree>
    <p:extLst>
      <p:ext uri="{BB962C8B-B14F-4D97-AF65-F5344CB8AC3E}">
        <p14:creationId xmlns:p14="http://schemas.microsoft.com/office/powerpoint/2010/main" val="104081349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18</a:t>
            </a:fld>
            <a:endParaRPr lang="en-US"/>
          </a:p>
        </p:txBody>
      </p:sp>
    </p:spTree>
    <p:extLst>
      <p:ext uri="{BB962C8B-B14F-4D97-AF65-F5344CB8AC3E}">
        <p14:creationId xmlns:p14="http://schemas.microsoft.com/office/powerpoint/2010/main" val="426068946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1200"/>
              </a:spcBef>
              <a:spcAft>
                <a:spcPts val="1200"/>
              </a:spcAft>
            </a:pPr>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19</a:t>
            </a:fld>
            <a:endParaRPr lang="en-US"/>
          </a:p>
        </p:txBody>
      </p:sp>
    </p:spTree>
    <p:extLst>
      <p:ext uri="{BB962C8B-B14F-4D97-AF65-F5344CB8AC3E}">
        <p14:creationId xmlns:p14="http://schemas.microsoft.com/office/powerpoint/2010/main" val="177856718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20</a:t>
            </a:fld>
            <a:endParaRPr lang="en-US"/>
          </a:p>
        </p:txBody>
      </p:sp>
    </p:spTree>
    <p:extLst>
      <p:ext uri="{BB962C8B-B14F-4D97-AF65-F5344CB8AC3E}">
        <p14:creationId xmlns:p14="http://schemas.microsoft.com/office/powerpoint/2010/main" val="18035797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gn="just">
              <a:lnSpc>
                <a:spcPct val="150000"/>
              </a:lnSpc>
              <a:spcBef>
                <a:spcPts val="0"/>
              </a:spcBef>
              <a:spcAft>
                <a:spcPts val="0"/>
              </a:spcAft>
            </a:pPr>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3</a:t>
            </a:fld>
            <a:endParaRPr lang="en-US"/>
          </a:p>
        </p:txBody>
      </p:sp>
    </p:spTree>
    <p:extLst>
      <p:ext uri="{BB962C8B-B14F-4D97-AF65-F5344CB8AC3E}">
        <p14:creationId xmlns:p14="http://schemas.microsoft.com/office/powerpoint/2010/main" val="71526550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21</a:t>
            </a:fld>
            <a:endParaRPr lang="en-US"/>
          </a:p>
        </p:txBody>
      </p:sp>
    </p:spTree>
    <p:extLst>
      <p:ext uri="{BB962C8B-B14F-4D97-AF65-F5344CB8AC3E}">
        <p14:creationId xmlns:p14="http://schemas.microsoft.com/office/powerpoint/2010/main" val="336626023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22</a:t>
            </a:fld>
            <a:endParaRPr lang="en-US"/>
          </a:p>
        </p:txBody>
      </p:sp>
    </p:spTree>
    <p:extLst>
      <p:ext uri="{BB962C8B-B14F-4D97-AF65-F5344CB8AC3E}">
        <p14:creationId xmlns:p14="http://schemas.microsoft.com/office/powerpoint/2010/main" val="390201932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23</a:t>
            </a:fld>
            <a:endParaRPr lang="en-US"/>
          </a:p>
        </p:txBody>
      </p:sp>
    </p:spTree>
    <p:extLst>
      <p:ext uri="{BB962C8B-B14F-4D97-AF65-F5344CB8AC3E}">
        <p14:creationId xmlns:p14="http://schemas.microsoft.com/office/powerpoint/2010/main" val="25917791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24</a:t>
            </a:fld>
            <a:endParaRPr lang="en-US"/>
          </a:p>
        </p:txBody>
      </p:sp>
    </p:spTree>
    <p:extLst>
      <p:ext uri="{BB962C8B-B14F-4D97-AF65-F5344CB8AC3E}">
        <p14:creationId xmlns:p14="http://schemas.microsoft.com/office/powerpoint/2010/main" val="317066315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25</a:t>
            </a:fld>
            <a:endParaRPr lang="en-US"/>
          </a:p>
        </p:txBody>
      </p:sp>
    </p:spTree>
    <p:extLst>
      <p:ext uri="{BB962C8B-B14F-4D97-AF65-F5344CB8AC3E}">
        <p14:creationId xmlns:p14="http://schemas.microsoft.com/office/powerpoint/2010/main" val="21865847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4</a:t>
            </a:fld>
            <a:endParaRPr lang="en-US"/>
          </a:p>
        </p:txBody>
      </p:sp>
    </p:spTree>
    <p:extLst>
      <p:ext uri="{BB962C8B-B14F-4D97-AF65-F5344CB8AC3E}">
        <p14:creationId xmlns:p14="http://schemas.microsoft.com/office/powerpoint/2010/main" val="16951535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5</a:t>
            </a:fld>
            <a:endParaRPr lang="en-US"/>
          </a:p>
        </p:txBody>
      </p:sp>
    </p:spTree>
    <p:extLst>
      <p:ext uri="{BB962C8B-B14F-4D97-AF65-F5344CB8AC3E}">
        <p14:creationId xmlns:p14="http://schemas.microsoft.com/office/powerpoint/2010/main" val="35215244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6</a:t>
            </a:fld>
            <a:endParaRPr lang="en-US"/>
          </a:p>
        </p:txBody>
      </p:sp>
    </p:spTree>
    <p:extLst>
      <p:ext uri="{BB962C8B-B14F-4D97-AF65-F5344CB8AC3E}">
        <p14:creationId xmlns:p14="http://schemas.microsoft.com/office/powerpoint/2010/main" val="13794047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7</a:t>
            </a:fld>
            <a:endParaRPr lang="en-US"/>
          </a:p>
        </p:txBody>
      </p:sp>
    </p:spTree>
    <p:extLst>
      <p:ext uri="{BB962C8B-B14F-4D97-AF65-F5344CB8AC3E}">
        <p14:creationId xmlns:p14="http://schemas.microsoft.com/office/powerpoint/2010/main" val="26282610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8</a:t>
            </a:fld>
            <a:endParaRPr lang="en-US"/>
          </a:p>
        </p:txBody>
      </p:sp>
    </p:spTree>
    <p:extLst>
      <p:ext uri="{BB962C8B-B14F-4D97-AF65-F5344CB8AC3E}">
        <p14:creationId xmlns:p14="http://schemas.microsoft.com/office/powerpoint/2010/main" val="21552476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9</a:t>
            </a:fld>
            <a:endParaRPr lang="en-US"/>
          </a:p>
        </p:txBody>
      </p:sp>
    </p:spTree>
    <p:extLst>
      <p:ext uri="{BB962C8B-B14F-4D97-AF65-F5344CB8AC3E}">
        <p14:creationId xmlns:p14="http://schemas.microsoft.com/office/powerpoint/2010/main" val="17637215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10</a:t>
            </a:fld>
            <a:endParaRPr lang="en-US"/>
          </a:p>
        </p:txBody>
      </p:sp>
    </p:spTree>
    <p:extLst>
      <p:ext uri="{BB962C8B-B14F-4D97-AF65-F5344CB8AC3E}">
        <p14:creationId xmlns:p14="http://schemas.microsoft.com/office/powerpoint/2010/main" val="37866727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35036" y="3827536"/>
            <a:ext cx="7893511" cy="933450"/>
          </a:xfrm>
        </p:spPr>
        <p:txBody>
          <a:bodyPr>
            <a:normAutofit/>
          </a:bodyPr>
          <a:lstStyle>
            <a:lvl1pPr>
              <a:defRPr sz="2800">
                <a:solidFill>
                  <a:schemeClr val="tx1"/>
                </a:solidFill>
              </a:defRPr>
            </a:lvl1pPr>
          </a:lstStyle>
          <a:p>
            <a:r>
              <a:rPr lang="en-US" dirty="0"/>
              <a:t>Click to edit Master title style</a:t>
            </a:r>
            <a:endParaRPr dirty="0"/>
          </a:p>
        </p:txBody>
      </p:sp>
      <p:sp>
        <p:nvSpPr>
          <p:cNvPr id="3" name="Subtitle 2"/>
          <p:cNvSpPr>
            <a:spLocks noGrp="1"/>
          </p:cNvSpPr>
          <p:nvPr>
            <p:ph type="subTitle" idx="1"/>
          </p:nvPr>
        </p:nvSpPr>
        <p:spPr>
          <a:xfrm>
            <a:off x="635036" y="4927581"/>
            <a:ext cx="7893511"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dirty="0"/>
          </a:p>
        </p:txBody>
      </p:sp>
      <p:sp>
        <p:nvSpPr>
          <p:cNvPr id="4" name="Date Placeholder 3"/>
          <p:cNvSpPr>
            <a:spLocks noGrp="1"/>
          </p:cNvSpPr>
          <p:nvPr>
            <p:ph type="dt" sz="half" idx="10"/>
          </p:nvPr>
        </p:nvSpPr>
        <p:spPr>
          <a:xfrm>
            <a:off x="635036" y="5765295"/>
            <a:ext cx="1232647" cy="365125"/>
          </a:xfrm>
        </p:spPr>
        <p:txBody>
          <a:bodyPr/>
          <a:lstStyle>
            <a:lvl1pPr algn="l">
              <a:defRPr/>
            </a:lvl1pPr>
          </a:lstStyle>
          <a:p>
            <a:endParaRPr lang="en-US" dirty="0"/>
          </a:p>
        </p:txBody>
      </p:sp>
      <p:sp>
        <p:nvSpPr>
          <p:cNvPr id="5" name="Footer Placeholder 4"/>
          <p:cNvSpPr>
            <a:spLocks noGrp="1"/>
          </p:cNvSpPr>
          <p:nvPr>
            <p:ph type="ftr" sz="quarter" idx="11"/>
          </p:nvPr>
        </p:nvSpPr>
        <p:spPr>
          <a:xfrm>
            <a:off x="2039184" y="5761061"/>
            <a:ext cx="2617694" cy="365125"/>
          </a:xfrm>
        </p:spPr>
        <p:txBody>
          <a:bodyPr/>
          <a:lstStyle>
            <a:lvl1pPr algn="r">
              <a:defRPr/>
            </a:lvl1pPr>
          </a:lstStyle>
          <a:p>
            <a:r>
              <a:rPr lang="en-US" dirty="0"/>
              <a:t>© Palmatier</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98474" y="282574"/>
            <a:ext cx="7556313" cy="803691"/>
          </a:xfrm>
        </p:spPr>
        <p:txBody>
          <a:bodyPr/>
          <a:lstStyle>
            <a:lvl1pPr>
              <a:defRPr sz="2800">
                <a:solidFill>
                  <a:schemeClr val="tx1"/>
                </a:solidFill>
              </a:defRPr>
            </a:lvl1pPr>
          </a:lstStyle>
          <a:p>
            <a:r>
              <a:rPr lang="en-US" dirty="0"/>
              <a:t>Click to edit Master title style</a:t>
            </a:r>
            <a:endParaRPr dirty="0"/>
          </a:p>
        </p:txBody>
      </p:sp>
      <p:sp>
        <p:nvSpPr>
          <p:cNvPr id="3" name="Content Placeholder 2"/>
          <p:cNvSpPr>
            <a:spLocks noGrp="1"/>
          </p:cNvSpPr>
          <p:nvPr>
            <p:ph idx="1"/>
          </p:nvPr>
        </p:nvSpPr>
        <p:spPr>
          <a:xfrm>
            <a:off x="498474" y="1331056"/>
            <a:ext cx="8354173" cy="4948558"/>
          </a:xfrm>
        </p:spPr>
        <p:txBody>
          <a:bodyPr/>
          <a:lstStyle>
            <a:lvl1pPr>
              <a:buClr>
                <a:schemeClr val="tx2"/>
              </a:buClr>
              <a:defRPr/>
            </a:lvl1pPr>
            <a:lvl5pPr>
              <a:defRPr/>
            </a:lvl5pPr>
          </a:lstStyle>
          <a:p>
            <a:pPr lvl="0"/>
            <a:r>
              <a:rPr lang="en-US" dirty="0"/>
              <a:t>Click to edit Master text styles</a:t>
            </a:r>
          </a:p>
          <a:p>
            <a:pPr lvl="1"/>
            <a:r>
              <a:rPr lang="en-US" dirty="0"/>
              <a:t>Second level</a:t>
            </a:r>
          </a:p>
        </p:txBody>
      </p:sp>
      <p:sp>
        <p:nvSpPr>
          <p:cNvPr id="5" name="Footer Placeholder 4"/>
          <p:cNvSpPr>
            <a:spLocks noGrp="1"/>
          </p:cNvSpPr>
          <p:nvPr>
            <p:ph type="ftr" sz="quarter" idx="11"/>
          </p:nvPr>
        </p:nvSpPr>
        <p:spPr/>
        <p:txBody>
          <a:bodyPr/>
          <a:lstStyle/>
          <a:p>
            <a:r>
              <a:rPr lang="en-US" dirty="0"/>
              <a:t>© Palmatier</a:t>
            </a:r>
          </a:p>
        </p:txBody>
      </p:sp>
      <p:sp>
        <p:nvSpPr>
          <p:cNvPr id="6" name="Slide Number Placeholder 5"/>
          <p:cNvSpPr>
            <a:spLocks noGrp="1"/>
          </p:cNvSpPr>
          <p:nvPr>
            <p:ph type="sldNum" sz="quarter" idx="12"/>
          </p:nvPr>
        </p:nvSpPr>
        <p:spPr>
          <a:xfrm>
            <a:off x="8298609" y="6423585"/>
            <a:ext cx="554038" cy="365125"/>
          </a:xfrm>
        </p:spPr>
        <p:txBody>
          <a:bodyPr/>
          <a:lstStyle>
            <a:lvl1pPr>
              <a:defRPr>
                <a:solidFill>
                  <a:schemeClr val="tx1"/>
                </a:solidFill>
              </a:defRPr>
            </a:lvl1pPr>
          </a:lstStyle>
          <a:p>
            <a:fld id="{606C48AC-5425-9447-80A6-7CD23CC5D020}" type="slidenum">
              <a:rPr lang="en-US" smtClean="0"/>
              <a:pPr/>
              <a:t>‹#›</a:t>
            </a:fld>
            <a:endParaRPr lang="en-US" dirty="0"/>
          </a:p>
        </p:txBody>
      </p:sp>
      <p:cxnSp>
        <p:nvCxnSpPr>
          <p:cNvPr id="9" name="Straight Connector 8"/>
          <p:cNvCxnSpPr/>
          <p:nvPr userDrawn="1"/>
        </p:nvCxnSpPr>
        <p:spPr>
          <a:xfrm>
            <a:off x="498474" y="1201093"/>
            <a:ext cx="7569761" cy="0"/>
          </a:xfrm>
          <a:prstGeom prst="line">
            <a:avLst/>
          </a:prstGeom>
          <a:ln>
            <a:solidFill>
              <a:srgbClr val="004264"/>
            </a:solidFill>
          </a:ln>
        </p:spPr>
        <p:style>
          <a:lnRef idx="2">
            <a:schemeClr val="accent1"/>
          </a:lnRef>
          <a:fillRef idx="0">
            <a:schemeClr val="accent1"/>
          </a:fillRef>
          <a:effectRef idx="1">
            <a:schemeClr val="accent1"/>
          </a:effectRef>
          <a:fontRef idx="minor">
            <a:schemeClr val="tx1"/>
          </a:fontRef>
        </p:style>
      </p:cxnSp>
      <p:sp>
        <p:nvSpPr>
          <p:cNvPr id="11" name="Rectangle 10"/>
          <p:cNvSpPr/>
          <p:nvPr userDrawn="1"/>
        </p:nvSpPr>
        <p:spPr>
          <a:xfrm>
            <a:off x="8162915" y="279953"/>
            <a:ext cx="91440" cy="918519"/>
          </a:xfrm>
          <a:prstGeom prst="rect">
            <a:avLst/>
          </a:prstGeom>
          <a:solidFill>
            <a:srgbClr val="0042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userDrawn="1"/>
        </p:nvSpPr>
        <p:spPr>
          <a:xfrm>
            <a:off x="8075379" y="277332"/>
            <a:ext cx="91440" cy="91440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pic>
        <p:nvPicPr>
          <p:cNvPr id="3074"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274294" y="314455"/>
            <a:ext cx="422055" cy="39763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5" name="Picture 3"/>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663653" y="279953"/>
            <a:ext cx="450817" cy="4396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6" name="Picture 4"/>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8274294" y="761223"/>
            <a:ext cx="422055" cy="42205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7" name="Picture 5"/>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8663653" y="754576"/>
            <a:ext cx="462253" cy="4287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dirty="0"/>
              <a:t>© Palmatier</a:t>
            </a:r>
          </a:p>
        </p:txBody>
      </p:sp>
      <p:sp>
        <p:nvSpPr>
          <p:cNvPr id="4" name="Slide Number Placeholder 3"/>
          <p:cNvSpPr>
            <a:spLocks noGrp="1"/>
          </p:cNvSpPr>
          <p:nvPr>
            <p:ph type="sldNum" sz="quarter" idx="12"/>
          </p:nvPr>
        </p:nvSpPr>
        <p:spPr>
          <a:xfrm>
            <a:off x="8298609" y="6423585"/>
            <a:ext cx="554038" cy="365125"/>
          </a:xfrm>
        </p:spPr>
        <p:txBody>
          <a:bodyPr/>
          <a:lstStyle/>
          <a:p>
            <a:fld id="{606C48AC-5425-9447-80A6-7CD23CC5D020}"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8474" y="484094"/>
            <a:ext cx="7556313" cy="1116106"/>
          </a:xfrm>
          <a:prstGeom prst="rect">
            <a:avLst/>
          </a:prstGeom>
        </p:spPr>
        <p:txBody>
          <a:bodyPr vert="horz" lIns="91440" tIns="45720" rIns="91440" bIns="45720" rtlCol="0" anchor="t" anchorCtr="0">
            <a:noAutofit/>
          </a:bodyPr>
          <a:lstStyle/>
          <a:p>
            <a:r>
              <a:rPr lang="en-US"/>
              <a:t>Click to edit Master title style</a:t>
            </a:r>
            <a:endParaRPr dirty="0"/>
          </a:p>
        </p:txBody>
      </p:sp>
      <p:sp>
        <p:nvSpPr>
          <p:cNvPr id="3" name="Text Placeholder 2"/>
          <p:cNvSpPr>
            <a:spLocks noGrp="1"/>
          </p:cNvSpPr>
          <p:nvPr>
            <p:ph type="body" idx="1"/>
          </p:nvPr>
        </p:nvSpPr>
        <p:spPr>
          <a:xfrm>
            <a:off x="498474" y="1981200"/>
            <a:ext cx="7556313" cy="4144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p:txBody>
      </p:sp>
      <p:sp>
        <p:nvSpPr>
          <p:cNvPr id="4" name="Date Placeholder 3"/>
          <p:cNvSpPr>
            <a:spLocks noGrp="1"/>
          </p:cNvSpPr>
          <p:nvPr>
            <p:ph type="dt" sz="half" idx="2"/>
          </p:nvPr>
        </p:nvSpPr>
        <p:spPr>
          <a:xfrm>
            <a:off x="6795247" y="6423585"/>
            <a:ext cx="2133600" cy="365125"/>
          </a:xfrm>
          <a:prstGeom prst="rect">
            <a:avLst/>
          </a:prstGeom>
        </p:spPr>
        <p:txBody>
          <a:bodyPr vert="horz" lIns="91440" tIns="45720" rIns="91440" bIns="45720" rtlCol="0" anchor="ctr"/>
          <a:lstStyle>
            <a:lvl1pPr algn="r">
              <a:defRPr sz="1200">
                <a:solidFill>
                  <a:schemeClr val="tx1"/>
                </a:solidFill>
              </a:defRPr>
            </a:lvl1pPr>
          </a:lstStyle>
          <a:p>
            <a:endParaRPr lang="en-US" dirty="0"/>
          </a:p>
        </p:txBody>
      </p:sp>
      <p:sp>
        <p:nvSpPr>
          <p:cNvPr id="5" name="Footer Placeholder 4"/>
          <p:cNvSpPr>
            <a:spLocks noGrp="1"/>
          </p:cNvSpPr>
          <p:nvPr>
            <p:ph type="ftr" sz="quarter" idx="3"/>
          </p:nvPr>
        </p:nvSpPr>
        <p:spPr>
          <a:xfrm>
            <a:off x="201706" y="6423585"/>
            <a:ext cx="6122894"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r>
              <a:rPr lang="en-US" dirty="0"/>
              <a:t>© Palmatier</a:t>
            </a:r>
          </a:p>
        </p:txBody>
      </p:sp>
      <p:sp>
        <p:nvSpPr>
          <p:cNvPr id="6" name="Slide Number Placeholder 5"/>
          <p:cNvSpPr>
            <a:spLocks noGrp="1"/>
          </p:cNvSpPr>
          <p:nvPr>
            <p:ph type="sldNum" sz="quarter" idx="4"/>
          </p:nvPr>
        </p:nvSpPr>
        <p:spPr>
          <a:xfrm>
            <a:off x="8305800" y="242234"/>
            <a:ext cx="554038" cy="365125"/>
          </a:xfrm>
          <a:prstGeom prst="rect">
            <a:avLst/>
          </a:prstGeom>
        </p:spPr>
        <p:txBody>
          <a:bodyPr vert="horz" lIns="91440" tIns="45720" rIns="91440" bIns="45720" rtlCol="0" anchor="ctr"/>
          <a:lstStyle>
            <a:lvl1pPr algn="r">
              <a:defRPr sz="1400">
                <a:solidFill>
                  <a:schemeClr val="bg1"/>
                </a:solidFill>
              </a:defRPr>
            </a:lvl1pPr>
          </a:lstStyle>
          <a:p>
            <a:fld id="{606C48AC-5425-9447-80A6-7CD23CC5D020}"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950" r:id="rId1"/>
    <p:sldLayoutId id="2147483951" r:id="rId2"/>
    <p:sldLayoutId id="2147483960" r:id="rId3"/>
  </p:sldLayoutIdLst>
  <p:hf hdr="0" dt="0"/>
  <p:txStyles>
    <p:titleStyle>
      <a:lvl1pPr algn="l" defTabSz="914400" rtl="0" eaLnBrk="1" latinLnBrk="0" hangingPunct="1">
        <a:spcBef>
          <a:spcPct val="0"/>
        </a:spcBef>
        <a:buNone/>
        <a:defRPr sz="3600" b="0" kern="1200">
          <a:solidFill>
            <a:schemeClr val="accent1"/>
          </a:solidFill>
          <a:latin typeface="+mj-lt"/>
          <a:ea typeface="+mj-ea"/>
          <a:cs typeface="+mj-cs"/>
        </a:defRPr>
      </a:lvl1pPr>
    </p:titleStyle>
    <p:bodyStyle>
      <a:lvl1pPr marL="228600" indent="-228600" algn="l" defTabSz="914400" rtl="0" eaLnBrk="1" latinLnBrk="0" hangingPunct="1">
        <a:spcBef>
          <a:spcPts val="2000"/>
        </a:spcBef>
        <a:buClr>
          <a:schemeClr val="tx2"/>
        </a:buClr>
        <a:buSzPct val="75000"/>
        <a:buFont typeface="Wingdings" pitchFamily="2" charset="2"/>
        <a:buChar char="n"/>
        <a:defRPr sz="2000" kern="1200">
          <a:solidFill>
            <a:schemeClr val="tx1">
              <a:lumMod val="65000"/>
              <a:lumOff val="35000"/>
            </a:schemeClr>
          </a:solidFill>
          <a:latin typeface="+mn-lt"/>
          <a:ea typeface="+mn-ea"/>
          <a:cs typeface="+mn-cs"/>
        </a:defRPr>
      </a:lvl1pPr>
      <a:lvl2pPr marL="457200" indent="-228600" algn="l" defTabSz="914400" rtl="0" eaLnBrk="1" latinLnBrk="0" hangingPunct="1">
        <a:spcBef>
          <a:spcPts val="600"/>
        </a:spcBef>
        <a:buClr>
          <a:schemeClr val="tx2"/>
        </a:buClr>
        <a:buSzPct val="75000"/>
        <a:buFont typeface="Wingdings" charset="2"/>
        <a:buChar char=""/>
        <a:defRPr sz="1800" kern="1200">
          <a:solidFill>
            <a:schemeClr val="tx1">
              <a:lumMod val="65000"/>
              <a:lumOff val="35000"/>
            </a:schemeClr>
          </a:solidFill>
          <a:latin typeface="+mn-lt"/>
          <a:ea typeface="+mn-ea"/>
          <a:cs typeface="+mn-cs"/>
        </a:defRPr>
      </a:lvl2pPr>
      <a:lvl3pPr marL="6858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3pPr>
      <a:lvl4pPr marL="9144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4pPr>
      <a:lvl5pPr marL="11430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5pPr>
      <a:lvl6pPr marL="1377950"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dirty="0" smtClean="0">
          <a:solidFill>
            <a:schemeClr val="tx1">
              <a:lumMod val="65000"/>
              <a:lumOff val="35000"/>
            </a:schemeClr>
          </a:solidFill>
          <a:latin typeface="+mn-lt"/>
          <a:ea typeface="+mn-ea"/>
          <a:cs typeface="+mn-cs"/>
        </a:defRPr>
      </a:lvl6pPr>
      <a:lvl7pPr marL="1603375" indent="-228600" algn="l" defTabSz="914400" rtl="0" eaLnBrk="1" latinLnBrk="0" hangingPunct="1">
        <a:spcBef>
          <a:spcPct val="20000"/>
        </a:spcBef>
        <a:buClr>
          <a:schemeClr val="accent1"/>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7pPr>
      <a:lvl8pPr marL="1830388"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8pPr>
      <a:lvl9pPr marL="2057400" indent="-228600" algn="l" defTabSz="914400" rtl="0" eaLnBrk="1" latinLnBrk="0" hangingPunct="1">
        <a:spcBef>
          <a:spcPct val="20000"/>
        </a:spcBef>
        <a:buClr>
          <a:schemeClr val="accent1"/>
        </a:buClr>
        <a:buSzPct val="75000"/>
        <a:buFont typeface="Wingdings" pitchFamily="2" charset="2"/>
        <a:buChar char=""/>
        <a:defRPr lang="en-US" sz="1800" kern="1200" baseline="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3.xml"/><Relationship Id="rId5" Type="http://schemas.openxmlformats.org/officeDocument/2006/relationships/image" Target="../media/image8.png"/><Relationship Id="rId4" Type="http://schemas.openxmlformats.org/officeDocument/2006/relationships/image" Target="../media/image7.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4668"/>
        </a:solidFill>
        <a:effectLst/>
      </p:bgPr>
    </p:bg>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dirty="0"/>
              <a:t>© Palmatier, Petersen, and Germann</a:t>
            </a:r>
          </a:p>
        </p:txBody>
      </p:sp>
      <p:sp>
        <p:nvSpPr>
          <p:cNvPr id="3" name="Slide Number Placeholder 2"/>
          <p:cNvSpPr>
            <a:spLocks noGrp="1"/>
          </p:cNvSpPr>
          <p:nvPr>
            <p:ph type="sldNum" sz="quarter" idx="12"/>
          </p:nvPr>
        </p:nvSpPr>
        <p:spPr>
          <a:xfrm>
            <a:off x="8298609" y="6423585"/>
            <a:ext cx="554038" cy="365125"/>
          </a:xfrm>
        </p:spPr>
        <p:txBody>
          <a:bodyPr/>
          <a:lstStyle/>
          <a:p>
            <a:fld id="{606C48AC-5425-9447-80A6-7CD23CC5D020}" type="slidenum">
              <a:rPr lang="en-US" smtClean="0"/>
              <a:t>1</a:t>
            </a:fld>
            <a:endParaRPr lang="en-US" dirty="0"/>
          </a:p>
        </p:txBody>
      </p:sp>
      <p:sp>
        <p:nvSpPr>
          <p:cNvPr id="11" name="TextBox 10"/>
          <p:cNvSpPr txBox="1"/>
          <p:nvPr/>
        </p:nvSpPr>
        <p:spPr>
          <a:xfrm>
            <a:off x="316356" y="3452994"/>
            <a:ext cx="2220685" cy="646331"/>
          </a:xfrm>
          <a:prstGeom prst="rect">
            <a:avLst/>
          </a:prstGeom>
          <a:noFill/>
        </p:spPr>
        <p:txBody>
          <a:bodyPr wrap="square" rtlCol="0">
            <a:spAutoFit/>
          </a:bodyPr>
          <a:lstStyle/>
          <a:p>
            <a:pPr algn="ctr"/>
            <a:r>
              <a:rPr lang="en-US" b="1" dirty="0">
                <a:solidFill>
                  <a:srgbClr val="EFE61E"/>
                </a:solidFill>
              </a:rPr>
              <a:t>All Customers Differ</a:t>
            </a:r>
          </a:p>
        </p:txBody>
      </p:sp>
      <p:sp>
        <p:nvSpPr>
          <p:cNvPr id="13" name="TextBox 12"/>
          <p:cNvSpPr txBox="1"/>
          <p:nvPr/>
        </p:nvSpPr>
        <p:spPr>
          <a:xfrm>
            <a:off x="4302205" y="3418349"/>
            <a:ext cx="2220685" cy="646331"/>
          </a:xfrm>
          <a:prstGeom prst="rect">
            <a:avLst/>
          </a:prstGeom>
          <a:noFill/>
        </p:spPr>
        <p:txBody>
          <a:bodyPr wrap="square" rtlCol="0">
            <a:spAutoFit/>
          </a:bodyPr>
          <a:lstStyle/>
          <a:p>
            <a:pPr algn="ctr"/>
            <a:r>
              <a:rPr lang="en-US" b="1" dirty="0">
                <a:solidFill>
                  <a:srgbClr val="EFE61E"/>
                </a:solidFill>
              </a:rPr>
              <a:t>All Competitors React</a:t>
            </a:r>
          </a:p>
        </p:txBody>
      </p:sp>
      <p:sp>
        <p:nvSpPr>
          <p:cNvPr id="14" name="TextBox 13"/>
          <p:cNvSpPr txBox="1"/>
          <p:nvPr/>
        </p:nvSpPr>
        <p:spPr>
          <a:xfrm>
            <a:off x="6266226" y="3418349"/>
            <a:ext cx="2220685" cy="646331"/>
          </a:xfrm>
          <a:prstGeom prst="rect">
            <a:avLst/>
          </a:prstGeom>
          <a:noFill/>
        </p:spPr>
        <p:txBody>
          <a:bodyPr wrap="square" rtlCol="0">
            <a:spAutoFit/>
          </a:bodyPr>
          <a:lstStyle/>
          <a:p>
            <a:pPr algn="ctr"/>
            <a:r>
              <a:rPr lang="en-US" b="1" dirty="0">
                <a:solidFill>
                  <a:srgbClr val="EFE61E"/>
                </a:solidFill>
              </a:rPr>
              <a:t>All Resources are Limited</a:t>
            </a:r>
          </a:p>
        </p:txBody>
      </p:sp>
      <p:sp>
        <p:nvSpPr>
          <p:cNvPr id="15" name="TextBox 14"/>
          <p:cNvSpPr txBox="1"/>
          <p:nvPr/>
        </p:nvSpPr>
        <p:spPr>
          <a:xfrm>
            <a:off x="2343723" y="3418349"/>
            <a:ext cx="2220685" cy="646331"/>
          </a:xfrm>
          <a:prstGeom prst="rect">
            <a:avLst/>
          </a:prstGeom>
          <a:noFill/>
        </p:spPr>
        <p:txBody>
          <a:bodyPr wrap="square" rtlCol="0">
            <a:spAutoFit/>
          </a:bodyPr>
          <a:lstStyle/>
          <a:p>
            <a:pPr algn="ctr"/>
            <a:r>
              <a:rPr lang="en-US" b="1" dirty="0">
                <a:solidFill>
                  <a:srgbClr val="EFE61E"/>
                </a:solidFill>
              </a:rPr>
              <a:t>All Customers Change</a:t>
            </a:r>
          </a:p>
        </p:txBody>
      </p:sp>
      <p:sp>
        <p:nvSpPr>
          <p:cNvPr id="17" name="Rounded Rectangle 16"/>
          <p:cNvSpPr/>
          <p:nvPr/>
        </p:nvSpPr>
        <p:spPr>
          <a:xfrm>
            <a:off x="722333" y="5529823"/>
            <a:ext cx="7391153" cy="1018147"/>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i="1" dirty="0">
                <a:solidFill>
                  <a:srgbClr val="EFE61E"/>
                </a:solidFill>
              </a:rPr>
              <a:t>First Principles</a:t>
            </a:r>
            <a:r>
              <a:rPr lang="en-US" dirty="0">
                <a:solidFill>
                  <a:srgbClr val="EFE61E"/>
                </a:solidFill>
              </a:rPr>
              <a:t>: The foundational concepts or assumptions on which a theory, system, or method is based (Oxford Dictionaries )</a:t>
            </a:r>
          </a:p>
        </p:txBody>
      </p:sp>
      <p:pic>
        <p:nvPicPr>
          <p:cNvPr id="4100"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6615" y="4099325"/>
            <a:ext cx="1276350" cy="1250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01"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87833" y="4118375"/>
            <a:ext cx="1314450" cy="1212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02"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36304" y="4073925"/>
            <a:ext cx="1352550" cy="1257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03" name="Picture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77507" y="4073925"/>
            <a:ext cx="1231900" cy="1282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 name="TextBox 15">
            <a:extLst>
              <a:ext uri="{FF2B5EF4-FFF2-40B4-BE49-F238E27FC236}">
                <a16:creationId xmlns:a16="http://schemas.microsoft.com/office/drawing/2014/main" id="{F22CF6F0-6C76-4203-9EE2-35324C89A9CF}"/>
              </a:ext>
            </a:extLst>
          </p:cNvPr>
          <p:cNvSpPr txBox="1"/>
          <p:nvPr/>
        </p:nvSpPr>
        <p:spPr>
          <a:xfrm>
            <a:off x="722333" y="517551"/>
            <a:ext cx="7494229" cy="2308324"/>
          </a:xfrm>
          <a:prstGeom prst="rect">
            <a:avLst/>
          </a:prstGeom>
          <a:noFill/>
        </p:spPr>
        <p:txBody>
          <a:bodyPr wrap="square" rtlCol="0">
            <a:spAutoFit/>
          </a:bodyPr>
          <a:lstStyle/>
          <a:p>
            <a:pPr algn="ctr"/>
            <a:r>
              <a:rPr lang="en-US" sz="3600" dirty="0">
                <a:solidFill>
                  <a:schemeClr val="bg1"/>
                </a:solidFill>
                <a:latin typeface="+mj-lt"/>
                <a:cs typeface="Avenir Light"/>
              </a:rPr>
              <a:t>Introduction to Marketing Analytics </a:t>
            </a:r>
          </a:p>
          <a:p>
            <a:pPr algn="ctr"/>
            <a:r>
              <a:rPr lang="en-US" sz="3600" dirty="0">
                <a:solidFill>
                  <a:schemeClr val="bg1"/>
                </a:solidFill>
                <a:latin typeface="+mj-lt"/>
                <a:cs typeface="Avenir Light"/>
              </a:rPr>
              <a:t>Based on First Principles:</a:t>
            </a:r>
          </a:p>
          <a:p>
            <a:pPr algn="ctr"/>
            <a:endParaRPr lang="en-US" sz="2400" b="1" dirty="0">
              <a:solidFill>
                <a:schemeClr val="bg1"/>
              </a:solidFill>
              <a:latin typeface="+mj-lt"/>
              <a:cs typeface="Avenir Light"/>
            </a:endParaRPr>
          </a:p>
          <a:p>
            <a:pPr algn="ctr"/>
            <a:r>
              <a:rPr lang="en-US" sz="4400" b="1" dirty="0">
                <a:solidFill>
                  <a:schemeClr val="bg1"/>
                </a:solidFill>
                <a:latin typeface="+mj-lt"/>
                <a:cs typeface="Avenir Light"/>
              </a:rPr>
              <a:t>Chapter 1</a:t>
            </a:r>
            <a:endParaRPr lang="en-US" sz="4400" b="1" dirty="0">
              <a:solidFill>
                <a:schemeClr val="bg1"/>
              </a:solidFill>
              <a:latin typeface="Avenir Light"/>
              <a:cs typeface="Avenir Light"/>
            </a:endParaRPr>
          </a:p>
        </p:txBody>
      </p:sp>
    </p:spTree>
    <p:extLst>
      <p:ext uri="{BB962C8B-B14F-4D97-AF65-F5344CB8AC3E}">
        <p14:creationId xmlns:p14="http://schemas.microsoft.com/office/powerpoint/2010/main" val="14112342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380264"/>
            <a:ext cx="7556313" cy="803691"/>
          </a:xfrm>
        </p:spPr>
        <p:txBody>
          <a:bodyPr/>
          <a:lstStyle/>
          <a:p>
            <a:r>
              <a:rPr lang="en-US" b="1" dirty="0"/>
              <a:t>Firm Example: Grocery Store</a:t>
            </a:r>
          </a:p>
        </p:txBody>
      </p:sp>
      <p:sp>
        <p:nvSpPr>
          <p:cNvPr id="3" name="Content Placeholder 2"/>
          <p:cNvSpPr>
            <a:spLocks noGrp="1"/>
          </p:cNvSpPr>
          <p:nvPr>
            <p:ph idx="1"/>
          </p:nvPr>
        </p:nvSpPr>
        <p:spPr>
          <a:xfrm>
            <a:off x="498474" y="2910114"/>
            <a:ext cx="8354173" cy="3293909"/>
          </a:xfrm>
        </p:spPr>
        <p:txBody>
          <a:bodyPr>
            <a:normAutofit lnSpcReduction="10000"/>
          </a:bodyPr>
          <a:lstStyle/>
          <a:p>
            <a:pPr marL="0" indent="0">
              <a:buNone/>
            </a:pPr>
            <a:r>
              <a:rPr lang="en-US" dirty="0"/>
              <a:t>What did the store do?</a:t>
            </a:r>
          </a:p>
          <a:p>
            <a:pPr marL="0" indent="0">
              <a:buNone/>
            </a:pPr>
            <a:r>
              <a:rPr lang="en-US" dirty="0"/>
              <a:t>By marketing analysis, the store:</a:t>
            </a:r>
          </a:p>
          <a:p>
            <a:r>
              <a:rPr lang="en-US" dirty="0"/>
              <a:t>Creates a DNA on each customer to see what drives their behavior</a:t>
            </a:r>
          </a:p>
          <a:p>
            <a:r>
              <a:rPr lang="en-US" dirty="0"/>
              <a:t>Target each customer with the most effective coupons</a:t>
            </a:r>
          </a:p>
          <a:p>
            <a:r>
              <a:rPr lang="en-US" dirty="0">
                <a:latin typeface="Times New Roman" panose="02020603050405020304" pitchFamily="18" charset="0"/>
                <a:ea typeface="Arial" panose="020B0604020202020204" pitchFamily="34" charset="0"/>
              </a:rPr>
              <a:t>These customized coupons are used much more often than they would have been without this deep customer knowledge</a:t>
            </a:r>
          </a:p>
          <a:p>
            <a:r>
              <a:rPr lang="en-US" dirty="0"/>
              <a:t>The coupons have generated $10 billion in revenue for Kroger</a:t>
            </a:r>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5" name="Slide Number Placeholder 4"/>
          <p:cNvSpPr>
            <a:spLocks noGrp="1"/>
          </p:cNvSpPr>
          <p:nvPr>
            <p:ph type="sldNum" sz="quarter" idx="12"/>
          </p:nvPr>
        </p:nvSpPr>
        <p:spPr/>
        <p:txBody>
          <a:bodyPr/>
          <a:lstStyle/>
          <a:p>
            <a:fld id="{606C48AC-5425-9447-80A6-7CD23CC5D020}" type="slidenum">
              <a:rPr lang="en-US" smtClean="0"/>
              <a:pPr/>
              <a:t>10</a:t>
            </a:fld>
            <a:endParaRPr lang="en-US" dirty="0"/>
          </a:p>
        </p:txBody>
      </p:sp>
      <p:sp>
        <p:nvSpPr>
          <p:cNvPr id="7" name="Content Placeholder 2">
            <a:extLst>
              <a:ext uri="{FF2B5EF4-FFF2-40B4-BE49-F238E27FC236}">
                <a16:creationId xmlns:a16="http://schemas.microsoft.com/office/drawing/2014/main" id="{2DE0046B-8E26-45E7-9CB9-06C04338F73F}"/>
              </a:ext>
            </a:extLst>
          </p:cNvPr>
          <p:cNvSpPr txBox="1">
            <a:spLocks/>
          </p:cNvSpPr>
          <p:nvPr/>
        </p:nvSpPr>
        <p:spPr>
          <a:xfrm>
            <a:off x="592817" y="1399888"/>
            <a:ext cx="8354173" cy="2880253"/>
          </a:xfrm>
          <a:prstGeom prst="rect">
            <a:avLst/>
          </a:prstGeom>
        </p:spPr>
        <p:txBody>
          <a:bodyPr vert="horz" lIns="91440" tIns="45720" rIns="91440" bIns="45720" rtlCol="0">
            <a:normAutofit/>
          </a:bodyPr>
          <a:lstStyle>
            <a:lvl1pPr marL="228600" indent="-228600" algn="l" defTabSz="914400" rtl="0" eaLnBrk="1" latinLnBrk="0" hangingPunct="1">
              <a:spcBef>
                <a:spcPts val="2000"/>
              </a:spcBef>
              <a:buClr>
                <a:schemeClr val="tx2"/>
              </a:buClr>
              <a:buSzPct val="75000"/>
              <a:buFont typeface="Wingdings" pitchFamily="2" charset="2"/>
              <a:buChar char="n"/>
              <a:defRPr sz="2000" kern="1200">
                <a:solidFill>
                  <a:schemeClr val="tx1">
                    <a:lumMod val="65000"/>
                    <a:lumOff val="35000"/>
                  </a:schemeClr>
                </a:solidFill>
                <a:latin typeface="+mn-lt"/>
                <a:ea typeface="+mn-ea"/>
                <a:cs typeface="+mn-cs"/>
              </a:defRPr>
            </a:lvl1pPr>
            <a:lvl2pPr marL="457200" indent="-228600" algn="l" defTabSz="914400" rtl="0" eaLnBrk="1" latinLnBrk="0" hangingPunct="1">
              <a:spcBef>
                <a:spcPts val="600"/>
              </a:spcBef>
              <a:buClr>
                <a:schemeClr val="tx2"/>
              </a:buClr>
              <a:buSzPct val="75000"/>
              <a:buFont typeface="Wingdings" charset="2"/>
              <a:buChar char=""/>
              <a:defRPr sz="1800" kern="1200">
                <a:solidFill>
                  <a:schemeClr val="tx1">
                    <a:lumMod val="65000"/>
                    <a:lumOff val="35000"/>
                  </a:schemeClr>
                </a:solidFill>
                <a:latin typeface="+mn-lt"/>
                <a:ea typeface="+mn-ea"/>
                <a:cs typeface="+mn-cs"/>
              </a:defRPr>
            </a:lvl2pPr>
            <a:lvl3pPr marL="6858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3pPr>
            <a:lvl4pPr marL="9144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4pPr>
            <a:lvl5pPr marL="11430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5pPr>
            <a:lvl6pPr marL="1377950"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dirty="0" smtClean="0">
                <a:solidFill>
                  <a:schemeClr val="tx1">
                    <a:lumMod val="65000"/>
                    <a:lumOff val="35000"/>
                  </a:schemeClr>
                </a:solidFill>
                <a:latin typeface="+mn-lt"/>
                <a:ea typeface="+mn-ea"/>
                <a:cs typeface="+mn-cs"/>
              </a:defRPr>
            </a:lvl6pPr>
            <a:lvl7pPr marL="1603375" indent="-228600" algn="l" defTabSz="914400" rtl="0" eaLnBrk="1" latinLnBrk="0" hangingPunct="1">
              <a:spcBef>
                <a:spcPct val="20000"/>
              </a:spcBef>
              <a:buClr>
                <a:schemeClr val="accent1"/>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7pPr>
            <a:lvl8pPr marL="1830388"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8pPr>
            <a:lvl9pPr marL="2057400" indent="-228600" algn="l" defTabSz="914400" rtl="0" eaLnBrk="1" latinLnBrk="0" hangingPunct="1">
              <a:spcBef>
                <a:spcPct val="20000"/>
              </a:spcBef>
              <a:buClr>
                <a:schemeClr val="accent1"/>
              </a:buClr>
              <a:buSzPct val="75000"/>
              <a:buFont typeface="Wingdings" pitchFamily="2" charset="2"/>
              <a:buChar char=""/>
              <a:defRPr lang="en-US" sz="1800" kern="1200" baseline="0" dirty="0">
                <a:solidFill>
                  <a:schemeClr val="tx1">
                    <a:lumMod val="65000"/>
                    <a:lumOff val="35000"/>
                  </a:schemeClr>
                </a:solidFill>
                <a:latin typeface="+mn-lt"/>
                <a:ea typeface="+mn-ea"/>
                <a:cs typeface="+mn-cs"/>
              </a:defRPr>
            </a:lvl9pPr>
          </a:lstStyle>
          <a:p>
            <a:endParaRPr lang="en-US" b="1" dirty="0"/>
          </a:p>
        </p:txBody>
      </p:sp>
      <p:sp>
        <p:nvSpPr>
          <p:cNvPr id="8" name="Rounded Rectangle 5">
            <a:extLst>
              <a:ext uri="{FF2B5EF4-FFF2-40B4-BE49-F238E27FC236}">
                <a16:creationId xmlns:a16="http://schemas.microsoft.com/office/drawing/2014/main" id="{618FF637-E78E-45CC-B8B4-68B8DE2A53D1}"/>
              </a:ext>
            </a:extLst>
          </p:cNvPr>
          <p:cNvSpPr/>
          <p:nvPr/>
        </p:nvSpPr>
        <p:spPr>
          <a:xfrm>
            <a:off x="216569" y="1416083"/>
            <a:ext cx="8730421" cy="1208956"/>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000" dirty="0"/>
              <a:t>Kroger’s direct mail coupon to customers prompted a redemption rate is over 70 percent within six weeks of the mailing, compared with an average coupon redemption rate of 7.93 percent. </a:t>
            </a:r>
          </a:p>
        </p:txBody>
      </p:sp>
    </p:spTree>
    <p:extLst>
      <p:ext uri="{BB962C8B-B14F-4D97-AF65-F5344CB8AC3E}">
        <p14:creationId xmlns:p14="http://schemas.microsoft.com/office/powerpoint/2010/main" val="33436389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nodePh="1">
                                  <p:stCondLst>
                                    <p:cond delay="0"/>
                                  </p:stCondLst>
                                  <p:endCondLst>
                                    <p:cond evt="begin" delay="0">
                                      <p:tn val="9"/>
                                    </p:cond>
                                  </p:endCondLst>
                                  <p:childTnLst>
                                    <p:set>
                                      <p:cBhvr>
                                        <p:cTn id="10"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7" grpId="0" build="p"/>
      <p:bldP spid="8"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380264"/>
            <a:ext cx="7556313" cy="803691"/>
          </a:xfrm>
        </p:spPr>
        <p:txBody>
          <a:bodyPr/>
          <a:lstStyle/>
          <a:p>
            <a:r>
              <a:rPr lang="en-US" b="1" dirty="0"/>
              <a:t>Firm Example: Hotel Industry</a:t>
            </a:r>
          </a:p>
        </p:txBody>
      </p:sp>
      <p:sp>
        <p:nvSpPr>
          <p:cNvPr id="3" name="Content Placeholder 2"/>
          <p:cNvSpPr>
            <a:spLocks noGrp="1"/>
          </p:cNvSpPr>
          <p:nvPr>
            <p:ph idx="1"/>
          </p:nvPr>
        </p:nvSpPr>
        <p:spPr>
          <a:xfrm>
            <a:off x="498474" y="3106057"/>
            <a:ext cx="8354173" cy="3097966"/>
          </a:xfrm>
        </p:spPr>
        <p:txBody>
          <a:bodyPr>
            <a:normAutofit/>
          </a:bodyPr>
          <a:lstStyle/>
          <a:p>
            <a:r>
              <a:rPr lang="en-US" dirty="0"/>
              <a:t>There are times when there are not enough hotel rooms to meet massive customers' demand and times with many unused rooms due to low demand</a:t>
            </a:r>
          </a:p>
          <a:p>
            <a:r>
              <a:rPr lang="en-US" dirty="0"/>
              <a:t>Hotels can vary prices to attempt to match supply and demand in a dynamic fashion</a:t>
            </a:r>
          </a:p>
          <a:p>
            <a:r>
              <a:rPr lang="en-US" dirty="0">
                <a:latin typeface="Times New Roman" panose="02020603050405020304" pitchFamily="18" charset="0"/>
                <a:ea typeface="Arial" panose="020B0604020202020204" pitchFamily="34" charset="0"/>
              </a:rPr>
              <a:t>Using customer data analysis, hotels can drop room prices when demand on the website and call centers is low but rapidly increase prices when it senses an increase in demand </a:t>
            </a:r>
            <a:endParaRPr lang="en-US" dirty="0"/>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5" name="Slide Number Placeholder 4"/>
          <p:cNvSpPr>
            <a:spLocks noGrp="1"/>
          </p:cNvSpPr>
          <p:nvPr>
            <p:ph type="sldNum" sz="quarter" idx="12"/>
          </p:nvPr>
        </p:nvSpPr>
        <p:spPr/>
        <p:txBody>
          <a:bodyPr/>
          <a:lstStyle/>
          <a:p>
            <a:fld id="{606C48AC-5425-9447-80A6-7CD23CC5D020}" type="slidenum">
              <a:rPr lang="en-US" smtClean="0"/>
              <a:pPr/>
              <a:t>11</a:t>
            </a:fld>
            <a:endParaRPr lang="en-US" dirty="0"/>
          </a:p>
        </p:txBody>
      </p:sp>
      <p:sp>
        <p:nvSpPr>
          <p:cNvPr id="7" name="Content Placeholder 2">
            <a:extLst>
              <a:ext uri="{FF2B5EF4-FFF2-40B4-BE49-F238E27FC236}">
                <a16:creationId xmlns:a16="http://schemas.microsoft.com/office/drawing/2014/main" id="{2DE0046B-8E26-45E7-9CB9-06C04338F73F}"/>
              </a:ext>
            </a:extLst>
          </p:cNvPr>
          <p:cNvSpPr txBox="1">
            <a:spLocks/>
          </p:cNvSpPr>
          <p:nvPr/>
        </p:nvSpPr>
        <p:spPr>
          <a:xfrm>
            <a:off x="592817" y="1399888"/>
            <a:ext cx="8354173" cy="2880253"/>
          </a:xfrm>
          <a:prstGeom prst="rect">
            <a:avLst/>
          </a:prstGeom>
        </p:spPr>
        <p:txBody>
          <a:bodyPr vert="horz" lIns="91440" tIns="45720" rIns="91440" bIns="45720" rtlCol="0">
            <a:normAutofit/>
          </a:bodyPr>
          <a:lstStyle>
            <a:lvl1pPr marL="228600" indent="-228600" algn="l" defTabSz="914400" rtl="0" eaLnBrk="1" latinLnBrk="0" hangingPunct="1">
              <a:spcBef>
                <a:spcPts val="2000"/>
              </a:spcBef>
              <a:buClr>
                <a:schemeClr val="tx2"/>
              </a:buClr>
              <a:buSzPct val="75000"/>
              <a:buFont typeface="Wingdings" pitchFamily="2" charset="2"/>
              <a:buChar char="n"/>
              <a:defRPr sz="2000" kern="1200">
                <a:solidFill>
                  <a:schemeClr val="tx1">
                    <a:lumMod val="65000"/>
                    <a:lumOff val="35000"/>
                  </a:schemeClr>
                </a:solidFill>
                <a:latin typeface="+mn-lt"/>
                <a:ea typeface="+mn-ea"/>
                <a:cs typeface="+mn-cs"/>
              </a:defRPr>
            </a:lvl1pPr>
            <a:lvl2pPr marL="457200" indent="-228600" algn="l" defTabSz="914400" rtl="0" eaLnBrk="1" latinLnBrk="0" hangingPunct="1">
              <a:spcBef>
                <a:spcPts val="600"/>
              </a:spcBef>
              <a:buClr>
                <a:schemeClr val="tx2"/>
              </a:buClr>
              <a:buSzPct val="75000"/>
              <a:buFont typeface="Wingdings" charset="2"/>
              <a:buChar char=""/>
              <a:defRPr sz="1800" kern="1200">
                <a:solidFill>
                  <a:schemeClr val="tx1">
                    <a:lumMod val="65000"/>
                    <a:lumOff val="35000"/>
                  </a:schemeClr>
                </a:solidFill>
                <a:latin typeface="+mn-lt"/>
                <a:ea typeface="+mn-ea"/>
                <a:cs typeface="+mn-cs"/>
              </a:defRPr>
            </a:lvl2pPr>
            <a:lvl3pPr marL="6858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3pPr>
            <a:lvl4pPr marL="9144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4pPr>
            <a:lvl5pPr marL="11430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5pPr>
            <a:lvl6pPr marL="1377950"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dirty="0" smtClean="0">
                <a:solidFill>
                  <a:schemeClr val="tx1">
                    <a:lumMod val="65000"/>
                    <a:lumOff val="35000"/>
                  </a:schemeClr>
                </a:solidFill>
                <a:latin typeface="+mn-lt"/>
                <a:ea typeface="+mn-ea"/>
                <a:cs typeface="+mn-cs"/>
              </a:defRPr>
            </a:lvl6pPr>
            <a:lvl7pPr marL="1603375" indent="-228600" algn="l" defTabSz="914400" rtl="0" eaLnBrk="1" latinLnBrk="0" hangingPunct="1">
              <a:spcBef>
                <a:spcPct val="20000"/>
              </a:spcBef>
              <a:buClr>
                <a:schemeClr val="accent1"/>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7pPr>
            <a:lvl8pPr marL="1830388"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8pPr>
            <a:lvl9pPr marL="2057400" indent="-228600" algn="l" defTabSz="914400" rtl="0" eaLnBrk="1" latinLnBrk="0" hangingPunct="1">
              <a:spcBef>
                <a:spcPct val="20000"/>
              </a:spcBef>
              <a:buClr>
                <a:schemeClr val="accent1"/>
              </a:buClr>
              <a:buSzPct val="75000"/>
              <a:buFont typeface="Wingdings" pitchFamily="2" charset="2"/>
              <a:buChar char=""/>
              <a:defRPr lang="en-US" sz="1800" kern="1200" baseline="0" dirty="0">
                <a:solidFill>
                  <a:schemeClr val="tx1">
                    <a:lumMod val="65000"/>
                    <a:lumOff val="35000"/>
                  </a:schemeClr>
                </a:solidFill>
                <a:latin typeface="+mn-lt"/>
                <a:ea typeface="+mn-ea"/>
                <a:cs typeface="+mn-cs"/>
              </a:defRPr>
            </a:lvl9pPr>
          </a:lstStyle>
          <a:p>
            <a:endParaRPr lang="en-US" b="1" dirty="0"/>
          </a:p>
        </p:txBody>
      </p:sp>
      <p:sp>
        <p:nvSpPr>
          <p:cNvPr id="8" name="Rounded Rectangle 5">
            <a:extLst>
              <a:ext uri="{FF2B5EF4-FFF2-40B4-BE49-F238E27FC236}">
                <a16:creationId xmlns:a16="http://schemas.microsoft.com/office/drawing/2014/main" id="{618FF637-E78E-45CC-B8B4-68B8DE2A53D1}"/>
              </a:ext>
            </a:extLst>
          </p:cNvPr>
          <p:cNvSpPr/>
          <p:nvPr/>
        </p:nvSpPr>
        <p:spPr>
          <a:xfrm>
            <a:off x="216569" y="1416083"/>
            <a:ext cx="8730421" cy="1208956"/>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000" dirty="0"/>
              <a:t>“Hotels can double their profitability by successfully marking up rooms just 10 percent.” </a:t>
            </a:r>
          </a:p>
        </p:txBody>
      </p:sp>
    </p:spTree>
    <p:extLst>
      <p:ext uri="{BB962C8B-B14F-4D97-AF65-F5344CB8AC3E}">
        <p14:creationId xmlns:p14="http://schemas.microsoft.com/office/powerpoint/2010/main" val="4196226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8"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174941"/>
            <a:ext cx="7556313" cy="803691"/>
          </a:xfrm>
        </p:spPr>
        <p:txBody>
          <a:bodyPr/>
          <a:lstStyle/>
          <a:p>
            <a:br>
              <a:rPr lang="en-US" altLang="zh-CN" b="1" dirty="0"/>
            </a:br>
            <a:r>
              <a:rPr lang="en-US" b="1" dirty="0"/>
              <a:t>Marketing Analytics Jobs</a:t>
            </a:r>
          </a:p>
        </p:txBody>
      </p:sp>
      <p:sp>
        <p:nvSpPr>
          <p:cNvPr id="3" name="Content Placeholder 2"/>
          <p:cNvSpPr>
            <a:spLocks noGrp="1"/>
          </p:cNvSpPr>
          <p:nvPr>
            <p:ph idx="1"/>
          </p:nvPr>
        </p:nvSpPr>
        <p:spPr>
          <a:xfrm>
            <a:off x="498474" y="1331055"/>
            <a:ext cx="8516695" cy="5352003"/>
          </a:xfrm>
        </p:spPr>
        <p:txBody>
          <a:bodyPr>
            <a:normAutofit/>
          </a:bodyPr>
          <a:lstStyle/>
          <a:p>
            <a:r>
              <a:rPr lang="en-US" dirty="0"/>
              <a:t>Highest growth of job demand</a:t>
            </a:r>
          </a:p>
          <a:p>
            <a:r>
              <a:rPr lang="en-US" dirty="0"/>
              <a:t>Shortage in trained marketing analytical employee</a:t>
            </a:r>
          </a:p>
          <a:p>
            <a:pPr marL="342900" marR="0" lvl="0" indent="-342900">
              <a:lnSpc>
                <a:spcPct val="115000"/>
              </a:lnSpc>
              <a:spcBef>
                <a:spcPts val="0"/>
              </a:spcBef>
              <a:spcAft>
                <a:spcPts val="0"/>
              </a:spcAft>
              <a:buFont typeface="Arial" panose="020B0604020202020204" pitchFamily="34" charset="0"/>
              <a:buChar char="●"/>
            </a:pPr>
            <a:endParaRPr lang="en-US" sz="1500" dirty="0">
              <a:latin typeface="Times New Roman" panose="02020603050405020304" pitchFamily="18" charset="0"/>
              <a:ea typeface="Arial" panose="020B0604020202020204" pitchFamily="34" charset="0"/>
            </a:endParaRPr>
          </a:p>
        </p:txBody>
      </p:sp>
      <p:sp>
        <p:nvSpPr>
          <p:cNvPr id="4" name="Footer Placeholder 3"/>
          <p:cNvSpPr>
            <a:spLocks noGrp="1"/>
          </p:cNvSpPr>
          <p:nvPr>
            <p:ph type="ftr" sz="quarter" idx="11"/>
          </p:nvPr>
        </p:nvSpPr>
        <p:spPr>
          <a:xfrm>
            <a:off x="201706" y="6390132"/>
            <a:ext cx="6122894" cy="365125"/>
          </a:xfrm>
        </p:spPr>
        <p:txBody>
          <a:bodyPr/>
          <a:lstStyle/>
          <a:p>
            <a:r>
              <a:rPr lang="en-US" dirty="0"/>
              <a:t>© Palmatier, Petersen, and Germann</a:t>
            </a:r>
          </a:p>
        </p:txBody>
      </p:sp>
      <p:sp>
        <p:nvSpPr>
          <p:cNvPr id="5" name="Slide Number Placeholder 4"/>
          <p:cNvSpPr>
            <a:spLocks noGrp="1"/>
          </p:cNvSpPr>
          <p:nvPr>
            <p:ph type="sldNum" sz="quarter" idx="12"/>
          </p:nvPr>
        </p:nvSpPr>
        <p:spPr>
          <a:xfrm>
            <a:off x="8298609" y="6390132"/>
            <a:ext cx="554038" cy="365125"/>
          </a:xfrm>
        </p:spPr>
        <p:txBody>
          <a:bodyPr/>
          <a:lstStyle/>
          <a:p>
            <a:fld id="{B37C43EF-5BAD-BB42-813F-E9443C5EDEF4}" type="slidenum">
              <a:rPr lang="en-US" sz="1200" smtClean="0">
                <a:solidFill>
                  <a:schemeClr val="tx1">
                    <a:lumMod val="50000"/>
                    <a:lumOff val="50000"/>
                  </a:schemeClr>
                </a:solidFill>
              </a:rPr>
              <a:t>12</a:t>
            </a:fld>
            <a:endParaRPr lang="en-US" sz="1200" dirty="0">
              <a:solidFill>
                <a:schemeClr val="tx1">
                  <a:lumMod val="50000"/>
                  <a:lumOff val="50000"/>
                </a:schemeClr>
              </a:solidFill>
            </a:endParaRPr>
          </a:p>
        </p:txBody>
      </p:sp>
      <p:sp>
        <p:nvSpPr>
          <p:cNvPr id="6" name="Rounded Rectangle 5">
            <a:extLst>
              <a:ext uri="{FF2B5EF4-FFF2-40B4-BE49-F238E27FC236}">
                <a16:creationId xmlns:a16="http://schemas.microsoft.com/office/drawing/2014/main" id="{1959BAE9-63D6-4592-B19D-BCDDA65FE4F3}"/>
              </a:ext>
            </a:extLst>
          </p:cNvPr>
          <p:cNvSpPr/>
          <p:nvPr/>
        </p:nvSpPr>
        <p:spPr>
          <a:xfrm>
            <a:off x="772462" y="3385038"/>
            <a:ext cx="7008336" cy="1635414"/>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000" dirty="0"/>
              <a:t>“The U.S. Bureau of Labor Statistics sees strong growth in the data science field and predicts the number of jobs will increase by about 28% through 2026. To give that 28% a number, that is roughly 11.5 million new jobs in the field.” </a:t>
            </a:r>
          </a:p>
        </p:txBody>
      </p:sp>
    </p:spTree>
    <p:extLst>
      <p:ext uri="{BB962C8B-B14F-4D97-AF65-F5344CB8AC3E}">
        <p14:creationId xmlns:p14="http://schemas.microsoft.com/office/powerpoint/2010/main" val="31329467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a:t>Agenda</a:t>
            </a:r>
          </a:p>
        </p:txBody>
      </p:sp>
      <p:sp>
        <p:nvSpPr>
          <p:cNvPr id="3" name="Content Placeholder 2"/>
          <p:cNvSpPr>
            <a:spLocks noGrp="1"/>
          </p:cNvSpPr>
          <p:nvPr>
            <p:ph idx="1"/>
          </p:nvPr>
        </p:nvSpPr>
        <p:spPr>
          <a:xfrm>
            <a:off x="498474" y="1208660"/>
            <a:ext cx="8224045" cy="5362796"/>
          </a:xfrm>
        </p:spPr>
        <p:txBody>
          <a:bodyPr>
            <a:noAutofit/>
          </a:bodyPr>
          <a:lstStyle/>
          <a:p>
            <a:r>
              <a:rPr lang="en-US" sz="1600" dirty="0"/>
              <a:t>Course Overview </a:t>
            </a:r>
          </a:p>
          <a:p>
            <a:pPr>
              <a:spcBef>
                <a:spcPts val="1000"/>
              </a:spcBef>
            </a:pPr>
            <a:r>
              <a:rPr lang="en-US" sz="1600" dirty="0"/>
              <a:t>What Are Marketing Analytics?</a:t>
            </a:r>
          </a:p>
          <a:p>
            <a:pPr lvl="1"/>
            <a:r>
              <a:rPr lang="en-US" sz="1400" dirty="0"/>
              <a:t>Definitions and Aliases</a:t>
            </a:r>
          </a:p>
          <a:p>
            <a:pPr lvl="1"/>
            <a:r>
              <a:rPr lang="en-US" sz="1400" dirty="0"/>
              <a:t>Evolution</a:t>
            </a:r>
          </a:p>
          <a:p>
            <a:pPr>
              <a:spcBef>
                <a:spcPts val="1000"/>
              </a:spcBef>
            </a:pPr>
            <a:r>
              <a:rPr lang="en-US" sz="1600" dirty="0"/>
              <a:t>Why Bother Learning Marketing Analytics?</a:t>
            </a:r>
          </a:p>
          <a:p>
            <a:pPr lvl="1"/>
            <a:r>
              <a:rPr lang="en-US" sz="1400" dirty="0"/>
              <a:t>Impact on Firm Performance</a:t>
            </a:r>
          </a:p>
          <a:p>
            <a:pPr lvl="1"/>
            <a:r>
              <a:rPr lang="en-US" sz="1400" dirty="0"/>
              <a:t>Marketing Analytics’ Examples</a:t>
            </a:r>
          </a:p>
          <a:p>
            <a:pPr lvl="1"/>
            <a:r>
              <a:rPr lang="en-US" sz="1400" dirty="0"/>
              <a:t>Marketing Analytics Jobs</a:t>
            </a:r>
          </a:p>
          <a:p>
            <a:pPr>
              <a:spcBef>
                <a:spcPts val="1000"/>
              </a:spcBef>
            </a:pPr>
            <a:r>
              <a:rPr lang="en-US" sz="1600" b="1" dirty="0">
                <a:solidFill>
                  <a:srgbClr val="004264"/>
                </a:solidFill>
              </a:rPr>
              <a:t>Why Use a First Principles Approach for Marketing Analytics?</a:t>
            </a:r>
          </a:p>
          <a:p>
            <a:pPr>
              <a:spcBef>
                <a:spcPts val="1000"/>
              </a:spcBef>
            </a:pPr>
            <a:r>
              <a:rPr lang="en-US" sz="1600" dirty="0"/>
              <a:t>What Is the First Principles Framework for Marketing Analytics?</a:t>
            </a:r>
          </a:p>
          <a:p>
            <a:pPr lvl="1"/>
            <a:r>
              <a:rPr lang="en-US" sz="1400" dirty="0"/>
              <a:t>MP#1: All Customers Differ </a:t>
            </a:r>
            <a:r>
              <a:rPr lang="en-US" sz="1400" dirty="0">
                <a:sym typeface="Wingdings"/>
              </a:rPr>
              <a:t></a:t>
            </a:r>
            <a:r>
              <a:rPr lang="en-US" sz="1400" dirty="0"/>
              <a:t> Understanding Customer Heterogeneity</a:t>
            </a:r>
          </a:p>
          <a:p>
            <a:pPr lvl="1"/>
            <a:r>
              <a:rPr lang="en-US" sz="1400" dirty="0"/>
              <a:t>MP#2: All Customers Change </a:t>
            </a:r>
            <a:r>
              <a:rPr lang="en-US" sz="1400" dirty="0">
                <a:sym typeface="Wingdings"/>
              </a:rPr>
              <a:t></a:t>
            </a:r>
            <a:r>
              <a:rPr lang="en-US" sz="1400" dirty="0"/>
              <a:t> Understanding Customer Dynamics</a:t>
            </a:r>
          </a:p>
          <a:p>
            <a:pPr lvl="1"/>
            <a:r>
              <a:rPr lang="en-US" sz="1400" dirty="0"/>
              <a:t>MP#3: All Competitors React </a:t>
            </a:r>
            <a:r>
              <a:rPr lang="en-US" sz="1400" dirty="0">
                <a:sym typeface="Wingdings"/>
              </a:rPr>
              <a:t></a:t>
            </a:r>
            <a:r>
              <a:rPr lang="en-US" sz="1400" dirty="0"/>
              <a:t> Understanding Sustainable Competitive Advantage</a:t>
            </a:r>
          </a:p>
          <a:p>
            <a:pPr lvl="1"/>
            <a:r>
              <a:rPr lang="en-US" sz="1400" dirty="0"/>
              <a:t>MP#4: All Resources Are Limited </a:t>
            </a:r>
            <a:r>
              <a:rPr lang="en-US" sz="1400" dirty="0">
                <a:sym typeface="Wingdings"/>
              </a:rPr>
              <a:t></a:t>
            </a:r>
            <a:r>
              <a:rPr lang="en-US" sz="1400" dirty="0"/>
              <a:t> Understanding Resource Trade-offs</a:t>
            </a:r>
          </a:p>
          <a:p>
            <a:pPr>
              <a:spcBef>
                <a:spcPts val="1000"/>
              </a:spcBef>
            </a:pPr>
            <a:r>
              <a:rPr lang="en-US" sz="1600" dirty="0"/>
              <a:t>What Software Tools Are Used in This Book?</a:t>
            </a:r>
          </a:p>
          <a:p>
            <a:pPr>
              <a:spcBef>
                <a:spcPts val="1000"/>
              </a:spcBef>
            </a:pPr>
            <a:r>
              <a:rPr lang="en-US" sz="1600" dirty="0"/>
              <a:t>Takeaways</a:t>
            </a:r>
            <a:r>
              <a:rPr lang="en-US" sz="1600" b="1" dirty="0">
                <a:solidFill>
                  <a:srgbClr val="004264"/>
                </a:solidFill>
              </a:rPr>
              <a:t> </a:t>
            </a:r>
            <a:endParaRPr lang="en-US" sz="1600" dirty="0"/>
          </a:p>
          <a:p>
            <a:pPr>
              <a:spcBef>
                <a:spcPts val="1000"/>
              </a:spcBef>
            </a:pPr>
            <a:endParaRPr lang="en-US" sz="1600" dirty="0"/>
          </a:p>
        </p:txBody>
      </p:sp>
      <p:sp>
        <p:nvSpPr>
          <p:cNvPr id="5" name="Slide Number Placeholder 4"/>
          <p:cNvSpPr>
            <a:spLocks noGrp="1"/>
          </p:cNvSpPr>
          <p:nvPr>
            <p:ph type="sldNum" sz="quarter" idx="12"/>
          </p:nvPr>
        </p:nvSpPr>
        <p:spPr>
          <a:xfrm>
            <a:off x="8298609" y="6423585"/>
            <a:ext cx="554038" cy="365125"/>
          </a:xfrm>
        </p:spPr>
        <p:txBody>
          <a:bodyPr/>
          <a:lstStyle/>
          <a:p>
            <a:fld id="{11599E64-13D8-6C4C-BC45-CF946C645FF2}" type="slidenum">
              <a:rPr lang="en-US" sz="1200" smtClean="0">
                <a:solidFill>
                  <a:schemeClr val="tx1">
                    <a:lumMod val="65000"/>
                    <a:lumOff val="35000"/>
                  </a:schemeClr>
                </a:solidFill>
              </a:rPr>
              <a:t>13</a:t>
            </a:fld>
            <a:endParaRPr lang="en-US" sz="1200" dirty="0">
              <a:solidFill>
                <a:schemeClr val="tx1">
                  <a:lumMod val="65000"/>
                  <a:lumOff val="35000"/>
                </a:schemeClr>
              </a:solidFill>
            </a:endParaRPr>
          </a:p>
        </p:txBody>
      </p:sp>
      <p:sp>
        <p:nvSpPr>
          <p:cNvPr id="6" name="Footer Placeholder 5"/>
          <p:cNvSpPr>
            <a:spLocks noGrp="1"/>
          </p:cNvSpPr>
          <p:nvPr>
            <p:ph type="ftr" sz="quarter" idx="11"/>
          </p:nvPr>
        </p:nvSpPr>
        <p:spPr>
          <a:xfrm>
            <a:off x="190555" y="6426450"/>
            <a:ext cx="6122894" cy="365125"/>
          </a:xfrm>
        </p:spPr>
        <p:txBody>
          <a:bodyPr/>
          <a:lstStyle/>
          <a:p>
            <a:r>
              <a:rPr lang="en-US" dirty="0"/>
              <a:t>© Palmatier, Petersen, and Germann</a:t>
            </a:r>
          </a:p>
        </p:txBody>
      </p:sp>
    </p:spTree>
    <p:extLst>
      <p:ext uri="{BB962C8B-B14F-4D97-AF65-F5344CB8AC3E}">
        <p14:creationId xmlns:p14="http://schemas.microsoft.com/office/powerpoint/2010/main" val="29000326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0054" y="193364"/>
            <a:ext cx="7556313" cy="803691"/>
          </a:xfrm>
        </p:spPr>
        <p:txBody>
          <a:bodyPr/>
          <a:lstStyle/>
          <a:p>
            <a:r>
              <a:rPr lang="en-US" b="1" dirty="0"/>
              <a:t>Why Use a First Principles Approach for Marketing Analytics?</a:t>
            </a:r>
          </a:p>
        </p:txBody>
      </p:sp>
      <p:sp>
        <p:nvSpPr>
          <p:cNvPr id="3" name="Content Placeholder 2"/>
          <p:cNvSpPr>
            <a:spLocks noGrp="1"/>
          </p:cNvSpPr>
          <p:nvPr>
            <p:ph idx="1"/>
          </p:nvPr>
        </p:nvSpPr>
        <p:spPr>
          <a:xfrm>
            <a:off x="201706" y="1433945"/>
            <a:ext cx="8864235" cy="4750654"/>
          </a:xfrm>
        </p:spPr>
        <p:txBody>
          <a:bodyPr/>
          <a:lstStyle/>
          <a:p>
            <a:r>
              <a:rPr lang="en-US" dirty="0"/>
              <a:t>Managers are being overwhelmed with more and more analysis tools, processes, and research techniques, but hard to know when to apply each one</a:t>
            </a:r>
          </a:p>
          <a:p>
            <a:pPr lvl="0">
              <a:buClr>
                <a:srgbClr val="1F497D"/>
              </a:buClr>
            </a:pPr>
            <a:r>
              <a:rPr lang="en-US" dirty="0">
                <a:solidFill>
                  <a:prstClr val="black">
                    <a:lumMod val="65000"/>
                    <a:lumOff val="35000"/>
                  </a:prstClr>
                </a:solidFill>
              </a:rPr>
              <a:t>A key requirement for making good marketing decisions is to identify underlying factors on which the analytic tool depend</a:t>
            </a:r>
          </a:p>
          <a:p>
            <a:pPr lvl="0">
              <a:buClr>
                <a:srgbClr val="1F497D"/>
              </a:buClr>
            </a:pPr>
            <a:r>
              <a:rPr lang="en-US" dirty="0"/>
              <a:t>The First Principles Framework for marketing analytics provides a way to align each of the four First Principles with a set of approaches, processes, and analysis tools that can deal with the unique issues associated with each principle</a:t>
            </a:r>
            <a:endParaRPr lang="en-US" dirty="0">
              <a:solidFill>
                <a:prstClr val="black">
                  <a:lumMod val="65000"/>
                  <a:lumOff val="35000"/>
                </a:prstClr>
              </a:solidFill>
            </a:endParaRPr>
          </a:p>
          <a:p>
            <a:pPr marL="0" lvl="0" indent="0">
              <a:buClr>
                <a:srgbClr val="1F497D"/>
              </a:buClr>
              <a:buNone/>
            </a:pPr>
            <a:endParaRPr lang="en-US" dirty="0">
              <a:solidFill>
                <a:prstClr val="black">
                  <a:lumMod val="65000"/>
                  <a:lumOff val="35000"/>
                </a:prstClr>
              </a:solidFill>
            </a:endParaRPr>
          </a:p>
          <a:p>
            <a:pPr lvl="2"/>
            <a:endParaRPr lang="en-US" dirty="0"/>
          </a:p>
          <a:p>
            <a:pPr marL="457200" lvl="2" indent="0">
              <a:buNone/>
            </a:pPr>
            <a:endParaRPr lang="en-US" dirty="0"/>
          </a:p>
        </p:txBody>
      </p:sp>
      <p:sp>
        <p:nvSpPr>
          <p:cNvPr id="4" name="Footer Placeholder 3"/>
          <p:cNvSpPr>
            <a:spLocks noGrp="1"/>
          </p:cNvSpPr>
          <p:nvPr>
            <p:ph type="ftr" sz="quarter" idx="11"/>
          </p:nvPr>
        </p:nvSpPr>
        <p:spPr>
          <a:xfrm>
            <a:off x="201706" y="6492875"/>
            <a:ext cx="6122894" cy="365125"/>
          </a:xfrm>
        </p:spPr>
        <p:txBody>
          <a:bodyPr/>
          <a:lstStyle/>
          <a:p>
            <a:r>
              <a:rPr lang="en-US" dirty="0"/>
              <a:t>© Palmatier, Petersen, and Germann</a:t>
            </a:r>
          </a:p>
        </p:txBody>
      </p:sp>
      <p:sp>
        <p:nvSpPr>
          <p:cNvPr id="5" name="Slide Number Placeholder 4"/>
          <p:cNvSpPr>
            <a:spLocks noGrp="1"/>
          </p:cNvSpPr>
          <p:nvPr>
            <p:ph type="sldNum" sz="quarter" idx="12"/>
          </p:nvPr>
        </p:nvSpPr>
        <p:spPr/>
        <p:txBody>
          <a:bodyPr/>
          <a:lstStyle/>
          <a:p>
            <a:fld id="{606C48AC-5425-9447-80A6-7CD23CC5D020}" type="slidenum">
              <a:rPr lang="en-US" sz="1200" smtClean="0">
                <a:solidFill>
                  <a:schemeClr val="tx1">
                    <a:lumMod val="65000"/>
                    <a:lumOff val="35000"/>
                  </a:schemeClr>
                </a:solidFill>
              </a:rPr>
              <a:pPr/>
              <a:t>14</a:t>
            </a:fld>
            <a:endParaRPr lang="en-US" sz="1200" dirty="0">
              <a:solidFill>
                <a:schemeClr val="tx1">
                  <a:lumMod val="65000"/>
                  <a:lumOff val="35000"/>
                </a:schemeClr>
              </a:solidFill>
            </a:endParaRPr>
          </a:p>
        </p:txBody>
      </p:sp>
      <p:sp>
        <p:nvSpPr>
          <p:cNvPr id="6" name="Rounded Rectangle 5"/>
          <p:cNvSpPr/>
          <p:nvPr/>
        </p:nvSpPr>
        <p:spPr>
          <a:xfrm>
            <a:off x="122226" y="4776990"/>
            <a:ext cx="8730421" cy="1355651"/>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000" dirty="0"/>
              <a:t>First Principles approach present a structure relevant marketing context and clear purpose and defines a marketing analytics toolbox for analysts to select or develop right devices to address different marketing challenges.</a:t>
            </a:r>
          </a:p>
        </p:txBody>
      </p:sp>
    </p:spTree>
    <p:extLst>
      <p:ext uri="{BB962C8B-B14F-4D97-AF65-F5344CB8AC3E}">
        <p14:creationId xmlns:p14="http://schemas.microsoft.com/office/powerpoint/2010/main" val="17039249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837" y="207599"/>
            <a:ext cx="8478526" cy="803691"/>
          </a:xfrm>
        </p:spPr>
        <p:txBody>
          <a:bodyPr/>
          <a:lstStyle/>
          <a:p>
            <a:r>
              <a:rPr lang="en-US" sz="2400" b="1" dirty="0">
                <a:cs typeface="Cambria"/>
              </a:rPr>
              <a:t>Aligning Key Marketing Tools and Models According to First Principles</a:t>
            </a:r>
            <a:endParaRPr lang="en-US" b="1" dirty="0"/>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5" name="Slide Number Placeholder 4"/>
          <p:cNvSpPr>
            <a:spLocks noGrp="1"/>
          </p:cNvSpPr>
          <p:nvPr>
            <p:ph type="sldNum" sz="quarter" idx="12"/>
          </p:nvPr>
        </p:nvSpPr>
        <p:spPr/>
        <p:txBody>
          <a:bodyPr/>
          <a:lstStyle/>
          <a:p>
            <a:fld id="{606C48AC-5425-9447-80A6-7CD23CC5D020}" type="slidenum">
              <a:rPr lang="en-US" sz="1200" smtClean="0">
                <a:solidFill>
                  <a:schemeClr val="tx1">
                    <a:lumMod val="65000"/>
                    <a:lumOff val="35000"/>
                  </a:schemeClr>
                </a:solidFill>
              </a:rPr>
              <a:pPr/>
              <a:t>15</a:t>
            </a:fld>
            <a:endParaRPr lang="en-US" sz="1200" dirty="0">
              <a:solidFill>
                <a:schemeClr val="tx1">
                  <a:lumMod val="65000"/>
                  <a:lumOff val="35000"/>
                </a:schemeClr>
              </a:solidFill>
            </a:endParaRPr>
          </a:p>
        </p:txBody>
      </p:sp>
      <p:graphicFrame>
        <p:nvGraphicFramePr>
          <p:cNvPr id="3" name="Table 2">
            <a:extLst>
              <a:ext uri="{FF2B5EF4-FFF2-40B4-BE49-F238E27FC236}">
                <a16:creationId xmlns:a16="http://schemas.microsoft.com/office/drawing/2014/main" id="{DAFF98DC-6895-4EC9-882A-197B6307B955}"/>
              </a:ext>
            </a:extLst>
          </p:cNvPr>
          <p:cNvGraphicFramePr>
            <a:graphicFrameLocks noGrp="1"/>
          </p:cNvGraphicFramePr>
          <p:nvPr>
            <p:extLst>
              <p:ext uri="{D42A27DB-BD31-4B8C-83A1-F6EECF244321}">
                <p14:modId xmlns:p14="http://schemas.microsoft.com/office/powerpoint/2010/main" val="1672302167"/>
              </p:ext>
            </p:extLst>
          </p:nvPr>
        </p:nvGraphicFramePr>
        <p:xfrm>
          <a:off x="694149" y="1594356"/>
          <a:ext cx="7315902" cy="4078529"/>
        </p:xfrm>
        <a:graphic>
          <a:graphicData uri="http://schemas.openxmlformats.org/drawingml/2006/table">
            <a:tbl>
              <a:tblPr firstRow="1" firstCol="1" bandRow="1">
                <a:tableStyleId>{5C22544A-7EE6-4342-B048-85BDC9FD1C3A}</a:tableStyleId>
              </a:tblPr>
              <a:tblGrid>
                <a:gridCol w="1731126">
                  <a:extLst>
                    <a:ext uri="{9D8B030D-6E8A-4147-A177-3AD203B41FA5}">
                      <a16:colId xmlns:a16="http://schemas.microsoft.com/office/drawing/2014/main" val="3408472132"/>
                    </a:ext>
                  </a:extLst>
                </a:gridCol>
                <a:gridCol w="5584776">
                  <a:extLst>
                    <a:ext uri="{9D8B030D-6E8A-4147-A177-3AD203B41FA5}">
                      <a16:colId xmlns:a16="http://schemas.microsoft.com/office/drawing/2014/main" val="1445864614"/>
                    </a:ext>
                  </a:extLst>
                </a:gridCol>
              </a:tblGrid>
              <a:tr h="313733">
                <a:tc>
                  <a:txBody>
                    <a:bodyPr/>
                    <a:lstStyle/>
                    <a:p>
                      <a:pPr marL="0" marR="0">
                        <a:lnSpc>
                          <a:spcPct val="115000"/>
                        </a:lnSpc>
                        <a:spcBef>
                          <a:spcPts val="0"/>
                        </a:spcBef>
                        <a:spcAft>
                          <a:spcPts val="800"/>
                        </a:spcAft>
                      </a:pPr>
                      <a:r>
                        <a:rPr lang="en-US" sz="1400" dirty="0">
                          <a:effectLst/>
                        </a:rPr>
                        <a:t>First Principle</a:t>
                      </a:r>
                      <a:endParaRPr lang="en-US" sz="1200" dirty="0">
                        <a:effectLst/>
                        <a:latin typeface="Arial" panose="020B0604020202020204" pitchFamily="34" charset="0"/>
                        <a:ea typeface="Arial" panose="020B0604020202020204" pitchFamily="34" charset="0"/>
                      </a:endParaRPr>
                    </a:p>
                  </a:txBody>
                  <a:tcPr marL="31703" marR="31703" marT="0" marB="0" anchor="ctr"/>
                </a:tc>
                <a:tc>
                  <a:txBody>
                    <a:bodyPr/>
                    <a:lstStyle/>
                    <a:p>
                      <a:pPr marL="0" marR="0">
                        <a:lnSpc>
                          <a:spcPct val="115000"/>
                        </a:lnSpc>
                        <a:spcBef>
                          <a:spcPts val="0"/>
                        </a:spcBef>
                        <a:spcAft>
                          <a:spcPts val="800"/>
                        </a:spcAft>
                      </a:pPr>
                      <a:r>
                        <a:rPr lang="en-US" sz="1400" dirty="0">
                          <a:effectLst/>
                        </a:rPr>
                        <a:t>Applicable Analysis Techniques</a:t>
                      </a:r>
                      <a:endParaRPr lang="en-US" sz="1200" dirty="0">
                        <a:effectLst/>
                        <a:latin typeface="Arial" panose="020B0604020202020204" pitchFamily="34" charset="0"/>
                        <a:ea typeface="Arial" panose="020B0604020202020204" pitchFamily="34" charset="0"/>
                      </a:endParaRPr>
                    </a:p>
                  </a:txBody>
                  <a:tcPr marL="31703" marR="31703" marT="0" marB="0" anchor="ctr"/>
                </a:tc>
                <a:extLst>
                  <a:ext uri="{0D108BD9-81ED-4DB2-BD59-A6C34878D82A}">
                    <a16:rowId xmlns:a16="http://schemas.microsoft.com/office/drawing/2014/main" val="1144647471"/>
                  </a:ext>
                </a:extLst>
              </a:tr>
              <a:tr h="313733">
                <a:tc rowSpan="3">
                  <a:txBody>
                    <a:bodyPr/>
                    <a:lstStyle/>
                    <a:p>
                      <a:pPr marL="0" marR="0">
                        <a:lnSpc>
                          <a:spcPct val="115000"/>
                        </a:lnSpc>
                        <a:spcBef>
                          <a:spcPts val="0"/>
                        </a:spcBef>
                        <a:spcAft>
                          <a:spcPts val="800"/>
                        </a:spcAft>
                      </a:pPr>
                      <a:r>
                        <a:rPr lang="en-US" sz="1400" dirty="0">
                          <a:effectLst/>
                        </a:rPr>
                        <a:t>MP#1 All Customers Differ</a:t>
                      </a:r>
                      <a:endParaRPr lang="en-US" sz="1200" dirty="0">
                        <a:effectLst/>
                        <a:latin typeface="Arial" panose="020B0604020202020204" pitchFamily="34" charset="0"/>
                        <a:ea typeface="Arial" panose="020B0604020202020204" pitchFamily="34" charset="0"/>
                      </a:endParaRPr>
                    </a:p>
                  </a:txBody>
                  <a:tcPr marL="31703" marR="31703" marT="0" marB="0" anchor="ctr">
                    <a:solidFill>
                      <a:schemeClr val="accent5">
                        <a:lumMod val="75000"/>
                      </a:schemeClr>
                    </a:solidFill>
                  </a:tcPr>
                </a:tc>
                <a:tc>
                  <a:txBody>
                    <a:bodyPr/>
                    <a:lstStyle/>
                    <a:p>
                      <a:pPr marL="0" marR="0">
                        <a:lnSpc>
                          <a:spcPct val="115000"/>
                        </a:lnSpc>
                        <a:spcBef>
                          <a:spcPts val="0"/>
                        </a:spcBef>
                        <a:spcAft>
                          <a:spcPts val="800"/>
                        </a:spcAft>
                      </a:pPr>
                      <a:r>
                        <a:rPr lang="en-US" sz="1400" dirty="0">
                          <a:effectLst/>
                        </a:rPr>
                        <a:t>Cluster analysis for segmentation</a:t>
                      </a:r>
                      <a:endParaRPr lang="en-US" sz="1200" dirty="0">
                        <a:effectLst/>
                        <a:latin typeface="Arial" panose="020B0604020202020204" pitchFamily="34" charset="0"/>
                        <a:ea typeface="Arial" panose="020B0604020202020204" pitchFamily="34" charset="0"/>
                      </a:endParaRPr>
                    </a:p>
                  </a:txBody>
                  <a:tcPr marL="31703" marR="31703" marT="0" marB="0" anchor="ctr">
                    <a:solidFill>
                      <a:schemeClr val="accent5">
                        <a:lumMod val="40000"/>
                        <a:lumOff val="60000"/>
                      </a:schemeClr>
                    </a:solidFill>
                  </a:tcPr>
                </a:tc>
                <a:extLst>
                  <a:ext uri="{0D108BD9-81ED-4DB2-BD59-A6C34878D82A}">
                    <a16:rowId xmlns:a16="http://schemas.microsoft.com/office/drawing/2014/main" val="2213297259"/>
                  </a:ext>
                </a:extLst>
              </a:tr>
              <a:tr h="313733">
                <a:tc vMerge="1">
                  <a:txBody>
                    <a:bodyPr/>
                    <a:lstStyle/>
                    <a:p>
                      <a:endParaRPr lang="en-US"/>
                    </a:p>
                  </a:txBody>
                  <a:tcPr/>
                </a:tc>
                <a:tc>
                  <a:txBody>
                    <a:bodyPr/>
                    <a:lstStyle/>
                    <a:p>
                      <a:pPr marL="0" marR="0">
                        <a:lnSpc>
                          <a:spcPct val="115000"/>
                        </a:lnSpc>
                        <a:spcBef>
                          <a:spcPts val="0"/>
                        </a:spcBef>
                        <a:spcAft>
                          <a:spcPts val="800"/>
                        </a:spcAft>
                      </a:pPr>
                      <a:r>
                        <a:rPr lang="en-US" sz="1400" dirty="0">
                          <a:effectLst/>
                        </a:rPr>
                        <a:t>Discriminant analysis for targeting and classification</a:t>
                      </a:r>
                      <a:endParaRPr lang="en-US" sz="1200" dirty="0">
                        <a:effectLst/>
                        <a:latin typeface="Arial" panose="020B0604020202020204" pitchFamily="34" charset="0"/>
                        <a:ea typeface="Arial" panose="020B0604020202020204" pitchFamily="34" charset="0"/>
                      </a:endParaRPr>
                    </a:p>
                  </a:txBody>
                  <a:tcPr marL="31703" marR="31703" marT="0" marB="0" anchor="ctr">
                    <a:solidFill>
                      <a:schemeClr val="accent5">
                        <a:lumMod val="40000"/>
                        <a:lumOff val="60000"/>
                      </a:schemeClr>
                    </a:solidFill>
                  </a:tcPr>
                </a:tc>
                <a:extLst>
                  <a:ext uri="{0D108BD9-81ED-4DB2-BD59-A6C34878D82A}">
                    <a16:rowId xmlns:a16="http://schemas.microsoft.com/office/drawing/2014/main" val="2726938787"/>
                  </a:ext>
                </a:extLst>
              </a:tr>
              <a:tr h="313733">
                <a:tc vMerge="1">
                  <a:txBody>
                    <a:bodyPr/>
                    <a:lstStyle/>
                    <a:p>
                      <a:endParaRPr lang="en-US"/>
                    </a:p>
                  </a:txBody>
                  <a:tcPr/>
                </a:tc>
                <a:tc>
                  <a:txBody>
                    <a:bodyPr/>
                    <a:lstStyle/>
                    <a:p>
                      <a:pPr marL="0" marR="0">
                        <a:lnSpc>
                          <a:spcPct val="115000"/>
                        </a:lnSpc>
                        <a:spcBef>
                          <a:spcPts val="0"/>
                        </a:spcBef>
                        <a:spcAft>
                          <a:spcPts val="800"/>
                        </a:spcAft>
                      </a:pPr>
                      <a:r>
                        <a:rPr lang="en-US" sz="1400" dirty="0">
                          <a:effectLst/>
                        </a:rPr>
                        <a:t>Perceptual and preference mapping for competitive positioning</a:t>
                      </a:r>
                      <a:endParaRPr lang="en-US" sz="1200" dirty="0">
                        <a:effectLst/>
                        <a:latin typeface="Arial" panose="020B0604020202020204" pitchFamily="34" charset="0"/>
                        <a:ea typeface="Arial" panose="020B0604020202020204" pitchFamily="34" charset="0"/>
                      </a:endParaRPr>
                    </a:p>
                  </a:txBody>
                  <a:tcPr marL="31703" marR="31703" marT="0" marB="0" anchor="ctr">
                    <a:solidFill>
                      <a:schemeClr val="accent5">
                        <a:lumMod val="40000"/>
                        <a:lumOff val="60000"/>
                      </a:schemeClr>
                    </a:solidFill>
                  </a:tcPr>
                </a:tc>
                <a:extLst>
                  <a:ext uri="{0D108BD9-81ED-4DB2-BD59-A6C34878D82A}">
                    <a16:rowId xmlns:a16="http://schemas.microsoft.com/office/drawing/2014/main" val="1651565491"/>
                  </a:ext>
                </a:extLst>
              </a:tr>
              <a:tr h="313733">
                <a:tc rowSpan="3">
                  <a:txBody>
                    <a:bodyPr/>
                    <a:lstStyle/>
                    <a:p>
                      <a:pPr marL="0" marR="0">
                        <a:lnSpc>
                          <a:spcPct val="115000"/>
                        </a:lnSpc>
                        <a:spcBef>
                          <a:spcPts val="0"/>
                        </a:spcBef>
                        <a:spcAft>
                          <a:spcPts val="800"/>
                        </a:spcAft>
                      </a:pPr>
                      <a:r>
                        <a:rPr lang="en-US" sz="1400" dirty="0">
                          <a:effectLst/>
                        </a:rPr>
                        <a:t>MP#2 All Customers Change</a:t>
                      </a:r>
                      <a:endParaRPr lang="en-US" sz="1200" dirty="0">
                        <a:effectLst/>
                        <a:latin typeface="Arial" panose="020B0604020202020204" pitchFamily="34" charset="0"/>
                        <a:ea typeface="Arial" panose="020B0604020202020204" pitchFamily="34" charset="0"/>
                      </a:endParaRPr>
                    </a:p>
                  </a:txBody>
                  <a:tcPr marL="31703" marR="31703" marT="0" marB="0" anchor="ctr">
                    <a:solidFill>
                      <a:srgbClr val="C86413"/>
                    </a:solidFill>
                  </a:tcPr>
                </a:tc>
                <a:tc>
                  <a:txBody>
                    <a:bodyPr/>
                    <a:lstStyle/>
                    <a:p>
                      <a:pPr marL="0" marR="0">
                        <a:lnSpc>
                          <a:spcPct val="115000"/>
                        </a:lnSpc>
                        <a:spcBef>
                          <a:spcPts val="0"/>
                        </a:spcBef>
                        <a:spcAft>
                          <a:spcPts val="800"/>
                        </a:spcAft>
                      </a:pPr>
                      <a:r>
                        <a:rPr lang="en-US" sz="1400" dirty="0">
                          <a:effectLst/>
                        </a:rPr>
                        <a:t>Recency, frequency, and monetary (RFM) analyses for customer selection</a:t>
                      </a:r>
                      <a:endParaRPr lang="en-US" sz="1200" dirty="0">
                        <a:effectLst/>
                        <a:latin typeface="Arial" panose="020B0604020202020204" pitchFamily="34" charset="0"/>
                        <a:ea typeface="Arial" panose="020B0604020202020204" pitchFamily="34" charset="0"/>
                      </a:endParaRPr>
                    </a:p>
                  </a:txBody>
                  <a:tcPr marL="31703" marR="31703" marT="0" marB="0" anchor="ctr">
                    <a:solidFill>
                      <a:schemeClr val="accent6">
                        <a:lumMod val="40000"/>
                        <a:lumOff val="60000"/>
                      </a:schemeClr>
                    </a:solidFill>
                  </a:tcPr>
                </a:tc>
                <a:extLst>
                  <a:ext uri="{0D108BD9-81ED-4DB2-BD59-A6C34878D82A}">
                    <a16:rowId xmlns:a16="http://schemas.microsoft.com/office/drawing/2014/main" val="1494429962"/>
                  </a:ext>
                </a:extLst>
              </a:tr>
              <a:tr h="313733">
                <a:tc vMerge="1">
                  <a:txBody>
                    <a:bodyPr/>
                    <a:lstStyle/>
                    <a:p>
                      <a:endParaRPr lang="en-US"/>
                    </a:p>
                  </a:txBody>
                  <a:tcPr/>
                </a:tc>
                <a:tc>
                  <a:txBody>
                    <a:bodyPr/>
                    <a:lstStyle/>
                    <a:p>
                      <a:pPr marL="0" marR="0">
                        <a:lnSpc>
                          <a:spcPct val="115000"/>
                        </a:lnSpc>
                        <a:spcBef>
                          <a:spcPts val="0"/>
                        </a:spcBef>
                        <a:spcAft>
                          <a:spcPts val="800"/>
                        </a:spcAft>
                      </a:pPr>
                      <a:r>
                        <a:rPr lang="en-US" sz="1400" dirty="0">
                          <a:effectLst/>
                        </a:rPr>
                        <a:t>Logistic regression models for customer selection</a:t>
                      </a:r>
                      <a:endParaRPr lang="en-US" sz="1200" dirty="0">
                        <a:effectLst/>
                        <a:latin typeface="Arial" panose="020B0604020202020204" pitchFamily="34" charset="0"/>
                        <a:ea typeface="Arial" panose="020B0604020202020204" pitchFamily="34" charset="0"/>
                      </a:endParaRPr>
                    </a:p>
                  </a:txBody>
                  <a:tcPr marL="31703" marR="31703" marT="0" marB="0" anchor="ctr">
                    <a:solidFill>
                      <a:schemeClr val="accent6">
                        <a:lumMod val="40000"/>
                        <a:lumOff val="60000"/>
                      </a:schemeClr>
                    </a:solidFill>
                  </a:tcPr>
                </a:tc>
                <a:extLst>
                  <a:ext uri="{0D108BD9-81ED-4DB2-BD59-A6C34878D82A}">
                    <a16:rowId xmlns:a16="http://schemas.microsoft.com/office/drawing/2014/main" val="3017916827"/>
                  </a:ext>
                </a:extLst>
              </a:tr>
              <a:tr h="313733">
                <a:tc vMerge="1">
                  <a:txBody>
                    <a:bodyPr/>
                    <a:lstStyle/>
                    <a:p>
                      <a:endParaRPr lang="en-US"/>
                    </a:p>
                  </a:txBody>
                  <a:tcPr/>
                </a:tc>
                <a:tc>
                  <a:txBody>
                    <a:bodyPr/>
                    <a:lstStyle/>
                    <a:p>
                      <a:pPr marL="0" marR="0">
                        <a:lnSpc>
                          <a:spcPct val="115000"/>
                        </a:lnSpc>
                        <a:spcBef>
                          <a:spcPts val="0"/>
                        </a:spcBef>
                        <a:spcAft>
                          <a:spcPts val="800"/>
                        </a:spcAft>
                      </a:pPr>
                      <a:r>
                        <a:rPr lang="en-US" sz="1400" dirty="0">
                          <a:effectLst/>
                        </a:rPr>
                        <a:t>Customer lifetime value (CLV) analysis for customer selection</a:t>
                      </a:r>
                      <a:endParaRPr lang="en-US" sz="1200" dirty="0">
                        <a:effectLst/>
                        <a:latin typeface="Arial" panose="020B0604020202020204" pitchFamily="34" charset="0"/>
                        <a:ea typeface="Arial" panose="020B0604020202020204" pitchFamily="34" charset="0"/>
                      </a:endParaRPr>
                    </a:p>
                  </a:txBody>
                  <a:tcPr marL="31703" marR="31703" marT="0" marB="0" anchor="ctr">
                    <a:solidFill>
                      <a:schemeClr val="accent6">
                        <a:lumMod val="40000"/>
                        <a:lumOff val="60000"/>
                      </a:schemeClr>
                    </a:solidFill>
                  </a:tcPr>
                </a:tc>
                <a:extLst>
                  <a:ext uri="{0D108BD9-81ED-4DB2-BD59-A6C34878D82A}">
                    <a16:rowId xmlns:a16="http://schemas.microsoft.com/office/drawing/2014/main" val="2023722422"/>
                  </a:ext>
                </a:extLst>
              </a:tr>
              <a:tr h="313733">
                <a:tc rowSpan="3">
                  <a:txBody>
                    <a:bodyPr/>
                    <a:lstStyle/>
                    <a:p>
                      <a:pPr marL="0" marR="0">
                        <a:lnSpc>
                          <a:spcPct val="115000"/>
                        </a:lnSpc>
                        <a:spcBef>
                          <a:spcPts val="0"/>
                        </a:spcBef>
                        <a:spcAft>
                          <a:spcPts val="800"/>
                        </a:spcAft>
                      </a:pPr>
                      <a:r>
                        <a:rPr lang="en-US" sz="1400" dirty="0">
                          <a:effectLst/>
                        </a:rPr>
                        <a:t>MP#3 All Competitors React</a:t>
                      </a:r>
                      <a:endParaRPr lang="en-US" sz="1200" dirty="0">
                        <a:effectLst/>
                        <a:latin typeface="Arial" panose="020B0604020202020204" pitchFamily="34" charset="0"/>
                        <a:ea typeface="Arial" panose="020B0604020202020204" pitchFamily="34" charset="0"/>
                      </a:endParaRPr>
                    </a:p>
                  </a:txBody>
                  <a:tcPr marL="31703" marR="31703" marT="0" marB="0" anchor="ctr">
                    <a:solidFill>
                      <a:schemeClr val="accent4">
                        <a:lumMod val="75000"/>
                      </a:schemeClr>
                    </a:solidFill>
                  </a:tcPr>
                </a:tc>
                <a:tc>
                  <a:txBody>
                    <a:bodyPr/>
                    <a:lstStyle/>
                    <a:p>
                      <a:pPr marL="0" marR="0">
                        <a:lnSpc>
                          <a:spcPct val="115000"/>
                        </a:lnSpc>
                        <a:spcBef>
                          <a:spcPts val="0"/>
                        </a:spcBef>
                        <a:spcAft>
                          <a:spcPts val="800"/>
                        </a:spcAft>
                      </a:pPr>
                      <a:r>
                        <a:rPr lang="en-US" sz="1400" dirty="0">
                          <a:effectLst/>
                        </a:rPr>
                        <a:t>Survey design and design to derive customer insights</a:t>
                      </a:r>
                      <a:endParaRPr lang="en-US" sz="1200" dirty="0">
                        <a:effectLst/>
                        <a:latin typeface="Arial" panose="020B0604020202020204" pitchFamily="34" charset="0"/>
                        <a:ea typeface="Arial" panose="020B0604020202020204" pitchFamily="34" charset="0"/>
                      </a:endParaRPr>
                    </a:p>
                  </a:txBody>
                  <a:tcPr marL="31703" marR="31703" marT="0" marB="0" anchor="ctr">
                    <a:solidFill>
                      <a:schemeClr val="accent4">
                        <a:lumMod val="40000"/>
                        <a:lumOff val="60000"/>
                      </a:schemeClr>
                    </a:solidFill>
                  </a:tcPr>
                </a:tc>
                <a:extLst>
                  <a:ext uri="{0D108BD9-81ED-4DB2-BD59-A6C34878D82A}">
                    <a16:rowId xmlns:a16="http://schemas.microsoft.com/office/drawing/2014/main" val="2313916062"/>
                  </a:ext>
                </a:extLst>
              </a:tr>
              <a:tr h="313733">
                <a:tc vMerge="1">
                  <a:txBody>
                    <a:bodyPr/>
                    <a:lstStyle/>
                    <a:p>
                      <a:endParaRPr lang="en-US"/>
                    </a:p>
                  </a:txBody>
                  <a:tcPr/>
                </a:tc>
                <a:tc>
                  <a:txBody>
                    <a:bodyPr/>
                    <a:lstStyle/>
                    <a:p>
                      <a:pPr marL="0" marR="0">
                        <a:lnSpc>
                          <a:spcPct val="115000"/>
                        </a:lnSpc>
                        <a:spcBef>
                          <a:spcPts val="0"/>
                        </a:spcBef>
                        <a:spcAft>
                          <a:spcPts val="800"/>
                        </a:spcAft>
                      </a:pPr>
                      <a:r>
                        <a:rPr lang="en-US" sz="1400" dirty="0">
                          <a:effectLst/>
                        </a:rPr>
                        <a:t>Conjoint analysis for product and pricing decisions</a:t>
                      </a:r>
                      <a:endParaRPr lang="en-US" sz="1200" dirty="0">
                        <a:effectLst/>
                        <a:latin typeface="Arial" panose="020B0604020202020204" pitchFamily="34" charset="0"/>
                        <a:ea typeface="Arial" panose="020B0604020202020204" pitchFamily="34" charset="0"/>
                      </a:endParaRPr>
                    </a:p>
                  </a:txBody>
                  <a:tcPr marL="31703" marR="31703" marT="0" marB="0" anchor="ctr">
                    <a:solidFill>
                      <a:schemeClr val="accent4">
                        <a:lumMod val="40000"/>
                        <a:lumOff val="60000"/>
                      </a:schemeClr>
                    </a:solidFill>
                  </a:tcPr>
                </a:tc>
                <a:extLst>
                  <a:ext uri="{0D108BD9-81ED-4DB2-BD59-A6C34878D82A}">
                    <a16:rowId xmlns:a16="http://schemas.microsoft.com/office/drawing/2014/main" val="2250887739"/>
                  </a:ext>
                </a:extLst>
              </a:tr>
              <a:tr h="313733">
                <a:tc vMerge="1">
                  <a:txBody>
                    <a:bodyPr/>
                    <a:lstStyle/>
                    <a:p>
                      <a:endParaRPr lang="en-US"/>
                    </a:p>
                  </a:txBody>
                  <a:tcPr/>
                </a:tc>
                <a:tc>
                  <a:txBody>
                    <a:bodyPr/>
                    <a:lstStyle/>
                    <a:p>
                      <a:pPr marL="0" marR="0">
                        <a:lnSpc>
                          <a:spcPct val="115000"/>
                        </a:lnSpc>
                        <a:spcBef>
                          <a:spcPts val="0"/>
                        </a:spcBef>
                        <a:spcAft>
                          <a:spcPts val="800"/>
                        </a:spcAft>
                      </a:pPr>
                      <a:r>
                        <a:rPr lang="en-US" sz="1400" dirty="0">
                          <a:effectLst/>
                        </a:rPr>
                        <a:t>Forecasting sales for new products</a:t>
                      </a:r>
                      <a:endParaRPr lang="en-US" sz="1200" dirty="0">
                        <a:effectLst/>
                        <a:latin typeface="Arial" panose="020B0604020202020204" pitchFamily="34" charset="0"/>
                        <a:ea typeface="Arial" panose="020B0604020202020204" pitchFamily="34" charset="0"/>
                      </a:endParaRPr>
                    </a:p>
                  </a:txBody>
                  <a:tcPr marL="31703" marR="31703" marT="0" marB="0" anchor="ctr">
                    <a:solidFill>
                      <a:schemeClr val="accent4">
                        <a:lumMod val="40000"/>
                        <a:lumOff val="60000"/>
                      </a:schemeClr>
                    </a:solidFill>
                  </a:tcPr>
                </a:tc>
                <a:extLst>
                  <a:ext uri="{0D108BD9-81ED-4DB2-BD59-A6C34878D82A}">
                    <a16:rowId xmlns:a16="http://schemas.microsoft.com/office/drawing/2014/main" val="1277809991"/>
                  </a:ext>
                </a:extLst>
              </a:tr>
              <a:tr h="313733">
                <a:tc rowSpan="3">
                  <a:txBody>
                    <a:bodyPr/>
                    <a:lstStyle/>
                    <a:p>
                      <a:pPr marL="0" marR="0">
                        <a:lnSpc>
                          <a:spcPct val="115000"/>
                        </a:lnSpc>
                        <a:spcBef>
                          <a:spcPts val="0"/>
                        </a:spcBef>
                        <a:spcAft>
                          <a:spcPts val="800"/>
                        </a:spcAft>
                      </a:pPr>
                      <a:r>
                        <a:rPr lang="en-US" sz="1400" dirty="0">
                          <a:effectLst/>
                        </a:rPr>
                        <a:t>MP#4 All Resources Are Limited</a:t>
                      </a:r>
                      <a:endParaRPr lang="en-US" sz="1200" dirty="0">
                        <a:effectLst/>
                        <a:latin typeface="Arial" panose="020B0604020202020204" pitchFamily="34" charset="0"/>
                        <a:ea typeface="Arial" panose="020B0604020202020204" pitchFamily="34" charset="0"/>
                      </a:endParaRPr>
                    </a:p>
                  </a:txBody>
                  <a:tcPr marL="31703" marR="31703" marT="0" marB="0" anchor="ctr">
                    <a:solidFill>
                      <a:schemeClr val="accent2">
                        <a:lumMod val="75000"/>
                      </a:schemeClr>
                    </a:solidFill>
                  </a:tcPr>
                </a:tc>
                <a:tc>
                  <a:txBody>
                    <a:bodyPr/>
                    <a:lstStyle/>
                    <a:p>
                      <a:pPr marL="0" marR="0">
                        <a:lnSpc>
                          <a:spcPct val="115000"/>
                        </a:lnSpc>
                        <a:spcBef>
                          <a:spcPts val="0"/>
                        </a:spcBef>
                        <a:spcAft>
                          <a:spcPts val="800"/>
                        </a:spcAft>
                      </a:pPr>
                      <a:r>
                        <a:rPr lang="en-US" sz="1400" dirty="0">
                          <a:effectLst/>
                        </a:rPr>
                        <a:t>Using marketing mix models to optimize the marketing mix</a:t>
                      </a:r>
                      <a:endParaRPr lang="en-US" sz="1200" dirty="0">
                        <a:effectLst/>
                        <a:latin typeface="Arial" panose="020B0604020202020204" pitchFamily="34" charset="0"/>
                        <a:ea typeface="Arial" panose="020B0604020202020204" pitchFamily="34" charset="0"/>
                      </a:endParaRPr>
                    </a:p>
                  </a:txBody>
                  <a:tcPr marL="31703" marR="31703" marT="0" marB="0" anchor="ctr">
                    <a:solidFill>
                      <a:schemeClr val="accent2">
                        <a:lumMod val="40000"/>
                        <a:lumOff val="60000"/>
                      </a:schemeClr>
                    </a:solidFill>
                  </a:tcPr>
                </a:tc>
                <a:extLst>
                  <a:ext uri="{0D108BD9-81ED-4DB2-BD59-A6C34878D82A}">
                    <a16:rowId xmlns:a16="http://schemas.microsoft.com/office/drawing/2014/main" val="2738394786"/>
                  </a:ext>
                </a:extLst>
              </a:tr>
              <a:tr h="313733">
                <a:tc vMerge="1">
                  <a:txBody>
                    <a:bodyPr/>
                    <a:lstStyle/>
                    <a:p>
                      <a:endParaRPr lang="en-US"/>
                    </a:p>
                  </a:txBody>
                  <a:tcPr/>
                </a:tc>
                <a:tc>
                  <a:txBody>
                    <a:bodyPr/>
                    <a:lstStyle/>
                    <a:p>
                      <a:pPr marL="0" marR="0">
                        <a:lnSpc>
                          <a:spcPct val="115000"/>
                        </a:lnSpc>
                        <a:spcBef>
                          <a:spcPts val="0"/>
                        </a:spcBef>
                        <a:spcAft>
                          <a:spcPts val="800"/>
                        </a:spcAft>
                      </a:pPr>
                      <a:r>
                        <a:rPr lang="en-US" sz="1400" dirty="0">
                          <a:effectLst/>
                        </a:rPr>
                        <a:t>Using marketing experiments to optimize the marketing mix</a:t>
                      </a:r>
                      <a:endParaRPr lang="en-US" sz="1200" dirty="0">
                        <a:effectLst/>
                        <a:latin typeface="Arial" panose="020B0604020202020204" pitchFamily="34" charset="0"/>
                        <a:ea typeface="Arial" panose="020B0604020202020204" pitchFamily="34" charset="0"/>
                      </a:endParaRPr>
                    </a:p>
                  </a:txBody>
                  <a:tcPr marL="31703" marR="31703" marT="0" marB="0" anchor="ctr">
                    <a:solidFill>
                      <a:schemeClr val="accent2">
                        <a:lumMod val="40000"/>
                        <a:lumOff val="60000"/>
                      </a:schemeClr>
                    </a:solidFill>
                  </a:tcPr>
                </a:tc>
                <a:extLst>
                  <a:ext uri="{0D108BD9-81ED-4DB2-BD59-A6C34878D82A}">
                    <a16:rowId xmlns:a16="http://schemas.microsoft.com/office/drawing/2014/main" val="2706750851"/>
                  </a:ext>
                </a:extLst>
              </a:tr>
              <a:tr h="313733">
                <a:tc vMerge="1">
                  <a:txBody>
                    <a:bodyPr/>
                    <a:lstStyle/>
                    <a:p>
                      <a:endParaRPr lang="en-US"/>
                    </a:p>
                  </a:txBody>
                  <a:tcPr/>
                </a:tc>
                <a:tc>
                  <a:txBody>
                    <a:bodyPr/>
                    <a:lstStyle/>
                    <a:p>
                      <a:pPr marL="0" marR="0">
                        <a:lnSpc>
                          <a:spcPct val="115000"/>
                        </a:lnSpc>
                        <a:spcBef>
                          <a:spcPts val="0"/>
                        </a:spcBef>
                        <a:spcAft>
                          <a:spcPts val="800"/>
                        </a:spcAft>
                      </a:pPr>
                      <a:r>
                        <a:rPr lang="en-US" sz="1400" dirty="0">
                          <a:effectLst/>
                        </a:rPr>
                        <a:t>Using topic models to glean customer insights</a:t>
                      </a:r>
                      <a:endParaRPr lang="en-US" sz="1200" dirty="0">
                        <a:effectLst/>
                        <a:latin typeface="Arial" panose="020B0604020202020204" pitchFamily="34" charset="0"/>
                        <a:ea typeface="Arial" panose="020B0604020202020204" pitchFamily="34" charset="0"/>
                      </a:endParaRPr>
                    </a:p>
                  </a:txBody>
                  <a:tcPr marL="31703" marR="31703" marT="0" marB="0" anchor="ctr">
                    <a:solidFill>
                      <a:schemeClr val="accent2">
                        <a:lumMod val="40000"/>
                        <a:lumOff val="60000"/>
                      </a:schemeClr>
                    </a:solidFill>
                  </a:tcPr>
                </a:tc>
                <a:extLst>
                  <a:ext uri="{0D108BD9-81ED-4DB2-BD59-A6C34878D82A}">
                    <a16:rowId xmlns:a16="http://schemas.microsoft.com/office/drawing/2014/main" val="1572011502"/>
                  </a:ext>
                </a:extLst>
              </a:tr>
            </a:tbl>
          </a:graphicData>
        </a:graphic>
      </p:graphicFrame>
    </p:spTree>
    <p:extLst>
      <p:ext uri="{BB962C8B-B14F-4D97-AF65-F5344CB8AC3E}">
        <p14:creationId xmlns:p14="http://schemas.microsoft.com/office/powerpoint/2010/main" val="11489355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a:t>Agenda</a:t>
            </a:r>
          </a:p>
        </p:txBody>
      </p:sp>
      <p:sp>
        <p:nvSpPr>
          <p:cNvPr id="3" name="Content Placeholder 2"/>
          <p:cNvSpPr>
            <a:spLocks noGrp="1"/>
          </p:cNvSpPr>
          <p:nvPr>
            <p:ph idx="1"/>
          </p:nvPr>
        </p:nvSpPr>
        <p:spPr>
          <a:xfrm>
            <a:off x="498474" y="1208660"/>
            <a:ext cx="8224045" cy="5362796"/>
          </a:xfrm>
        </p:spPr>
        <p:txBody>
          <a:bodyPr>
            <a:noAutofit/>
          </a:bodyPr>
          <a:lstStyle/>
          <a:p>
            <a:r>
              <a:rPr lang="en-US" sz="1600" dirty="0"/>
              <a:t>Course Overview </a:t>
            </a:r>
          </a:p>
          <a:p>
            <a:pPr>
              <a:spcBef>
                <a:spcPts val="1000"/>
              </a:spcBef>
            </a:pPr>
            <a:r>
              <a:rPr lang="en-US" sz="1600" dirty="0"/>
              <a:t>What Are Marketing Analytics?</a:t>
            </a:r>
          </a:p>
          <a:p>
            <a:pPr lvl="1"/>
            <a:r>
              <a:rPr lang="en-US" sz="1400" dirty="0"/>
              <a:t>Definitions and Aliases</a:t>
            </a:r>
          </a:p>
          <a:p>
            <a:pPr lvl="1"/>
            <a:r>
              <a:rPr lang="en-US" sz="1400" dirty="0"/>
              <a:t>Evolution</a:t>
            </a:r>
          </a:p>
          <a:p>
            <a:pPr>
              <a:spcBef>
                <a:spcPts val="1000"/>
              </a:spcBef>
            </a:pPr>
            <a:r>
              <a:rPr lang="en-US" sz="1600" dirty="0"/>
              <a:t>Why Bother Learning Marketing Analytics?</a:t>
            </a:r>
          </a:p>
          <a:p>
            <a:pPr lvl="1"/>
            <a:r>
              <a:rPr lang="en-US" sz="1400" dirty="0"/>
              <a:t>Impact on Firm Performance</a:t>
            </a:r>
          </a:p>
          <a:p>
            <a:pPr lvl="1"/>
            <a:r>
              <a:rPr lang="en-US" sz="1400" dirty="0"/>
              <a:t>Marketing Analytics’ Examples</a:t>
            </a:r>
          </a:p>
          <a:p>
            <a:pPr lvl="1"/>
            <a:r>
              <a:rPr lang="en-US" sz="1400" dirty="0"/>
              <a:t>Marketing Analytics Jobs</a:t>
            </a:r>
          </a:p>
          <a:p>
            <a:pPr>
              <a:spcBef>
                <a:spcPts val="1000"/>
              </a:spcBef>
            </a:pPr>
            <a:r>
              <a:rPr lang="en-US" sz="1600" dirty="0"/>
              <a:t>Why Use a First Principles Approach for Marketing Analytics?</a:t>
            </a:r>
          </a:p>
          <a:p>
            <a:pPr>
              <a:spcBef>
                <a:spcPts val="1000"/>
              </a:spcBef>
            </a:pPr>
            <a:r>
              <a:rPr lang="en-US" sz="1600" b="1" dirty="0">
                <a:solidFill>
                  <a:srgbClr val="004668"/>
                </a:solidFill>
              </a:rPr>
              <a:t>What Is the First Principles Framework for Marketing Analytics?</a:t>
            </a:r>
          </a:p>
          <a:p>
            <a:pPr lvl="1"/>
            <a:r>
              <a:rPr lang="en-US" sz="1400" dirty="0">
                <a:solidFill>
                  <a:srgbClr val="004668"/>
                </a:solidFill>
              </a:rPr>
              <a:t>MP#1: All Customers Differ </a:t>
            </a:r>
            <a:r>
              <a:rPr lang="en-US" sz="1400" dirty="0">
                <a:solidFill>
                  <a:srgbClr val="004668"/>
                </a:solidFill>
                <a:sym typeface="Wingdings"/>
              </a:rPr>
              <a:t></a:t>
            </a:r>
            <a:r>
              <a:rPr lang="en-US" sz="1400" dirty="0">
                <a:solidFill>
                  <a:srgbClr val="004668"/>
                </a:solidFill>
              </a:rPr>
              <a:t> Understanding Customer Heterogeneity</a:t>
            </a:r>
          </a:p>
          <a:p>
            <a:pPr lvl="1"/>
            <a:r>
              <a:rPr lang="en-US" sz="1400" dirty="0">
                <a:solidFill>
                  <a:srgbClr val="004668"/>
                </a:solidFill>
              </a:rPr>
              <a:t>MP#2: All Customers Change </a:t>
            </a:r>
            <a:r>
              <a:rPr lang="en-US" sz="1400" dirty="0">
                <a:solidFill>
                  <a:srgbClr val="004668"/>
                </a:solidFill>
                <a:sym typeface="Wingdings"/>
              </a:rPr>
              <a:t></a:t>
            </a:r>
            <a:r>
              <a:rPr lang="en-US" sz="1400" dirty="0">
                <a:solidFill>
                  <a:srgbClr val="004668"/>
                </a:solidFill>
              </a:rPr>
              <a:t> Understanding Customer Dynamics</a:t>
            </a:r>
          </a:p>
          <a:p>
            <a:pPr lvl="1"/>
            <a:r>
              <a:rPr lang="en-US" sz="1400" dirty="0">
                <a:solidFill>
                  <a:srgbClr val="004668"/>
                </a:solidFill>
              </a:rPr>
              <a:t>MP#3: All Competitors React </a:t>
            </a:r>
            <a:r>
              <a:rPr lang="en-US" sz="1400" dirty="0">
                <a:solidFill>
                  <a:srgbClr val="004668"/>
                </a:solidFill>
                <a:sym typeface="Wingdings"/>
              </a:rPr>
              <a:t></a:t>
            </a:r>
            <a:r>
              <a:rPr lang="en-US" sz="1400" dirty="0">
                <a:solidFill>
                  <a:srgbClr val="004668"/>
                </a:solidFill>
              </a:rPr>
              <a:t> Understanding Sustainable Competitive Advantage</a:t>
            </a:r>
          </a:p>
          <a:p>
            <a:pPr lvl="1"/>
            <a:r>
              <a:rPr lang="en-US" sz="1400" dirty="0">
                <a:solidFill>
                  <a:srgbClr val="004668"/>
                </a:solidFill>
              </a:rPr>
              <a:t>MP#4: All Resources Are Limited </a:t>
            </a:r>
            <a:r>
              <a:rPr lang="en-US" sz="1400" dirty="0">
                <a:solidFill>
                  <a:srgbClr val="004668"/>
                </a:solidFill>
                <a:sym typeface="Wingdings"/>
              </a:rPr>
              <a:t></a:t>
            </a:r>
            <a:r>
              <a:rPr lang="en-US" sz="1400" dirty="0">
                <a:solidFill>
                  <a:srgbClr val="004668"/>
                </a:solidFill>
              </a:rPr>
              <a:t> Understanding Resource Trade-offs</a:t>
            </a:r>
          </a:p>
          <a:p>
            <a:pPr>
              <a:spcBef>
                <a:spcPts val="1000"/>
              </a:spcBef>
            </a:pPr>
            <a:r>
              <a:rPr lang="en-US" sz="1600" dirty="0"/>
              <a:t>What Software Tools Are Used in This Book?</a:t>
            </a:r>
          </a:p>
          <a:p>
            <a:pPr>
              <a:spcBef>
                <a:spcPts val="1000"/>
              </a:spcBef>
            </a:pPr>
            <a:r>
              <a:rPr lang="en-US" sz="1600" dirty="0"/>
              <a:t>Takeaways</a:t>
            </a:r>
            <a:r>
              <a:rPr lang="en-US" sz="1600" b="1" dirty="0">
                <a:solidFill>
                  <a:srgbClr val="004264"/>
                </a:solidFill>
              </a:rPr>
              <a:t> </a:t>
            </a:r>
          </a:p>
          <a:p>
            <a:pPr marL="0" indent="0">
              <a:spcBef>
                <a:spcPts val="1000"/>
              </a:spcBef>
              <a:buNone/>
            </a:pPr>
            <a:endParaRPr lang="en-US" sz="1600" dirty="0"/>
          </a:p>
        </p:txBody>
      </p:sp>
      <p:sp>
        <p:nvSpPr>
          <p:cNvPr id="5" name="Slide Number Placeholder 4"/>
          <p:cNvSpPr>
            <a:spLocks noGrp="1"/>
          </p:cNvSpPr>
          <p:nvPr>
            <p:ph type="sldNum" sz="quarter" idx="12"/>
          </p:nvPr>
        </p:nvSpPr>
        <p:spPr>
          <a:xfrm>
            <a:off x="8298609" y="6423585"/>
            <a:ext cx="554038" cy="365125"/>
          </a:xfrm>
        </p:spPr>
        <p:txBody>
          <a:bodyPr/>
          <a:lstStyle/>
          <a:p>
            <a:fld id="{11599E64-13D8-6C4C-BC45-CF946C645FF2}" type="slidenum">
              <a:rPr lang="en-US" sz="1200" smtClean="0">
                <a:solidFill>
                  <a:schemeClr val="tx1">
                    <a:lumMod val="65000"/>
                    <a:lumOff val="35000"/>
                  </a:schemeClr>
                </a:solidFill>
              </a:rPr>
              <a:t>16</a:t>
            </a:fld>
            <a:endParaRPr lang="en-US" sz="1200" dirty="0">
              <a:solidFill>
                <a:schemeClr val="tx1">
                  <a:lumMod val="65000"/>
                  <a:lumOff val="35000"/>
                </a:schemeClr>
              </a:solidFill>
            </a:endParaRPr>
          </a:p>
        </p:txBody>
      </p:sp>
      <p:sp>
        <p:nvSpPr>
          <p:cNvPr id="6" name="Footer Placeholder 5"/>
          <p:cNvSpPr>
            <a:spLocks noGrp="1"/>
          </p:cNvSpPr>
          <p:nvPr>
            <p:ph type="ftr" sz="quarter" idx="11"/>
          </p:nvPr>
        </p:nvSpPr>
        <p:spPr>
          <a:xfrm>
            <a:off x="190555" y="6426450"/>
            <a:ext cx="6122894" cy="365125"/>
          </a:xfrm>
        </p:spPr>
        <p:txBody>
          <a:bodyPr/>
          <a:lstStyle/>
          <a:p>
            <a:r>
              <a:rPr lang="en-US" dirty="0"/>
              <a:t>© Palmatier, Petersen, and Germann</a:t>
            </a:r>
          </a:p>
        </p:txBody>
      </p:sp>
    </p:spTree>
    <p:extLst>
      <p:ext uri="{BB962C8B-B14F-4D97-AF65-F5344CB8AC3E}">
        <p14:creationId xmlns:p14="http://schemas.microsoft.com/office/powerpoint/2010/main" val="825634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61147"/>
            <a:ext cx="8153400" cy="723435"/>
          </a:xfrm>
        </p:spPr>
        <p:txBody>
          <a:bodyPr/>
          <a:lstStyle/>
          <a:p>
            <a:r>
              <a:rPr lang="en-US" b="1" dirty="0">
                <a:cs typeface="Cambria"/>
              </a:rPr>
              <a:t>First Principle #1: All Customers Differ</a:t>
            </a:r>
            <a:endParaRPr lang="en-US" b="1" dirty="0"/>
          </a:p>
        </p:txBody>
      </p:sp>
      <p:sp>
        <p:nvSpPr>
          <p:cNvPr id="3" name="Content Placeholder 2"/>
          <p:cNvSpPr>
            <a:spLocks noGrp="1"/>
          </p:cNvSpPr>
          <p:nvPr>
            <p:ph idx="1"/>
          </p:nvPr>
        </p:nvSpPr>
        <p:spPr>
          <a:xfrm>
            <a:off x="228600" y="1416204"/>
            <a:ext cx="8714678" cy="4675759"/>
          </a:xfrm>
        </p:spPr>
        <p:txBody>
          <a:bodyPr>
            <a:noAutofit/>
          </a:bodyPr>
          <a:lstStyle/>
          <a:p>
            <a:pPr marL="338328" indent="-338328"/>
            <a:r>
              <a:rPr lang="en-US" sz="1800" dirty="0"/>
              <a:t>The most basic issue for marketing managers is that all </a:t>
            </a:r>
            <a:r>
              <a:rPr lang="en-US" sz="1800" b="1" dirty="0"/>
              <a:t>customers differ</a:t>
            </a:r>
            <a:r>
              <a:rPr lang="en-US" sz="1800" dirty="0"/>
              <a:t>. </a:t>
            </a:r>
          </a:p>
          <a:p>
            <a:pPr marL="338328" indent="-338328"/>
            <a:r>
              <a:rPr lang="en-US" sz="1800" dirty="0"/>
              <a:t>As famously exemplified by the early days of the Ford Motor Company. </a:t>
            </a:r>
          </a:p>
          <a:p>
            <a:pPr marL="738333" lvl="1" indent="-338328">
              <a:buClr>
                <a:srgbClr val="1F497D"/>
              </a:buClr>
            </a:pPr>
            <a:r>
              <a:rPr lang="en-US" sz="1600" dirty="0">
                <a:solidFill>
                  <a:prstClr val="black">
                    <a:lumMod val="65000"/>
                    <a:lumOff val="35000"/>
                  </a:prstClr>
                </a:solidFill>
              </a:rPr>
              <a:t>When </a:t>
            </a:r>
            <a:r>
              <a:rPr lang="en-US" sz="1600" dirty="0"/>
              <a:t>few cars available, Ford could offer only a single color (black) for the Model T.</a:t>
            </a:r>
          </a:p>
          <a:p>
            <a:pPr marL="738333" lvl="1" indent="-338328">
              <a:buClr>
                <a:srgbClr val="1F497D"/>
              </a:buClr>
            </a:pPr>
            <a:r>
              <a:rPr lang="en-US" sz="1600" dirty="0">
                <a:solidFill>
                  <a:prstClr val="black">
                    <a:lumMod val="65000"/>
                    <a:lumOff val="35000"/>
                  </a:prstClr>
                </a:solidFill>
              </a:rPr>
              <a:t>With various customers desire, </a:t>
            </a:r>
            <a:r>
              <a:rPr lang="en-US" sz="1600" dirty="0"/>
              <a:t>Ford’s attempt to maintain a completely black color scheme must change.</a:t>
            </a:r>
            <a:endParaRPr lang="en-US" sz="1600" dirty="0">
              <a:solidFill>
                <a:prstClr val="black">
                  <a:lumMod val="65000"/>
                  <a:lumOff val="35000"/>
                </a:prstClr>
              </a:solidFill>
            </a:endParaRPr>
          </a:p>
          <a:p>
            <a:pPr marL="338328" indent="-338328"/>
            <a:r>
              <a:rPr lang="en-US" sz="1800" dirty="0"/>
              <a:t>Provide </a:t>
            </a:r>
            <a:r>
              <a:rPr lang="en-US" sz="1800" b="1" dirty="0"/>
              <a:t>differentiated offerings</a:t>
            </a:r>
            <a:r>
              <a:rPr lang="en-US" sz="1800" dirty="0"/>
              <a:t> to appeal various customers make firm perform well.</a:t>
            </a:r>
          </a:p>
          <a:p>
            <a:pPr marL="338328" indent="-338328"/>
            <a:r>
              <a:rPr lang="en-US" sz="1800" b="1" dirty="0"/>
              <a:t>New product  </a:t>
            </a:r>
            <a:r>
              <a:rPr lang="en-US" sz="1800" dirty="0"/>
              <a:t>can be developed by seeking a clear understanding of customer heterogeneity with marketing analytics.</a:t>
            </a:r>
          </a:p>
          <a:p>
            <a:pPr marL="338328" indent="-338328"/>
            <a:r>
              <a:rPr lang="en-US" sz="1800" dirty="0"/>
              <a:t>Marketers with current data who respond quickly and </a:t>
            </a:r>
            <a:r>
              <a:rPr lang="en-US" sz="1800" b="1" dirty="0"/>
              <a:t>target smaller segments </a:t>
            </a:r>
            <a:r>
              <a:rPr lang="en-US" sz="1800" dirty="0"/>
              <a:t>can gain more precise analysis insights and thus more informed marketing decisions.</a:t>
            </a:r>
          </a:p>
        </p:txBody>
      </p:sp>
      <p:sp>
        <p:nvSpPr>
          <p:cNvPr id="4" name="Slide Number Placeholder 3"/>
          <p:cNvSpPr>
            <a:spLocks noGrp="1"/>
          </p:cNvSpPr>
          <p:nvPr>
            <p:ph type="sldNum" sz="quarter" idx="4294967295"/>
          </p:nvPr>
        </p:nvSpPr>
        <p:spPr>
          <a:xfrm>
            <a:off x="8164552" y="6450195"/>
            <a:ext cx="643720" cy="274423"/>
          </a:xfrm>
          <a:prstGeom prst="rect">
            <a:avLst/>
          </a:prstGeom>
        </p:spPr>
        <p:txBody>
          <a:bodyPr/>
          <a:lstStyle/>
          <a:p>
            <a:fld id="{C2FFFFA8-C424-3D40-8C75-649CC0B3824F}" type="slidenum">
              <a:rPr lang="en-US" sz="1200" smtClean="0">
                <a:solidFill>
                  <a:schemeClr val="tx1">
                    <a:lumMod val="65000"/>
                    <a:lumOff val="35000"/>
                  </a:schemeClr>
                </a:solidFill>
              </a:rPr>
              <a:pPr/>
              <a:t>17</a:t>
            </a:fld>
            <a:endParaRPr lang="en-US" sz="1400" dirty="0">
              <a:solidFill>
                <a:schemeClr val="tx1">
                  <a:lumMod val="65000"/>
                  <a:lumOff val="35000"/>
                </a:schemeClr>
              </a:solidFill>
            </a:endParaRPr>
          </a:p>
        </p:txBody>
      </p:sp>
      <p:sp>
        <p:nvSpPr>
          <p:cNvPr id="5" name="Footer Placeholder 3"/>
          <p:cNvSpPr>
            <a:spLocks noGrp="1"/>
          </p:cNvSpPr>
          <p:nvPr>
            <p:ph type="ftr" sz="quarter" idx="11"/>
          </p:nvPr>
        </p:nvSpPr>
        <p:spPr>
          <a:xfrm>
            <a:off x="201706" y="6423585"/>
            <a:ext cx="6122894" cy="365125"/>
          </a:xfrm>
        </p:spPr>
        <p:txBody>
          <a:bodyPr/>
          <a:lstStyle/>
          <a:p>
            <a:r>
              <a:rPr lang="en-US" dirty="0"/>
              <a:t>© Palmatier, Petersen, and Germann</a:t>
            </a:r>
          </a:p>
        </p:txBody>
      </p:sp>
    </p:spTree>
    <p:extLst>
      <p:ext uri="{BB962C8B-B14F-4D97-AF65-F5344CB8AC3E}">
        <p14:creationId xmlns:p14="http://schemas.microsoft.com/office/powerpoint/2010/main" val="3793435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383394"/>
            <a:ext cx="7556313" cy="803691"/>
          </a:xfrm>
        </p:spPr>
        <p:txBody>
          <a:bodyPr/>
          <a:lstStyle/>
          <a:p>
            <a:r>
              <a:rPr lang="en-US" b="1" dirty="0"/>
              <a:t>First Principle # 2: All Customers Change</a:t>
            </a:r>
          </a:p>
        </p:txBody>
      </p:sp>
      <p:sp>
        <p:nvSpPr>
          <p:cNvPr id="3" name="Content Placeholder 2"/>
          <p:cNvSpPr>
            <a:spLocks noGrp="1"/>
          </p:cNvSpPr>
          <p:nvPr>
            <p:ph idx="1"/>
          </p:nvPr>
        </p:nvSpPr>
        <p:spPr/>
        <p:txBody>
          <a:bodyPr>
            <a:normAutofit/>
          </a:bodyPr>
          <a:lstStyle/>
          <a:p>
            <a:r>
              <a:rPr lang="en-US" dirty="0"/>
              <a:t>Customer’s desires/needs for most products and services change overtime or due to specific events</a:t>
            </a:r>
          </a:p>
          <a:p>
            <a:pPr lvl="1"/>
            <a:r>
              <a:rPr lang="en-US" b="1" dirty="0">
                <a:solidFill>
                  <a:schemeClr val="tx2"/>
                </a:solidFill>
              </a:rPr>
              <a:t>Consumer needs change</a:t>
            </a:r>
            <a:r>
              <a:rPr lang="en-US" dirty="0"/>
              <a:t>: cars (Buick), clothes, food, financial services, and healthcare as consumers age</a:t>
            </a:r>
          </a:p>
          <a:p>
            <a:pPr lvl="1"/>
            <a:r>
              <a:rPr lang="en-US" b="1" dirty="0">
                <a:solidFill>
                  <a:schemeClr val="tx2"/>
                </a:solidFill>
              </a:rPr>
              <a:t>Trigger events</a:t>
            </a:r>
            <a:r>
              <a:rPr lang="en-US" dirty="0"/>
              <a:t>: marriage, kids, job change, finances, move, graduation, acquisition, new managers, legal changes</a:t>
            </a:r>
          </a:p>
          <a:p>
            <a:pPr lvl="1"/>
            <a:r>
              <a:rPr lang="en-US" b="1" dirty="0">
                <a:solidFill>
                  <a:schemeClr val="tx2"/>
                </a:solidFill>
              </a:rPr>
              <a:t>Industries/markets change</a:t>
            </a:r>
            <a:r>
              <a:rPr lang="en-US" dirty="0"/>
              <a:t>: technological innovations</a:t>
            </a:r>
          </a:p>
          <a:p>
            <a:r>
              <a:rPr lang="en-US" b="1" dirty="0">
                <a:solidFill>
                  <a:schemeClr val="tx2"/>
                </a:solidFill>
              </a:rPr>
              <a:t>Customer's needs vary not only due to inherent differences in people (heterogeneity) but also as people and markets change (dynamics)</a:t>
            </a:r>
          </a:p>
          <a:p>
            <a:r>
              <a:rPr lang="en-US" dirty="0"/>
              <a:t>Thus, segmentation and targeting needs to account for lifecycle changes/customer dynamics</a:t>
            </a:r>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5" name="Slide Number Placeholder 4"/>
          <p:cNvSpPr>
            <a:spLocks noGrp="1"/>
          </p:cNvSpPr>
          <p:nvPr>
            <p:ph type="sldNum" sz="quarter" idx="12"/>
          </p:nvPr>
        </p:nvSpPr>
        <p:spPr/>
        <p:txBody>
          <a:bodyPr/>
          <a:lstStyle/>
          <a:p>
            <a:fld id="{606C48AC-5425-9447-80A6-7CD23CC5D020}" type="slidenum">
              <a:rPr lang="en-US" sz="1200" smtClean="0">
                <a:solidFill>
                  <a:schemeClr val="tx1">
                    <a:lumMod val="65000"/>
                    <a:lumOff val="35000"/>
                  </a:schemeClr>
                </a:solidFill>
              </a:rPr>
              <a:pPr/>
              <a:t>18</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35381987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7596" y="427755"/>
            <a:ext cx="6982522" cy="959470"/>
          </a:xfrm>
        </p:spPr>
        <p:txBody>
          <a:bodyPr/>
          <a:lstStyle/>
          <a:p>
            <a:r>
              <a:rPr lang="en-US" b="1" dirty="0"/>
              <a:t>First Principle #3: All Competitors React</a:t>
            </a:r>
            <a:endParaRPr lang="en-US" dirty="0"/>
          </a:p>
        </p:txBody>
      </p:sp>
      <p:sp>
        <p:nvSpPr>
          <p:cNvPr id="3" name="Content Placeholder 2"/>
          <p:cNvSpPr>
            <a:spLocks noGrp="1"/>
          </p:cNvSpPr>
          <p:nvPr>
            <p:ph idx="1"/>
          </p:nvPr>
        </p:nvSpPr>
        <p:spPr>
          <a:xfrm>
            <a:off x="381000" y="1219200"/>
            <a:ext cx="8763000" cy="5257800"/>
          </a:xfrm>
        </p:spPr>
        <p:txBody>
          <a:bodyPr>
            <a:normAutofit/>
          </a:bodyPr>
          <a:lstStyle/>
          <a:p>
            <a:pPr marL="338328" indent="-338328"/>
            <a:r>
              <a:rPr lang="en-US" sz="1800" dirty="0"/>
              <a:t>Competitive reactions to a firm’s success can take various forms </a:t>
            </a:r>
          </a:p>
          <a:p>
            <a:pPr marL="738333" lvl="1" indent="-338328"/>
            <a:r>
              <a:rPr lang="en-US" dirty="0"/>
              <a:t>Discover new technical innovations that disrupt the overall market and relegate the focal firm’s existing offerings</a:t>
            </a:r>
          </a:p>
          <a:p>
            <a:pPr marL="738333" lvl="1" indent="-338328"/>
            <a:r>
              <a:rPr lang="en-US" dirty="0"/>
              <a:t>Pay close attention to environmental and cultural shifts that open new niches and make the focal firm’s offerings to seem out of touch</a:t>
            </a:r>
          </a:p>
          <a:p>
            <a:pPr marL="738333" lvl="1" indent="-338328"/>
            <a:r>
              <a:rPr lang="en-US" dirty="0"/>
              <a:t>Not change the firm’s basic offering but provide it more effectively or efficiently</a:t>
            </a:r>
          </a:p>
          <a:p>
            <a:pPr>
              <a:lnSpc>
                <a:spcPct val="90000"/>
              </a:lnSpc>
            </a:pPr>
            <a:r>
              <a:rPr lang="en-US" sz="1800" dirty="0"/>
              <a:t>Companies need to build a “barrier” to being copied, giving them time to adapt to innovation by others</a:t>
            </a:r>
          </a:p>
          <a:p>
            <a:pPr>
              <a:lnSpc>
                <a:spcPct val="90000"/>
              </a:lnSpc>
            </a:pPr>
            <a:r>
              <a:rPr lang="en-US" sz="1800" b="1" dirty="0">
                <a:solidFill>
                  <a:schemeClr val="tx2"/>
                </a:solidFill>
              </a:rPr>
              <a:t>These barriers are termed sustainable competitive advantage (SCA) and are critical to </a:t>
            </a:r>
            <a:r>
              <a:rPr lang="en-US" sz="1800" b="1" i="1" dirty="0">
                <a:solidFill>
                  <a:schemeClr val="tx2"/>
                </a:solidFill>
              </a:rPr>
              <a:t>long-term superior </a:t>
            </a:r>
            <a:r>
              <a:rPr lang="en-US" sz="1800" b="1" dirty="0">
                <a:solidFill>
                  <a:schemeClr val="tx2"/>
                </a:solidFill>
              </a:rPr>
              <a:t>financial performance</a:t>
            </a:r>
          </a:p>
          <a:p>
            <a:pPr>
              <a:lnSpc>
                <a:spcPct val="90000"/>
              </a:lnSpc>
            </a:pPr>
            <a:r>
              <a:rPr lang="en-US" sz="1800" dirty="0"/>
              <a:t>Marketing analytics can help firms determine which marketing activities—involving </a:t>
            </a:r>
            <a:r>
              <a:rPr lang="en-US" sz="1800" b="1" dirty="0"/>
              <a:t>brands</a:t>
            </a:r>
            <a:r>
              <a:rPr lang="en-US" sz="1800" dirty="0"/>
              <a:t>, </a:t>
            </a:r>
            <a:r>
              <a:rPr lang="en-US" sz="1800" b="1" dirty="0"/>
              <a:t>offerings</a:t>
            </a:r>
            <a:r>
              <a:rPr lang="en-US" sz="1800" dirty="0"/>
              <a:t>, or </a:t>
            </a:r>
            <a:r>
              <a:rPr lang="en-US" sz="1800" b="1" dirty="0"/>
              <a:t>relationships</a:t>
            </a:r>
            <a:r>
              <a:rPr lang="en-US" sz="1800" dirty="0"/>
              <a:t> (BOR)—are going to provide the best reinforcements for these SCA. </a:t>
            </a:r>
          </a:p>
          <a:p>
            <a:pPr lvl="1">
              <a:lnSpc>
                <a:spcPct val="90000"/>
              </a:lnSpc>
            </a:pPr>
            <a:endParaRPr lang="en-US" sz="2000" dirty="0"/>
          </a:p>
          <a:p>
            <a:pPr>
              <a:lnSpc>
                <a:spcPct val="90000"/>
              </a:lnSpc>
            </a:pPr>
            <a:endParaRPr lang="en-US" dirty="0"/>
          </a:p>
        </p:txBody>
      </p:sp>
      <p:sp>
        <p:nvSpPr>
          <p:cNvPr id="5" name="Footer Placeholder 3"/>
          <p:cNvSpPr>
            <a:spLocks noGrp="1"/>
          </p:cNvSpPr>
          <p:nvPr>
            <p:ph type="ftr" sz="quarter" idx="11"/>
          </p:nvPr>
        </p:nvSpPr>
        <p:spPr>
          <a:xfrm>
            <a:off x="201706" y="6423585"/>
            <a:ext cx="6122894" cy="365125"/>
          </a:xfrm>
        </p:spPr>
        <p:txBody>
          <a:bodyPr/>
          <a:lstStyle/>
          <a:p>
            <a:r>
              <a:rPr lang="en-US" dirty="0"/>
              <a:t>© Palmatier, Petersen, and Germann</a:t>
            </a:r>
          </a:p>
        </p:txBody>
      </p:sp>
      <p:sp>
        <p:nvSpPr>
          <p:cNvPr id="6" name="Slide Number Placeholder 4"/>
          <p:cNvSpPr>
            <a:spLocks noGrp="1"/>
          </p:cNvSpPr>
          <p:nvPr>
            <p:ph type="sldNum" sz="quarter" idx="12"/>
          </p:nvPr>
        </p:nvSpPr>
        <p:spPr>
          <a:xfrm>
            <a:off x="8298609" y="6423585"/>
            <a:ext cx="554038" cy="365125"/>
          </a:xfrm>
        </p:spPr>
        <p:txBody>
          <a:bodyPr/>
          <a:lstStyle/>
          <a:p>
            <a:fld id="{11599E64-13D8-6C4C-BC45-CF946C645FF2}" type="slidenum">
              <a:rPr lang="en-US" sz="1200" smtClean="0">
                <a:solidFill>
                  <a:schemeClr val="tx1">
                    <a:lumMod val="65000"/>
                    <a:lumOff val="35000"/>
                  </a:schemeClr>
                </a:solidFill>
              </a:rPr>
              <a:t>19</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2796333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a:t>Agenda</a:t>
            </a:r>
          </a:p>
        </p:txBody>
      </p:sp>
      <p:sp>
        <p:nvSpPr>
          <p:cNvPr id="3" name="Content Placeholder 2"/>
          <p:cNvSpPr>
            <a:spLocks noGrp="1"/>
          </p:cNvSpPr>
          <p:nvPr>
            <p:ph idx="1"/>
          </p:nvPr>
        </p:nvSpPr>
        <p:spPr>
          <a:xfrm>
            <a:off x="498474" y="1208660"/>
            <a:ext cx="8224045" cy="5362796"/>
          </a:xfrm>
        </p:spPr>
        <p:txBody>
          <a:bodyPr>
            <a:noAutofit/>
          </a:bodyPr>
          <a:lstStyle/>
          <a:p>
            <a:r>
              <a:rPr lang="en-US" sz="1600" b="1" dirty="0">
                <a:solidFill>
                  <a:srgbClr val="004264"/>
                </a:solidFill>
              </a:rPr>
              <a:t>Learning objectives</a:t>
            </a:r>
          </a:p>
          <a:p>
            <a:pPr>
              <a:spcBef>
                <a:spcPts val="1000"/>
              </a:spcBef>
            </a:pPr>
            <a:r>
              <a:rPr lang="en-US" sz="1600" dirty="0"/>
              <a:t>What Are Marketing Analytics?</a:t>
            </a:r>
          </a:p>
          <a:p>
            <a:pPr lvl="1"/>
            <a:r>
              <a:rPr lang="en-US" sz="1400" dirty="0"/>
              <a:t>Definitions and Aliases</a:t>
            </a:r>
          </a:p>
          <a:p>
            <a:pPr lvl="1"/>
            <a:r>
              <a:rPr lang="en-US" sz="1400" dirty="0"/>
              <a:t>Evolution</a:t>
            </a:r>
          </a:p>
          <a:p>
            <a:pPr>
              <a:spcBef>
                <a:spcPts val="1000"/>
              </a:spcBef>
            </a:pPr>
            <a:r>
              <a:rPr lang="en-US" sz="1600" dirty="0"/>
              <a:t>Why Bother Learning Marketing Analytics?</a:t>
            </a:r>
          </a:p>
          <a:p>
            <a:pPr lvl="1"/>
            <a:r>
              <a:rPr lang="en-US" sz="1400" dirty="0"/>
              <a:t>Impact on Firm Performance</a:t>
            </a:r>
          </a:p>
          <a:p>
            <a:pPr lvl="1"/>
            <a:r>
              <a:rPr lang="en-US" sz="1400" dirty="0"/>
              <a:t>Marketing Analytics’ Examples</a:t>
            </a:r>
          </a:p>
          <a:p>
            <a:pPr lvl="1"/>
            <a:r>
              <a:rPr lang="en-US" sz="1400" dirty="0"/>
              <a:t>Marketing Analytics Jobs</a:t>
            </a:r>
          </a:p>
          <a:p>
            <a:pPr>
              <a:spcBef>
                <a:spcPts val="1000"/>
              </a:spcBef>
            </a:pPr>
            <a:r>
              <a:rPr lang="en-US" sz="1600" dirty="0"/>
              <a:t>Why Use a First Principles Approach for Marketing Analytics?</a:t>
            </a:r>
          </a:p>
          <a:p>
            <a:pPr>
              <a:spcBef>
                <a:spcPts val="1000"/>
              </a:spcBef>
            </a:pPr>
            <a:r>
              <a:rPr lang="en-US" sz="1600" dirty="0"/>
              <a:t>What Is the First Principles Framework for Marketing Analytics?</a:t>
            </a:r>
          </a:p>
          <a:p>
            <a:pPr lvl="1"/>
            <a:r>
              <a:rPr lang="en-US" sz="1400" dirty="0"/>
              <a:t>MP#1: All Customers Differ </a:t>
            </a:r>
            <a:r>
              <a:rPr lang="en-US" sz="1400" dirty="0">
                <a:sym typeface="Wingdings"/>
              </a:rPr>
              <a:t></a:t>
            </a:r>
            <a:r>
              <a:rPr lang="en-US" sz="1400" dirty="0"/>
              <a:t> Understanding Customer Heterogeneity</a:t>
            </a:r>
          </a:p>
          <a:p>
            <a:pPr lvl="1"/>
            <a:r>
              <a:rPr lang="en-US" sz="1400" dirty="0"/>
              <a:t>MP#2: All Customers Change </a:t>
            </a:r>
            <a:r>
              <a:rPr lang="en-US" sz="1400" dirty="0">
                <a:sym typeface="Wingdings"/>
              </a:rPr>
              <a:t></a:t>
            </a:r>
            <a:r>
              <a:rPr lang="en-US" sz="1400" dirty="0"/>
              <a:t> Understanding Customer Dynamics</a:t>
            </a:r>
          </a:p>
          <a:p>
            <a:pPr lvl="1"/>
            <a:r>
              <a:rPr lang="en-US" sz="1400" dirty="0"/>
              <a:t>MP#3: All Competitors React </a:t>
            </a:r>
            <a:r>
              <a:rPr lang="en-US" sz="1400" dirty="0">
                <a:sym typeface="Wingdings"/>
              </a:rPr>
              <a:t></a:t>
            </a:r>
            <a:r>
              <a:rPr lang="en-US" sz="1400" dirty="0"/>
              <a:t> Understanding Sustainable Competitive Advantage</a:t>
            </a:r>
          </a:p>
          <a:p>
            <a:pPr lvl="1"/>
            <a:r>
              <a:rPr lang="en-US" sz="1400" dirty="0"/>
              <a:t>MP#4: All Resources Are Limited </a:t>
            </a:r>
            <a:r>
              <a:rPr lang="en-US" sz="1400" dirty="0">
                <a:sym typeface="Wingdings"/>
              </a:rPr>
              <a:t></a:t>
            </a:r>
            <a:r>
              <a:rPr lang="en-US" sz="1400" dirty="0"/>
              <a:t> Understanding Resource Trade-offs</a:t>
            </a:r>
          </a:p>
          <a:p>
            <a:pPr>
              <a:spcBef>
                <a:spcPts val="1000"/>
              </a:spcBef>
            </a:pPr>
            <a:r>
              <a:rPr lang="en-US" sz="1600" dirty="0"/>
              <a:t>What Software Tools Are Used in This Book?</a:t>
            </a:r>
          </a:p>
          <a:p>
            <a:pPr>
              <a:spcBef>
                <a:spcPts val="1000"/>
              </a:spcBef>
            </a:pPr>
            <a:r>
              <a:rPr lang="en-US" sz="1600" dirty="0"/>
              <a:t>Takeaways</a:t>
            </a:r>
            <a:r>
              <a:rPr lang="en-US" sz="1600" b="1" dirty="0">
                <a:solidFill>
                  <a:srgbClr val="004264"/>
                </a:solidFill>
              </a:rPr>
              <a:t> </a:t>
            </a:r>
          </a:p>
        </p:txBody>
      </p:sp>
      <p:sp>
        <p:nvSpPr>
          <p:cNvPr id="5" name="Slide Number Placeholder 4"/>
          <p:cNvSpPr>
            <a:spLocks noGrp="1"/>
          </p:cNvSpPr>
          <p:nvPr>
            <p:ph type="sldNum" sz="quarter" idx="12"/>
          </p:nvPr>
        </p:nvSpPr>
        <p:spPr>
          <a:xfrm>
            <a:off x="8298609" y="6423585"/>
            <a:ext cx="554038" cy="365125"/>
          </a:xfrm>
        </p:spPr>
        <p:txBody>
          <a:bodyPr/>
          <a:lstStyle/>
          <a:p>
            <a:fld id="{11599E64-13D8-6C4C-BC45-CF946C645FF2}" type="slidenum">
              <a:rPr lang="en-US" sz="1200" smtClean="0">
                <a:solidFill>
                  <a:schemeClr val="tx1">
                    <a:lumMod val="65000"/>
                    <a:lumOff val="35000"/>
                  </a:schemeClr>
                </a:solidFill>
              </a:rPr>
              <a:t>2</a:t>
            </a:fld>
            <a:endParaRPr lang="en-US" sz="1200" dirty="0">
              <a:solidFill>
                <a:schemeClr val="tx1">
                  <a:lumMod val="65000"/>
                  <a:lumOff val="35000"/>
                </a:schemeClr>
              </a:solidFill>
            </a:endParaRPr>
          </a:p>
        </p:txBody>
      </p:sp>
      <p:sp>
        <p:nvSpPr>
          <p:cNvPr id="6" name="Footer Placeholder 5"/>
          <p:cNvSpPr>
            <a:spLocks noGrp="1"/>
          </p:cNvSpPr>
          <p:nvPr>
            <p:ph type="ftr" sz="quarter" idx="11"/>
          </p:nvPr>
        </p:nvSpPr>
        <p:spPr>
          <a:xfrm>
            <a:off x="190555" y="6426450"/>
            <a:ext cx="6122894" cy="365125"/>
          </a:xfrm>
        </p:spPr>
        <p:txBody>
          <a:bodyPr/>
          <a:lstStyle/>
          <a:p>
            <a:r>
              <a:rPr lang="en-US" dirty="0"/>
              <a:t>© Palmatier, Petersen, and Germann</a:t>
            </a:r>
          </a:p>
        </p:txBody>
      </p:sp>
    </p:spTree>
    <p:extLst>
      <p:ext uri="{BB962C8B-B14F-4D97-AF65-F5344CB8AC3E}">
        <p14:creationId xmlns:p14="http://schemas.microsoft.com/office/powerpoint/2010/main" val="40558765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1860" y="395569"/>
            <a:ext cx="8153400" cy="883270"/>
          </a:xfrm>
        </p:spPr>
        <p:txBody>
          <a:bodyPr/>
          <a:lstStyle/>
          <a:p>
            <a:r>
              <a:rPr lang="en-US" b="1" dirty="0"/>
              <a:t>First Principle #4: All Resources Are Limited</a:t>
            </a:r>
          </a:p>
        </p:txBody>
      </p:sp>
      <p:sp>
        <p:nvSpPr>
          <p:cNvPr id="3" name="Content Placeholder 2"/>
          <p:cNvSpPr>
            <a:spLocks noGrp="1"/>
          </p:cNvSpPr>
          <p:nvPr>
            <p:ph idx="1"/>
          </p:nvPr>
        </p:nvSpPr>
        <p:spPr>
          <a:xfrm>
            <a:off x="381000" y="1799770"/>
            <a:ext cx="8763000" cy="4601029"/>
          </a:xfrm>
        </p:spPr>
        <p:txBody>
          <a:bodyPr/>
          <a:lstStyle/>
          <a:p>
            <a:pPr marL="338328" indent="-338328"/>
            <a:r>
              <a:rPr lang="en-US" dirty="0"/>
              <a:t>Most marketing decisions require tradeoffs across multiple objectives where resources are constrained and often interdependent</a:t>
            </a:r>
          </a:p>
          <a:p>
            <a:pPr marL="738333" lvl="1" indent="-338328"/>
            <a:r>
              <a:rPr lang="en-US" dirty="0"/>
              <a:t>Advertising vs. salespeople vs. discounts vs. channel co-ops vs. R&amp;D vs. online</a:t>
            </a:r>
          </a:p>
          <a:p>
            <a:pPr marL="738333" lvl="1" indent="-338328"/>
            <a:r>
              <a:rPr lang="en-US" dirty="0"/>
              <a:t>Many “messages” are mutually exclusive (high status and low price) or (high performance and economical)</a:t>
            </a:r>
          </a:p>
          <a:p>
            <a:pPr marL="738333" lvl="1" indent="-338328"/>
            <a:r>
              <a:rPr lang="en-US" dirty="0"/>
              <a:t>Short-term vs. long-term tradeoffs</a:t>
            </a:r>
          </a:p>
          <a:p>
            <a:pPr marL="338328" indent="-338328"/>
            <a:r>
              <a:rPr lang="en-US" b="1" dirty="0">
                <a:solidFill>
                  <a:schemeClr val="tx2"/>
                </a:solidFill>
              </a:rPr>
              <a:t>Marketing analyses that can show managers how to manage their resource trade-offs to overcome or deal with their perennial resource limitations. </a:t>
            </a:r>
            <a:endParaRPr lang="en-US" dirty="0"/>
          </a:p>
        </p:txBody>
      </p:sp>
      <p:sp>
        <p:nvSpPr>
          <p:cNvPr id="5" name="Footer Placeholder 3"/>
          <p:cNvSpPr>
            <a:spLocks noGrp="1"/>
          </p:cNvSpPr>
          <p:nvPr>
            <p:ph type="ftr" sz="quarter" idx="11"/>
          </p:nvPr>
        </p:nvSpPr>
        <p:spPr>
          <a:xfrm>
            <a:off x="201706" y="6423585"/>
            <a:ext cx="6122894" cy="365125"/>
          </a:xfrm>
        </p:spPr>
        <p:txBody>
          <a:bodyPr/>
          <a:lstStyle/>
          <a:p>
            <a:r>
              <a:rPr lang="en-US" dirty="0"/>
              <a:t>© Palmatier, Petersen, and Germann</a:t>
            </a:r>
          </a:p>
        </p:txBody>
      </p:sp>
      <p:sp>
        <p:nvSpPr>
          <p:cNvPr id="6" name="Slide Number Placeholder 4"/>
          <p:cNvSpPr>
            <a:spLocks noGrp="1"/>
          </p:cNvSpPr>
          <p:nvPr>
            <p:ph type="sldNum" sz="quarter" idx="12"/>
          </p:nvPr>
        </p:nvSpPr>
        <p:spPr>
          <a:xfrm>
            <a:off x="8298609" y="6423585"/>
            <a:ext cx="554038" cy="365125"/>
          </a:xfrm>
        </p:spPr>
        <p:txBody>
          <a:bodyPr/>
          <a:lstStyle/>
          <a:p>
            <a:fld id="{11599E64-13D8-6C4C-BC45-CF946C645FF2}" type="slidenum">
              <a:rPr lang="en-US" sz="1200" smtClean="0">
                <a:solidFill>
                  <a:schemeClr val="tx1">
                    <a:lumMod val="65000"/>
                    <a:lumOff val="35000"/>
                  </a:schemeClr>
                </a:solidFill>
              </a:rPr>
              <a:t>20</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10652672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a:t>Agenda</a:t>
            </a:r>
          </a:p>
        </p:txBody>
      </p:sp>
      <p:sp>
        <p:nvSpPr>
          <p:cNvPr id="3" name="Content Placeholder 2"/>
          <p:cNvSpPr>
            <a:spLocks noGrp="1"/>
          </p:cNvSpPr>
          <p:nvPr>
            <p:ph idx="1"/>
          </p:nvPr>
        </p:nvSpPr>
        <p:spPr>
          <a:xfrm>
            <a:off x="498474" y="1208660"/>
            <a:ext cx="8224045" cy="5362796"/>
          </a:xfrm>
        </p:spPr>
        <p:txBody>
          <a:bodyPr>
            <a:noAutofit/>
          </a:bodyPr>
          <a:lstStyle/>
          <a:p>
            <a:r>
              <a:rPr lang="en-US" sz="1600" dirty="0"/>
              <a:t>Course Overview </a:t>
            </a:r>
          </a:p>
          <a:p>
            <a:pPr>
              <a:spcBef>
                <a:spcPts val="1000"/>
              </a:spcBef>
            </a:pPr>
            <a:r>
              <a:rPr lang="en-US" sz="1600" dirty="0"/>
              <a:t>What Are Marketing Analytics?</a:t>
            </a:r>
          </a:p>
          <a:p>
            <a:pPr lvl="1"/>
            <a:r>
              <a:rPr lang="en-US" sz="1400" dirty="0"/>
              <a:t>Definitions and Aliases</a:t>
            </a:r>
          </a:p>
          <a:p>
            <a:pPr lvl="1"/>
            <a:r>
              <a:rPr lang="en-US" sz="1400" dirty="0"/>
              <a:t>Evolution</a:t>
            </a:r>
          </a:p>
          <a:p>
            <a:pPr>
              <a:spcBef>
                <a:spcPts val="1000"/>
              </a:spcBef>
            </a:pPr>
            <a:r>
              <a:rPr lang="en-US" sz="1600" dirty="0"/>
              <a:t>Why Bother Learning Marketing Analytics?</a:t>
            </a:r>
          </a:p>
          <a:p>
            <a:pPr lvl="1"/>
            <a:r>
              <a:rPr lang="en-US" sz="1400" dirty="0"/>
              <a:t>Impact on Firm Performance</a:t>
            </a:r>
          </a:p>
          <a:p>
            <a:pPr lvl="1"/>
            <a:r>
              <a:rPr lang="en-US" sz="1400" dirty="0"/>
              <a:t>Marketing Analytics’ Examples</a:t>
            </a:r>
          </a:p>
          <a:p>
            <a:pPr lvl="1"/>
            <a:r>
              <a:rPr lang="en-US" sz="1400" dirty="0"/>
              <a:t>Marketing Analytics Jobs</a:t>
            </a:r>
          </a:p>
          <a:p>
            <a:pPr>
              <a:spcBef>
                <a:spcPts val="1000"/>
              </a:spcBef>
            </a:pPr>
            <a:r>
              <a:rPr lang="en-US" sz="1600" dirty="0"/>
              <a:t>Why Use a First Principles Approach for Marketing Analytics?</a:t>
            </a:r>
          </a:p>
          <a:p>
            <a:pPr>
              <a:spcBef>
                <a:spcPts val="1000"/>
              </a:spcBef>
            </a:pPr>
            <a:r>
              <a:rPr lang="en-US" sz="1600" dirty="0"/>
              <a:t>What Is the First Principles Framework for Marketing Analytics?</a:t>
            </a:r>
          </a:p>
          <a:p>
            <a:pPr lvl="1"/>
            <a:r>
              <a:rPr lang="en-US" sz="1400" dirty="0"/>
              <a:t>MP#1: All Customers Differ </a:t>
            </a:r>
            <a:r>
              <a:rPr lang="en-US" sz="1400" dirty="0">
                <a:sym typeface="Wingdings"/>
              </a:rPr>
              <a:t></a:t>
            </a:r>
            <a:r>
              <a:rPr lang="en-US" sz="1400" dirty="0"/>
              <a:t> Understanding Customer Heterogeneity</a:t>
            </a:r>
          </a:p>
          <a:p>
            <a:pPr lvl="1"/>
            <a:r>
              <a:rPr lang="en-US" sz="1400" dirty="0"/>
              <a:t>MP#2: All Customers Change </a:t>
            </a:r>
            <a:r>
              <a:rPr lang="en-US" sz="1400" dirty="0">
                <a:sym typeface="Wingdings"/>
              </a:rPr>
              <a:t></a:t>
            </a:r>
            <a:r>
              <a:rPr lang="en-US" sz="1400" dirty="0"/>
              <a:t> Understanding Customer Dynamics</a:t>
            </a:r>
          </a:p>
          <a:p>
            <a:pPr lvl="1"/>
            <a:r>
              <a:rPr lang="en-US" sz="1400" dirty="0"/>
              <a:t>MP#3: All Competitors React </a:t>
            </a:r>
            <a:r>
              <a:rPr lang="en-US" sz="1400" dirty="0">
                <a:sym typeface="Wingdings"/>
              </a:rPr>
              <a:t></a:t>
            </a:r>
            <a:r>
              <a:rPr lang="en-US" sz="1400" dirty="0"/>
              <a:t> Understanding Sustainable Competitive Advantage</a:t>
            </a:r>
          </a:p>
          <a:p>
            <a:pPr lvl="1"/>
            <a:r>
              <a:rPr lang="en-US" sz="1400" dirty="0"/>
              <a:t>MP#4: All Resources Are Limited </a:t>
            </a:r>
            <a:r>
              <a:rPr lang="en-US" sz="1400" dirty="0">
                <a:sym typeface="Wingdings"/>
              </a:rPr>
              <a:t></a:t>
            </a:r>
            <a:r>
              <a:rPr lang="en-US" sz="1400" dirty="0"/>
              <a:t> Understanding Resource Trade-offs</a:t>
            </a:r>
          </a:p>
          <a:p>
            <a:pPr>
              <a:spcBef>
                <a:spcPts val="1000"/>
              </a:spcBef>
            </a:pPr>
            <a:r>
              <a:rPr lang="en-US" sz="1600" b="1" dirty="0">
                <a:solidFill>
                  <a:srgbClr val="004264"/>
                </a:solidFill>
              </a:rPr>
              <a:t>What Software Tools Are Used in This Book?</a:t>
            </a:r>
          </a:p>
          <a:p>
            <a:pPr>
              <a:spcBef>
                <a:spcPts val="1000"/>
              </a:spcBef>
            </a:pPr>
            <a:r>
              <a:rPr lang="en-US" sz="1600" dirty="0"/>
              <a:t>Takeaways</a:t>
            </a:r>
            <a:r>
              <a:rPr lang="en-US" sz="1600" b="1" dirty="0">
                <a:solidFill>
                  <a:srgbClr val="004264"/>
                </a:solidFill>
              </a:rPr>
              <a:t> </a:t>
            </a:r>
          </a:p>
          <a:p>
            <a:pPr>
              <a:spcBef>
                <a:spcPts val="1000"/>
              </a:spcBef>
            </a:pPr>
            <a:endParaRPr lang="en-US" sz="1600" b="1" dirty="0">
              <a:solidFill>
                <a:srgbClr val="004264"/>
              </a:solidFill>
            </a:endParaRPr>
          </a:p>
        </p:txBody>
      </p:sp>
      <p:sp>
        <p:nvSpPr>
          <p:cNvPr id="5" name="Slide Number Placeholder 4"/>
          <p:cNvSpPr>
            <a:spLocks noGrp="1"/>
          </p:cNvSpPr>
          <p:nvPr>
            <p:ph type="sldNum" sz="quarter" idx="12"/>
          </p:nvPr>
        </p:nvSpPr>
        <p:spPr>
          <a:xfrm>
            <a:off x="8298609" y="6423585"/>
            <a:ext cx="554038" cy="365125"/>
          </a:xfrm>
        </p:spPr>
        <p:txBody>
          <a:bodyPr/>
          <a:lstStyle/>
          <a:p>
            <a:fld id="{11599E64-13D8-6C4C-BC45-CF946C645FF2}" type="slidenum">
              <a:rPr lang="en-US" sz="1200" smtClean="0">
                <a:solidFill>
                  <a:schemeClr val="tx1">
                    <a:lumMod val="65000"/>
                    <a:lumOff val="35000"/>
                  </a:schemeClr>
                </a:solidFill>
              </a:rPr>
              <a:t>21</a:t>
            </a:fld>
            <a:endParaRPr lang="en-US" sz="1200" dirty="0">
              <a:solidFill>
                <a:schemeClr val="tx1">
                  <a:lumMod val="65000"/>
                  <a:lumOff val="35000"/>
                </a:schemeClr>
              </a:solidFill>
            </a:endParaRPr>
          </a:p>
        </p:txBody>
      </p:sp>
      <p:sp>
        <p:nvSpPr>
          <p:cNvPr id="6" name="Footer Placeholder 5"/>
          <p:cNvSpPr>
            <a:spLocks noGrp="1"/>
          </p:cNvSpPr>
          <p:nvPr>
            <p:ph type="ftr" sz="quarter" idx="11"/>
          </p:nvPr>
        </p:nvSpPr>
        <p:spPr>
          <a:xfrm>
            <a:off x="190555" y="6426450"/>
            <a:ext cx="6122894" cy="365125"/>
          </a:xfrm>
        </p:spPr>
        <p:txBody>
          <a:bodyPr/>
          <a:lstStyle/>
          <a:p>
            <a:r>
              <a:rPr lang="en-US" dirty="0"/>
              <a:t>© Palmatier, Petersen, and Germann</a:t>
            </a:r>
          </a:p>
        </p:txBody>
      </p:sp>
    </p:spTree>
    <p:extLst>
      <p:ext uri="{BB962C8B-B14F-4D97-AF65-F5344CB8AC3E}">
        <p14:creationId xmlns:p14="http://schemas.microsoft.com/office/powerpoint/2010/main" val="85802852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0909" y="527365"/>
            <a:ext cx="7556313" cy="803691"/>
          </a:xfrm>
        </p:spPr>
        <p:txBody>
          <a:bodyPr/>
          <a:lstStyle/>
          <a:p>
            <a:r>
              <a:rPr lang="en-US" b="1" dirty="0"/>
              <a:t>Software Tools Used in This Book</a:t>
            </a:r>
          </a:p>
        </p:txBody>
      </p:sp>
      <p:sp>
        <p:nvSpPr>
          <p:cNvPr id="3" name="Content Placeholder 2"/>
          <p:cNvSpPr>
            <a:spLocks noGrp="1"/>
          </p:cNvSpPr>
          <p:nvPr>
            <p:ph idx="1"/>
          </p:nvPr>
        </p:nvSpPr>
        <p:spPr>
          <a:xfrm>
            <a:off x="498474" y="1331056"/>
            <a:ext cx="8478612" cy="4948558"/>
          </a:xfrm>
        </p:spPr>
        <p:txBody>
          <a:bodyPr>
            <a:normAutofit/>
          </a:bodyPr>
          <a:lstStyle/>
          <a:p>
            <a:r>
              <a:rPr lang="en-US" sz="1800" dirty="0"/>
              <a:t>Many different software resources can be used to estimate the models we present in this book</a:t>
            </a:r>
          </a:p>
          <a:p>
            <a:pPr lvl="1">
              <a:buFont typeface="Courier New" panose="02070309020205020404" pitchFamily="49" charset="0"/>
              <a:buChar char="o"/>
            </a:pPr>
            <a:r>
              <a:rPr lang="en-US" dirty="0"/>
              <a:t>R is well supported in business and business marketing</a:t>
            </a:r>
          </a:p>
          <a:p>
            <a:pPr lvl="1">
              <a:buFont typeface="Courier New" panose="02070309020205020404" pitchFamily="49" charset="0"/>
              <a:buChar char="o"/>
            </a:pPr>
            <a:r>
              <a:rPr lang="en-US" dirty="0"/>
              <a:t>Tableau has superior ability for data visualization</a:t>
            </a:r>
          </a:p>
          <a:p>
            <a:r>
              <a:rPr lang="en-US" sz="1800" dirty="0"/>
              <a:t>Benefits of data visualization in certain situations</a:t>
            </a:r>
          </a:p>
          <a:p>
            <a:pPr lvl="1">
              <a:buFont typeface="Courier New" panose="02070309020205020404" pitchFamily="49" charset="0"/>
              <a:buChar char="o"/>
            </a:pPr>
            <a:r>
              <a:rPr lang="en-US" dirty="0"/>
              <a:t>Supports teaching and learning, promotes understanding and generate interest and engagement</a:t>
            </a:r>
          </a:p>
          <a:p>
            <a:pPr lvl="1">
              <a:buFont typeface="Courier New" panose="02070309020205020404" pitchFamily="49" charset="0"/>
              <a:buChar char="o"/>
            </a:pPr>
            <a:r>
              <a:rPr lang="en-US" dirty="0"/>
              <a:t>The cost of asking questions has decreased</a:t>
            </a:r>
          </a:p>
          <a:p>
            <a:pPr lvl="1">
              <a:buFont typeface="Courier New" panose="02070309020205020404" pitchFamily="49" charset="0"/>
              <a:buChar char="o"/>
            </a:pPr>
            <a:r>
              <a:rPr lang="en-US" dirty="0"/>
              <a:t>The visualization, which is important for hierarchical data, helps the break-up of sales data into categories, subcategories etc.</a:t>
            </a:r>
          </a:p>
          <a:p>
            <a:pPr lvl="1">
              <a:buFont typeface="Courier New" panose="02070309020205020404" pitchFamily="49" charset="0"/>
              <a:buChar char="o"/>
            </a:pPr>
            <a:r>
              <a:rPr lang="en-US" dirty="0"/>
              <a:t>with overwhelming velocity and volume relying on data, firm can’t comprehend without some layer of abstraction</a:t>
            </a:r>
          </a:p>
          <a:p>
            <a:endParaRPr lang="en-US" sz="1800" dirty="0"/>
          </a:p>
          <a:p>
            <a:endParaRPr lang="en-US" sz="1800" dirty="0">
              <a:solidFill>
                <a:srgbClr val="1F497D"/>
              </a:solidFill>
            </a:endParaRPr>
          </a:p>
          <a:p>
            <a:endParaRPr lang="en-US" sz="1800" dirty="0"/>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5" name="Slide Number Placeholder 4"/>
          <p:cNvSpPr>
            <a:spLocks noGrp="1"/>
          </p:cNvSpPr>
          <p:nvPr>
            <p:ph type="sldNum" sz="quarter" idx="12"/>
          </p:nvPr>
        </p:nvSpPr>
        <p:spPr/>
        <p:txBody>
          <a:bodyPr/>
          <a:lstStyle/>
          <a:p>
            <a:fld id="{606C48AC-5425-9447-80A6-7CD23CC5D020}" type="slidenum">
              <a:rPr lang="en-US" sz="1200" smtClean="0">
                <a:solidFill>
                  <a:schemeClr val="tx1">
                    <a:lumMod val="65000"/>
                    <a:lumOff val="35000"/>
                  </a:schemeClr>
                </a:solidFill>
              </a:rPr>
              <a:pPr/>
              <a:t>22</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36986272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9912" y="184850"/>
            <a:ext cx="7556313" cy="803691"/>
          </a:xfrm>
        </p:spPr>
        <p:txBody>
          <a:bodyPr/>
          <a:lstStyle/>
          <a:p>
            <a:r>
              <a:rPr lang="en-US" sz="3200" b="1" dirty="0"/>
              <a:t>Agenda</a:t>
            </a:r>
          </a:p>
        </p:txBody>
      </p:sp>
      <p:sp>
        <p:nvSpPr>
          <p:cNvPr id="3" name="Content Placeholder 2"/>
          <p:cNvSpPr>
            <a:spLocks noGrp="1"/>
          </p:cNvSpPr>
          <p:nvPr>
            <p:ph idx="1"/>
          </p:nvPr>
        </p:nvSpPr>
        <p:spPr>
          <a:xfrm>
            <a:off x="498474" y="1208660"/>
            <a:ext cx="8224045" cy="5362796"/>
          </a:xfrm>
        </p:spPr>
        <p:txBody>
          <a:bodyPr>
            <a:noAutofit/>
          </a:bodyPr>
          <a:lstStyle/>
          <a:p>
            <a:r>
              <a:rPr lang="en-US" sz="1600" dirty="0"/>
              <a:t>Course Overview </a:t>
            </a:r>
          </a:p>
          <a:p>
            <a:pPr>
              <a:spcBef>
                <a:spcPts val="1000"/>
              </a:spcBef>
            </a:pPr>
            <a:r>
              <a:rPr lang="en-US" sz="1600" dirty="0"/>
              <a:t>What Are Marketing Analytics?</a:t>
            </a:r>
          </a:p>
          <a:p>
            <a:pPr lvl="1"/>
            <a:r>
              <a:rPr lang="en-US" sz="1400" dirty="0"/>
              <a:t>Definitions and Aliases</a:t>
            </a:r>
          </a:p>
          <a:p>
            <a:pPr lvl="1"/>
            <a:r>
              <a:rPr lang="en-US" sz="1400" dirty="0"/>
              <a:t>Evolution</a:t>
            </a:r>
          </a:p>
          <a:p>
            <a:pPr>
              <a:spcBef>
                <a:spcPts val="1000"/>
              </a:spcBef>
            </a:pPr>
            <a:r>
              <a:rPr lang="en-US" sz="1600" dirty="0"/>
              <a:t>Why Bother Learning Marketing Analytics?</a:t>
            </a:r>
          </a:p>
          <a:p>
            <a:pPr lvl="1"/>
            <a:r>
              <a:rPr lang="en-US" sz="1400" dirty="0"/>
              <a:t>Impact on Firm Performance</a:t>
            </a:r>
          </a:p>
          <a:p>
            <a:pPr lvl="1"/>
            <a:r>
              <a:rPr lang="en-US" sz="1400" dirty="0"/>
              <a:t>Marketing Analytics’ Examples</a:t>
            </a:r>
          </a:p>
          <a:p>
            <a:pPr lvl="1"/>
            <a:r>
              <a:rPr lang="en-US" sz="1400" dirty="0"/>
              <a:t>Marketing Analytics Jobs</a:t>
            </a:r>
          </a:p>
          <a:p>
            <a:pPr>
              <a:spcBef>
                <a:spcPts val="1000"/>
              </a:spcBef>
            </a:pPr>
            <a:r>
              <a:rPr lang="en-US" sz="1600" dirty="0"/>
              <a:t>Why Use a First Principles Approach for Marketing Analytics?</a:t>
            </a:r>
          </a:p>
          <a:p>
            <a:pPr>
              <a:spcBef>
                <a:spcPts val="1000"/>
              </a:spcBef>
            </a:pPr>
            <a:r>
              <a:rPr lang="en-US" sz="1600" dirty="0"/>
              <a:t>What Is the First Principles Framework for Marketing Analytics?</a:t>
            </a:r>
          </a:p>
          <a:p>
            <a:pPr lvl="1"/>
            <a:r>
              <a:rPr lang="en-US" sz="1400" dirty="0"/>
              <a:t>MP#1: All Customers Differ </a:t>
            </a:r>
            <a:r>
              <a:rPr lang="en-US" sz="1400" dirty="0">
                <a:sym typeface="Wingdings"/>
              </a:rPr>
              <a:t></a:t>
            </a:r>
            <a:r>
              <a:rPr lang="en-US" sz="1400" dirty="0"/>
              <a:t> Understanding Customer Heterogeneity</a:t>
            </a:r>
          </a:p>
          <a:p>
            <a:pPr lvl="1"/>
            <a:r>
              <a:rPr lang="en-US" sz="1400" dirty="0"/>
              <a:t>MP#2: All Customers Change </a:t>
            </a:r>
            <a:r>
              <a:rPr lang="en-US" sz="1400" dirty="0">
                <a:sym typeface="Wingdings"/>
              </a:rPr>
              <a:t></a:t>
            </a:r>
            <a:r>
              <a:rPr lang="en-US" sz="1400" dirty="0"/>
              <a:t> Understanding Customer Dynamics</a:t>
            </a:r>
          </a:p>
          <a:p>
            <a:pPr lvl="1"/>
            <a:r>
              <a:rPr lang="en-US" sz="1400" dirty="0"/>
              <a:t>MP#3: All Competitors React </a:t>
            </a:r>
            <a:r>
              <a:rPr lang="en-US" sz="1400" dirty="0">
                <a:sym typeface="Wingdings"/>
              </a:rPr>
              <a:t></a:t>
            </a:r>
            <a:r>
              <a:rPr lang="en-US" sz="1400" dirty="0"/>
              <a:t> Understanding Sustainable Competitive Advantage</a:t>
            </a:r>
          </a:p>
          <a:p>
            <a:pPr lvl="1"/>
            <a:r>
              <a:rPr lang="en-US" sz="1400" dirty="0"/>
              <a:t>MP#4: All Resources Are Limited </a:t>
            </a:r>
            <a:r>
              <a:rPr lang="en-US" sz="1400" dirty="0">
                <a:sym typeface="Wingdings"/>
              </a:rPr>
              <a:t></a:t>
            </a:r>
            <a:r>
              <a:rPr lang="en-US" sz="1400" dirty="0"/>
              <a:t> Understanding Resource Trade-offs</a:t>
            </a:r>
          </a:p>
          <a:p>
            <a:pPr>
              <a:spcBef>
                <a:spcPts val="1000"/>
              </a:spcBef>
            </a:pPr>
            <a:r>
              <a:rPr lang="en-US" sz="1600" dirty="0"/>
              <a:t>What Software Tools Are Used in This Book?</a:t>
            </a:r>
          </a:p>
          <a:p>
            <a:pPr>
              <a:spcBef>
                <a:spcPts val="1000"/>
              </a:spcBef>
            </a:pPr>
            <a:r>
              <a:rPr lang="en-US" sz="1600" b="1" dirty="0">
                <a:solidFill>
                  <a:srgbClr val="004264"/>
                </a:solidFill>
              </a:rPr>
              <a:t>Takeaways </a:t>
            </a:r>
          </a:p>
        </p:txBody>
      </p:sp>
      <p:sp>
        <p:nvSpPr>
          <p:cNvPr id="5" name="Slide Number Placeholder 4"/>
          <p:cNvSpPr>
            <a:spLocks noGrp="1"/>
          </p:cNvSpPr>
          <p:nvPr>
            <p:ph type="sldNum" sz="quarter" idx="12"/>
          </p:nvPr>
        </p:nvSpPr>
        <p:spPr>
          <a:xfrm>
            <a:off x="8298609" y="6423585"/>
            <a:ext cx="554038" cy="365125"/>
          </a:xfrm>
        </p:spPr>
        <p:txBody>
          <a:bodyPr/>
          <a:lstStyle/>
          <a:p>
            <a:fld id="{11599E64-13D8-6C4C-BC45-CF946C645FF2}" type="slidenum">
              <a:rPr lang="en-US" sz="1200" smtClean="0">
                <a:solidFill>
                  <a:schemeClr val="tx1">
                    <a:lumMod val="65000"/>
                    <a:lumOff val="35000"/>
                  </a:schemeClr>
                </a:solidFill>
              </a:rPr>
              <a:t>23</a:t>
            </a:fld>
            <a:endParaRPr lang="en-US" sz="1200" dirty="0">
              <a:solidFill>
                <a:schemeClr val="tx1">
                  <a:lumMod val="65000"/>
                  <a:lumOff val="35000"/>
                </a:schemeClr>
              </a:solidFill>
            </a:endParaRPr>
          </a:p>
        </p:txBody>
      </p:sp>
      <p:sp>
        <p:nvSpPr>
          <p:cNvPr id="6" name="Footer Placeholder 5"/>
          <p:cNvSpPr>
            <a:spLocks noGrp="1"/>
          </p:cNvSpPr>
          <p:nvPr>
            <p:ph type="ftr" sz="quarter" idx="11"/>
          </p:nvPr>
        </p:nvSpPr>
        <p:spPr>
          <a:xfrm>
            <a:off x="190555" y="6426450"/>
            <a:ext cx="6122894" cy="365125"/>
          </a:xfrm>
        </p:spPr>
        <p:txBody>
          <a:bodyPr/>
          <a:lstStyle/>
          <a:p>
            <a:r>
              <a:rPr lang="en-US" dirty="0"/>
              <a:t>© Palmatier, Petersen, and Germann</a:t>
            </a:r>
          </a:p>
        </p:txBody>
      </p:sp>
    </p:spTree>
    <p:extLst>
      <p:ext uri="{BB962C8B-B14F-4D97-AF65-F5344CB8AC3E}">
        <p14:creationId xmlns:p14="http://schemas.microsoft.com/office/powerpoint/2010/main" val="135363953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313934"/>
            <a:ext cx="7556313" cy="803691"/>
          </a:xfrm>
        </p:spPr>
        <p:txBody>
          <a:bodyPr/>
          <a:lstStyle/>
          <a:p>
            <a:r>
              <a:rPr lang="en-US" b="1" dirty="0"/>
              <a:t>Takeaways</a:t>
            </a:r>
          </a:p>
        </p:txBody>
      </p:sp>
      <p:sp>
        <p:nvSpPr>
          <p:cNvPr id="3" name="Content Placeholder 2"/>
          <p:cNvSpPr>
            <a:spLocks noGrp="1"/>
          </p:cNvSpPr>
          <p:nvPr>
            <p:ph idx="1"/>
          </p:nvPr>
        </p:nvSpPr>
        <p:spPr/>
        <p:txBody>
          <a:bodyPr>
            <a:normAutofit/>
          </a:bodyPr>
          <a:lstStyle/>
          <a:p>
            <a:pPr lvl="0"/>
            <a:r>
              <a:rPr lang="en-US" b="1" i="1" dirty="0"/>
              <a:t>Marketing analytics </a:t>
            </a:r>
            <a:r>
              <a:rPr lang="en-US" dirty="0"/>
              <a:t>refers to the use of technology and models to improve marketing decision-making capabilities. Marketing analytics recently have advanced due to new analytics techniques and increased access to data. </a:t>
            </a:r>
          </a:p>
          <a:p>
            <a:pPr lvl="0"/>
            <a:r>
              <a:rPr lang="en-US" dirty="0"/>
              <a:t>Improved marketing analytics capabilities benefit both firms and employees. </a:t>
            </a:r>
          </a:p>
          <a:p>
            <a:pPr lvl="0"/>
            <a:r>
              <a:rPr lang="en-US" dirty="0"/>
              <a:t>The First Principles approach to marketing analytics involves grouping or aligning key marketing tools and their models according to the First Principles, to enable managers to understand their purpose and account for interdependencies and temporal ordering when formulating insights to aid in decision making. </a:t>
            </a:r>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5" name="Slide Number Placeholder 4"/>
          <p:cNvSpPr>
            <a:spLocks noGrp="1"/>
          </p:cNvSpPr>
          <p:nvPr>
            <p:ph type="sldNum" sz="quarter" idx="12"/>
          </p:nvPr>
        </p:nvSpPr>
        <p:spPr/>
        <p:txBody>
          <a:bodyPr/>
          <a:lstStyle/>
          <a:p>
            <a:fld id="{606C48AC-5425-9447-80A6-7CD23CC5D020}" type="slidenum">
              <a:rPr lang="en-US" sz="1200" smtClean="0">
                <a:solidFill>
                  <a:schemeClr val="tx1">
                    <a:lumMod val="65000"/>
                    <a:lumOff val="35000"/>
                  </a:schemeClr>
                </a:solidFill>
              </a:rPr>
              <a:pPr/>
              <a:t>24</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7496691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329614"/>
            <a:ext cx="7556313" cy="803691"/>
          </a:xfrm>
        </p:spPr>
        <p:txBody>
          <a:bodyPr/>
          <a:lstStyle/>
          <a:p>
            <a:r>
              <a:rPr lang="en-US" b="1" dirty="0"/>
              <a:t>Takeaways</a:t>
            </a:r>
          </a:p>
        </p:txBody>
      </p:sp>
      <p:sp>
        <p:nvSpPr>
          <p:cNvPr id="3" name="Content Placeholder 2"/>
          <p:cNvSpPr>
            <a:spLocks noGrp="1"/>
          </p:cNvSpPr>
          <p:nvPr>
            <p:ph idx="1"/>
          </p:nvPr>
        </p:nvSpPr>
        <p:spPr/>
        <p:txBody>
          <a:bodyPr>
            <a:normAutofit/>
          </a:bodyPr>
          <a:lstStyle/>
          <a:p>
            <a:pPr lvl="0"/>
            <a:r>
              <a:rPr lang="en-US" dirty="0"/>
              <a:t>All customers differ (MP#1), and customer heterogeneity must be considered when firms make decisions. </a:t>
            </a:r>
          </a:p>
          <a:p>
            <a:pPr lvl="0"/>
            <a:r>
              <a:rPr lang="en-US" dirty="0"/>
              <a:t>All customers change (MP#2), and managers need to account for variations in customers’ needs when developing marketing programs. </a:t>
            </a:r>
          </a:p>
          <a:p>
            <a:pPr lvl="0"/>
            <a:r>
              <a:rPr lang="en-US" dirty="0"/>
              <a:t>All competitors react (MP#3), such that other firms continuously attempt to copy and innovate, and managers must build and maintain barriers through sustainable competitive advantages (SCA) to competitive attacks. </a:t>
            </a:r>
          </a:p>
          <a:p>
            <a:pPr lvl="0"/>
            <a:r>
              <a:rPr lang="en-US" dirty="0"/>
              <a:t>All resources are limited (MP#4), which requires firms to make trade-offs when making marketing decisions. </a:t>
            </a:r>
          </a:p>
        </p:txBody>
      </p:sp>
      <p:sp>
        <p:nvSpPr>
          <p:cNvPr id="4" name="Footer Placeholder 3"/>
          <p:cNvSpPr>
            <a:spLocks noGrp="1"/>
          </p:cNvSpPr>
          <p:nvPr>
            <p:ph type="ftr" sz="quarter" idx="11"/>
          </p:nvPr>
        </p:nvSpPr>
        <p:spPr/>
        <p:txBody>
          <a:bodyPr/>
          <a:lstStyle/>
          <a:p>
            <a:r>
              <a:rPr lang="en-US"/>
              <a:t>© Palmatier, Petersen, and Germann</a:t>
            </a:r>
            <a:endParaRPr lang="en-US" dirty="0"/>
          </a:p>
        </p:txBody>
      </p:sp>
      <p:sp>
        <p:nvSpPr>
          <p:cNvPr id="5" name="Slide Number Placeholder 4"/>
          <p:cNvSpPr>
            <a:spLocks noGrp="1"/>
          </p:cNvSpPr>
          <p:nvPr>
            <p:ph type="sldNum" sz="quarter" idx="12"/>
          </p:nvPr>
        </p:nvSpPr>
        <p:spPr/>
        <p:txBody>
          <a:bodyPr/>
          <a:lstStyle/>
          <a:p>
            <a:fld id="{606C48AC-5425-9447-80A6-7CD23CC5D020}" type="slidenum">
              <a:rPr lang="en-US" sz="1200" smtClean="0">
                <a:solidFill>
                  <a:schemeClr val="tx1">
                    <a:lumMod val="65000"/>
                    <a:lumOff val="35000"/>
                  </a:schemeClr>
                </a:solidFill>
              </a:rPr>
              <a:pPr/>
              <a:t>25</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17553010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666" y="1485899"/>
            <a:ext cx="8382000" cy="4766855"/>
          </a:xfrm>
        </p:spPr>
        <p:txBody>
          <a:bodyPr>
            <a:normAutofit lnSpcReduction="10000"/>
          </a:bodyPr>
          <a:lstStyle/>
          <a:p>
            <a:pPr lvl="0"/>
            <a:r>
              <a:rPr lang="en-US" dirty="0"/>
              <a:t>Define marketing analytics.</a:t>
            </a:r>
            <a:endParaRPr lang="en-US" sz="1800" dirty="0"/>
          </a:p>
          <a:p>
            <a:pPr lvl="0"/>
            <a:r>
              <a:rPr lang="en-US" dirty="0"/>
              <a:t>Identify in detail the importance of learning and utilizing marketing analytics. </a:t>
            </a:r>
            <a:endParaRPr lang="en-US" sz="1800" dirty="0"/>
          </a:p>
          <a:p>
            <a:pPr lvl="0"/>
            <a:r>
              <a:rPr lang="en-US" dirty="0"/>
              <a:t>Explain the benefits of understanding marketing analytics for firms and individuals.</a:t>
            </a:r>
            <a:endParaRPr lang="en-US" sz="1800" dirty="0"/>
          </a:p>
          <a:p>
            <a:pPr lvl="0"/>
            <a:r>
              <a:rPr lang="en-US" dirty="0"/>
              <a:t>Describe the First Principles framework for marketing analytics. </a:t>
            </a:r>
            <a:endParaRPr lang="en-US" sz="1800" dirty="0"/>
          </a:p>
          <a:p>
            <a:pPr lvl="0"/>
            <a:r>
              <a:rPr lang="en-US" dirty="0"/>
              <a:t>Outline the key marketing-based sources of a sustainable competitive advantage. </a:t>
            </a:r>
            <a:endParaRPr lang="en-US" sz="1800" dirty="0"/>
          </a:p>
          <a:p>
            <a:pPr lvl="0"/>
            <a:r>
              <a:rPr lang="en-US" dirty="0"/>
              <a:t>Apply software tools, R and Tableau, to perform marketing analytics analyses.</a:t>
            </a:r>
            <a:endParaRPr lang="en-US" sz="1800" dirty="0"/>
          </a:p>
          <a:p>
            <a:pPr lvl="0"/>
            <a:r>
              <a:rPr lang="en-US" dirty="0"/>
              <a:t>Detail the benefits of data visualization. </a:t>
            </a:r>
            <a:endParaRPr lang="en-US" sz="1800" dirty="0"/>
          </a:p>
          <a:p>
            <a:pPr marL="15240" lvl="1" indent="0">
              <a:buNone/>
            </a:pPr>
            <a:endParaRPr lang="en-US" sz="2400" dirty="0"/>
          </a:p>
          <a:p>
            <a:pPr marL="0" indent="0">
              <a:buNone/>
            </a:pPr>
            <a:endParaRPr lang="en-US" sz="1800" dirty="0"/>
          </a:p>
        </p:txBody>
      </p:sp>
      <p:sp>
        <p:nvSpPr>
          <p:cNvPr id="6" name="Footer Placeholder 5"/>
          <p:cNvSpPr>
            <a:spLocks noGrp="1"/>
          </p:cNvSpPr>
          <p:nvPr>
            <p:ph type="ftr" sz="quarter" idx="11"/>
          </p:nvPr>
        </p:nvSpPr>
        <p:spPr/>
        <p:txBody>
          <a:bodyPr/>
          <a:lstStyle/>
          <a:p>
            <a:r>
              <a:rPr lang="en-US" dirty="0"/>
              <a:t>© Palmatier, Petersen, and Germann</a:t>
            </a:r>
          </a:p>
        </p:txBody>
      </p:sp>
      <p:sp>
        <p:nvSpPr>
          <p:cNvPr id="8" name="Slide Number Placeholder 4"/>
          <p:cNvSpPr>
            <a:spLocks noGrp="1"/>
          </p:cNvSpPr>
          <p:nvPr>
            <p:ph type="sldNum" sz="quarter" idx="12"/>
          </p:nvPr>
        </p:nvSpPr>
        <p:spPr>
          <a:xfrm>
            <a:off x="8298609" y="6423585"/>
            <a:ext cx="554038" cy="365125"/>
          </a:xfrm>
        </p:spPr>
        <p:txBody>
          <a:bodyPr/>
          <a:lstStyle/>
          <a:p>
            <a:fld id="{11599E64-13D8-6C4C-BC45-CF946C645FF2}" type="slidenum">
              <a:rPr lang="en-US" sz="1200" smtClean="0">
                <a:solidFill>
                  <a:schemeClr val="tx1">
                    <a:lumMod val="65000"/>
                    <a:lumOff val="35000"/>
                  </a:schemeClr>
                </a:solidFill>
              </a:rPr>
              <a:t>3</a:t>
            </a:fld>
            <a:endParaRPr lang="en-US" sz="1200" dirty="0">
              <a:solidFill>
                <a:schemeClr val="tx1">
                  <a:lumMod val="65000"/>
                  <a:lumOff val="35000"/>
                </a:schemeClr>
              </a:solidFill>
            </a:endParaRPr>
          </a:p>
        </p:txBody>
      </p:sp>
      <p:sp>
        <p:nvSpPr>
          <p:cNvPr id="10" name="Title 1">
            <a:extLst>
              <a:ext uri="{FF2B5EF4-FFF2-40B4-BE49-F238E27FC236}">
                <a16:creationId xmlns:a16="http://schemas.microsoft.com/office/drawing/2014/main" id="{8EAE9807-BA27-4336-A769-D04F026F8E57}"/>
              </a:ext>
            </a:extLst>
          </p:cNvPr>
          <p:cNvSpPr>
            <a:spLocks noGrp="1"/>
          </p:cNvSpPr>
          <p:nvPr>
            <p:ph type="title"/>
          </p:nvPr>
        </p:nvSpPr>
        <p:spPr>
          <a:xfrm>
            <a:off x="381666" y="596792"/>
            <a:ext cx="7556313" cy="803691"/>
          </a:xfrm>
        </p:spPr>
        <p:txBody>
          <a:bodyPr/>
          <a:lstStyle/>
          <a:p>
            <a:r>
              <a:rPr lang="en-US" sz="3200" b="1" dirty="0"/>
              <a:t>Learning Objectives</a:t>
            </a:r>
          </a:p>
        </p:txBody>
      </p:sp>
    </p:spTree>
    <p:extLst>
      <p:ext uri="{BB962C8B-B14F-4D97-AF65-F5344CB8AC3E}">
        <p14:creationId xmlns:p14="http://schemas.microsoft.com/office/powerpoint/2010/main" val="1211275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a:t>Agenda</a:t>
            </a:r>
          </a:p>
        </p:txBody>
      </p:sp>
      <p:sp>
        <p:nvSpPr>
          <p:cNvPr id="3" name="Content Placeholder 2"/>
          <p:cNvSpPr>
            <a:spLocks noGrp="1"/>
          </p:cNvSpPr>
          <p:nvPr>
            <p:ph idx="1"/>
          </p:nvPr>
        </p:nvSpPr>
        <p:spPr>
          <a:xfrm>
            <a:off x="498474" y="1208660"/>
            <a:ext cx="8224045" cy="5362796"/>
          </a:xfrm>
        </p:spPr>
        <p:txBody>
          <a:bodyPr>
            <a:noAutofit/>
          </a:bodyPr>
          <a:lstStyle/>
          <a:p>
            <a:r>
              <a:rPr lang="en-US" sz="1600" dirty="0"/>
              <a:t>Learning objectives</a:t>
            </a:r>
          </a:p>
          <a:p>
            <a:pPr>
              <a:spcBef>
                <a:spcPts val="1000"/>
              </a:spcBef>
            </a:pPr>
            <a:r>
              <a:rPr lang="en-US" sz="1600" b="1" dirty="0">
                <a:solidFill>
                  <a:srgbClr val="004264"/>
                </a:solidFill>
              </a:rPr>
              <a:t>What Are </a:t>
            </a:r>
            <a:r>
              <a:rPr lang="en-US" sz="1600" b="1" dirty="0">
                <a:solidFill>
                  <a:srgbClr val="004668"/>
                </a:solidFill>
              </a:rPr>
              <a:t>Marketing</a:t>
            </a:r>
            <a:r>
              <a:rPr lang="en-US" sz="1600" b="1" dirty="0">
                <a:solidFill>
                  <a:srgbClr val="004264"/>
                </a:solidFill>
              </a:rPr>
              <a:t> Analytics?</a:t>
            </a:r>
          </a:p>
          <a:p>
            <a:pPr lvl="1"/>
            <a:r>
              <a:rPr lang="en-US" sz="1400" dirty="0">
                <a:solidFill>
                  <a:srgbClr val="004668"/>
                </a:solidFill>
              </a:rPr>
              <a:t>Definitions and Aliases</a:t>
            </a:r>
          </a:p>
          <a:p>
            <a:pPr lvl="1"/>
            <a:r>
              <a:rPr lang="en-US" sz="1400" dirty="0">
                <a:solidFill>
                  <a:srgbClr val="004668"/>
                </a:solidFill>
              </a:rPr>
              <a:t>Evolution</a:t>
            </a:r>
          </a:p>
          <a:p>
            <a:pPr>
              <a:spcBef>
                <a:spcPts val="1000"/>
              </a:spcBef>
            </a:pPr>
            <a:r>
              <a:rPr lang="en-US" sz="1600" dirty="0"/>
              <a:t>Why Bother Learning Marketing Analytics?</a:t>
            </a:r>
          </a:p>
          <a:p>
            <a:pPr lvl="1"/>
            <a:r>
              <a:rPr lang="en-US" sz="1400" dirty="0"/>
              <a:t>Impact on Firm Performance</a:t>
            </a:r>
          </a:p>
          <a:p>
            <a:pPr lvl="1"/>
            <a:r>
              <a:rPr lang="en-US" sz="1400" dirty="0"/>
              <a:t>Marketing Analytics’ Examples</a:t>
            </a:r>
          </a:p>
          <a:p>
            <a:pPr lvl="1"/>
            <a:r>
              <a:rPr lang="en-US" sz="1400" dirty="0"/>
              <a:t>Marketing Analytics Jobs</a:t>
            </a:r>
          </a:p>
          <a:p>
            <a:pPr>
              <a:spcBef>
                <a:spcPts val="1000"/>
              </a:spcBef>
            </a:pPr>
            <a:r>
              <a:rPr lang="en-US" sz="1600" dirty="0"/>
              <a:t>Why Use a First Principles Approach for Marketing Analytics?</a:t>
            </a:r>
          </a:p>
          <a:p>
            <a:pPr>
              <a:spcBef>
                <a:spcPts val="1000"/>
              </a:spcBef>
            </a:pPr>
            <a:r>
              <a:rPr lang="en-US" sz="1600" dirty="0"/>
              <a:t>What Is the First Principles Framework for Marketing Analytics?</a:t>
            </a:r>
          </a:p>
          <a:p>
            <a:pPr lvl="1"/>
            <a:r>
              <a:rPr lang="en-US" sz="1400" dirty="0"/>
              <a:t>MP#1: All Customers Differ </a:t>
            </a:r>
            <a:r>
              <a:rPr lang="en-US" sz="1400" dirty="0">
                <a:sym typeface="Wingdings"/>
              </a:rPr>
              <a:t></a:t>
            </a:r>
            <a:r>
              <a:rPr lang="en-US" sz="1400" dirty="0"/>
              <a:t> Understanding Customer Heterogeneity</a:t>
            </a:r>
          </a:p>
          <a:p>
            <a:pPr lvl="1"/>
            <a:r>
              <a:rPr lang="en-US" sz="1400" dirty="0"/>
              <a:t>MP#2: All Customers Change </a:t>
            </a:r>
            <a:r>
              <a:rPr lang="en-US" sz="1400" dirty="0">
                <a:sym typeface="Wingdings"/>
              </a:rPr>
              <a:t></a:t>
            </a:r>
            <a:r>
              <a:rPr lang="en-US" sz="1400" dirty="0"/>
              <a:t> Understanding Customer Dynamics</a:t>
            </a:r>
          </a:p>
          <a:p>
            <a:pPr lvl="1"/>
            <a:r>
              <a:rPr lang="en-US" sz="1400" dirty="0"/>
              <a:t>MP#3: All Competitors React </a:t>
            </a:r>
            <a:r>
              <a:rPr lang="en-US" sz="1400" dirty="0">
                <a:sym typeface="Wingdings"/>
              </a:rPr>
              <a:t></a:t>
            </a:r>
            <a:r>
              <a:rPr lang="en-US" sz="1400" dirty="0"/>
              <a:t> Understanding Sustainable Competitive Advantage</a:t>
            </a:r>
          </a:p>
          <a:p>
            <a:pPr lvl="1"/>
            <a:r>
              <a:rPr lang="en-US" sz="1400" dirty="0"/>
              <a:t>MP#4: All Resources Are Limited </a:t>
            </a:r>
            <a:r>
              <a:rPr lang="en-US" sz="1400" dirty="0">
                <a:sym typeface="Wingdings"/>
              </a:rPr>
              <a:t></a:t>
            </a:r>
            <a:r>
              <a:rPr lang="en-US" sz="1400" dirty="0"/>
              <a:t> Understanding Resource Trade-offs</a:t>
            </a:r>
          </a:p>
          <a:p>
            <a:pPr>
              <a:spcBef>
                <a:spcPts val="1000"/>
              </a:spcBef>
            </a:pPr>
            <a:r>
              <a:rPr lang="en-US" sz="1600" dirty="0"/>
              <a:t>What Software Tools Are Used in This Book?</a:t>
            </a:r>
          </a:p>
          <a:p>
            <a:pPr>
              <a:spcBef>
                <a:spcPts val="1000"/>
              </a:spcBef>
            </a:pPr>
            <a:r>
              <a:rPr lang="en-US" sz="1600" dirty="0"/>
              <a:t>Takeaways</a:t>
            </a:r>
            <a:r>
              <a:rPr lang="en-US" sz="1600" b="1" dirty="0">
                <a:solidFill>
                  <a:srgbClr val="004264"/>
                </a:solidFill>
              </a:rPr>
              <a:t> </a:t>
            </a:r>
          </a:p>
        </p:txBody>
      </p:sp>
      <p:sp>
        <p:nvSpPr>
          <p:cNvPr id="5" name="Slide Number Placeholder 4"/>
          <p:cNvSpPr>
            <a:spLocks noGrp="1"/>
          </p:cNvSpPr>
          <p:nvPr>
            <p:ph type="sldNum" sz="quarter" idx="12"/>
          </p:nvPr>
        </p:nvSpPr>
        <p:spPr>
          <a:xfrm>
            <a:off x="8298609" y="6423585"/>
            <a:ext cx="554038" cy="365125"/>
          </a:xfrm>
        </p:spPr>
        <p:txBody>
          <a:bodyPr/>
          <a:lstStyle/>
          <a:p>
            <a:fld id="{11599E64-13D8-6C4C-BC45-CF946C645FF2}" type="slidenum">
              <a:rPr lang="en-US" sz="1200" smtClean="0">
                <a:solidFill>
                  <a:schemeClr val="tx1">
                    <a:lumMod val="65000"/>
                    <a:lumOff val="35000"/>
                  </a:schemeClr>
                </a:solidFill>
              </a:rPr>
              <a:t>4</a:t>
            </a:fld>
            <a:endParaRPr lang="en-US" sz="1200" dirty="0">
              <a:solidFill>
                <a:schemeClr val="tx1">
                  <a:lumMod val="65000"/>
                  <a:lumOff val="35000"/>
                </a:schemeClr>
              </a:solidFill>
            </a:endParaRPr>
          </a:p>
        </p:txBody>
      </p:sp>
      <p:sp>
        <p:nvSpPr>
          <p:cNvPr id="6" name="Footer Placeholder 5"/>
          <p:cNvSpPr>
            <a:spLocks noGrp="1"/>
          </p:cNvSpPr>
          <p:nvPr>
            <p:ph type="ftr" sz="quarter" idx="11"/>
          </p:nvPr>
        </p:nvSpPr>
        <p:spPr>
          <a:xfrm>
            <a:off x="190555" y="6426450"/>
            <a:ext cx="6122894" cy="365125"/>
          </a:xfrm>
        </p:spPr>
        <p:txBody>
          <a:bodyPr/>
          <a:lstStyle/>
          <a:p>
            <a:r>
              <a:rPr lang="en-US" dirty="0"/>
              <a:t>© Palmatier, Petersen, and Germann</a:t>
            </a:r>
          </a:p>
        </p:txBody>
      </p:sp>
    </p:spTree>
    <p:extLst>
      <p:ext uri="{BB962C8B-B14F-4D97-AF65-F5344CB8AC3E}">
        <p14:creationId xmlns:p14="http://schemas.microsoft.com/office/powerpoint/2010/main" val="9830464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618565"/>
            <a:ext cx="7914006" cy="560080"/>
          </a:xfrm>
        </p:spPr>
        <p:txBody>
          <a:bodyPr/>
          <a:lstStyle/>
          <a:p>
            <a:r>
              <a:rPr lang="en-US" altLang="zh-CN" sz="2500" b="1" dirty="0"/>
              <a:t>What are Marketing Analytics?	</a:t>
            </a:r>
            <a:endParaRPr lang="en-US" sz="2500" b="1" dirty="0"/>
          </a:p>
        </p:txBody>
      </p:sp>
      <p:sp>
        <p:nvSpPr>
          <p:cNvPr id="3" name="Content Placeholder 2"/>
          <p:cNvSpPr>
            <a:spLocks noGrp="1"/>
          </p:cNvSpPr>
          <p:nvPr>
            <p:ph idx="1"/>
          </p:nvPr>
        </p:nvSpPr>
        <p:spPr>
          <a:xfrm>
            <a:off x="498474" y="1331056"/>
            <a:ext cx="8354173" cy="3690887"/>
          </a:xfrm>
        </p:spPr>
        <p:txBody>
          <a:bodyPr>
            <a:normAutofit fontScale="92500" lnSpcReduction="10000"/>
          </a:bodyPr>
          <a:lstStyle/>
          <a:p>
            <a:r>
              <a:rPr lang="en-US" b="1" i="1" dirty="0"/>
              <a:t>Marketing analytics </a:t>
            </a:r>
            <a:r>
              <a:rPr lang="en-US" dirty="0"/>
              <a:t>(also called customer analytics, data analytics, or big data) are changing the very world we live in and how we interface with businesses. </a:t>
            </a:r>
          </a:p>
          <a:p>
            <a:r>
              <a:rPr lang="en-US" dirty="0"/>
              <a:t>With marketing analytics, firms can quickly make optimized decisions; they can connect data in novel ways and thus earn incremental revenue. </a:t>
            </a:r>
          </a:p>
          <a:p>
            <a:r>
              <a:rPr lang="en-US" dirty="0"/>
              <a:t>This expansion of marketing analytics has been driven by many technological advances, such as the internet, GPS, smartphones, cheap data storage and processing, artificial intelligence (AI), and widespread digitization.</a:t>
            </a:r>
          </a:p>
          <a:p>
            <a:r>
              <a:rPr lang="en-US" dirty="0"/>
              <a:t>In many cases, the technology has advanced faster than managers’ ability to apply the advances effectively. </a:t>
            </a:r>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5" name="Slide Number Placeholder 4"/>
          <p:cNvSpPr>
            <a:spLocks noGrp="1"/>
          </p:cNvSpPr>
          <p:nvPr>
            <p:ph type="sldNum" sz="quarter" idx="12"/>
          </p:nvPr>
        </p:nvSpPr>
        <p:spPr/>
        <p:txBody>
          <a:bodyPr/>
          <a:lstStyle/>
          <a:p>
            <a:fld id="{606C48AC-5425-9447-80A6-7CD23CC5D020}" type="slidenum">
              <a:rPr lang="en-US" sz="1200" smtClean="0">
                <a:solidFill>
                  <a:schemeClr val="tx1">
                    <a:lumMod val="65000"/>
                    <a:lumOff val="35000"/>
                  </a:schemeClr>
                </a:solidFill>
              </a:rPr>
              <a:pPr/>
              <a:t>5</a:t>
            </a:fld>
            <a:endParaRPr lang="en-US" sz="1200" dirty="0">
              <a:solidFill>
                <a:schemeClr val="tx1">
                  <a:lumMod val="65000"/>
                  <a:lumOff val="35000"/>
                </a:schemeClr>
              </a:solidFill>
            </a:endParaRPr>
          </a:p>
        </p:txBody>
      </p:sp>
      <p:sp>
        <p:nvSpPr>
          <p:cNvPr id="6" name="Rounded Rectangle 5">
            <a:extLst>
              <a:ext uri="{FF2B5EF4-FFF2-40B4-BE49-F238E27FC236}">
                <a16:creationId xmlns:a16="http://schemas.microsoft.com/office/drawing/2014/main" id="{F6181E4A-84B3-46D4-820D-5D37E9B97FD0}"/>
              </a:ext>
            </a:extLst>
          </p:cNvPr>
          <p:cNvSpPr/>
          <p:nvPr/>
        </p:nvSpPr>
        <p:spPr>
          <a:xfrm>
            <a:off x="726811" y="5174354"/>
            <a:ext cx="7690378" cy="1237704"/>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i="1" dirty="0">
                <a:solidFill>
                  <a:schemeClr val="bg1"/>
                </a:solidFill>
                <a:latin typeface="+mj-lt"/>
                <a:ea typeface="Arial" panose="020B0604020202020204" pitchFamily="34" charset="0"/>
              </a:rPr>
              <a:t>Marketing analytics</a:t>
            </a:r>
            <a:r>
              <a:rPr lang="en-US" b="1" dirty="0">
                <a:solidFill>
                  <a:schemeClr val="bg1"/>
                </a:solidFill>
                <a:latin typeface="+mj-lt"/>
                <a:ea typeface="Arial" panose="020B0604020202020204" pitchFamily="34" charset="0"/>
              </a:rPr>
              <a:t> </a:t>
            </a:r>
            <a:r>
              <a:rPr lang="en-US" sz="2000" dirty="0">
                <a:solidFill>
                  <a:schemeClr val="bg1"/>
                </a:solidFill>
                <a:latin typeface="+mj-lt"/>
                <a:ea typeface="Arial" panose="020B0604020202020204" pitchFamily="34" charset="0"/>
              </a:rPr>
              <a:t>can be defined as “a technology-enabled and model-supported approach to harness customer and market data to enhance marketing decision making.”</a:t>
            </a:r>
            <a:endParaRPr lang="en-US" dirty="0">
              <a:solidFill>
                <a:schemeClr val="bg1"/>
              </a:solidFill>
              <a:latin typeface="+mj-lt"/>
            </a:endParaRPr>
          </a:p>
        </p:txBody>
      </p:sp>
    </p:spTree>
    <p:extLst>
      <p:ext uri="{BB962C8B-B14F-4D97-AF65-F5344CB8AC3E}">
        <p14:creationId xmlns:p14="http://schemas.microsoft.com/office/powerpoint/2010/main" val="9626470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618565"/>
            <a:ext cx="7914006" cy="560080"/>
          </a:xfrm>
        </p:spPr>
        <p:txBody>
          <a:bodyPr/>
          <a:lstStyle/>
          <a:p>
            <a:r>
              <a:rPr lang="en-US" altLang="zh-CN" sz="2500" b="1" dirty="0"/>
              <a:t>Definitions and Aliases of Marketing Analytics	</a:t>
            </a:r>
            <a:endParaRPr lang="en-US" sz="2500" b="1" dirty="0"/>
          </a:p>
        </p:txBody>
      </p:sp>
      <p:sp>
        <p:nvSpPr>
          <p:cNvPr id="3" name="Content Placeholder 2"/>
          <p:cNvSpPr>
            <a:spLocks noGrp="1"/>
          </p:cNvSpPr>
          <p:nvPr>
            <p:ph idx="1"/>
          </p:nvPr>
        </p:nvSpPr>
        <p:spPr>
          <a:xfrm>
            <a:off x="498474" y="1331056"/>
            <a:ext cx="8354173" cy="3690887"/>
          </a:xfrm>
        </p:spPr>
        <p:txBody>
          <a:bodyPr>
            <a:normAutofit/>
          </a:bodyPr>
          <a:lstStyle/>
          <a:p>
            <a:r>
              <a:rPr lang="en-US" b="1" i="1" dirty="0"/>
              <a:t>Data analytics </a:t>
            </a:r>
            <a:r>
              <a:rPr lang="en-US" dirty="0"/>
              <a:t>refers to a “multidimensional field that uses mathematics, statistics, predictive modeling and machine learning techniques to find meaningful patterns and knowledge in recorded data.” </a:t>
            </a:r>
          </a:p>
          <a:p>
            <a:r>
              <a:rPr lang="en-US" b="1" i="1" dirty="0"/>
              <a:t>Business analytics </a:t>
            </a:r>
            <a:r>
              <a:rPr lang="en-US" dirty="0"/>
              <a:t>typically reduces the scope and focuses on data mining, predictive analytics, applied analytics, and statistics targeted at industry business processes. </a:t>
            </a:r>
          </a:p>
          <a:p>
            <a:r>
              <a:rPr lang="en-US" b="1" i="1" dirty="0"/>
              <a:t>Big data analytics </a:t>
            </a:r>
            <a:r>
              <a:rPr lang="en-US" dirty="0"/>
              <a:t>is similar to data analytics but highlights the amount or breadth of data processed (i.e., very large amounts) and often the use of specific techniques (data mining, machine learning, AI) that are most relevant for this type of data structure. </a:t>
            </a:r>
          </a:p>
          <a:p>
            <a:pPr marL="571500" lvl="1" indent="-342900">
              <a:buFont typeface="+mj-lt"/>
              <a:buAutoNum type="arabicPeriod"/>
            </a:pPr>
            <a:endParaRPr lang="en-US" dirty="0"/>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5" name="Slide Number Placeholder 4"/>
          <p:cNvSpPr>
            <a:spLocks noGrp="1"/>
          </p:cNvSpPr>
          <p:nvPr>
            <p:ph type="sldNum" sz="quarter" idx="12"/>
          </p:nvPr>
        </p:nvSpPr>
        <p:spPr/>
        <p:txBody>
          <a:bodyPr/>
          <a:lstStyle/>
          <a:p>
            <a:fld id="{606C48AC-5425-9447-80A6-7CD23CC5D020}" type="slidenum">
              <a:rPr lang="en-US" sz="1200" smtClean="0">
                <a:solidFill>
                  <a:schemeClr val="tx1">
                    <a:lumMod val="65000"/>
                    <a:lumOff val="35000"/>
                  </a:schemeClr>
                </a:solidFill>
              </a:rPr>
              <a:pPr/>
              <a:t>6</a:t>
            </a:fld>
            <a:endParaRPr lang="en-US" sz="1200" dirty="0">
              <a:solidFill>
                <a:schemeClr val="tx1">
                  <a:lumMod val="65000"/>
                  <a:lumOff val="35000"/>
                </a:schemeClr>
              </a:solidFill>
            </a:endParaRPr>
          </a:p>
        </p:txBody>
      </p:sp>
      <p:sp>
        <p:nvSpPr>
          <p:cNvPr id="6" name="Rounded Rectangle 5">
            <a:extLst>
              <a:ext uri="{FF2B5EF4-FFF2-40B4-BE49-F238E27FC236}">
                <a16:creationId xmlns:a16="http://schemas.microsoft.com/office/drawing/2014/main" id="{F6181E4A-84B3-46D4-820D-5D37E9B97FD0}"/>
              </a:ext>
            </a:extLst>
          </p:cNvPr>
          <p:cNvSpPr/>
          <p:nvPr/>
        </p:nvSpPr>
        <p:spPr>
          <a:xfrm>
            <a:off x="726811" y="5174354"/>
            <a:ext cx="7690378" cy="1237704"/>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i="1" dirty="0">
                <a:solidFill>
                  <a:schemeClr val="bg1"/>
                </a:solidFill>
                <a:latin typeface="+mj-lt"/>
                <a:ea typeface="Arial" panose="020B0604020202020204" pitchFamily="34" charset="0"/>
              </a:rPr>
              <a:t>Marketing analytics</a:t>
            </a:r>
            <a:r>
              <a:rPr lang="en-US" b="1" dirty="0">
                <a:solidFill>
                  <a:schemeClr val="bg1"/>
                </a:solidFill>
                <a:latin typeface="+mj-lt"/>
                <a:ea typeface="Arial" panose="020B0604020202020204" pitchFamily="34" charset="0"/>
              </a:rPr>
              <a:t> </a:t>
            </a:r>
            <a:r>
              <a:rPr lang="en-US" sz="2000" dirty="0">
                <a:solidFill>
                  <a:schemeClr val="bg1"/>
                </a:solidFill>
                <a:latin typeface="+mj-lt"/>
                <a:ea typeface="Arial" panose="020B0604020202020204" pitchFamily="34" charset="0"/>
              </a:rPr>
              <a:t>can be defined as “a technology-enabled and model-supported approach to harness customer and market data to enhance marketing decision making.”</a:t>
            </a:r>
            <a:endParaRPr lang="en-US" dirty="0">
              <a:solidFill>
                <a:schemeClr val="bg1"/>
              </a:solidFill>
              <a:latin typeface="+mj-lt"/>
            </a:endParaRPr>
          </a:p>
        </p:txBody>
      </p:sp>
    </p:spTree>
    <p:extLst>
      <p:ext uri="{BB962C8B-B14F-4D97-AF65-F5344CB8AC3E}">
        <p14:creationId xmlns:p14="http://schemas.microsoft.com/office/powerpoint/2010/main" val="570544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653917"/>
            <a:ext cx="7556313" cy="803691"/>
          </a:xfrm>
        </p:spPr>
        <p:txBody>
          <a:bodyPr/>
          <a:lstStyle/>
          <a:p>
            <a:r>
              <a:rPr lang="en-US" b="1" dirty="0"/>
              <a:t>Evolution of Marketing Analytics</a:t>
            </a:r>
          </a:p>
        </p:txBody>
      </p:sp>
      <p:sp>
        <p:nvSpPr>
          <p:cNvPr id="3" name="Content Placeholder 2"/>
          <p:cNvSpPr>
            <a:spLocks noGrp="1"/>
          </p:cNvSpPr>
          <p:nvPr>
            <p:ph idx="1"/>
          </p:nvPr>
        </p:nvSpPr>
        <p:spPr>
          <a:xfrm>
            <a:off x="416460" y="1457608"/>
            <a:ext cx="8436188" cy="2599135"/>
          </a:xfrm>
        </p:spPr>
        <p:txBody>
          <a:bodyPr>
            <a:normAutofit/>
          </a:bodyPr>
          <a:lstStyle/>
          <a:p>
            <a:r>
              <a:rPr lang="en-US" sz="1800" dirty="0"/>
              <a:t>Marketing analytics have evolved dramatically due to the increasing amount and availability of data in the digital economy, as well as novel analysis techniques and uses of data analytics. </a:t>
            </a:r>
          </a:p>
          <a:p>
            <a:r>
              <a:rPr lang="en-US" sz="1800" dirty="0"/>
              <a:t>Marketing analytics in turn have evolved in two parallel, interrelated areas: the data and the analytics.</a:t>
            </a:r>
          </a:p>
          <a:p>
            <a:pPr marL="228600" lvl="1" indent="0">
              <a:buNone/>
            </a:pPr>
            <a:endParaRPr lang="en-US" sz="1600" dirty="0"/>
          </a:p>
        </p:txBody>
      </p:sp>
      <p:sp>
        <p:nvSpPr>
          <p:cNvPr id="5" name="Slide Number Placeholder 4"/>
          <p:cNvSpPr>
            <a:spLocks noGrp="1"/>
          </p:cNvSpPr>
          <p:nvPr>
            <p:ph type="sldNum" sz="quarter" idx="12"/>
          </p:nvPr>
        </p:nvSpPr>
        <p:spPr/>
        <p:txBody>
          <a:bodyPr/>
          <a:lstStyle/>
          <a:p>
            <a:fld id="{606C48AC-5425-9447-80A6-7CD23CC5D020}" type="slidenum">
              <a:rPr lang="en-US" sz="1200" smtClean="0">
                <a:solidFill>
                  <a:schemeClr val="tx1">
                    <a:lumMod val="50000"/>
                    <a:lumOff val="50000"/>
                  </a:schemeClr>
                </a:solidFill>
              </a:rPr>
              <a:pPr/>
              <a:t>7</a:t>
            </a:fld>
            <a:endParaRPr lang="en-US" sz="1200" dirty="0">
              <a:solidFill>
                <a:schemeClr val="tx1">
                  <a:lumMod val="50000"/>
                  <a:lumOff val="50000"/>
                </a:schemeClr>
              </a:solidFill>
            </a:endParaRPr>
          </a:p>
        </p:txBody>
      </p:sp>
      <p:pic>
        <p:nvPicPr>
          <p:cNvPr id="10" name="Picture 9" descr="A screenshot of a cell phone&#10;&#10;Description automatically generated">
            <a:extLst>
              <a:ext uri="{FF2B5EF4-FFF2-40B4-BE49-F238E27FC236}">
                <a16:creationId xmlns:a16="http://schemas.microsoft.com/office/drawing/2014/main" id="{D0B3A7BF-CC59-435E-AB4D-998A221702F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0059" y="3241964"/>
            <a:ext cx="7369583" cy="3546746"/>
          </a:xfrm>
          <a:prstGeom prst="rect">
            <a:avLst/>
          </a:prstGeom>
        </p:spPr>
      </p:pic>
      <p:sp>
        <p:nvSpPr>
          <p:cNvPr id="4" name="Footer Placeholder 3"/>
          <p:cNvSpPr>
            <a:spLocks noGrp="1"/>
          </p:cNvSpPr>
          <p:nvPr>
            <p:ph type="ftr" sz="quarter" idx="11"/>
          </p:nvPr>
        </p:nvSpPr>
        <p:spPr/>
        <p:txBody>
          <a:bodyPr/>
          <a:lstStyle/>
          <a:p>
            <a:r>
              <a:rPr lang="en-US" dirty="0"/>
              <a:t>© Palmatier, Petersen, and Germann</a:t>
            </a:r>
          </a:p>
        </p:txBody>
      </p:sp>
    </p:spTree>
    <p:extLst>
      <p:ext uri="{BB962C8B-B14F-4D97-AF65-F5344CB8AC3E}">
        <p14:creationId xmlns:p14="http://schemas.microsoft.com/office/powerpoint/2010/main" val="30137294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a:t>Agenda</a:t>
            </a:r>
          </a:p>
        </p:txBody>
      </p:sp>
      <p:sp>
        <p:nvSpPr>
          <p:cNvPr id="3" name="Content Placeholder 2"/>
          <p:cNvSpPr>
            <a:spLocks noGrp="1"/>
          </p:cNvSpPr>
          <p:nvPr>
            <p:ph idx="1"/>
          </p:nvPr>
        </p:nvSpPr>
        <p:spPr>
          <a:xfrm>
            <a:off x="498474" y="1208660"/>
            <a:ext cx="8224045" cy="5362796"/>
          </a:xfrm>
        </p:spPr>
        <p:txBody>
          <a:bodyPr>
            <a:noAutofit/>
          </a:bodyPr>
          <a:lstStyle/>
          <a:p>
            <a:r>
              <a:rPr lang="en-US" sz="1600" dirty="0"/>
              <a:t>Course Overview </a:t>
            </a:r>
          </a:p>
          <a:p>
            <a:pPr>
              <a:spcBef>
                <a:spcPts val="1000"/>
              </a:spcBef>
            </a:pPr>
            <a:r>
              <a:rPr lang="en-US" sz="1600" dirty="0"/>
              <a:t>What Are Marketing Analytics?</a:t>
            </a:r>
          </a:p>
          <a:p>
            <a:pPr lvl="1"/>
            <a:r>
              <a:rPr lang="en-US" sz="1400" dirty="0"/>
              <a:t>Definitions and Aliases</a:t>
            </a:r>
          </a:p>
          <a:p>
            <a:pPr lvl="1"/>
            <a:r>
              <a:rPr lang="en-US" sz="1400" dirty="0"/>
              <a:t>Evolution</a:t>
            </a:r>
          </a:p>
          <a:p>
            <a:pPr>
              <a:spcBef>
                <a:spcPts val="1000"/>
              </a:spcBef>
            </a:pPr>
            <a:r>
              <a:rPr lang="en-US" sz="1600" b="1" dirty="0">
                <a:solidFill>
                  <a:srgbClr val="004668"/>
                </a:solidFill>
              </a:rPr>
              <a:t>Why Bother Learning Marketing Analytics?</a:t>
            </a:r>
          </a:p>
          <a:p>
            <a:pPr lvl="1"/>
            <a:r>
              <a:rPr lang="en-US" sz="1400" dirty="0">
                <a:solidFill>
                  <a:srgbClr val="004668"/>
                </a:solidFill>
              </a:rPr>
              <a:t>Impact on Firm Performance</a:t>
            </a:r>
          </a:p>
          <a:p>
            <a:pPr lvl="1"/>
            <a:r>
              <a:rPr lang="en-US" sz="1400" dirty="0">
                <a:solidFill>
                  <a:srgbClr val="004668"/>
                </a:solidFill>
              </a:rPr>
              <a:t>Marketing Analytics’ Examples</a:t>
            </a:r>
          </a:p>
          <a:p>
            <a:pPr lvl="1"/>
            <a:r>
              <a:rPr lang="en-US" sz="1400" dirty="0">
                <a:solidFill>
                  <a:srgbClr val="004668"/>
                </a:solidFill>
              </a:rPr>
              <a:t>Marketing Analytics Jobs</a:t>
            </a:r>
          </a:p>
          <a:p>
            <a:pPr>
              <a:spcBef>
                <a:spcPts val="1000"/>
              </a:spcBef>
            </a:pPr>
            <a:r>
              <a:rPr lang="en-US" sz="1600" dirty="0"/>
              <a:t>Why Use a First Principles Approach for Marketing Analytics?</a:t>
            </a:r>
          </a:p>
          <a:p>
            <a:pPr>
              <a:spcBef>
                <a:spcPts val="1000"/>
              </a:spcBef>
            </a:pPr>
            <a:r>
              <a:rPr lang="en-US" sz="1600" dirty="0"/>
              <a:t>What Is the First Principles Framework for Marketing Analytics?</a:t>
            </a:r>
          </a:p>
          <a:p>
            <a:pPr lvl="1"/>
            <a:r>
              <a:rPr lang="en-US" sz="1400" dirty="0"/>
              <a:t>MP#1: All Customers Differ </a:t>
            </a:r>
            <a:r>
              <a:rPr lang="en-US" sz="1400" dirty="0">
                <a:sym typeface="Wingdings"/>
              </a:rPr>
              <a:t></a:t>
            </a:r>
            <a:r>
              <a:rPr lang="en-US" sz="1400" dirty="0"/>
              <a:t> Understanding Customer Heterogeneity</a:t>
            </a:r>
          </a:p>
          <a:p>
            <a:pPr lvl="1"/>
            <a:r>
              <a:rPr lang="en-US" sz="1400" dirty="0"/>
              <a:t>MP#2: All Customers Change </a:t>
            </a:r>
            <a:r>
              <a:rPr lang="en-US" sz="1400" dirty="0">
                <a:sym typeface="Wingdings"/>
              </a:rPr>
              <a:t></a:t>
            </a:r>
            <a:r>
              <a:rPr lang="en-US" sz="1400" dirty="0"/>
              <a:t> Understanding Customer Dynamics</a:t>
            </a:r>
          </a:p>
          <a:p>
            <a:pPr lvl="1"/>
            <a:r>
              <a:rPr lang="en-US" sz="1400" dirty="0"/>
              <a:t>MP#3: All Competitors React </a:t>
            </a:r>
            <a:r>
              <a:rPr lang="en-US" sz="1400" dirty="0">
                <a:sym typeface="Wingdings"/>
              </a:rPr>
              <a:t></a:t>
            </a:r>
            <a:r>
              <a:rPr lang="en-US" sz="1400" dirty="0"/>
              <a:t> Understanding Sustainable Competitive Advantage</a:t>
            </a:r>
          </a:p>
          <a:p>
            <a:pPr lvl="1"/>
            <a:r>
              <a:rPr lang="en-US" sz="1400" dirty="0"/>
              <a:t>MP#4: All Resources Are Limited </a:t>
            </a:r>
            <a:r>
              <a:rPr lang="en-US" sz="1400" dirty="0">
                <a:sym typeface="Wingdings"/>
              </a:rPr>
              <a:t></a:t>
            </a:r>
            <a:r>
              <a:rPr lang="en-US" sz="1400" dirty="0"/>
              <a:t> Understanding Resource Trade-offs</a:t>
            </a:r>
          </a:p>
          <a:p>
            <a:pPr>
              <a:spcBef>
                <a:spcPts val="1000"/>
              </a:spcBef>
            </a:pPr>
            <a:r>
              <a:rPr lang="en-US" sz="1600" dirty="0"/>
              <a:t>What Software Tools Are Used in This Book?</a:t>
            </a:r>
          </a:p>
          <a:p>
            <a:pPr>
              <a:spcBef>
                <a:spcPts val="1000"/>
              </a:spcBef>
            </a:pPr>
            <a:r>
              <a:rPr lang="en-US" sz="1600" dirty="0"/>
              <a:t>Takeaways</a:t>
            </a:r>
            <a:r>
              <a:rPr lang="en-US" sz="1600" b="1" dirty="0">
                <a:solidFill>
                  <a:srgbClr val="004264"/>
                </a:solidFill>
              </a:rPr>
              <a:t> </a:t>
            </a:r>
          </a:p>
        </p:txBody>
      </p:sp>
      <p:sp>
        <p:nvSpPr>
          <p:cNvPr id="5" name="Slide Number Placeholder 4"/>
          <p:cNvSpPr>
            <a:spLocks noGrp="1"/>
          </p:cNvSpPr>
          <p:nvPr>
            <p:ph type="sldNum" sz="quarter" idx="12"/>
          </p:nvPr>
        </p:nvSpPr>
        <p:spPr>
          <a:xfrm>
            <a:off x="8298609" y="6423585"/>
            <a:ext cx="554038" cy="365125"/>
          </a:xfrm>
        </p:spPr>
        <p:txBody>
          <a:bodyPr/>
          <a:lstStyle/>
          <a:p>
            <a:fld id="{11599E64-13D8-6C4C-BC45-CF946C645FF2}" type="slidenum">
              <a:rPr lang="en-US" sz="1200" smtClean="0">
                <a:solidFill>
                  <a:schemeClr val="tx1">
                    <a:lumMod val="65000"/>
                    <a:lumOff val="35000"/>
                  </a:schemeClr>
                </a:solidFill>
              </a:rPr>
              <a:t>8</a:t>
            </a:fld>
            <a:endParaRPr lang="en-US" sz="1200" dirty="0">
              <a:solidFill>
                <a:schemeClr val="tx1">
                  <a:lumMod val="65000"/>
                  <a:lumOff val="35000"/>
                </a:schemeClr>
              </a:solidFill>
            </a:endParaRPr>
          </a:p>
        </p:txBody>
      </p:sp>
      <p:sp>
        <p:nvSpPr>
          <p:cNvPr id="6" name="Footer Placeholder 5"/>
          <p:cNvSpPr>
            <a:spLocks noGrp="1"/>
          </p:cNvSpPr>
          <p:nvPr>
            <p:ph type="ftr" sz="quarter" idx="11"/>
          </p:nvPr>
        </p:nvSpPr>
        <p:spPr>
          <a:xfrm>
            <a:off x="190555" y="6426450"/>
            <a:ext cx="6122894" cy="365125"/>
          </a:xfrm>
        </p:spPr>
        <p:txBody>
          <a:bodyPr/>
          <a:lstStyle/>
          <a:p>
            <a:r>
              <a:rPr lang="en-US" dirty="0"/>
              <a:t>© Palmatier, Petersen, and Germann</a:t>
            </a:r>
          </a:p>
        </p:txBody>
      </p:sp>
    </p:spTree>
    <p:extLst>
      <p:ext uri="{BB962C8B-B14F-4D97-AF65-F5344CB8AC3E}">
        <p14:creationId xmlns:p14="http://schemas.microsoft.com/office/powerpoint/2010/main" val="33737458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174941"/>
            <a:ext cx="7556313" cy="803691"/>
          </a:xfrm>
        </p:spPr>
        <p:txBody>
          <a:bodyPr/>
          <a:lstStyle/>
          <a:p>
            <a:br>
              <a:rPr lang="en-US" altLang="zh-CN" b="1" dirty="0"/>
            </a:br>
            <a:r>
              <a:rPr lang="en-US" altLang="zh-CN" b="1" dirty="0"/>
              <a:t>Benefits of Learning </a:t>
            </a:r>
            <a:r>
              <a:rPr lang="en-US" b="1" dirty="0"/>
              <a:t>Marketing Analytics</a:t>
            </a:r>
          </a:p>
        </p:txBody>
      </p:sp>
      <p:sp>
        <p:nvSpPr>
          <p:cNvPr id="3" name="Content Placeholder 2"/>
          <p:cNvSpPr>
            <a:spLocks noGrp="1"/>
          </p:cNvSpPr>
          <p:nvPr>
            <p:ph idx="1"/>
          </p:nvPr>
        </p:nvSpPr>
        <p:spPr>
          <a:xfrm>
            <a:off x="498474" y="1331055"/>
            <a:ext cx="8516695" cy="5352003"/>
          </a:xfrm>
        </p:spPr>
        <p:txBody>
          <a:bodyPr>
            <a:normAutofit/>
          </a:bodyPr>
          <a:lstStyle/>
          <a:p>
            <a:r>
              <a:rPr lang="en-US" dirty="0"/>
              <a:t>Impact on Firm Performance</a:t>
            </a:r>
          </a:p>
          <a:p>
            <a:pPr lvl="1">
              <a:buClr>
                <a:srgbClr val="1F497D"/>
              </a:buClr>
            </a:pPr>
            <a:r>
              <a:rPr lang="en-US" dirty="0">
                <a:solidFill>
                  <a:prstClr val="black">
                    <a:lumMod val="65000"/>
                    <a:lumOff val="35000"/>
                  </a:prstClr>
                </a:solidFill>
              </a:rPr>
              <a:t>Improve financial performance</a:t>
            </a:r>
          </a:p>
          <a:p>
            <a:pPr lvl="1">
              <a:buClr>
                <a:srgbClr val="1F497D"/>
              </a:buClr>
            </a:pPr>
            <a:r>
              <a:rPr lang="en-US" dirty="0"/>
              <a:t>Increase new product success</a:t>
            </a:r>
            <a:endParaRPr lang="en-US" dirty="0">
              <a:solidFill>
                <a:prstClr val="black">
                  <a:lumMod val="65000"/>
                  <a:lumOff val="35000"/>
                </a:prstClr>
              </a:solidFill>
            </a:endParaRPr>
          </a:p>
          <a:p>
            <a:pPr>
              <a:buClr>
                <a:srgbClr val="1F497D"/>
              </a:buClr>
            </a:pPr>
            <a:r>
              <a:rPr lang="en-US" dirty="0"/>
              <a:t>For a one-unit increase (1 to 7 scale) in marketing analytics deployment, an average firm would gain an </a:t>
            </a:r>
            <a:r>
              <a:rPr lang="en-US" b="1" dirty="0">
                <a:solidFill>
                  <a:schemeClr val="tx2"/>
                </a:solidFill>
              </a:rPr>
              <a:t>8 percent increase in its return on assets </a:t>
            </a:r>
            <a:r>
              <a:rPr lang="en-US" dirty="0"/>
              <a:t>(ROA), corresponding to an </a:t>
            </a:r>
            <a:r>
              <a:rPr lang="en-US" b="1" dirty="0">
                <a:solidFill>
                  <a:schemeClr val="tx2"/>
                </a:solidFill>
              </a:rPr>
              <a:t>increase of $180 million in net income</a:t>
            </a:r>
            <a:r>
              <a:rPr lang="en-US" sz="1600" dirty="0"/>
              <a:t>.</a:t>
            </a:r>
            <a:endParaRPr lang="en-US" sz="1500" dirty="0">
              <a:latin typeface="Times New Roman" panose="02020603050405020304" pitchFamily="18" charset="0"/>
              <a:ea typeface="Arial" panose="020B0604020202020204" pitchFamily="34" charset="0"/>
            </a:endParaRPr>
          </a:p>
        </p:txBody>
      </p:sp>
      <p:sp>
        <p:nvSpPr>
          <p:cNvPr id="4" name="Footer Placeholder 3"/>
          <p:cNvSpPr>
            <a:spLocks noGrp="1"/>
          </p:cNvSpPr>
          <p:nvPr>
            <p:ph type="ftr" sz="quarter" idx="11"/>
          </p:nvPr>
        </p:nvSpPr>
        <p:spPr>
          <a:xfrm>
            <a:off x="201706" y="6390132"/>
            <a:ext cx="6122894" cy="365125"/>
          </a:xfrm>
        </p:spPr>
        <p:txBody>
          <a:bodyPr/>
          <a:lstStyle/>
          <a:p>
            <a:r>
              <a:rPr lang="en-US" dirty="0"/>
              <a:t>© Palmatier, Petersen, and Germann</a:t>
            </a:r>
          </a:p>
        </p:txBody>
      </p:sp>
      <p:sp>
        <p:nvSpPr>
          <p:cNvPr id="5" name="Slide Number Placeholder 4"/>
          <p:cNvSpPr>
            <a:spLocks noGrp="1"/>
          </p:cNvSpPr>
          <p:nvPr>
            <p:ph type="sldNum" sz="quarter" idx="12"/>
          </p:nvPr>
        </p:nvSpPr>
        <p:spPr>
          <a:xfrm>
            <a:off x="8298609" y="6390132"/>
            <a:ext cx="554038" cy="365125"/>
          </a:xfrm>
        </p:spPr>
        <p:txBody>
          <a:bodyPr/>
          <a:lstStyle/>
          <a:p>
            <a:fld id="{B37C43EF-5BAD-BB42-813F-E9443C5EDEF4}" type="slidenum">
              <a:rPr lang="en-US" sz="1200" smtClean="0">
                <a:solidFill>
                  <a:schemeClr val="tx1">
                    <a:lumMod val="50000"/>
                    <a:lumOff val="50000"/>
                  </a:schemeClr>
                </a:solidFill>
              </a:rPr>
              <a:t>9</a:t>
            </a:fld>
            <a:endParaRPr lang="en-US" sz="1200" dirty="0">
              <a:solidFill>
                <a:schemeClr val="tx1">
                  <a:lumMod val="50000"/>
                  <a:lumOff val="50000"/>
                </a:schemeClr>
              </a:solidFill>
            </a:endParaRPr>
          </a:p>
        </p:txBody>
      </p:sp>
    </p:spTree>
    <p:extLst>
      <p:ext uri="{BB962C8B-B14F-4D97-AF65-F5344CB8AC3E}">
        <p14:creationId xmlns:p14="http://schemas.microsoft.com/office/powerpoint/2010/main" val="18402458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Project #4 - Presentation Slide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ketchbook">
      <a:majorFont>
        <a:latin typeface="Cambria"/>
        <a:ea typeface=""/>
        <a:cs typeface=""/>
        <a:font script="Jpan" typeface="ＭＳ ゴシック"/>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mbria"/>
        <a:ea typeface=""/>
        <a:cs typeface=""/>
        <a:font script="Jpan" typeface="ＭＳ 明朝"/>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dvantage">
      <a:fillStyleLst>
        <a:solidFill>
          <a:schemeClr val="phClr"/>
        </a:solidFill>
        <a:gradFill rotWithShape="1">
          <a:gsLst>
            <a:gs pos="0">
              <a:schemeClr val="phClr">
                <a:tint val="100000"/>
                <a:shade val="40000"/>
                <a:alpha val="100000"/>
                <a:satMod val="150000"/>
                <a:lumMod val="100000"/>
              </a:schemeClr>
            </a:gs>
            <a:gs pos="100000">
              <a:schemeClr val="phClr">
                <a:tint val="70000"/>
                <a:shade val="100000"/>
                <a:alpha val="100000"/>
                <a:satMod val="200000"/>
                <a:lumMod val="100000"/>
              </a:schemeClr>
            </a:gs>
          </a:gsLst>
          <a:lin ang="6000000" scaled="1"/>
        </a:gradFill>
        <a:gradFill rotWithShape="1">
          <a:gsLst>
            <a:gs pos="0">
              <a:schemeClr val="phClr">
                <a:shade val="40000"/>
                <a:alpha val="100000"/>
                <a:satMod val="150000"/>
                <a:lumMod val="100000"/>
              </a:schemeClr>
            </a:gs>
            <a:gs pos="100000">
              <a:schemeClr val="phClr">
                <a:tint val="70000"/>
                <a:shade val="100000"/>
                <a:alpha val="100000"/>
                <a:satMod val="200000"/>
                <a:lumMod val="100000"/>
              </a:schemeClr>
            </a:gs>
          </a:gsLst>
          <a:lin ang="54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innerShdw blurRad="50800" dist="25400" dir="13500000">
              <a:srgbClr val="FFFFFF">
                <a:alpha val="75000"/>
              </a:srgbClr>
            </a:innerShdw>
            <a:outerShdw blurRad="63500" dist="25400" dir="5400000" rotWithShape="0">
              <a:srgbClr val="808080">
                <a:alpha val="75000"/>
              </a:srgbClr>
            </a:outerShdw>
          </a:effectLst>
        </a:effectStyle>
        <a:effectStyle>
          <a:effectLst/>
          <a:scene3d>
            <a:camera prst="orthographicFront">
              <a:rot lat="0" lon="0" rev="0"/>
            </a:camera>
            <a:lightRig rig="twoPt" dir="tl">
              <a:rot lat="0" lon="0" rev="4500000"/>
            </a:lightRig>
          </a:scene3d>
          <a:sp3d>
            <a:bevelT w="63500" h="50800"/>
          </a:sp3d>
        </a:effectStyle>
      </a:effectStyleLst>
      <a:bgFillStyleLst>
        <a:solidFill>
          <a:schemeClr val="phClr"/>
        </a:solidFill>
        <a:gradFill rotWithShape="1">
          <a:gsLst>
            <a:gs pos="0">
              <a:schemeClr val="phClr">
                <a:tint val="40000"/>
                <a:satMod val="1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Project #4 - Presentation Slides.thmx</Template>
  <TotalTime>0</TotalTime>
  <Words>2747</Words>
  <Application>Microsoft Office PowerPoint</Application>
  <PresentationFormat>On-screen Show (4:3)</PresentationFormat>
  <Paragraphs>319</Paragraphs>
  <Slides>25</Slides>
  <Notes>24</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25</vt:i4>
      </vt:variant>
    </vt:vector>
  </HeadingPairs>
  <TitlesOfParts>
    <vt:vector size="34" baseType="lpstr">
      <vt:lpstr>黑体</vt:lpstr>
      <vt:lpstr>Arial</vt:lpstr>
      <vt:lpstr>Avenir Light</vt:lpstr>
      <vt:lpstr>Calibri</vt:lpstr>
      <vt:lpstr>Cambria</vt:lpstr>
      <vt:lpstr>Courier New</vt:lpstr>
      <vt:lpstr>Times New Roman</vt:lpstr>
      <vt:lpstr>Wingdings</vt:lpstr>
      <vt:lpstr>Project #4 - Presentation Slides</vt:lpstr>
      <vt:lpstr>PowerPoint Presentation</vt:lpstr>
      <vt:lpstr>Agenda</vt:lpstr>
      <vt:lpstr>Learning Objectives</vt:lpstr>
      <vt:lpstr>Agenda</vt:lpstr>
      <vt:lpstr>What are Marketing Analytics? </vt:lpstr>
      <vt:lpstr>Definitions and Aliases of Marketing Analytics </vt:lpstr>
      <vt:lpstr>Evolution of Marketing Analytics</vt:lpstr>
      <vt:lpstr>Agenda</vt:lpstr>
      <vt:lpstr> Benefits of Learning Marketing Analytics</vt:lpstr>
      <vt:lpstr>Firm Example: Grocery Store</vt:lpstr>
      <vt:lpstr>Firm Example: Hotel Industry</vt:lpstr>
      <vt:lpstr> Marketing Analytics Jobs</vt:lpstr>
      <vt:lpstr>Agenda</vt:lpstr>
      <vt:lpstr>Why Use a First Principles Approach for Marketing Analytics?</vt:lpstr>
      <vt:lpstr>Aligning Key Marketing Tools and Models According to First Principles</vt:lpstr>
      <vt:lpstr>Agenda</vt:lpstr>
      <vt:lpstr>First Principle #1: All Customers Differ</vt:lpstr>
      <vt:lpstr>First Principle # 2: All Customers Change</vt:lpstr>
      <vt:lpstr>First Principle #3: All Competitors React</vt:lpstr>
      <vt:lpstr>First Principle #4: All Resources Are Limited</vt:lpstr>
      <vt:lpstr>Agenda</vt:lpstr>
      <vt:lpstr>Software Tools Used in This Book</vt:lpstr>
      <vt:lpstr>Agenda</vt:lpstr>
      <vt:lpstr>Takeaways</vt:lpstr>
      <vt:lpstr>Takeaways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2021-12-18T14:55:45Z</dcterms:created>
  <dcterms:modified xsi:type="dcterms:W3CDTF">2021-12-18T14:55:58Z</dcterms:modified>
</cp:coreProperties>
</file>