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9" r:id="rId1"/>
  </p:sldMasterIdLst>
  <p:notesMasterIdLst>
    <p:notesMasterId r:id="rId67"/>
  </p:notesMasterIdLst>
  <p:handoutMasterIdLst>
    <p:handoutMasterId r:id="rId6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1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18" r:id="rId54"/>
    <p:sldId id="319" r:id="rId55"/>
    <p:sldId id="320" r:id="rId56"/>
    <p:sldId id="309" r:id="rId57"/>
    <p:sldId id="322" r:id="rId58"/>
    <p:sldId id="323" r:id="rId59"/>
    <p:sldId id="324" r:id="rId60"/>
    <p:sldId id="311" r:id="rId61"/>
    <p:sldId id="312" r:id="rId62"/>
    <p:sldId id="313" r:id="rId63"/>
    <p:sldId id="314" r:id="rId64"/>
    <p:sldId id="315" r:id="rId65"/>
    <p:sldId id="316" r:id="rId66"/>
  </p:sldIdLst>
  <p:sldSz cx="9144000" cy="6858000" type="screen4x3"/>
  <p:notesSz cx="6858000" cy="9144000"/>
  <p:defaultTex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h Nevins Casw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09E"/>
    <a:srgbClr val="70C5CA"/>
    <a:srgbClr val="AB9AC9"/>
    <a:srgbClr val="BCA6C8"/>
    <a:srgbClr val="004668"/>
    <a:srgbClr val="004264"/>
    <a:srgbClr val="EFE61E"/>
    <a:srgbClr val="C864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5" autoAdjust="0"/>
    <p:restoredTop sz="89203" autoAdjust="0"/>
  </p:normalViewPr>
  <p:slideViewPr>
    <p:cSldViewPr snapToGrid="0" snapToObjects="1">
      <p:cViewPr varScale="1">
        <p:scale>
          <a:sx n="83" d="100"/>
          <a:sy n="83" d="100"/>
        </p:scale>
        <p:origin x="270"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t>12/23/2020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t>‹#›</a:t>
            </a:fld>
            <a:endParaRPr lang="en-US"/>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0346-E64B-B94E-B4E5-AFC6A520BB4A}" type="datetimeFigureOut">
              <a:rPr lang="en-US" smtClean="0"/>
              <a:t>12/23/2020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1517-11CD-1043-936A-823C17956EDF}" type="slidenum">
              <a:rPr lang="en-US" smtClean="0"/>
              <a:t>‹#›</a:t>
            </a:fld>
            <a:endParaRPr lang="en-US"/>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kern="1200">
        <a:solidFill>
          <a:schemeClr val="tx1"/>
        </a:solidFill>
        <a:latin typeface="+mn-lt"/>
        <a:ea typeface="+mn-ea"/>
        <a:cs typeface="+mn-cs"/>
      </a:defRPr>
    </a:lvl1pPr>
    <a:lvl2pPr marL="456827" algn="l" defTabSz="456827" rtl="0" eaLnBrk="1" latinLnBrk="0" hangingPunct="1">
      <a:defRPr sz="1200" kern="1200">
        <a:solidFill>
          <a:schemeClr val="tx1"/>
        </a:solidFill>
        <a:latin typeface="+mn-lt"/>
        <a:ea typeface="+mn-ea"/>
        <a:cs typeface="+mn-cs"/>
      </a:defRPr>
    </a:lvl2pPr>
    <a:lvl3pPr marL="913651" algn="l" defTabSz="456827" rtl="0" eaLnBrk="1" latinLnBrk="0" hangingPunct="1">
      <a:defRPr sz="1200" kern="1200">
        <a:solidFill>
          <a:schemeClr val="tx1"/>
        </a:solidFill>
        <a:latin typeface="+mn-lt"/>
        <a:ea typeface="+mn-ea"/>
        <a:cs typeface="+mn-cs"/>
      </a:defRPr>
    </a:lvl3pPr>
    <a:lvl4pPr marL="1370479" algn="l" defTabSz="456827" rtl="0" eaLnBrk="1" latinLnBrk="0" hangingPunct="1">
      <a:defRPr sz="1200" kern="1200">
        <a:solidFill>
          <a:schemeClr val="tx1"/>
        </a:solidFill>
        <a:latin typeface="+mn-lt"/>
        <a:ea typeface="+mn-ea"/>
        <a:cs typeface="+mn-cs"/>
      </a:defRPr>
    </a:lvl4pPr>
    <a:lvl5pPr marL="1827303" algn="l" defTabSz="456827" rtl="0" eaLnBrk="1" latinLnBrk="0" hangingPunct="1">
      <a:defRPr sz="1200" kern="1200">
        <a:solidFill>
          <a:schemeClr val="tx1"/>
        </a:solidFill>
        <a:latin typeface="+mn-lt"/>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a:t>
            </a:fld>
            <a:endParaRPr lang="en-US"/>
          </a:p>
        </p:txBody>
      </p:sp>
    </p:spTree>
    <p:extLst>
      <p:ext uri="{BB962C8B-B14F-4D97-AF65-F5344CB8AC3E}">
        <p14:creationId xmlns:p14="http://schemas.microsoft.com/office/powerpoint/2010/main" val="1879316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mechanism is </a:t>
            </a:r>
            <a:r>
              <a:rPr lang="en-US" sz="1200" b="1" i="1" kern="1200" dirty="0">
                <a:solidFill>
                  <a:schemeClr val="tx1"/>
                </a:solidFill>
                <a:effectLst/>
                <a:latin typeface="+mn-lt"/>
                <a:ea typeface="+mn-ea"/>
                <a:cs typeface="+mn-cs"/>
              </a:rPr>
              <a:t>relational loyalty</a:t>
            </a:r>
            <a:r>
              <a:rPr lang="en-US" sz="1200" kern="1200" dirty="0">
                <a:solidFill>
                  <a:schemeClr val="tx1"/>
                </a:solidFill>
                <a:effectLst/>
                <a:latin typeface="+mn-lt"/>
                <a:ea typeface="+mn-ea"/>
                <a:cs typeface="+mn-cs"/>
              </a:rPr>
              <a:t>, defined as the likelihood that the customer provides the seller benefits in the exchange process due to their relational attitudes and ties. For example, customers might engage in only limited searches for alternatives, rebuy without soliciting competitive bids, or disclose competitive quotes to give the favored seller a chance to win the business. Relationships positively influence this loyalty, because customers perceive less risk dealing with trusted partners, act on relationally generated belonging, and minimize costs by buying from valued sellers. Loyalty in turn becomes a crucial determinant of firm success in competitive marketplaces. </a:t>
            </a:r>
          </a:p>
        </p:txBody>
      </p:sp>
      <p:sp>
        <p:nvSpPr>
          <p:cNvPr id="4" name="Slide Number Placeholder 3"/>
          <p:cNvSpPr>
            <a:spLocks noGrp="1"/>
          </p:cNvSpPr>
          <p:nvPr>
            <p:ph type="sldNum" sz="quarter" idx="10"/>
          </p:nvPr>
        </p:nvSpPr>
        <p:spPr/>
        <p:txBody>
          <a:bodyPr/>
          <a:lstStyle/>
          <a:p>
            <a:fld id="{99481517-11CD-1043-936A-823C17956EDF}" type="slidenum">
              <a:rPr lang="en-US" smtClean="0"/>
              <a:t>10</a:t>
            </a:fld>
            <a:endParaRPr lang="en-US"/>
          </a:p>
        </p:txBody>
      </p:sp>
    </p:spTree>
    <p:extLst>
      <p:ext uri="{BB962C8B-B14F-4D97-AF65-F5344CB8AC3E}">
        <p14:creationId xmlns:p14="http://schemas.microsoft.com/office/powerpoint/2010/main" val="83409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third mechanism is </a:t>
            </a:r>
            <a:r>
              <a:rPr lang="en-US" sz="1200" b="1" i="1" kern="1200" dirty="0">
                <a:solidFill>
                  <a:schemeClr val="tx1"/>
                </a:solidFill>
                <a:effectLst/>
                <a:latin typeface="+mn-lt"/>
                <a:ea typeface="+mn-ea"/>
                <a:cs typeface="+mn-cs"/>
              </a:rPr>
              <a:t>referrals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a:t>
            </a:r>
            <a:r>
              <a:rPr lang="en-US" sz="1200" b="1" i="1" kern="1200" dirty="0">
                <a:solidFill>
                  <a:schemeClr val="tx1"/>
                </a:solidFill>
                <a:effectLst/>
                <a:latin typeface="+mn-lt"/>
                <a:ea typeface="+mn-ea"/>
                <a:cs typeface="+mn-cs"/>
              </a:rPr>
              <a:t>word of mouth</a:t>
            </a:r>
            <a:r>
              <a:rPr lang="en-US" sz="1200" kern="1200" dirty="0">
                <a:solidFill>
                  <a:schemeClr val="tx1"/>
                </a:solidFill>
                <a:effectLst/>
                <a:latin typeface="+mn-lt"/>
                <a:ea typeface="+mn-ea"/>
                <a:cs typeface="+mn-cs"/>
              </a:rPr>
              <a:t> (WOM), reflecting the likelihood that a customer comments positively about a seller to others. Relational bonds, feelings of gratitude, and positive attitudes drive the motivation and willingness to provide requested or unrequested referrals. Because it is not affected by switching costs or lack of time or motivation, WOM provides an effective indicator of customer loyalty; only customers with strong, trusting relationships are likely to risk their reputations by advocating a seller to another potential customer. However, referrals and WOM differ from loyalty-favored behaviors, because they represent different performance-enhancing pathways. Loyalty affects financial outcomes by altering the exchange process </a:t>
            </a:r>
            <a:r>
              <a:rPr lang="en-US" sz="1200" i="1" kern="1200" dirty="0">
                <a:solidFill>
                  <a:schemeClr val="tx1"/>
                </a:solidFill>
                <a:effectLst/>
                <a:latin typeface="+mn-lt"/>
                <a:ea typeface="+mn-ea"/>
                <a:cs typeface="+mn-cs"/>
              </a:rPr>
              <a:t>with the loyal customer</a:t>
            </a:r>
            <a:r>
              <a:rPr lang="en-US" sz="1200" kern="1200" dirty="0">
                <a:solidFill>
                  <a:schemeClr val="tx1"/>
                </a:solidFill>
                <a:effectLst/>
                <a:latin typeface="+mn-lt"/>
                <a:ea typeface="+mn-ea"/>
                <a:cs typeface="+mn-cs"/>
              </a:rPr>
              <a:t>; referrals affect them by </a:t>
            </a:r>
            <a:r>
              <a:rPr lang="en-US" sz="1200" i="1" kern="1200" dirty="0">
                <a:solidFill>
                  <a:schemeClr val="tx1"/>
                </a:solidFill>
                <a:effectLst/>
                <a:latin typeface="+mn-lt"/>
                <a:ea typeface="+mn-ea"/>
                <a:cs typeface="+mn-cs"/>
              </a:rPr>
              <a:t>generating business with new customers</a:t>
            </a:r>
            <a:r>
              <a:rPr lang="en-US" sz="1200" kern="1200" dirty="0">
                <a:solidFill>
                  <a:schemeClr val="tx1"/>
                </a:solidFill>
                <a:effectLst/>
                <a:latin typeface="+mn-lt"/>
                <a:ea typeface="+mn-ea"/>
                <a:cs typeface="+mn-cs"/>
              </a:rPr>
              <a:t>. Among these new customers, strong WOM can be extremely valuable, especially considering evidence that shows that consumers are willing to pay more for a product with an “excellent” rating (a form of WOM by other consumers) than for one with a “good” rating, promising premiums that range from 20 percent for real estate agents to 99 percent for legal services. </a:t>
            </a:r>
          </a:p>
        </p:txBody>
      </p:sp>
      <p:sp>
        <p:nvSpPr>
          <p:cNvPr id="4" name="Slide Number Placeholder 3"/>
          <p:cNvSpPr>
            <a:spLocks noGrp="1"/>
          </p:cNvSpPr>
          <p:nvPr>
            <p:ph type="sldNum" sz="quarter" idx="10"/>
          </p:nvPr>
        </p:nvSpPr>
        <p:spPr/>
        <p:txBody>
          <a:bodyPr/>
          <a:lstStyle/>
          <a:p>
            <a:fld id="{99481517-11CD-1043-936A-823C17956EDF}" type="slidenum">
              <a:rPr lang="en-US" smtClean="0"/>
              <a:t>11</a:t>
            </a:fld>
            <a:endParaRPr lang="en-US"/>
          </a:p>
        </p:txBody>
      </p:sp>
    </p:spTree>
    <p:extLst>
      <p:ext uri="{BB962C8B-B14F-4D97-AF65-F5344CB8AC3E}">
        <p14:creationId xmlns:p14="http://schemas.microsoft.com/office/powerpoint/2010/main" val="143185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fourth and last mechanism is </a:t>
            </a:r>
            <a:r>
              <a:rPr lang="en-US" sz="1200" b="1" i="1" kern="1200" dirty="0">
                <a:solidFill>
                  <a:schemeClr val="tx1"/>
                </a:solidFill>
                <a:effectLst/>
                <a:latin typeface="+mn-lt"/>
                <a:ea typeface="+mn-ea"/>
                <a:cs typeface="+mn-cs"/>
              </a:rPr>
              <a:t>empathic behaviors</a:t>
            </a:r>
            <a:r>
              <a:rPr lang="en-US" sz="1200" kern="1200" dirty="0">
                <a:solidFill>
                  <a:schemeClr val="tx1"/>
                </a:solidFill>
                <a:effectLst/>
                <a:latin typeface="+mn-lt"/>
                <a:ea typeface="+mn-ea"/>
                <a:cs typeface="+mn-cs"/>
              </a:rPr>
              <a:t>, or a greater likelihood to be influenced by perceptions of the seller’s position. Customers in a strong relationship may attribute service failures to external causes that the seller cannot control, which would reduce the impact of those failures on their purchase behaviors. Their sensitivity to and empathy for the seller’s difficult position (e.g., offshore competition, reduced sales and profits) also may prevent them from imposing the price-reduction pressures that are common responses to service failures.  </a:t>
            </a:r>
          </a:p>
        </p:txBody>
      </p:sp>
      <p:sp>
        <p:nvSpPr>
          <p:cNvPr id="4" name="Slide Number Placeholder 3"/>
          <p:cNvSpPr>
            <a:spLocks noGrp="1"/>
          </p:cNvSpPr>
          <p:nvPr>
            <p:ph type="sldNum" sz="quarter" idx="10"/>
          </p:nvPr>
        </p:nvSpPr>
        <p:spPr/>
        <p:txBody>
          <a:bodyPr/>
          <a:lstStyle/>
          <a:p>
            <a:fld id="{99481517-11CD-1043-936A-823C17956EDF}" type="slidenum">
              <a:rPr lang="en-US" smtClean="0"/>
              <a:t>12</a:t>
            </a:fld>
            <a:endParaRPr lang="en-US"/>
          </a:p>
        </p:txBody>
      </p:sp>
    </p:spTree>
    <p:extLst>
      <p:ext uri="{BB962C8B-B14F-4D97-AF65-F5344CB8AC3E}">
        <p14:creationId xmlns:p14="http://schemas.microsoft.com/office/powerpoint/2010/main" val="1206074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e-commerce is a fiercely competitive and growing market in China, with annual consumer spending of $540 billion and hundreds of notable players, and yet 61 percent of consumers are loyal mainly to just three firms: </a:t>
            </a:r>
            <a:r>
              <a:rPr lang="en-US" sz="1200" kern="1200" dirty="0" err="1">
                <a:solidFill>
                  <a:schemeClr val="tx1"/>
                </a:solidFill>
                <a:effectLst/>
                <a:latin typeface="+mn-lt"/>
                <a:ea typeface="+mn-ea"/>
                <a:cs typeface="+mn-cs"/>
              </a:rPr>
              <a:t>Taobao</a:t>
            </a:r>
            <a:r>
              <a:rPr lang="en-US" sz="1200" kern="1200" dirty="0">
                <a:solidFill>
                  <a:schemeClr val="tx1"/>
                </a:solidFill>
                <a:effectLst/>
                <a:latin typeface="+mn-lt"/>
                <a:ea typeface="+mn-ea"/>
                <a:cs typeface="+mn-cs"/>
              </a:rPr>
              <a:t>, JD, and </a:t>
            </a:r>
            <a:r>
              <a:rPr lang="en-US" sz="1200" kern="1200" dirty="0" err="1">
                <a:solidFill>
                  <a:schemeClr val="tx1"/>
                </a:solidFill>
                <a:effectLst/>
                <a:latin typeface="+mn-lt"/>
                <a:ea typeface="+mn-ea"/>
                <a:cs typeface="+mn-cs"/>
              </a:rPr>
              <a:t>Tmall</a:t>
            </a:r>
            <a:r>
              <a:rPr lang="en-US" sz="1200" kern="1200" dirty="0">
                <a:solidFill>
                  <a:schemeClr val="tx1"/>
                </a:solidFill>
                <a:effectLst/>
                <a:latin typeface="+mn-lt"/>
                <a:ea typeface="+mn-ea"/>
                <a:cs typeface="+mn-cs"/>
              </a:rPr>
              <a:t>. A recent report indicates that many of these loyal consumers remain open to receiving promotions from these e-commerce brands via e-mail or mobile messaging. They also are 19 percent more likely to visit their preferred brands’ websites, where they not only spend more but also are more forthcoming when it comes to sharing private information about their brand preferences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13</a:t>
            </a:fld>
            <a:endParaRPr lang="en-US"/>
          </a:p>
        </p:txBody>
      </p:sp>
    </p:spTree>
    <p:extLst>
      <p:ext uri="{BB962C8B-B14F-4D97-AF65-F5344CB8AC3E}">
        <p14:creationId xmlns:p14="http://schemas.microsoft.com/office/powerpoint/2010/main" val="153455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14</a:t>
            </a:fld>
            <a:endParaRPr lang="en-US"/>
          </a:p>
        </p:txBody>
      </p:sp>
    </p:spTree>
    <p:extLst>
      <p:ext uri="{BB962C8B-B14F-4D97-AF65-F5344CB8AC3E}">
        <p14:creationId xmlns:p14="http://schemas.microsoft.com/office/powerpoint/2010/main" val="373944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076B6DF4-5C77-44D5-86AA-23FD860A1D58}" type="slidenum">
              <a:rPr lang="en-US" smtClean="0">
                <a:solidFill>
                  <a:schemeClr val="tx1"/>
                </a:solidFill>
              </a:rPr>
              <a:pPr eaLnBrk="1" hangingPunct="1"/>
              <a:t>15</a:t>
            </a:fld>
            <a:endParaRPr lang="en-US">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Studies</a:t>
            </a:r>
          </a:p>
          <a:p>
            <a:pPr lvl="1"/>
            <a:r>
              <a:rPr lang="en-US" dirty="0"/>
              <a:t>Coke and raffle tickets (500% return) overcomes disliking</a:t>
            </a:r>
          </a:p>
          <a:p>
            <a:pPr lvl="1"/>
            <a:r>
              <a:rPr lang="en-US" dirty="0"/>
              <a:t>Krishna's gift of book or flower</a:t>
            </a:r>
          </a:p>
          <a:p>
            <a:pPr lvl="1"/>
            <a:r>
              <a:rPr lang="en-US" dirty="0"/>
              <a:t>Boy Scouts tickets (5$), followed by candy bar (1$), reciprocating concessions</a:t>
            </a:r>
          </a:p>
          <a:p>
            <a:r>
              <a:rPr lang="en-US" sz="1200" b="0" i="0" u="none" strike="noStrike" kern="1200" baseline="0" dirty="0">
                <a:solidFill>
                  <a:schemeClr val="tx1"/>
                </a:solidFill>
                <a:latin typeface="+mn-lt"/>
                <a:ea typeface="+mn-ea"/>
                <a:cs typeface="+mn-cs"/>
              </a:rPr>
              <a:t>Building and Maintaining Relationships</a:t>
            </a:r>
          </a:p>
          <a:p>
            <a:r>
              <a:rPr lang="en-US" sz="1200" b="0" i="0" u="none" strike="noStrike" kern="1200" baseline="0" dirty="0">
                <a:solidFill>
                  <a:schemeClr val="tx1"/>
                </a:solidFill>
                <a:latin typeface="+mn-lt"/>
                <a:ea typeface="+mn-ea"/>
                <a:cs typeface="+mn-cs"/>
              </a:rPr>
              <a:t>To use relationship equity as a competitive advantage, managers first must find ways to build and maintain strong relationships. Relationship marketing strategies comprise various activities, rewards, and loyalty programs that seek to encourage strong customer–seller relational bonds. Most firms focus their relational investments on dedicated RM programs, for good reason. Marketing departments tend to treat RM as another form of promotion and leverage the processes they have developed for traditional advertising or direct marketing campaigns. By implementing specific RM programs, the firm can budget for its efforts more clearly and better evaluate the programs’ effectiveness. Moving beyond this sort of implementation, such as by changing the firm’s culture, training boundary-spanning personnel, or developing new marketing channels, is harder and more risky to achieve.</a:t>
            </a:r>
          </a:p>
          <a:p>
            <a:r>
              <a:rPr lang="en-US" sz="1200" b="0" i="0" u="none" strike="noStrike" kern="1200" baseline="0" dirty="0">
                <a:solidFill>
                  <a:schemeClr val="tx1"/>
                </a:solidFill>
                <a:latin typeface="+mn-lt"/>
                <a:ea typeface="+mn-ea"/>
                <a:cs typeface="+mn-cs"/>
              </a:rPr>
              <a:t>Building Relationships</a:t>
            </a:r>
          </a:p>
          <a:p>
            <a:r>
              <a:rPr lang="en-US" sz="1200" b="0" i="0" u="none" strike="noStrike" kern="1200" baseline="0" dirty="0">
                <a:solidFill>
                  <a:schemeClr val="tx1"/>
                </a:solidFill>
                <a:latin typeface="+mn-lt"/>
                <a:ea typeface="+mn-ea"/>
                <a:cs typeface="+mn-cs"/>
              </a:rPr>
              <a:t>As Table 7.1 summarizes, several RM factors affect relationships and relational equity.25 Unfairness and conflict have the greatest impacts; they hurt all aspects of relationship quality. The recognition that the strongest effect is a negative one is insightful, in that people pay more attention to the bad than the good, and even strong relationships can suffer lasting damage. Partners must resolve problems and disagreements to prevent their potentially corrosive, relationship-damaging effects. Among the positive influences, when a customer perceives that a seller is knowledgeable or credible – such that it possesses seller expertise – information from this seller seems reliable, valuable, and persuasive. The more valuable information, provided by the competent seller, makes the exchange relationship more important to the customer, who in turn seeks to help strengthen and maintain it. Accordingly, firms must train their boundary-spanning employees well. Inexperienced or unskilled employees can have seriously detrimental impacts.</a:t>
            </a:r>
          </a:p>
          <a:p>
            <a:r>
              <a:rPr lang="en-US" sz="1200" b="0" i="0" u="none" strike="noStrike" kern="1200" baseline="0" dirty="0">
                <a:solidFill>
                  <a:schemeClr val="tx1"/>
                </a:solidFill>
                <a:latin typeface="+mn-lt"/>
                <a:ea typeface="+mn-ea"/>
                <a:cs typeface="+mn-cs"/>
              </a:rPr>
              <a:t>Another positive effect results from communication, or the amount, frequency, and quality of information shared by exchange partners.26 Bilateral communication builds relationships, helps resolve disputes, aligns goals and expectations, and uncovers new value opportunities. With clear, informative communication, both parties gain confidence in promises; the identification of new value-creating opportunities also increases commitment. Thus, communication indicates a significant positive effect on all relationship aspects.</a:t>
            </a:r>
          </a:p>
          <a:p>
            <a:r>
              <a:rPr lang="en-US" sz="1200" b="0" i="0" u="none" strike="noStrike" kern="1200" baseline="0" dirty="0">
                <a:solidFill>
                  <a:schemeClr val="tx1"/>
                </a:solidFill>
                <a:latin typeface="+mn-lt"/>
                <a:ea typeface="+mn-ea"/>
                <a:cs typeface="+mn-cs"/>
              </a:rPr>
              <a:t>Relationship investments represent the time, resource, and effort investments – such as preferential treatment, gifts, or loyalty programs – that improve relationships. The relationships then are marked by efficiency, convenience, companionship, and good decision making. When relationship investments are irrecoverable, they also create psychological bonds and reciprocity expectations. In turn, the benefits of these investments lead customers to perceive more relationship value, welcome relationship-building efforts, and invest their own resources in the strong relationship.</a:t>
            </a:r>
          </a:p>
          <a:p>
            <a:r>
              <a:rPr lang="en-US" sz="1200" b="0" i="0" u="none" strike="noStrike" kern="1200" baseline="0" dirty="0">
                <a:solidFill>
                  <a:schemeClr val="tx1"/>
                </a:solidFill>
                <a:latin typeface="+mn-lt"/>
                <a:ea typeface="+mn-ea"/>
                <a:cs typeface="+mn-cs"/>
              </a:rPr>
              <a:t>When the parties share common cultures, values, and goals, their similarity tends to indicate that they will work toward mutual goal achievement, which should strengthen the exchange relationship. Uncertainty also declines when similar partners share common perspectives. The resulting confidence, at both interpersonal and </a:t>
            </a:r>
            <a:r>
              <a:rPr lang="en-US" sz="1200" b="0" i="0" u="none" strike="noStrike" kern="1200" baseline="0" dirty="0" err="1">
                <a:solidFill>
                  <a:schemeClr val="tx1"/>
                </a:solidFill>
                <a:latin typeface="+mn-lt"/>
                <a:ea typeface="+mn-ea"/>
                <a:cs typeface="+mn-cs"/>
              </a:rPr>
              <a:t>interorganizational</a:t>
            </a:r>
            <a:r>
              <a:rPr lang="en-US" sz="1200" b="0" i="0" u="none" strike="noStrike" kern="1200" baseline="0" dirty="0">
                <a:solidFill>
                  <a:schemeClr val="tx1"/>
                </a:solidFill>
                <a:latin typeface="+mn-lt"/>
                <a:ea typeface="+mn-ea"/>
                <a:cs typeface="+mn-cs"/>
              </a:rPr>
              <a:t> levels, enhances relationship equity.</a:t>
            </a:r>
          </a:p>
          <a:p>
            <a:r>
              <a:rPr lang="en-US" sz="1200" b="0" i="0" u="none" strike="noStrike" kern="1200" baseline="0" dirty="0">
                <a:solidFill>
                  <a:schemeClr val="tx1"/>
                </a:solidFill>
                <a:latin typeface="+mn-lt"/>
                <a:ea typeface="+mn-ea"/>
                <a:cs typeface="+mn-cs"/>
              </a:rPr>
              <a:t>For example, in a sales context, domain knowledge similarity between the customer and sales reps helps improve sales outcomes by smoothing the relationship development process. Knowledge transfer and exchange is easier among similar individuals or organizations due to the common background language that they share.</a:t>
            </a:r>
          </a:p>
          <a:p>
            <a:r>
              <a:rPr lang="en-US" sz="1200" b="0" i="0" u="none" strike="noStrike" kern="1200" baseline="0" dirty="0">
                <a:solidFill>
                  <a:schemeClr val="tx1"/>
                </a:solidFill>
                <a:latin typeface="+mn-lt"/>
                <a:ea typeface="+mn-ea"/>
                <a:cs typeface="+mn-cs"/>
              </a:rPr>
              <a:t>Finally, three antecedents – dependence on seller, interaction frequency, and relationship duration –have smaller effects. Common strategies, such as those designed to lock in customers, increase switching costs, or increase customer dependence, appear less effective. In some cases, they even might disrupt customer relationships. Still, dependence has a positive effect on commitment, because customers work to maintain relationships with sellers on which they depend. Relationship duration, the length of the relationship between exchange partners, and interaction frequency, the number of</a:t>
            </a:r>
          </a:p>
          <a:p>
            <a:r>
              <a:rPr lang="en-US" sz="1200" b="0" i="0" u="none" strike="noStrike" kern="1200" baseline="0" dirty="0">
                <a:solidFill>
                  <a:schemeClr val="tx1"/>
                </a:solidFill>
                <a:latin typeface="+mn-lt"/>
                <a:ea typeface="+mn-ea"/>
                <a:cs typeface="+mn-cs"/>
              </a:rPr>
              <a:t>interactions per of unit of time between exchange partners, offer weaker strategies, in that they only work through familiarity, habit, and convenience.</a:t>
            </a:r>
          </a:p>
          <a:p>
            <a:r>
              <a:rPr lang="en-US" sz="1200" b="0" i="0" u="none" strike="noStrike" kern="1200" baseline="0" dirty="0">
                <a:solidFill>
                  <a:schemeClr val="tx1"/>
                </a:solidFill>
                <a:latin typeface="+mn-lt"/>
                <a:ea typeface="+mn-ea"/>
                <a:cs typeface="+mn-cs"/>
              </a:rPr>
              <a:t>The different RM strategies thus demonstrate widely varying effectiveness. Overall, however, the most effective strategies minimize conflict; improve seller expertise, bilateral communication, and relationship investments and benefits; and match the boundary spanner’s and organization’s characteristics to targeted customers. Although generating customer relationship benefits and investing in customer relationships strengthen most aspects, increasing customer dependence and interaction frequency or just maintaining the relationship over time are only minimally effective RM strategies.</a:t>
            </a:r>
            <a:endParaRPr lang="en-US" dirty="0"/>
          </a:p>
        </p:txBody>
      </p:sp>
    </p:spTree>
    <p:extLst>
      <p:ext uri="{BB962C8B-B14F-4D97-AF65-F5344CB8AC3E}">
        <p14:creationId xmlns:p14="http://schemas.microsoft.com/office/powerpoint/2010/main" val="201257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83D402F4-6F73-4227-A32A-FB4470B551A0}" type="slidenum">
              <a:rPr lang="en-US" smtClean="0">
                <a:solidFill>
                  <a:schemeClr val="tx1"/>
                </a:solidFill>
              </a:rPr>
              <a:pPr eaLnBrk="1" hangingPunct="1"/>
              <a:t>16</a:t>
            </a:fld>
            <a:endParaRPr lang="en-US">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 retail example</a:t>
            </a:r>
          </a:p>
          <a:p>
            <a:r>
              <a:rPr lang="en-US"/>
              <a:t>Catalyst for building and engaging norms, all societies</a:t>
            </a:r>
          </a:p>
        </p:txBody>
      </p:sp>
    </p:spTree>
    <p:extLst>
      <p:ext uri="{BB962C8B-B14F-4D97-AF65-F5344CB8AC3E}">
        <p14:creationId xmlns:p14="http://schemas.microsoft.com/office/powerpoint/2010/main" val="1991928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58F4EA29-2CA1-411F-9AF0-2932105614AC}" type="slidenum">
              <a:rPr lang="en-US" smtClean="0">
                <a:solidFill>
                  <a:schemeClr val="tx1"/>
                </a:solidFill>
              </a:rPr>
              <a:pPr eaLnBrk="1" hangingPunct="1"/>
              <a:t>17</a:t>
            </a:fld>
            <a:endParaRPr lang="en-US">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8393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3F734F99-8A66-43B3-BF23-CC2DF208D877}" type="slidenum">
              <a:rPr lang="en-US" smtClean="0">
                <a:solidFill>
                  <a:schemeClr val="tx1"/>
                </a:solidFill>
              </a:rPr>
              <a:pPr eaLnBrk="1" hangingPunct="1"/>
              <a:t>18</a:t>
            </a:fld>
            <a:endParaRPr lang="en-US">
              <a:solidFill>
                <a:schemeClr val="tx1"/>
              </a:solidFill>
            </a:endParaRPr>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xfrm>
            <a:off x="684869" y="4344028"/>
            <a:ext cx="5488264"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Groups on one or both sides</a:t>
            </a:r>
          </a:p>
          <a:p>
            <a:r>
              <a:rPr lang="en-US"/>
              <a:t>Not just the quality of the bonds, but breadth and composition also</a:t>
            </a:r>
          </a:p>
          <a:p>
            <a:r>
              <a:rPr lang="en-US"/>
              <a:t>Cables in bridge</a:t>
            </a:r>
          </a:p>
          <a:p>
            <a:pPr lvl="1"/>
            <a:r>
              <a:rPr lang="en-US"/>
              <a:t>Breadth more critical for customers with high turnover</a:t>
            </a:r>
          </a:p>
          <a:p>
            <a:pPr lvl="1"/>
            <a:r>
              <a:rPr lang="en-US"/>
              <a:t>Composition more important for customers that are hard to reach or deal with and for sellers launching new products</a:t>
            </a:r>
          </a:p>
          <a:p>
            <a:endParaRPr lang="en-US"/>
          </a:p>
        </p:txBody>
      </p:sp>
    </p:spTree>
    <p:extLst>
      <p:ext uri="{BB962C8B-B14F-4D97-AF65-F5344CB8AC3E}">
        <p14:creationId xmlns:p14="http://schemas.microsoft.com/office/powerpoint/2010/main" val="94001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58F4EA29-2CA1-411F-9AF0-2932105614AC}" type="slidenum">
              <a:rPr lang="en-US" smtClean="0">
                <a:solidFill>
                  <a:schemeClr val="tx1"/>
                </a:solidFill>
              </a:rPr>
              <a:pPr eaLnBrk="1" hangingPunct="1"/>
              <a:t>19</a:t>
            </a:fld>
            <a:endParaRPr lang="en-US">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3203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a:t>
            </a:fld>
            <a:endParaRPr lang="en-US"/>
          </a:p>
        </p:txBody>
      </p:sp>
    </p:spTree>
    <p:extLst>
      <p:ext uri="{BB962C8B-B14F-4D97-AF65-F5344CB8AC3E}">
        <p14:creationId xmlns:p14="http://schemas.microsoft.com/office/powerpoint/2010/main" val="373944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9C037EC1-670D-44CE-934D-1DDBC806FEAA}" type="slidenum">
              <a:rPr lang="en-US"/>
              <a:pPr/>
              <a:t>21</a:t>
            </a:fld>
            <a:endParaRPr lang="en-US"/>
          </a:p>
        </p:txBody>
      </p:sp>
      <p:sp>
        <p:nvSpPr>
          <p:cNvPr id="181251" name="Rectangle 7"/>
          <p:cNvSpPr txBox="1">
            <a:spLocks noGrp="1" noChangeArrowheads="1"/>
          </p:cNvSpPr>
          <p:nvPr/>
        </p:nvSpPr>
        <p:spPr bwMode="auto">
          <a:xfrm>
            <a:off x="3884414" y="8684385"/>
            <a:ext cx="2972098" cy="458107"/>
          </a:xfrm>
          <a:prstGeom prst="rect">
            <a:avLst/>
          </a:prstGeom>
          <a:noFill/>
          <a:ln w="9525">
            <a:noFill/>
            <a:miter lim="800000"/>
            <a:headEnd/>
            <a:tailEnd/>
          </a:ln>
        </p:spPr>
        <p:txBody>
          <a:bodyPr lIns="90557" tIns="45279" rIns="90557" bIns="45279" anchor="b"/>
          <a:lstStyle/>
          <a:p>
            <a:pPr algn="r" defTabSz="906321" eaLnBrk="0" hangingPunct="0"/>
            <a:fld id="{67ECBB89-953A-4247-953E-7AC811D00A3E}" type="slidenum">
              <a:rPr lang="en-US" sz="1200"/>
              <a:pPr algn="r" defTabSz="906321" eaLnBrk="0" hangingPunct="0"/>
              <a:t>21</a:t>
            </a:fld>
            <a:endParaRPr lang="en-US" sz="1200"/>
          </a:p>
        </p:txBody>
      </p:sp>
      <p:sp>
        <p:nvSpPr>
          <p:cNvPr id="181252" name="Rectangle 2"/>
          <p:cNvSpPr>
            <a:spLocks noGrp="1" noRot="1" noChangeAspect="1" noChangeArrowheads="1" noTextEdit="1"/>
          </p:cNvSpPr>
          <p:nvPr>
            <p:ph type="sldImg"/>
          </p:nvPr>
        </p:nvSpPr>
        <p:spPr>
          <a:xfrm>
            <a:off x="1147763" y="687388"/>
            <a:ext cx="4564062" cy="3424237"/>
          </a:xfrm>
          <a:ln/>
        </p:spPr>
      </p:sp>
      <p:sp>
        <p:nvSpPr>
          <p:cNvPr id="181253" name="Rectangle 3"/>
          <p:cNvSpPr>
            <a:spLocks noGrp="1" noChangeArrowheads="1"/>
          </p:cNvSpPr>
          <p:nvPr>
            <p:ph type="body" idx="1"/>
          </p:nvPr>
        </p:nvSpPr>
        <p:spPr>
          <a:xfrm>
            <a:off x="684610" y="4343704"/>
            <a:ext cx="5488781" cy="4113892"/>
          </a:xfrm>
          <a:noFill/>
          <a:ln/>
        </p:spPr>
        <p:txBody>
          <a:bodyPr/>
          <a:lstStyle/>
          <a:p>
            <a:r>
              <a:rPr lang="en-US" dirty="0"/>
              <a:t>Buyers shift 26% of sales to another firm to follow salesperson</a:t>
            </a:r>
          </a:p>
          <a:p>
            <a:r>
              <a:rPr lang="en-US" dirty="0"/>
              <a:t>Online versus recall</a:t>
            </a:r>
          </a:p>
        </p:txBody>
      </p:sp>
    </p:spTree>
    <p:extLst>
      <p:ext uri="{BB962C8B-B14F-4D97-AF65-F5344CB8AC3E}">
        <p14:creationId xmlns:p14="http://schemas.microsoft.com/office/powerpoint/2010/main" val="1421885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retailer, renowned for its customer service, states that its purpose is “to live and deliver WOW.” Zappos prioritizes customer service by training new Customer Loyalty Team members for six weeks before they ever work alone.47 In that extensive training period, the Customer Loyalty Team members are taught to engage, connect, or bond with customers, even if this requires extended call time. In addition to positive interfaces with customers, Zappos engages in relationship marketing and loyalty programs by offering VIP membership benefits, such as special discounts and free next-day shipping. The strong relationship foundation and successful implantation of relationship marketing led to success; Amazon purchased Zappos for $807 million in 2009</a:t>
            </a:r>
          </a:p>
        </p:txBody>
      </p:sp>
      <p:sp>
        <p:nvSpPr>
          <p:cNvPr id="4" name="Slide Number Placeholder 3"/>
          <p:cNvSpPr>
            <a:spLocks noGrp="1"/>
          </p:cNvSpPr>
          <p:nvPr>
            <p:ph type="sldNum" sz="quarter" idx="5"/>
          </p:nvPr>
        </p:nvSpPr>
        <p:spPr/>
        <p:txBody>
          <a:bodyPr/>
          <a:lstStyle/>
          <a:p>
            <a:fld id="{99481517-11CD-1043-936A-823C17956EDF}" type="slidenum">
              <a:rPr lang="en-US" smtClean="0"/>
              <a:t>23</a:t>
            </a:fld>
            <a:endParaRPr lang="en-US"/>
          </a:p>
        </p:txBody>
      </p:sp>
    </p:spTree>
    <p:extLst>
      <p:ext uri="{BB962C8B-B14F-4D97-AF65-F5344CB8AC3E}">
        <p14:creationId xmlns:p14="http://schemas.microsoft.com/office/powerpoint/2010/main" val="398299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Maintaining Relationships.</a:t>
            </a:r>
            <a:r>
              <a:rPr lang="en-US" sz="1200" kern="1200" dirty="0">
                <a:solidFill>
                  <a:schemeClr val="tx1"/>
                </a:solidFill>
                <a:effectLst/>
                <a:latin typeface="+mn-lt"/>
                <a:ea typeface="+mn-ea"/>
                <a:cs typeface="+mn-cs"/>
              </a:rPr>
              <a:t> A negative event can overwhelm an accumulation of positive activities. Long-term RM success thus often depends more on preventing the bad than on promoting the good. Negative activities generally have approximately twice as strong an effect as positive activities, but not all negative events are the same. Perceived unfairness or betrayal is probably the most potent relationship poison, with direct and powerful negative effects, such as undermining customer cooperation, flexibility, and performance. It also aggravates the negative effects of more conventional activities, such as daily conflict, disagreements, or opportunism. A party that invests heavily in the relationship, only to have the partner free-ride or cheat, seeks to punish this failure to reciprocate. Perceptions of unfairness thus lead directly to emotional, punitive, and retaliatory behaviors. For example, customers often leave only after some perceived unfairness pushes them to expend the substantial effort and cost required to switch to another brand. </a:t>
            </a:r>
          </a:p>
          <a:p>
            <a:r>
              <a:rPr lang="en-US" sz="1200" kern="1200" dirty="0">
                <a:solidFill>
                  <a:schemeClr val="tx1"/>
                </a:solidFill>
                <a:effectLst/>
                <a:latin typeface="+mn-lt"/>
                <a:ea typeface="+mn-ea"/>
                <a:cs typeface="+mn-cs"/>
              </a:rPr>
              <a:t>Unfortunately, companies seemingly welcome the toxic poisons, by engaging in actions that generate and even encourage perceptions of unfairness. When customers believe that their ratio of benefits to costs is worse than others’, they feel compelled to restore the balance, often by punishing the company. Yet loyalty programs seek to create just such imbalanced ratios. </a:t>
            </a:r>
            <a:r>
              <a:rPr lang="en-US" sz="1200" b="1" i="1" kern="1200" dirty="0">
                <a:solidFill>
                  <a:schemeClr val="tx1"/>
                </a:solidFill>
                <a:effectLst/>
                <a:latin typeface="+mn-lt"/>
                <a:ea typeface="+mn-ea"/>
                <a:cs typeface="+mn-cs"/>
              </a:rPr>
              <a:t>Bystanders</a:t>
            </a:r>
            <a:r>
              <a:rPr lang="en-US" sz="1200" kern="1200" dirty="0">
                <a:solidFill>
                  <a:schemeClr val="tx1"/>
                </a:solidFill>
                <a:effectLst/>
                <a:latin typeface="+mn-lt"/>
                <a:ea typeface="+mn-ea"/>
                <a:cs typeface="+mn-cs"/>
              </a:rPr>
              <a:t>—the customers not targeted by the program—despise the unfair treatment they receive. In an airline study for example, bystanders’ perceptions of unfairness when they watched other customers receive priority boarding were so high that they harmed their loyalty and annual sales intentions ten times as much as these tactics improved customers targeted for these programs. Arguably, that outcome might be fine from a financial perspective, especially if loyalty programs truly target the firm’s most valuable customers, namely, the ones who account for the majority of its sales. Yet unfair treatment during initial interactions likely prevents any relationship from developing, even if the prospective customer might turn out to be highly valuable. </a:t>
            </a:r>
          </a:p>
          <a:p>
            <a:r>
              <a:rPr lang="en-US" sz="1200" kern="1200" dirty="0">
                <a:solidFill>
                  <a:schemeClr val="tx1"/>
                </a:solidFill>
                <a:effectLst/>
                <a:latin typeface="+mn-lt"/>
                <a:ea typeface="+mn-ea"/>
                <a:cs typeface="+mn-cs"/>
              </a:rPr>
              <a:t>When managers recognize unfairness as a relationship poison, they should find the antidote by revising their RM and loyalty programs to make the benefits for targeted customers invisible to bystanders. If that is impossible, they need to issue clear, constant, and comprehensive explanations for why certain customers receive different treatment. They also need to seem legitimate to customers. For example, contracts between sellers and customers might be legally viable but still unfair, so firms that cite contracts likely suffer retaliation from customers who find any chance to “get even.” </a:t>
            </a:r>
            <a:r>
              <a:rPr lang="en-US" sz="1200" i="1" kern="1200" dirty="0">
                <a:solidFill>
                  <a:schemeClr val="tx1"/>
                </a:solidFill>
                <a:effectLst/>
                <a:latin typeface="+mn-lt"/>
                <a:ea typeface="+mn-ea"/>
                <a:cs typeface="+mn-cs"/>
              </a:rPr>
              <a:t>It is hard to build a strong customer relationship solely on the foundation of a contract</a:t>
            </a:r>
            <a:r>
              <a:rPr lang="en-US" sz="1200" kern="1200" dirty="0">
                <a:solidFill>
                  <a:schemeClr val="tx1"/>
                </a:solidFill>
                <a:effectLst/>
                <a:latin typeface="+mn-lt"/>
                <a:ea typeface="+mn-ea"/>
                <a:cs typeface="+mn-cs"/>
              </a:rPr>
              <a:t>, as many cell phone and cable providers have come to learn. </a:t>
            </a:r>
          </a:p>
          <a:p>
            <a:r>
              <a:rPr lang="en-US" sz="1200" kern="1200" dirty="0">
                <a:solidFill>
                  <a:schemeClr val="tx1"/>
                </a:solidFill>
                <a:effectLst/>
                <a:latin typeface="+mn-lt"/>
                <a:ea typeface="+mn-ea"/>
                <a:cs typeface="+mn-cs"/>
              </a:rPr>
              <a:t>In addition, constant communications about preferable treatment could have the unfortunate effect of suppressing gratitude among target customers, by eliminating the pleasurable element of surprise. A study designed to evaluate airline rewards (e.g., priority boarding, priority check-in, reduced baggage fees) found that among targets, gratitude accounts for about 60 percent of the incremental lift in annual sales, but for bystanders, unfairness accounts for about 70 percent of the incremental </a:t>
            </a:r>
            <a:r>
              <a:rPr lang="en-US" sz="1200" i="1" kern="1200" dirty="0">
                <a:solidFill>
                  <a:schemeClr val="tx1"/>
                </a:solidFill>
                <a:effectLst/>
                <a:latin typeface="+mn-lt"/>
                <a:ea typeface="+mn-ea"/>
                <a:cs typeface="+mn-cs"/>
              </a:rPr>
              <a:t>sales drop</a:t>
            </a:r>
            <a:r>
              <a:rPr lang="en-US" sz="1200" kern="1200" dirty="0">
                <a:solidFill>
                  <a:schemeClr val="tx1"/>
                </a:solidFill>
                <a:effectLst/>
                <a:latin typeface="+mn-lt"/>
                <a:ea typeface="+mn-ea"/>
                <a:cs typeface="+mn-cs"/>
              </a:rPr>
              <a:t>. Bad is stronger than good, so firms need to think about building positive sentiment through RM programs but also mitigating any negative sentiment from RM programs that cause perceptions of unfair treatment.</a:t>
            </a:r>
          </a:p>
          <a:p>
            <a:r>
              <a:rPr lang="en-US" sz="1200" kern="1200" dirty="0">
                <a:solidFill>
                  <a:schemeClr val="tx1"/>
                </a:solidFill>
                <a:effectLst/>
                <a:latin typeface="+mn-lt"/>
                <a:ea typeface="+mn-ea"/>
                <a:cs typeface="+mn-cs"/>
              </a:rPr>
              <a:t>Ultimately, preemptive approaches might be the best antidote. Through training initiatives, firms might help boundary spanners identify situations likely to generate unfairness perceptions and learn strategies to address the perceptions immediately. Overall, maintaining relationships requires preventing bad events (e.g., unfairness, unresolved conflict) while also persisting at least at a base level of positive RM efforts (e.g., communication, investing in the relationship). </a:t>
            </a:r>
          </a:p>
        </p:txBody>
      </p:sp>
      <p:sp>
        <p:nvSpPr>
          <p:cNvPr id="4" name="Slide Number Placeholder 3"/>
          <p:cNvSpPr>
            <a:spLocks noGrp="1"/>
          </p:cNvSpPr>
          <p:nvPr>
            <p:ph type="sldNum" sz="quarter" idx="10"/>
          </p:nvPr>
        </p:nvSpPr>
        <p:spPr/>
        <p:txBody>
          <a:bodyPr/>
          <a:lstStyle/>
          <a:p>
            <a:fld id="{99481517-11CD-1043-936A-823C17956EDF}" type="slidenum">
              <a:rPr lang="en-US" smtClean="0"/>
              <a:t>25</a:t>
            </a:fld>
            <a:endParaRPr lang="en-US"/>
          </a:p>
        </p:txBody>
      </p:sp>
    </p:spTree>
    <p:extLst>
      <p:ext uri="{BB962C8B-B14F-4D97-AF65-F5344CB8AC3E}">
        <p14:creationId xmlns:p14="http://schemas.microsoft.com/office/powerpoint/2010/main" val="2049369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2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United Airlines learned the lesson too: It cited its contractual policies when it refused to spend $1200 to repair a passenger’s guitar that its baggage handlers had carelessly broken. That is, the passenger received word that he was ineligible for compensation because he failed to make the claim within United’s stipulated 24-hour timeframe. The passenger vented his frustration by creating a song entitled “United Breaks Guitars” and uploaded it on YouTube. As of 2014, it garnered almost 14 million views and may have cost United Airlines $180 million.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26</a:t>
            </a:fld>
            <a:endParaRPr lang="en-US"/>
          </a:p>
        </p:txBody>
      </p:sp>
    </p:spTree>
    <p:extLst>
      <p:ext uri="{BB962C8B-B14F-4D97-AF65-F5344CB8AC3E}">
        <p14:creationId xmlns:p14="http://schemas.microsoft.com/office/powerpoint/2010/main" val="2406961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076B6DF4-5C77-44D5-86AA-23FD860A1D58}" type="slidenum">
              <a:rPr lang="en-US" smtClean="0">
                <a:solidFill>
                  <a:schemeClr val="tx1"/>
                </a:solidFill>
              </a:rPr>
              <a:pPr eaLnBrk="1" hangingPunct="1"/>
              <a:t>27</a:t>
            </a:fld>
            <a:endParaRPr lang="en-US">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a:t>Studies</a:t>
            </a:r>
          </a:p>
          <a:p>
            <a:pPr lvl="1"/>
            <a:r>
              <a:rPr lang="en-US"/>
              <a:t>Coke and raffle tickets (500% return) overcomes disliking</a:t>
            </a:r>
          </a:p>
          <a:p>
            <a:pPr lvl="1"/>
            <a:r>
              <a:rPr lang="en-US"/>
              <a:t>Krishna's gift of book or flower</a:t>
            </a:r>
          </a:p>
          <a:p>
            <a:pPr lvl="1"/>
            <a:r>
              <a:rPr lang="en-US"/>
              <a:t>Boy Scouts tickets (5$), followed by candy bar (1$), reciprocating concessions</a:t>
            </a:r>
          </a:p>
          <a:p>
            <a:endParaRPr lang="en-US"/>
          </a:p>
        </p:txBody>
      </p:sp>
    </p:spTree>
    <p:extLst>
      <p:ext uri="{BB962C8B-B14F-4D97-AF65-F5344CB8AC3E}">
        <p14:creationId xmlns:p14="http://schemas.microsoft.com/office/powerpoint/2010/main" val="1834320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83D402F4-6F73-4227-A32A-FB4470B551A0}" type="slidenum">
              <a:rPr lang="en-US" smtClean="0">
                <a:solidFill>
                  <a:schemeClr val="tx1"/>
                </a:solidFill>
              </a:rPr>
              <a:pPr eaLnBrk="1" hangingPunct="1"/>
              <a:t>28</a:t>
            </a:fld>
            <a:endParaRPr lang="en-US">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 retail example</a:t>
            </a:r>
          </a:p>
          <a:p>
            <a:r>
              <a:rPr lang="en-US"/>
              <a:t>Catalyst for building and engaging norms, all societies</a:t>
            </a:r>
          </a:p>
        </p:txBody>
      </p:sp>
    </p:spTree>
    <p:extLst>
      <p:ext uri="{BB962C8B-B14F-4D97-AF65-F5344CB8AC3E}">
        <p14:creationId xmlns:p14="http://schemas.microsoft.com/office/powerpoint/2010/main" val="1144695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83D402F4-6F73-4227-A32A-FB4470B551A0}" type="slidenum">
              <a:rPr lang="en-US" smtClean="0">
                <a:solidFill>
                  <a:schemeClr val="tx1"/>
                </a:solidFill>
              </a:rPr>
              <a:pPr eaLnBrk="1" hangingPunct="1"/>
              <a:t>29</a:t>
            </a:fld>
            <a:endParaRPr lang="en-US">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 retail example</a:t>
            </a:r>
          </a:p>
          <a:p>
            <a:r>
              <a:rPr lang="en-US"/>
              <a:t>Catalyst for building and engaging norms, all societies</a:t>
            </a:r>
          </a:p>
        </p:txBody>
      </p:sp>
    </p:spTree>
    <p:extLst>
      <p:ext uri="{BB962C8B-B14F-4D97-AF65-F5344CB8AC3E}">
        <p14:creationId xmlns:p14="http://schemas.microsoft.com/office/powerpoint/2010/main" val="550614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9700"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498297" indent="-191653" eaLnBrk="0" hangingPunct="0">
              <a:defRPr>
                <a:solidFill>
                  <a:schemeClr val="tx1"/>
                </a:solidFill>
                <a:latin typeface="Arial" charset="0"/>
                <a:ea typeface="Arial" charset="0"/>
                <a:cs typeface="Arial" charset="0"/>
              </a:defRPr>
            </a:lvl2pPr>
            <a:lvl3pPr marL="766610" indent="-153322" eaLnBrk="0" hangingPunct="0">
              <a:defRPr>
                <a:solidFill>
                  <a:schemeClr val="tx1"/>
                </a:solidFill>
                <a:latin typeface="Arial" charset="0"/>
                <a:ea typeface="Arial" charset="0"/>
                <a:cs typeface="Arial" charset="0"/>
              </a:defRPr>
            </a:lvl3pPr>
            <a:lvl4pPr marL="1073254" indent="-153322" eaLnBrk="0" hangingPunct="0">
              <a:defRPr>
                <a:solidFill>
                  <a:schemeClr val="tx1"/>
                </a:solidFill>
                <a:latin typeface="Arial" charset="0"/>
                <a:ea typeface="Arial" charset="0"/>
                <a:cs typeface="Arial" charset="0"/>
              </a:defRPr>
            </a:lvl4pPr>
            <a:lvl5pPr marL="1379898" indent="-153322" eaLnBrk="0" hangingPunct="0">
              <a:defRPr>
                <a:solidFill>
                  <a:schemeClr val="tx1"/>
                </a:solidFill>
                <a:latin typeface="Arial" charset="0"/>
                <a:ea typeface="Arial" charset="0"/>
                <a:cs typeface="Arial" charset="0"/>
              </a:defRPr>
            </a:lvl5pPr>
            <a:lvl6pPr marL="1686542" indent="-153322" eaLnBrk="0" fontAlgn="base" hangingPunct="0">
              <a:spcBef>
                <a:spcPct val="0"/>
              </a:spcBef>
              <a:spcAft>
                <a:spcPct val="0"/>
              </a:spcAft>
              <a:defRPr>
                <a:solidFill>
                  <a:schemeClr val="tx1"/>
                </a:solidFill>
                <a:latin typeface="Arial" charset="0"/>
                <a:ea typeface="Arial" charset="0"/>
                <a:cs typeface="Arial" charset="0"/>
              </a:defRPr>
            </a:lvl6pPr>
            <a:lvl7pPr marL="1993186" indent="-153322" eaLnBrk="0" fontAlgn="base" hangingPunct="0">
              <a:spcBef>
                <a:spcPct val="0"/>
              </a:spcBef>
              <a:spcAft>
                <a:spcPct val="0"/>
              </a:spcAft>
              <a:defRPr>
                <a:solidFill>
                  <a:schemeClr val="tx1"/>
                </a:solidFill>
                <a:latin typeface="Arial" charset="0"/>
                <a:ea typeface="Arial" charset="0"/>
                <a:cs typeface="Arial" charset="0"/>
              </a:defRPr>
            </a:lvl7pPr>
            <a:lvl8pPr marL="2299830" indent="-153322" eaLnBrk="0" fontAlgn="base" hangingPunct="0">
              <a:spcBef>
                <a:spcPct val="0"/>
              </a:spcBef>
              <a:spcAft>
                <a:spcPct val="0"/>
              </a:spcAft>
              <a:defRPr>
                <a:solidFill>
                  <a:schemeClr val="tx1"/>
                </a:solidFill>
                <a:latin typeface="Arial" charset="0"/>
                <a:ea typeface="Arial" charset="0"/>
                <a:cs typeface="Arial" charset="0"/>
              </a:defRPr>
            </a:lvl8pPr>
            <a:lvl9pPr marL="2606474" indent="-153322"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615BD0B-760E-6C4E-B7B7-7AC1616C9C39}" type="slidenum">
              <a:rPr lang="en-US"/>
              <a:pPr eaLnBrk="1" hangingPunct="1"/>
              <a:t>30</a:t>
            </a:fld>
            <a:endParaRPr lang="en-US"/>
          </a:p>
        </p:txBody>
      </p:sp>
    </p:spTree>
    <p:extLst>
      <p:ext uri="{BB962C8B-B14F-4D97-AF65-F5344CB8AC3E}">
        <p14:creationId xmlns:p14="http://schemas.microsoft.com/office/powerpoint/2010/main" val="1530363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 typeface="Wingdings" pitchFamily="2" charset="2"/>
              <a:buNone/>
            </a:pPr>
            <a:endParaRPr lang="en-US" sz="1000" dirty="0"/>
          </a:p>
        </p:txBody>
      </p:sp>
      <p:sp>
        <p:nvSpPr>
          <p:cNvPr id="4" name="Foliennummernplatzhalter 3"/>
          <p:cNvSpPr>
            <a:spLocks noGrp="1"/>
          </p:cNvSpPr>
          <p:nvPr>
            <p:ph type="sldNum" sz="quarter" idx="10"/>
          </p:nvPr>
        </p:nvSpPr>
        <p:spPr/>
        <p:txBody>
          <a:bodyPr/>
          <a:lstStyle/>
          <a:p>
            <a:fld id="{0D712A5E-0C49-4CEF-B15D-1EEFA5E07872}" type="slidenum">
              <a:rPr lang="de-DE" smtClean="0"/>
              <a:pPr/>
              <a:t>31</a:t>
            </a:fld>
            <a:endParaRPr lang="de-DE"/>
          </a:p>
        </p:txBody>
      </p:sp>
    </p:spTree>
    <p:extLst>
      <p:ext uri="{BB962C8B-B14F-4D97-AF65-F5344CB8AC3E}">
        <p14:creationId xmlns:p14="http://schemas.microsoft.com/office/powerpoint/2010/main" val="2107249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83D402F4-6F73-4227-A32A-FB4470B551A0}" type="slidenum">
              <a:rPr lang="en-US" smtClean="0">
                <a:solidFill>
                  <a:schemeClr val="tx1"/>
                </a:solidFill>
              </a:rPr>
              <a:pPr eaLnBrk="1" hangingPunct="1"/>
              <a:t>32</a:t>
            </a:fld>
            <a:endParaRPr lang="en-US">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 retail example</a:t>
            </a:r>
          </a:p>
          <a:p>
            <a:r>
              <a:rPr lang="en-US"/>
              <a:t>Catalyst for building and engaging norms, all societies</a:t>
            </a:r>
          </a:p>
        </p:txBody>
      </p:sp>
    </p:spTree>
    <p:extLst>
      <p:ext uri="{BB962C8B-B14F-4D97-AF65-F5344CB8AC3E}">
        <p14:creationId xmlns:p14="http://schemas.microsoft.com/office/powerpoint/2010/main" val="72663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Relationship Marketing Basics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the earliest days of written history, interpersonal relationships have been critical to trade and business. Firms spend more than $36 billion every year to implement customer relationship management systems to help build and maintain strong customer relationships. This </a:t>
            </a:r>
            <a:r>
              <a:rPr lang="en-US" sz="1200" b="1" i="1" kern="1200" dirty="0">
                <a:solidFill>
                  <a:schemeClr val="tx1"/>
                </a:solidFill>
                <a:effectLst/>
                <a:latin typeface="+mn-lt"/>
                <a:ea typeface="+mn-ea"/>
                <a:cs typeface="+mn-cs"/>
              </a:rPr>
              <a:t>relationship marketing</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(RM) process—namely, identifying, developing, maintaining, and terminating relational exchanges to improve performance—can produce relationship equity. This form of equity, in combination with brands and offerings, in turn can lead to a sustainable competitive advantage (SCA). The American Marketing Association’s 2004 definition of marketing highlighted the key role of relationships, “an organizational function and a set of processes for creating, communicating, and delivering value to customers and for </a:t>
            </a:r>
            <a:r>
              <a:rPr lang="en-US" sz="1200" i="1" kern="1200" dirty="0">
                <a:solidFill>
                  <a:schemeClr val="tx1"/>
                </a:solidFill>
                <a:effectLst/>
                <a:latin typeface="+mn-lt"/>
                <a:ea typeface="+mn-ea"/>
                <a:cs typeface="+mn-cs"/>
              </a:rPr>
              <a:t>managing customer relationships</a:t>
            </a:r>
            <a:r>
              <a:rPr lang="en-US" sz="1200" kern="1200" dirty="0">
                <a:solidFill>
                  <a:schemeClr val="tx1"/>
                </a:solidFill>
                <a:effectLst/>
                <a:latin typeface="+mn-lt"/>
                <a:ea typeface="+mn-ea"/>
                <a:cs typeface="+mn-cs"/>
              </a:rPr>
              <a:t> in ways that benefit the organization and its stakeholders” (emphasis added). That is, managing relationships is a key focus for marketing, beyond traditional marketing-mix factors (e.g., promotion, product, price). </a:t>
            </a:r>
          </a:p>
          <a:p>
            <a:r>
              <a:rPr lang="en-US" sz="1200" kern="1200" dirty="0">
                <a:solidFill>
                  <a:schemeClr val="tx1"/>
                </a:solidFill>
                <a:effectLst/>
                <a:latin typeface="+mn-lt"/>
                <a:ea typeface="+mn-ea"/>
                <a:cs typeface="+mn-cs"/>
              </a:rPr>
              <a:t>Relationship marketing and branding strategies that focus on building equity (see Chapter 5) often overlap. As you likely recall, brand equity is mainly a product-oriented notion, in the sense that it arises when customers respond differently (usually, more favorably) to a service or product because they are able to identify its brand. Rather than dealing with products, and describing how the brands of those products extend to the firm, RM addresses relationships. Still, both processes seek to build an intangible form of customer equity to increase loyalty, purchases, or financial outcomes among customers. Therefore, especially as customers’ attitudes about the firm expand and encompass everything associated with that firm—including its brands, products, and relationships—the distinction between branding and RM and the distinct impacts of brands or relationships are difficult to isolate. Furthermore, overall customer equity consists of the combination of relationship equity, as we discuss in this chapter, with brand equity (Chapter 5) and value equity (Chapter 6). That is, it’s important to distinguish brand equity from relationship equity, even though in practice, they often appear to overlap.</a:t>
            </a:r>
          </a:p>
          <a:p>
            <a:r>
              <a:rPr lang="en-US" sz="1200" b="0" i="0" u="none" strike="noStrike" kern="1200" baseline="0" dirty="0">
                <a:solidFill>
                  <a:schemeClr val="tx1"/>
                </a:solidFill>
                <a:latin typeface="+mn-lt"/>
                <a:ea typeface="+mn-ea"/>
                <a:cs typeface="+mn-cs"/>
              </a:rPr>
              <a:t>The relative importance of building relationships versus other strategies also depends on the specific exchange context. For example, strong relationships tend to be more effective for improving performance among services than among product offerings, in business-to-business (B2B) versus business-to consumer (B2C) markets, and for channel partners rather than direct customers. Recent research suggests that customer relationship value has exceeded brand value as a percentage of the total enterprise value, based on the prices that firms pay when acquiring firms.</a:t>
            </a:r>
          </a:p>
          <a:p>
            <a:r>
              <a:rPr lang="en-US" sz="1200" b="0" i="0" u="none" strike="noStrike" kern="1200" baseline="0" dirty="0">
                <a:solidFill>
                  <a:schemeClr val="tx1"/>
                </a:solidFill>
                <a:latin typeface="+mn-lt"/>
                <a:ea typeface="+mn-ea"/>
                <a:cs typeface="+mn-cs"/>
              </a:rPr>
              <a:t>Semantically, RM and customer relationship management (CRM) also often overlap, such that the terms are used interchangeably. But, more accurately, CRM combines relationship marketing with information technology in an attempt to integrate processes, people, operations, and marketing. Thus, customer relationship management (CRM) is the managerially relevant, organization-wide, customer-focused application of RM, using IT to achieve performance objectives. Many firms have implemented CRM systems to integrate and synthesize customer data based on the belief that enhanced customer insights will improve financial performance. Standard Bank, a leading South African banking group, deployed </a:t>
            </a:r>
            <a:r>
              <a:rPr lang="en-US" sz="1200" b="0" i="0" u="none" strike="noStrike" kern="1200" baseline="0" dirty="0" err="1">
                <a:solidFill>
                  <a:schemeClr val="tx1"/>
                </a:solidFill>
                <a:latin typeface="+mn-lt"/>
                <a:ea typeface="+mn-ea"/>
                <a:cs typeface="+mn-cs"/>
              </a:rPr>
              <a:t>eFinance</a:t>
            </a:r>
            <a:r>
              <a:rPr lang="en-US" sz="1200" b="0" i="0" u="none" strike="noStrike" kern="1200" baseline="0" dirty="0">
                <a:solidFill>
                  <a:schemeClr val="tx1"/>
                </a:solidFill>
                <a:latin typeface="+mn-lt"/>
                <a:ea typeface="+mn-ea"/>
                <a:cs typeface="+mn-cs"/>
              </a:rPr>
              <a:t>, a Siebel Systems’ CRM suite. Prior to this change, Standard Bank’s retail banking services were fragmented across product lines, but using its new integrated view of customers it saw a 78% increase in their conversion rate and a significant increase in cross-selling and upselling services.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3017647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D712A5E-0C49-4CEF-B15D-1EEFA5E07872}" type="slidenum">
              <a:rPr lang="de-DE" smtClean="0"/>
              <a:pPr/>
              <a:t>33</a:t>
            </a:fld>
            <a:endParaRPr lang="de-DE"/>
          </a:p>
        </p:txBody>
      </p:sp>
    </p:spTree>
    <p:extLst>
      <p:ext uri="{BB962C8B-B14F-4D97-AF65-F5344CB8AC3E}">
        <p14:creationId xmlns:p14="http://schemas.microsoft.com/office/powerpoint/2010/main" val="8204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Targeting and Adapting Relationship Marketing Strategies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Various causal drivers thus are responsible for RM effectiveness and building relationship equity; their effects also depend on environmental or contextual factors though. For example, seller expertise might be a strong positive antecedent to relational equity in general, but its influence also depends on whether customers are rebuying a commodity product (e.g., gasoline), in which case they have little interest in expertise, or investing in a highly technical, unfamiliar product (e.g., HDTV), in which case they likely find this RM activity very valuable. Understanding these contingencies can help managers target customers with specific, appropriate, adapted activities and strategies that optimize the returns on their RM investments.</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Factors that Affect Customers’ Desire for Relationships</a:t>
            </a:r>
            <a:r>
              <a:rPr lang="en-US" sz="1200" kern="1200" dirty="0">
                <a:solidFill>
                  <a:schemeClr val="tx1"/>
                </a:solidFill>
                <a:effectLst/>
                <a:latin typeface="+mn-lt"/>
                <a:ea typeface="+mn-ea"/>
                <a:cs typeface="+mn-cs"/>
              </a:rPr>
              <a:t>. Relationship marketing is not effective for all customers. Some customers simply seek to avoid relationships. In line with MP#1, customers differ, so sellers must address this heterogeneity to determine how to allocate RM resources across customer portfolios. Relationship marketing should succeed best among customers that require a relational governance structure to address their uncertainty or dependence, that cannot predict or address their challenges in advance, or that lack other governance or institutional protections. When contextual factors increase a customer’s</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relationship orientation</a:t>
            </a:r>
            <a:r>
              <a:rPr lang="en-US" sz="1200" kern="1200" dirty="0">
                <a:solidFill>
                  <a:schemeClr val="tx1"/>
                </a:solidFill>
                <a:effectLst/>
                <a:latin typeface="+mn-lt"/>
                <a:ea typeface="+mn-ea"/>
                <a:cs typeface="+mn-cs"/>
              </a:rPr>
              <a:t>, or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desire to engage in a strong relationship, they also increase its receptivity to relationship building, prompting more effective RM. </a:t>
            </a:r>
          </a:p>
          <a:p>
            <a:r>
              <a:rPr lang="en-US" sz="1200" kern="1200" dirty="0">
                <a:solidFill>
                  <a:schemeClr val="tx1"/>
                </a:solidFill>
                <a:effectLst/>
                <a:latin typeface="+mn-lt"/>
                <a:ea typeface="+mn-ea"/>
                <a:cs typeface="+mn-cs"/>
              </a:rPr>
              <a:t>In contrast, RM with customers without a strong relationship orientation imposes costs without parallel benefits. The customer incurs costs, such as the opportunity costs associated with communicating with the seller and participating in the RM programs. Imagine a customer who contacts a seller’s call center to obtain a product sample but then must endure an extended follow-up visit from a salesperson full of queries, small talk, and relationship-building entreaties. Furthermore, RM demands some interpersonal reciprocity, which may make the customer feel personally indebted and uncomfortable.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36</a:t>
            </a:fld>
            <a:endParaRPr lang="en-US"/>
          </a:p>
        </p:txBody>
      </p:sp>
    </p:spTree>
    <p:extLst>
      <p:ext uri="{BB962C8B-B14F-4D97-AF65-F5344CB8AC3E}">
        <p14:creationId xmlns:p14="http://schemas.microsoft.com/office/powerpoint/2010/main" val="1665401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83D402F4-6F73-4227-A32A-FB4470B551A0}" type="slidenum">
              <a:rPr lang="en-US" smtClean="0">
                <a:solidFill>
                  <a:schemeClr val="tx1"/>
                </a:solidFill>
              </a:rPr>
              <a:pPr eaLnBrk="1" hangingPunct="1"/>
              <a:t>37</a:t>
            </a:fld>
            <a:endParaRPr lang="en-US">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 retail example</a:t>
            </a:r>
          </a:p>
          <a:p>
            <a:r>
              <a:rPr lang="en-US"/>
              <a:t>Catalyst for building and engaging norms, all societies</a:t>
            </a:r>
          </a:p>
        </p:txBody>
      </p:sp>
    </p:spTree>
    <p:extLst>
      <p:ext uri="{BB962C8B-B14F-4D97-AF65-F5344CB8AC3E}">
        <p14:creationId xmlns:p14="http://schemas.microsoft.com/office/powerpoint/2010/main" val="79120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Optimal RM effectiveness means that the level of RM activities matches the customer’s relationship orientation. Some determinants of a customer’s relationship orientation include:</a:t>
            </a:r>
          </a:p>
          <a:p>
            <a:r>
              <a:rPr lang="en-US" sz="1200" b="0" i="0" u="none" strike="noStrike" kern="1200" baseline="0" dirty="0">
                <a:solidFill>
                  <a:schemeClr val="tx1"/>
                </a:solidFill>
                <a:latin typeface="+mn-lt"/>
                <a:ea typeface="+mn-ea"/>
                <a:cs typeface="+mn-cs"/>
              </a:rPr>
              <a:t>-Relationship proneness: the basic tendency of an individual to engage in relationships. This stable, individual difference variable implies that a relationally prone customer experiences a higher relationship orientation toward sellers.</a:t>
            </a:r>
          </a:p>
          <a:p>
            <a:r>
              <a:rPr lang="en-US" sz="1200" b="0" i="0" u="none" strike="noStrike" kern="1200" baseline="0" dirty="0">
                <a:solidFill>
                  <a:schemeClr val="tx1"/>
                </a:solidFill>
                <a:latin typeface="+mn-lt"/>
                <a:ea typeface="+mn-ea"/>
                <a:cs typeface="+mn-cs"/>
              </a:rPr>
              <a:t>-Exchange and product uncertainty: captures volatility, monitoring difficulty, and the speed of technological changes. Greater uncertainty increases the need for adaptability, as is likely for exchange partners with strong relationships.</a:t>
            </a:r>
          </a:p>
          <a:p>
            <a:r>
              <a:rPr lang="en-US" sz="1200" b="0" i="0" u="none" strike="noStrike" kern="1200" baseline="0" dirty="0">
                <a:solidFill>
                  <a:schemeClr val="tx1"/>
                </a:solidFill>
                <a:latin typeface="+mn-lt"/>
                <a:ea typeface="+mn-ea"/>
                <a:cs typeface="+mn-cs"/>
              </a:rPr>
              <a:t>-Product category involvement/dependence: reflects the importance of and customer need for a particular product category, due to personal-, firm-, or role-related needs, values, and interests, which increase an entity’s relationship orientation.</a:t>
            </a:r>
          </a:p>
          <a:p>
            <a:r>
              <a:rPr lang="en-US" sz="1200" b="0" i="0" u="none" strike="noStrike" kern="1200" baseline="0" dirty="0">
                <a:solidFill>
                  <a:schemeClr val="tx1"/>
                </a:solidFill>
                <a:latin typeface="+mn-lt"/>
                <a:ea typeface="+mn-ea"/>
                <a:cs typeface="+mn-cs"/>
              </a:rPr>
              <a:t>-Relational norms: vary across exchange contexts but broadly reflect the value placed on customer–seller relationships in an industry or shopping context. Each context has some “bandwidth of working relationships” that “reflects the explicit or implicit relationship strategies.” Strong relationship norms enhance an individual’s or firm’s relationship orientation.</a:t>
            </a:r>
          </a:p>
          <a:p>
            <a:r>
              <a:rPr lang="en-US" sz="1200" b="0" i="0" u="none" strike="noStrike" kern="1200" baseline="0" dirty="0">
                <a:solidFill>
                  <a:schemeClr val="tx1"/>
                </a:solidFill>
                <a:latin typeface="+mn-lt"/>
                <a:ea typeface="+mn-ea"/>
                <a:cs typeface="+mn-cs"/>
              </a:rPr>
              <a:t>-Relationship-centric reward systems: encourage strong customer–seller relationships through evaluation systems, compensation programs, and policies. If a business buyer’s rewards depend mostly on price reductions, multiple sourcing, or the number of transactions, the buyer embraces a transaction orientation. If a buyer receives relationship-focused incentives, it should exhibit a higher relational orientation.</a:t>
            </a:r>
          </a:p>
          <a:p>
            <a:r>
              <a:rPr lang="en-US" sz="1200" b="0" i="0" u="none" strike="noStrike" kern="1200" baseline="0" dirty="0">
                <a:solidFill>
                  <a:schemeClr val="tx1"/>
                </a:solidFill>
                <a:latin typeface="+mn-lt"/>
                <a:ea typeface="+mn-ea"/>
                <a:cs typeface="+mn-cs"/>
              </a:rPr>
              <a:t>-Services: are less tangible and consistent but more perishable than products, such that they demand more customer and boundary spanner involvement. Stronger relationships between customers and sellers appear more critical for services than for products. Because evaluations of service offerings tend to be ambiguous, service intangibility also may make the benefits of relational trust more critical.</a:t>
            </a:r>
          </a:p>
          <a:p>
            <a:r>
              <a:rPr lang="en-US" sz="1200" b="0" i="0" u="none" strike="noStrike" kern="1200" baseline="0" dirty="0">
                <a:solidFill>
                  <a:schemeClr val="tx1"/>
                </a:solidFill>
                <a:latin typeface="+mn-lt"/>
                <a:ea typeface="+mn-ea"/>
                <a:cs typeface="+mn-cs"/>
              </a:rPr>
              <a:t>-Business-to-business markets: feature greater complexity, such that they require adaption and strong relational governance structures. Thus, RM is more effective in B2B than in B2C markets. One sales force management text estimates that B2B firms spend close to $800 billion annually on sales forces, and yet: “Usually working alone and unsupervised, salespeople are entrusted with a company’s most important asset: its relationship with its customers. Often salespeople have considerable control over this relationship; to some customers, the salesperson is the company” (p. 521).</a:t>
            </a:r>
          </a:p>
          <a:p>
            <a:r>
              <a:rPr lang="en-US" sz="1200" b="0" i="0" u="none" strike="noStrike" kern="1200" baseline="0" dirty="0">
                <a:solidFill>
                  <a:schemeClr val="tx1"/>
                </a:solidFill>
                <a:latin typeface="+mn-lt"/>
                <a:ea typeface="+mn-ea"/>
                <a:cs typeface="+mn-cs"/>
              </a:rPr>
              <a:t>-Emerging markets: with their fewer institutional protections to business exchange make RM more effective than in developed markets. Customer relationships exert a 55% greater effect on performance in the BRIC countries (Brazil, Russia, India, and China) than in the US, for example.</a:t>
            </a:r>
          </a:p>
          <a:p>
            <a:r>
              <a:rPr lang="en-US" sz="1200" b="0" i="0" u="none" strike="noStrike" kern="1200" baseline="0" dirty="0">
                <a:solidFill>
                  <a:schemeClr val="tx1"/>
                </a:solidFill>
                <a:latin typeface="+mn-lt"/>
                <a:ea typeface="+mn-ea"/>
                <a:cs typeface="+mn-cs"/>
              </a:rPr>
              <a:t> Aligning Relationship Marketing Strategies with Customers’ Relationship Orientation</a:t>
            </a:r>
          </a:p>
          <a:p>
            <a:r>
              <a:rPr lang="en-US" sz="1200" b="0" i="0" u="none" strike="noStrike" kern="1200" baseline="0" dirty="0">
                <a:solidFill>
                  <a:schemeClr val="tx1"/>
                </a:solidFill>
                <a:latin typeface="+mn-lt"/>
                <a:ea typeface="+mn-ea"/>
                <a:cs typeface="+mn-cs"/>
              </a:rPr>
              <a:t>Costly RM efforts can undermine performance. However, aligning RM efforts with the customer’s relationship orientation helps balance the flexibility, monitoring, and safeguarding benefits against the added costs that the customer incurs to build and maintain those relationships. For customers with a higher relationship orientation, RM leads them to perceive the exchange as efficient, which improves relational equity and thus seller performance. But according to one study, customers with a low relationship orientation would shift 21% of their business to another supplier that offered completely automated transactions (i.e., no salesperson).38 Thus, understanding each customer’s relationship orientation is particularly critical in response to cost-reducing and productivity-enhancing efforts that minimize the time business customers have available to meet with sellers, even as sellers increase their relationship-building efforts.</a:t>
            </a:r>
          </a:p>
          <a:p>
            <a:r>
              <a:rPr lang="en-US" sz="1200" b="0" i="0" u="none" strike="noStrike" kern="1200" baseline="0" dirty="0">
                <a:solidFill>
                  <a:schemeClr val="tx1"/>
                </a:solidFill>
                <a:latin typeface="+mn-lt"/>
                <a:ea typeface="+mn-ea"/>
                <a:cs typeface="+mn-cs"/>
              </a:rPr>
              <a:t>According to one study, customers with a low relationship orientation would shift 21% of their business to another supplier that offered completely automated transactions (i.e., no salesperson). Organizational policies and procedures that promote relationship building, such as compensation systems that incentivize salespeople to engage indiscriminately in intensive relationship building, will likely alienate customers, especially those with a low relationship orientation. A portfolio of customers distributed across a relationship orientation spectrum demands targeted approaches. A unilateral emphasis on RM will create unnecessary expenses and misalignments with the relational governance preferences of many customers.</a:t>
            </a:r>
          </a:p>
          <a:p>
            <a:r>
              <a:rPr lang="en-US" sz="1200" b="0" i="0" u="none" strike="noStrike" kern="1200" baseline="0" dirty="0">
                <a:solidFill>
                  <a:schemeClr val="tx1"/>
                </a:solidFill>
                <a:latin typeface="+mn-lt"/>
                <a:ea typeface="+mn-ea"/>
                <a:cs typeface="+mn-cs"/>
              </a:rPr>
              <a:t>Factors that Leverage Relationship Marketing Delivery Effectiveness</a:t>
            </a:r>
          </a:p>
          <a:p>
            <a:r>
              <a:rPr lang="en-US" sz="1200" b="0" i="0" u="none" strike="noStrike" kern="1200" baseline="0" dirty="0">
                <a:solidFill>
                  <a:schemeClr val="tx1"/>
                </a:solidFill>
                <a:latin typeface="+mn-lt"/>
                <a:ea typeface="+mn-ea"/>
                <a:cs typeface="+mn-cs"/>
              </a:rPr>
              <a:t>The effects of RM programs also depend on their delivery, which largely determines the inferences that customers make about the seller. For example, if customers believe the seller has more or less free will in offering RM benefits, or does so sincerely or opportunistically, they likely develop different feelings of gratitude. These feelings, in turn, affect their short-term customer behavior in response to RM activities. For example, if the seller offers the RM benefit of its own accord, it is exhibiting free will rather than contractual or mandated behavior, such as by giving an unexpected gift or performing a random act of kindness. An RM investment likely takes on new meaning if it is not part of a formal RM program. Thus, higher levels of gratitude result from RM investments when the customer perceives the investments as acts of free will rather than contractual fulfillments or duties.39</a:t>
            </a:r>
          </a:p>
          <a:p>
            <a:r>
              <a:rPr lang="en-US" sz="1200" b="0" i="0" u="none" strike="noStrike" kern="1200" baseline="0" dirty="0">
                <a:solidFill>
                  <a:schemeClr val="tx1"/>
                </a:solidFill>
                <a:latin typeface="+mn-lt"/>
                <a:ea typeface="+mn-ea"/>
                <a:cs typeface="+mn-cs"/>
              </a:rPr>
              <a:t>People also consider other parties’ motives, defined as the desire or need that incites their action. Customer inferences about motives play key roles in their perceptions of sellers’ actions, such that they experience gratitude when the favor implies benevolent intentions rather than an ulterior, marketing motive. Because relationships often begin with some investment (e.g., time, effort), in a </a:t>
            </a:r>
            <a:r>
              <a:rPr lang="en-US" sz="1200" b="0" i="0" u="none" strike="noStrike" kern="1200" baseline="0" dirty="0" err="1">
                <a:solidFill>
                  <a:schemeClr val="tx1"/>
                </a:solidFill>
                <a:latin typeface="+mn-lt"/>
                <a:ea typeface="+mn-ea"/>
                <a:cs typeface="+mn-cs"/>
              </a:rPr>
              <a:t>noncontractual</a:t>
            </a:r>
            <a:r>
              <a:rPr lang="en-US" sz="1200" b="0" i="0" u="none" strike="noStrike" kern="1200" baseline="0" dirty="0">
                <a:solidFill>
                  <a:schemeClr val="tx1"/>
                </a:solidFill>
                <a:latin typeface="+mn-lt"/>
                <a:ea typeface="+mn-ea"/>
                <a:cs typeface="+mn-cs"/>
              </a:rPr>
              <a:t> context, the person who initiates the investment generally suffers some risk, due to the subjective possibility that the investment fails to prompt reciprocated behavior. Higher perceived risk generally induces higher levels of gratitude though. Most people appreciate a gift, especially if it has value; value and appreciation also increase if the gift is necessary. That is, need is a condition in which a person requires or desires something, so if a need exists, the relevant situation invokes higher value. When a recipient obtains a needed item, or one that creates more risk for the partner, the recipient’s gratitude should increase.</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40</a:t>
            </a:fld>
            <a:endParaRPr lang="en-US"/>
          </a:p>
        </p:txBody>
      </p:sp>
    </p:spTree>
    <p:extLst>
      <p:ext uri="{BB962C8B-B14F-4D97-AF65-F5344CB8AC3E}">
        <p14:creationId xmlns:p14="http://schemas.microsoft.com/office/powerpoint/2010/main" val="4188111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Relationship Dynamics and Lifecycle Stages</a:t>
            </a:r>
          </a:p>
          <a:p>
            <a:r>
              <a:rPr lang="en-US" sz="1200" kern="1200" dirty="0">
                <a:solidFill>
                  <a:schemeClr val="tx1"/>
                </a:solidFill>
                <a:effectLst/>
                <a:latin typeface="+mn-lt"/>
                <a:ea typeface="+mn-ea"/>
                <a:cs typeface="+mn-cs"/>
              </a:rPr>
              <a:t>Relationships operate according to a lifecycle process, during which they develop, shift, and ultimately dissolve, according to the path-dependent stages in Figure 7.3. Most relationships begin with an </a:t>
            </a:r>
            <a:r>
              <a:rPr lang="en-US" sz="1200" b="1" i="1" kern="1200" dirty="0">
                <a:solidFill>
                  <a:schemeClr val="tx1"/>
                </a:solidFill>
                <a:effectLst/>
                <a:latin typeface="+mn-lt"/>
                <a:ea typeface="+mn-ea"/>
                <a:cs typeface="+mn-cs"/>
              </a:rPr>
              <a:t>exploratory or early stage</a:t>
            </a:r>
            <a:r>
              <a:rPr lang="en-US" sz="1200" kern="1200" dirty="0">
                <a:solidFill>
                  <a:schemeClr val="tx1"/>
                </a:solidFill>
                <a:effectLst/>
                <a:latin typeface="+mn-lt"/>
                <a:ea typeface="+mn-ea"/>
                <a:cs typeface="+mn-cs"/>
              </a:rPr>
              <a:t>, featuring limited confidence in the partner’s ability and trustworthiness but also a willingness to explore the relationship to determine if the potential benefits exceed those available from alternative options. During early communications, the parties realize synergistic norms and goals through reciprocated transactions. If the initial experiences are positive and produce the desired outcomes, as well as evidence of trustworthiness, relationships move into the </a:t>
            </a:r>
            <a:r>
              <a:rPr lang="en-US" sz="1200" b="1" i="1" kern="1200" dirty="0">
                <a:solidFill>
                  <a:schemeClr val="tx1"/>
                </a:solidFill>
                <a:effectLst/>
                <a:latin typeface="+mn-lt"/>
                <a:ea typeface="+mn-ea"/>
                <a:cs typeface="+mn-cs"/>
              </a:rPr>
              <a:t>growth or developing stage</a:t>
            </a:r>
            <a:r>
              <a:rPr lang="en-US" sz="1200" kern="1200" dirty="0">
                <a:solidFill>
                  <a:schemeClr val="tx1"/>
                </a:solidFill>
                <a:effectLst/>
                <a:latin typeface="+mn-lt"/>
                <a:ea typeface="+mn-ea"/>
                <a:cs typeface="+mn-cs"/>
              </a:rPr>
              <a:t>. The escalation of reciprocated transactions and increased affective attachment produce trust, commitment, and satisfaction.</a:t>
            </a:r>
          </a:p>
          <a:p>
            <a:r>
              <a:rPr lang="en-US" sz="1200" kern="1200" dirty="0">
                <a:solidFill>
                  <a:schemeClr val="tx1"/>
                </a:solidFill>
                <a:effectLst/>
                <a:latin typeface="+mn-lt"/>
                <a:ea typeface="+mn-ea"/>
                <a:cs typeface="+mn-cs"/>
              </a:rPr>
              <a:t>If the relationship continues, the partners continue to obtain benefits and greater interdependence, such that they reach the </a:t>
            </a:r>
            <a:r>
              <a:rPr lang="en-US" sz="1200" b="1" i="1" kern="1200" dirty="0">
                <a:solidFill>
                  <a:schemeClr val="tx1"/>
                </a:solidFill>
                <a:effectLst/>
                <a:latin typeface="+mn-lt"/>
                <a:ea typeface="+mn-ea"/>
                <a:cs typeface="+mn-cs"/>
              </a:rPr>
              <a:t>maturity or maintaining stage</a:t>
            </a:r>
            <a:r>
              <a:rPr lang="en-US" sz="1200" kern="1200" dirty="0">
                <a:solidFill>
                  <a:schemeClr val="tx1"/>
                </a:solidFill>
                <a:effectLst/>
                <a:latin typeface="+mn-lt"/>
                <a:ea typeface="+mn-ea"/>
                <a:cs typeface="+mn-cs"/>
              </a:rPr>
              <a:t>. Their calculative trust gets replaced by knowledge- and affective-based trust, communication, and other relational norms that reinforce their common goals. Both firms view their partner’s behaviors as predictable, and mutual investments occur. In combination, these factors increase the partners’ willingness to make long-term commitments to and investments in the relationship. They expect continued interactions. Still, even successful relationships can enter a </a:t>
            </a:r>
            <a:r>
              <a:rPr lang="en-US" sz="1200" b="1" i="1" kern="1200" dirty="0">
                <a:solidFill>
                  <a:schemeClr val="tx1"/>
                </a:solidFill>
                <a:effectLst/>
                <a:latin typeface="+mn-lt"/>
                <a:ea typeface="+mn-ea"/>
                <a:cs typeface="+mn-cs"/>
              </a:rPr>
              <a:t>decline or recovery stage</a:t>
            </a:r>
            <a:r>
              <a:rPr lang="en-US" sz="1200" kern="1200" dirty="0">
                <a:solidFill>
                  <a:schemeClr val="tx1"/>
                </a:solidFill>
                <a:effectLst/>
                <a:latin typeface="+mn-lt"/>
                <a:ea typeface="+mn-ea"/>
                <a:cs typeface="+mn-cs"/>
              </a:rPr>
              <a:t> in response to specific events (conflict, unfairness, betrayal) or passive neglect (failure to communicate, ending investments)</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41</a:t>
            </a:fld>
            <a:endParaRPr lang="en-US"/>
          </a:p>
        </p:txBody>
      </p:sp>
    </p:spTree>
    <p:extLst>
      <p:ext uri="{BB962C8B-B14F-4D97-AF65-F5344CB8AC3E}">
        <p14:creationId xmlns:p14="http://schemas.microsoft.com/office/powerpoint/2010/main" val="1608414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Across the different relationship stages detailed in Figure 7.3, RM strategies should be adapted as follows:</a:t>
            </a:r>
          </a:p>
          <a:p>
            <a:r>
              <a:rPr lang="en-US" sz="1200" b="0" i="0" u="none" strike="noStrike" kern="1200" baseline="0" dirty="0">
                <a:solidFill>
                  <a:schemeClr val="tx1"/>
                </a:solidFill>
                <a:latin typeface="+mn-lt"/>
                <a:ea typeface="+mn-ea"/>
                <a:cs typeface="+mn-cs"/>
              </a:rPr>
              <a:t>-Early: Use gratitude-, communication-, and competency-based strategies to build reciprocity norms and explore potential.</a:t>
            </a:r>
          </a:p>
          <a:p>
            <a:r>
              <a:rPr lang="en-US" sz="1200" b="0" i="0" u="none" strike="noStrike" kern="1200" baseline="0" dirty="0">
                <a:solidFill>
                  <a:schemeClr val="tx1"/>
                </a:solidFill>
                <a:latin typeface="+mn-lt"/>
                <a:ea typeface="+mn-ea"/>
                <a:cs typeface="+mn-cs"/>
              </a:rPr>
              <a:t>-Growth: Use bilateral investments to exploit relationship potential, although the window for investments is small. For example, Cricket Australia and the Channel Nine broadcasting system regularly team up for mutual gains: Cricket Australia assigns Channel Nine exclusive TV rights to its national and international cricket tournaments, and Channel Nine agrees to invest in the latest digital technology to provide more engaging and incisive cricket telecasts for fans.</a:t>
            </a:r>
          </a:p>
          <a:p>
            <a:r>
              <a:rPr lang="en-US" sz="1200" b="0" i="0" u="none" strike="noStrike" kern="1200" baseline="0" dirty="0">
                <a:solidFill>
                  <a:schemeClr val="tx1"/>
                </a:solidFill>
                <a:latin typeface="+mn-lt"/>
                <a:ea typeface="+mn-ea"/>
                <a:cs typeface="+mn-cs"/>
              </a:rPr>
              <a:t>-Maintain: Don’t neglect (ongoing communication and investments) or betray (unfairness and conflict) customers. </a:t>
            </a:r>
            <a:r>
              <a:rPr lang="en-US" sz="1200" b="0" i="0" u="none" strike="noStrike" kern="1200" baseline="0" dirty="0" err="1">
                <a:solidFill>
                  <a:schemeClr val="tx1"/>
                </a:solidFill>
                <a:latin typeface="+mn-lt"/>
                <a:ea typeface="+mn-ea"/>
                <a:cs typeface="+mn-cs"/>
              </a:rPr>
              <a:t>Flipkart</a:t>
            </a:r>
            <a:r>
              <a:rPr lang="en-US" sz="1200" b="0" i="0" u="none" strike="noStrike" kern="1200" baseline="0" dirty="0">
                <a:solidFill>
                  <a:schemeClr val="tx1"/>
                </a:solidFill>
                <a:latin typeface="+mn-lt"/>
                <a:ea typeface="+mn-ea"/>
                <a:cs typeface="+mn-cs"/>
              </a:rPr>
              <a:t>, India’s fastest growing online retail startup, invests significantly in technology to ensure that every customer who returns a product is issued a full refund within 30 days, knowing the importance of being perceived as a fair retailer among consumers.</a:t>
            </a:r>
          </a:p>
          <a:p>
            <a:r>
              <a:rPr lang="en-US" sz="1200" b="0" i="0" u="none" strike="noStrike" kern="1200" baseline="0" dirty="0">
                <a:solidFill>
                  <a:schemeClr val="tx1"/>
                </a:solidFill>
                <a:latin typeface="+mn-lt"/>
                <a:ea typeface="+mn-ea"/>
                <a:cs typeface="+mn-cs"/>
              </a:rPr>
              <a:t>-Recovery: Use communication together with compromise to rebuild relationships and avoid exchanges based solely on dependence. As important venues for firms to receive feedback, review websites allow consumers to express their opinions and provide product ratings, but their reviews often highlight product failure experiences. This negative feedback can damage firms’ reputations and adversely affect their performance; therefore, many hotels (e.g., The Ritz London) respond publicly and immediately to consumers’ online complaints on </a:t>
            </a:r>
            <a:r>
              <a:rPr lang="en-US" sz="1200" b="0" i="0" u="none" strike="noStrike" kern="1200" baseline="0" dirty="0" err="1">
                <a:solidFill>
                  <a:schemeClr val="tx1"/>
                </a:solidFill>
                <a:latin typeface="+mn-lt"/>
                <a:ea typeface="+mn-ea"/>
                <a:cs typeface="+mn-cs"/>
              </a:rPr>
              <a:t>Tripadvisor.com</a:t>
            </a:r>
            <a:r>
              <a:rPr lang="en-US" sz="1200" b="0" i="0" u="none" strike="noStrike" kern="1200" baseline="0" dirty="0">
                <a:solidFill>
                  <a:schemeClr val="tx1"/>
                </a:solidFill>
                <a:latin typeface="+mn-lt"/>
                <a:ea typeface="+mn-ea"/>
                <a:cs typeface="+mn-cs"/>
              </a:rPr>
              <a:t> to avoid any damage to their image, especially among prospective consumers who use the websites to obtain </a:t>
            </a:r>
            <a:r>
              <a:rPr lang="en-US" sz="1200" b="0" i="0" u="none" strike="noStrike" kern="1200" baseline="0" dirty="0" err="1">
                <a:solidFill>
                  <a:schemeClr val="tx1"/>
                </a:solidFill>
                <a:latin typeface="+mn-lt"/>
                <a:ea typeface="+mn-ea"/>
                <a:cs typeface="+mn-cs"/>
              </a:rPr>
              <a:t>prepurchase</a:t>
            </a:r>
            <a:r>
              <a:rPr lang="en-US" sz="1200" b="0" i="0" u="none" strike="noStrike" kern="1200" baseline="0" dirty="0">
                <a:solidFill>
                  <a:schemeClr val="tx1"/>
                </a:solidFill>
                <a:latin typeface="+mn-lt"/>
                <a:ea typeface="+mn-ea"/>
                <a:cs typeface="+mn-cs"/>
              </a:rPr>
              <a:t> information.</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42</a:t>
            </a:fld>
            <a:endParaRPr lang="en-US"/>
          </a:p>
        </p:txBody>
      </p:sp>
    </p:spTree>
    <p:extLst>
      <p:ext uri="{BB962C8B-B14F-4D97-AF65-F5344CB8AC3E}">
        <p14:creationId xmlns:p14="http://schemas.microsoft.com/office/powerpoint/2010/main" val="4163572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43</a:t>
            </a:fld>
            <a:endParaRPr lang="en-US"/>
          </a:p>
        </p:txBody>
      </p:sp>
    </p:spTree>
    <p:extLst>
      <p:ext uri="{BB962C8B-B14F-4D97-AF65-F5344CB8AC3E}">
        <p14:creationId xmlns:p14="http://schemas.microsoft.com/office/powerpoint/2010/main" val="3649065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44</a:t>
            </a:fld>
            <a:endParaRPr lang="en-US"/>
          </a:p>
        </p:txBody>
      </p:sp>
    </p:spTree>
    <p:extLst>
      <p:ext uri="{BB962C8B-B14F-4D97-AF65-F5344CB8AC3E}">
        <p14:creationId xmlns:p14="http://schemas.microsoft.com/office/powerpoint/2010/main" val="3739449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Building Relationship Equity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process of building relationship equity consists of two main steps. First, a firm needs to develop a strong foundation that supports relationship building and maintenance. Primarily, it must organize, hire, train, and build systems for employees that support positive relational interfaces with customers. In addition, the firm needs to establish and institute fundamental processes conductive to positive relational exchanges. Second, with this foundation, the firm can begin to implement relationship marketing and loyalty programs targeted at specific customer groups, designed to generate specific relational outcomes across the firm’s customer portfolio. Some academic research detailing best practices in this effort is summarized in Table 7.2.</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45</a:t>
            </a:fld>
            <a:endParaRPr lang="en-US"/>
          </a:p>
        </p:txBody>
      </p:sp>
    </p:spTree>
    <p:extLst>
      <p:ext uri="{BB962C8B-B14F-4D97-AF65-F5344CB8AC3E}">
        <p14:creationId xmlns:p14="http://schemas.microsoft.com/office/powerpoint/2010/main" val="2994452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Step 1: Developing a Strong Relationship Foundation. </a:t>
            </a:r>
            <a:r>
              <a:rPr lang="en-US" sz="1200" kern="1200" dirty="0">
                <a:solidFill>
                  <a:schemeClr val="tx1"/>
                </a:solidFill>
                <a:effectLst/>
                <a:latin typeface="+mn-lt"/>
                <a:ea typeface="+mn-ea"/>
                <a:cs typeface="+mn-cs"/>
              </a:rPr>
              <a:t>Unfairness and unresolved conflict can undo years and fortunes spent on relationship building. In many cases, it is counterproductive to increase RM budgets without a well-designed process for dealing with customer problems, service failures, or trust violations. Sellers must design customer conflict resolution within the framework of their overall RM activities, such as creating a culture that emphasizes the importance of resolving problems, supported by formal systems for correcting customer issues. That is, the culture of the selling firm is important, and all elements, from hiring and training salespeople to compensation and support systems, must encourage the seller’s representatives to pursue and maintain good relationships with customers.</a:t>
            </a:r>
          </a:p>
          <a:p>
            <a:r>
              <a:rPr lang="en-US" sz="1200" kern="1200" dirty="0">
                <a:solidFill>
                  <a:schemeClr val="tx1"/>
                </a:solidFill>
                <a:effectLst/>
                <a:latin typeface="+mn-lt"/>
                <a:ea typeface="+mn-ea"/>
                <a:cs typeface="+mn-cs"/>
              </a:rPr>
              <a:t>These individual, boundary-spanning personnel with whom customers interact usually are the most critical means to create and maintain strong customer relationships, so firms also should empower boundary spanners to resolve issues immediately. At the Ritz-Carlton for example, employees may spend up to $1,000 solving customer issues on their own, without any approval. The interpersonal relationships of customers with boundary spanners affect customer behaviors more than do their relationships with the selling firm. To take advantage of this strong impact of interpersonal relationships, sellers should assign a dedicated contact person to customers, especially in B2C settings; if the customer calls and the dedicated contact person is not available, other employees can acknowledge that they are filling in and give the customer the option to wait until the contact person is available, leave a message, or agree to let the substitute handle a critical issue. Similar tactics even might be implemented in call centers. Inbound calls rarely get directed to a specific rep, but the Vanguard mutual fund company assigns all “Flagship customers” a dedicated representative and phone number. Outgoing calls, direct mail, and up- or cross-selling efforts always should come from the contact person. Even web-based interfaces can reference this dedicated staffer (e.g., with a picture) or offer an option to e-mail the contact person.</a:t>
            </a:r>
          </a:p>
          <a:p>
            <a:r>
              <a:rPr lang="en-US" sz="1200" kern="1200" dirty="0">
                <a:solidFill>
                  <a:schemeClr val="tx1"/>
                </a:solidFill>
                <a:effectLst/>
                <a:latin typeface="+mn-lt"/>
                <a:ea typeface="+mn-ea"/>
                <a:cs typeface="+mn-cs"/>
              </a:rPr>
              <a:t>Because so many drivers of customer relationships revolve around boundary spanners, sellers need to dedicate their RM investments to selecting, training, and motivating boundary-spanning employees. Expensive advertising and rebate programs likely will be wasted—especially if the firms sell exclusive, luxury, technical, or complex products and services—if the customers’ interactions with contact employees are poor. Whether the seller is </a:t>
            </a:r>
            <a:r>
              <a:rPr lang="en-US" sz="1200" kern="1200" dirty="0" err="1">
                <a:solidFill>
                  <a:schemeClr val="tx1"/>
                </a:solidFill>
                <a:effectLst/>
                <a:latin typeface="+mn-lt"/>
                <a:ea typeface="+mn-ea"/>
                <a:cs typeface="+mn-cs"/>
              </a:rPr>
              <a:t>Flipkart</a:t>
            </a:r>
            <a:r>
              <a:rPr lang="en-US" sz="1200" kern="1200" dirty="0">
                <a:solidFill>
                  <a:schemeClr val="tx1"/>
                </a:solidFill>
                <a:effectLst/>
                <a:latin typeface="+mn-lt"/>
                <a:ea typeface="+mn-ea"/>
                <a:cs typeface="+mn-cs"/>
              </a:rPr>
              <a:t> or the Ritz, strong RM firms expend significant effort to ensure the effectiveness of their boundary-spanning personnel.</a:t>
            </a:r>
          </a:p>
          <a:p>
            <a:r>
              <a:rPr lang="en-US" sz="1200" kern="1200" dirty="0">
                <a:solidFill>
                  <a:schemeClr val="tx1"/>
                </a:solidFill>
                <a:effectLst/>
                <a:latin typeface="+mn-lt"/>
                <a:ea typeface="+mn-ea"/>
                <a:cs typeface="+mn-cs"/>
              </a:rPr>
              <a:t>Increasing the amount, frequency, and quality of communication with customers also can be effective, especially when the communication comes through parallel channels. Early in the relationship lifecycle, communication drives relationship quality and growth, with multiple dividends. In addition to this immediate impact, communication can improve relationship quality over time, such as by unveiling new cooperative value creation ideas or preventing ugly conflict or service failures. </a:t>
            </a:r>
          </a:p>
          <a:p>
            <a:r>
              <a:rPr lang="en-US" sz="1200" kern="1200" dirty="0">
                <a:solidFill>
                  <a:schemeClr val="tx1"/>
                </a:solidFill>
                <a:effectLst/>
                <a:latin typeface="+mn-lt"/>
                <a:ea typeface="+mn-ea"/>
                <a:cs typeface="+mn-cs"/>
              </a:rPr>
              <a:t>Regardless of the extensiveness of such external communication though, a poor alignment of internal, organizational elements (e.g., corporate leadership, strategy, culture, control) with RM can undermine any effort to build customer relationships. If internal control systems discourage salespeople or boundary spanners from developing relationships with customers for example, they can have far-reaching and detrimental effects. Sellers thus should conduct internal RM audits and design flexible RM policies and programs, such that their appropriately motivated boundary spanners recognize their ability to adapt their RM activities to their customers’ specific relationship orientations. </a:t>
            </a:r>
          </a:p>
        </p:txBody>
      </p:sp>
      <p:sp>
        <p:nvSpPr>
          <p:cNvPr id="4" name="Slide Number Placeholder 3"/>
          <p:cNvSpPr>
            <a:spLocks noGrp="1"/>
          </p:cNvSpPr>
          <p:nvPr>
            <p:ph type="sldNum" sz="quarter" idx="10"/>
          </p:nvPr>
        </p:nvSpPr>
        <p:spPr/>
        <p:txBody>
          <a:bodyPr/>
          <a:lstStyle/>
          <a:p>
            <a:fld id="{99481517-11CD-1043-936A-823C17956EDF}" type="slidenum">
              <a:rPr lang="en-US" smtClean="0"/>
              <a:t>46</a:t>
            </a:fld>
            <a:endParaRPr lang="en-US"/>
          </a:p>
        </p:txBody>
      </p:sp>
    </p:spTree>
    <p:extLst>
      <p:ext uri="{BB962C8B-B14F-4D97-AF65-F5344CB8AC3E}">
        <p14:creationId xmlns:p14="http://schemas.microsoft.com/office/powerpoint/2010/main" val="352489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5E2D2A7B-A99C-4831-B780-B99BB80C3CB7}" type="slidenum">
              <a:rPr lang="en-US"/>
              <a:pPr/>
              <a:t>4</a:t>
            </a:fld>
            <a:endParaRPr lang="en-US"/>
          </a:p>
        </p:txBody>
      </p:sp>
      <p:sp>
        <p:nvSpPr>
          <p:cNvPr id="178179" name="Rectangle 7"/>
          <p:cNvSpPr txBox="1">
            <a:spLocks noGrp="1" noChangeArrowheads="1"/>
          </p:cNvSpPr>
          <p:nvPr/>
        </p:nvSpPr>
        <p:spPr bwMode="auto">
          <a:xfrm>
            <a:off x="3884414" y="8684385"/>
            <a:ext cx="2972098" cy="458107"/>
          </a:xfrm>
          <a:prstGeom prst="rect">
            <a:avLst/>
          </a:prstGeom>
          <a:noFill/>
          <a:ln w="9525">
            <a:noFill/>
            <a:miter lim="800000"/>
            <a:headEnd/>
            <a:tailEnd/>
          </a:ln>
        </p:spPr>
        <p:txBody>
          <a:bodyPr lIns="90557" tIns="45279" rIns="90557" bIns="45279" anchor="b"/>
          <a:lstStyle/>
          <a:p>
            <a:pPr algn="r" defTabSz="906321" eaLnBrk="0" hangingPunct="0"/>
            <a:fld id="{1EBE87AD-B0EF-4D1B-92BE-0C75CEB6C081}" type="slidenum">
              <a:rPr lang="en-US" sz="1200"/>
              <a:pPr algn="r" defTabSz="906321" eaLnBrk="0" hangingPunct="0"/>
              <a:t>4</a:t>
            </a:fld>
            <a:endParaRPr lang="en-US" sz="1200"/>
          </a:p>
        </p:txBody>
      </p:sp>
      <p:sp>
        <p:nvSpPr>
          <p:cNvPr id="178180" name="Rectangle 2"/>
          <p:cNvSpPr>
            <a:spLocks noGrp="1" noRot="1" noChangeAspect="1" noChangeArrowheads="1" noTextEdit="1"/>
          </p:cNvSpPr>
          <p:nvPr>
            <p:ph type="sldImg"/>
          </p:nvPr>
        </p:nvSpPr>
        <p:spPr>
          <a:xfrm>
            <a:off x="1147763" y="687388"/>
            <a:ext cx="4564062" cy="3424237"/>
          </a:xfrm>
          <a:ln/>
        </p:spPr>
      </p:sp>
      <p:sp>
        <p:nvSpPr>
          <p:cNvPr id="178181" name="Rectangle 3"/>
          <p:cNvSpPr>
            <a:spLocks noGrp="1" noChangeArrowheads="1"/>
          </p:cNvSpPr>
          <p:nvPr>
            <p:ph type="body" idx="1"/>
          </p:nvPr>
        </p:nvSpPr>
        <p:spPr>
          <a:xfrm>
            <a:off x="684610" y="4343704"/>
            <a:ext cx="5488781" cy="4113892"/>
          </a:xfrm>
          <a:noFill/>
          <a:ln/>
        </p:spPr>
        <p:txBody>
          <a:bodyPr/>
          <a:lstStyle/>
          <a:p>
            <a:r>
              <a:rPr lang="en-US" sz="1200" b="0" i="0" u="none" strike="noStrike" kern="1200" baseline="0" dirty="0">
                <a:solidFill>
                  <a:schemeClr val="tx1"/>
                </a:solidFill>
                <a:latin typeface="+mn-lt"/>
                <a:ea typeface="+mn-ea"/>
                <a:cs typeface="+mn-cs"/>
              </a:rPr>
              <a:t>Marketing Principle #3 focuses on building and maintaining barriers, or sustainable competitive advantages (SCAs), to competitive attacks, based on the premise that competitors react continually to a firm’s success. Investments in building a firm’s relationship equity by developing B2B and B2C relationships can represent a strong barrier to competitors. Relationship equity refers to the aggregation of relational assets and liabilities, associated with the firm’s boundary-spanning employees and social networks linked to the offering or experience, that add to or subtract from the value provided by the firm’s offering. Efforts to build relationship equity often come after generating brand and value equities, because relational interactions are part of the product and service delivery or experience, which occurs after the product is designed and launched and brands have been promoted to the targeted customer segment. Yet, relationships powerfully affect behavior; relational-based decision making is ingrained in people’s psyches. For example, nearly one-third of human brain activity focuses on relational interactions, because they support cooperation and evolutionary advances. The varied</a:t>
            </a:r>
          </a:p>
          <a:p>
            <a:r>
              <a:rPr lang="en-US" sz="1200" b="0" i="0" u="none" strike="noStrike" kern="1200" baseline="0" dirty="0">
                <a:solidFill>
                  <a:schemeClr val="tx1"/>
                </a:solidFill>
                <a:latin typeface="+mn-lt"/>
                <a:ea typeface="+mn-ea"/>
                <a:cs typeface="+mn-cs"/>
              </a:rPr>
              <a:t>psychological processes and emotions associated with relational or seemingly relational interactions (e.g., gift–gratitude, anger–punishment, guilt–reciprocation, love–hate) help explain customers’ responses to marketers’ actions and thus the effectiveness of RM.</a:t>
            </a:r>
            <a:endParaRPr lang="en-US" dirty="0"/>
          </a:p>
        </p:txBody>
      </p:sp>
    </p:spTree>
    <p:extLst>
      <p:ext uri="{BB962C8B-B14F-4D97-AF65-F5344CB8AC3E}">
        <p14:creationId xmlns:p14="http://schemas.microsoft.com/office/powerpoint/2010/main" val="763584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Step 2: Implementing Targeted RM and Loyalty Programs. </a:t>
            </a:r>
            <a:r>
              <a:rPr lang="en-US" sz="1200" kern="1200" dirty="0">
                <a:solidFill>
                  <a:schemeClr val="tx1"/>
                </a:solidFill>
                <a:effectLst/>
                <a:latin typeface="+mn-lt"/>
                <a:ea typeface="+mn-ea"/>
                <a:cs typeface="+mn-cs"/>
              </a:rPr>
              <a:t>Different RM programs build different forms of relational ties that generate varying returns from different types of customers. Relationship marketing investments in specific programs should be allocated primarily to social and structural, rather than financial, programs.</a:t>
            </a:r>
          </a:p>
          <a:p>
            <a:r>
              <a:rPr lang="en-US" sz="1200" b="1" i="1" kern="1200" dirty="0">
                <a:solidFill>
                  <a:schemeClr val="tx1"/>
                </a:solidFill>
                <a:effectLst/>
                <a:latin typeface="+mn-lt"/>
                <a:ea typeface="+mn-ea"/>
                <a:cs typeface="+mn-cs"/>
              </a:rPr>
              <a:t>Social RM programs</a:t>
            </a:r>
            <a:r>
              <a:rPr lang="en-US" sz="1200" kern="1200" dirty="0">
                <a:solidFill>
                  <a:schemeClr val="tx1"/>
                </a:solidFill>
                <a:effectLst/>
                <a:latin typeface="+mn-lt"/>
                <a:ea typeface="+mn-ea"/>
                <a:cs typeface="+mn-cs"/>
              </a:rPr>
              <a:t> use social engagements like meals and sporting events to convey the customer’s special status. </a:t>
            </a:r>
          </a:p>
          <a:p>
            <a:r>
              <a:rPr lang="en-US" sz="1200" kern="1200" dirty="0">
                <a:solidFill>
                  <a:schemeClr val="tx1"/>
                </a:solidFill>
                <a:effectLst/>
                <a:latin typeface="+mn-lt"/>
                <a:ea typeface="+mn-ea"/>
                <a:cs typeface="+mn-cs"/>
              </a:rPr>
              <a:t>The difficult-to-duplicate bonds that result from such special treatment often prompt customers to reciprocate, with repeat sales, recommendations, or ignoring competitive offers. The financial returns of social RM investments have direct, significant impacts on profit—greater than those of other RM investment types and reaching return-on-investment (ROI) values of approximately 180 percent. Yet social programs also lead customers to build relationships with the salesperson rather than the selling firm, so they could defect if the salesperson turns over or leaves the firm. This cautionary note suggests that multiple members of the firm should maintain at least some communications with customers. Still, perhaps because of the interpersonal nature of their delivery (i.e., salespeople allocate their available resources in real time at their own discretion), a social program’s effects appear largely immune to contextual factors.</a:t>
            </a:r>
          </a:p>
          <a:p>
            <a:r>
              <a:rPr lang="en-US" sz="1200" b="1" i="1" kern="1200" dirty="0">
                <a:solidFill>
                  <a:schemeClr val="tx1"/>
                </a:solidFill>
                <a:effectLst/>
                <a:latin typeface="+mn-lt"/>
                <a:ea typeface="+mn-ea"/>
                <a:cs typeface="+mn-cs"/>
              </a:rPr>
              <a:t>Structural RM programs</a:t>
            </a:r>
            <a:r>
              <a:rPr lang="en-US" sz="1200" kern="1200" dirty="0">
                <a:solidFill>
                  <a:schemeClr val="tx1"/>
                </a:solidFill>
                <a:effectLst/>
                <a:latin typeface="+mn-lt"/>
                <a:ea typeface="+mn-ea"/>
                <a:cs typeface="+mn-cs"/>
              </a:rPr>
              <a:t> provide investments that customers might not make themselves, such as in electronic order processing interfaces or customized packaging. They generally increase the customer’s efficiency, convenience, or productivity, creating a hard-to-quantify but substantial customer benefit. With their considerable setup costs and benefits, the existence of these programs binds customers and sellers closely. The competitive advantages resulting from these structural bonds occur because customers increase their business with the seller to take full advantage of their value-enhancing offerings. With regard to profit, the influence of structural RM investments depends on interaction frequency. If customers show an average interaction frequency (a few times per week), short-term returns break even. If they engage in frequent interactions, the ROI for structural RM is about 120 percent. To leverage structural relationship investments, sellers thus should focus on customers who can get the most value from customized structural solutions and who participate in relatively more frequent interactions. </a:t>
            </a:r>
          </a:p>
          <a:p>
            <a:r>
              <a:rPr lang="en-US" sz="1200" b="1" i="1" kern="1200" dirty="0">
                <a:solidFill>
                  <a:schemeClr val="tx1"/>
                </a:solidFill>
                <a:effectLst/>
                <a:latin typeface="+mn-lt"/>
                <a:ea typeface="+mn-ea"/>
                <a:cs typeface="+mn-cs"/>
              </a:rPr>
              <a:t>Financial RM programs</a:t>
            </a:r>
            <a:r>
              <a:rPr lang="en-US" sz="1200" kern="1200" dirty="0">
                <a:solidFill>
                  <a:schemeClr val="tx1"/>
                </a:solidFill>
                <a:effectLst/>
                <a:latin typeface="+mn-lt"/>
                <a:ea typeface="+mn-ea"/>
                <a:cs typeface="+mn-cs"/>
              </a:rPr>
              <a:t> provide economic benefits, in the form of special discounts, giveaways, free shipping, or extended payment terms that ultimately tend to offer little relative advantage, because competitors can easily match them. Customers attracted by incentives also tend to seek out deals and are less profitable to serve. This is not to discount the benefits and returns financial programs can provide in some situations. Rather, they cannot be the only type of program used to build relationships. Instead, tactics such as price reductions or rebates should represent price or volume discounts or responses to competitors’ moves. It is extremely easy to misallocate financial RM programs too; a customer service employee can simply hand out a financial incentive (e.g., free sample, special discount).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48</a:t>
            </a:fld>
            <a:endParaRPr lang="en-US"/>
          </a:p>
        </p:txBody>
      </p:sp>
    </p:spTree>
    <p:extLst>
      <p:ext uri="{BB962C8B-B14F-4D97-AF65-F5344CB8AC3E}">
        <p14:creationId xmlns:p14="http://schemas.microsoft.com/office/powerpoint/2010/main" val="3729538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Telstra, Australia’s telecoms giant, launched a loyalty program called “Thanks” that rewards its customers with movie tickets and access to live music and sporting events. Mark </a:t>
            </a:r>
            <a:r>
              <a:rPr lang="en-US" sz="1200" b="0" i="0" u="none" strike="noStrike" kern="1200" baseline="0" dirty="0" err="1">
                <a:solidFill>
                  <a:schemeClr val="tx1"/>
                </a:solidFill>
                <a:latin typeface="+mn-lt"/>
                <a:ea typeface="+mn-ea"/>
                <a:cs typeface="+mn-cs"/>
              </a:rPr>
              <a:t>Buckman</a:t>
            </a:r>
            <a:r>
              <a:rPr lang="en-US" sz="1200" b="0" i="0" u="none" strike="noStrike" kern="1200" baseline="0" dirty="0">
                <a:solidFill>
                  <a:schemeClr val="tx1"/>
                </a:solidFill>
                <a:latin typeface="+mn-lt"/>
                <a:ea typeface="+mn-ea"/>
                <a:cs typeface="+mn-cs"/>
              </a:rPr>
              <a:t>, the chief marketing officer of Telstra, indicated that: “We want our customers to turn into advocates for our business. They stay longer with you, they spend more money with you and they recommend you to friends and family.” The program was launched to recognize the relationship Telstra has with its customers, while enhancing the commitment to the brand.</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49</a:t>
            </a:fld>
            <a:endParaRPr lang="en-US"/>
          </a:p>
        </p:txBody>
      </p:sp>
    </p:spTree>
    <p:extLst>
      <p:ext uri="{BB962C8B-B14F-4D97-AF65-F5344CB8AC3E}">
        <p14:creationId xmlns:p14="http://schemas.microsoft.com/office/powerpoint/2010/main" val="3488513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Your World Rewards (UAE &amp; US)</a:t>
            </a:r>
          </a:p>
          <a:p>
            <a:r>
              <a:rPr lang="en-US" sz="1200" b="0" i="0" u="none" strike="noStrike" kern="1200" baseline="0" dirty="0">
                <a:solidFill>
                  <a:schemeClr val="tx1"/>
                </a:solidFill>
                <a:latin typeface="+mn-lt"/>
                <a:ea typeface="+mn-ea"/>
                <a:cs typeface="+mn-cs"/>
              </a:rPr>
              <a:t>Emirates Airline and Starwood Hotels &amp; Resorts Worldwide, Inc. formed a partnership, Your World Rewards, to provide reciprocal benefits to Emirates Skywards and Starwood Preferred Guest (SPG) customers. The combined program allows Skywards and SPG elite members to gain points and rewards when they fly with Emirates or stay with Starwood. Platinum members of both programs can receive the highest level of rewards or exclusive benefits such as elite check-in, complimentary in-room Internet access, and priority check-in. Thierry </a:t>
            </a:r>
            <a:r>
              <a:rPr lang="en-US" sz="1200" b="0" i="0" u="none" strike="noStrike" kern="1200" baseline="0" dirty="0" err="1">
                <a:solidFill>
                  <a:schemeClr val="tx1"/>
                </a:solidFill>
                <a:latin typeface="+mn-lt"/>
                <a:ea typeface="+mn-ea"/>
                <a:cs typeface="+mn-cs"/>
              </a:rPr>
              <a:t>Antinori</a:t>
            </a:r>
            <a:r>
              <a:rPr lang="en-US" sz="1200" b="0" i="0" u="none" strike="noStrike" kern="1200" baseline="0" dirty="0">
                <a:solidFill>
                  <a:schemeClr val="tx1"/>
                </a:solidFill>
                <a:latin typeface="+mn-lt"/>
                <a:ea typeface="+mn-ea"/>
                <a:cs typeface="+mn-cs"/>
              </a:rPr>
              <a:t>, executive vice president and chief commercial officer of Emirates Airline, reports that: “The combination of Emirates’ growing global network, Starwood’s innovative take on hospitality and our top-rated loyalty programs allow us to recognize our most valuable customers with a heightened level of service and greater rewards wherever they travel – be it to one of our more than 140 destinations or at any of Starwood’s 1,200 hotels.”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50</a:t>
            </a:fld>
            <a:endParaRPr lang="en-US"/>
          </a:p>
        </p:txBody>
      </p:sp>
    </p:spTree>
    <p:extLst>
      <p:ext uri="{BB962C8B-B14F-4D97-AF65-F5344CB8AC3E}">
        <p14:creationId xmlns:p14="http://schemas.microsoft.com/office/powerpoint/2010/main" val="2943278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targeting RM programs toward customers with high relationship orientations will make them more effective. For customers who do not desire strong relationships or who perceive RM activities as a waste of time, unwanted hassle, or extra cost, improper targeting could lead them to shift to transaction-oriented sellers. For example, many firms understandably allocate their RM resources to their biggest customers or those with the most potential, but this criterion ignores the customer’s viewpoint. </a:t>
            </a:r>
          </a:p>
          <a:p>
            <a:r>
              <a:rPr lang="en-US" sz="1200" kern="1200" dirty="0">
                <a:solidFill>
                  <a:schemeClr val="tx1"/>
                </a:solidFill>
                <a:effectLst/>
                <a:latin typeface="+mn-lt"/>
                <a:ea typeface="+mn-ea"/>
                <a:cs typeface="+mn-cs"/>
              </a:rPr>
              <a:t>Instead, sellers need to leverage their RM investments by designing and delivering programs that increase their customers’ perceptions of the seller’s free will, benevolence, risk, and cost. Those perceptions should invoke gratitude for the RM benefit received. In contrast, RM benefits that everyone receives, that come in response to a request, that match a competitor’s offer, or that constitute part of the overall product or service offering generate less gratitude and thus little need to reciprocate. Ideally, all programs would retain some random or discretionary elements, rather than devolving into totally structured, quid pro quo programs that do little to promote relationships (e.g., airline loyalty points programs). Sellers instead can generate higher returns by carefully structuring and designing the delivery of their programs. </a:t>
            </a:r>
          </a:p>
          <a:p>
            <a:r>
              <a:rPr lang="en-US" sz="1200" kern="1200" dirty="0">
                <a:solidFill>
                  <a:schemeClr val="tx1"/>
                </a:solidFill>
                <a:effectLst/>
                <a:latin typeface="+mn-lt"/>
                <a:ea typeface="+mn-ea"/>
                <a:cs typeface="+mn-cs"/>
              </a:rPr>
              <a:t>The next step, beyond inducing gratitude, is getting customers to act on these feelings in ways that produce the most benefits. For example, sellers should create opportunities for customers to reciprocate but avoid any sense of demanding quid pro quo. These opportunities not only allow the seller to leverage the customer’s gratitude but also prevent guilt rationalization and encourage more reciprocity norms. A feeling of gratefulness toward a seller can, in the worst case scenario, generate feelings of guilt, which customers try to relieve by rationalizing their failure to reciprocate (e.g., assigning a negative motive to the seller). Gratefulness also decays over time. Therefore, an airline might be better off if it contacts frequent fliers with offers for discounts on upgrades if they book a certain number of flights within the next six months, for example. This offer grants each flier a ready opportunity to act on feelings of gratitude and should create reciprocity norms in their relationship. This recommendation is especially notable in the context of research that shows that people often reciprocate far in excess of the value received and even then continue to feel grateful.</a:t>
            </a:r>
          </a:p>
          <a:p>
            <a:r>
              <a:rPr lang="en-US" sz="1200" kern="1200" dirty="0">
                <a:solidFill>
                  <a:schemeClr val="tx1"/>
                </a:solidFill>
                <a:effectLst/>
                <a:latin typeface="+mn-lt"/>
                <a:ea typeface="+mn-ea"/>
                <a:cs typeface="+mn-cs"/>
              </a:rPr>
              <a:t>Finally, RM investments should be targeted and adapted according to the relationship stage. They can concentrate in early growth stages, when customers are more receptive to relationship building and competitive rivalry may be lower. Later on, as the relationship matures, existing structures, links, and communication processes should represent competitive barriers and support SCA. In the maintenance stage, RM investments can be reduced, to match customers’ needs. Sellers also might explore opportunities to expand the relationship, with new products or services, to shift the customer back onto a growth trajectory.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51</a:t>
            </a:fld>
            <a:endParaRPr lang="en-US"/>
          </a:p>
        </p:txBody>
      </p:sp>
    </p:spTree>
    <p:extLst>
      <p:ext uri="{BB962C8B-B14F-4D97-AF65-F5344CB8AC3E}">
        <p14:creationId xmlns:p14="http://schemas.microsoft.com/office/powerpoint/2010/main" val="32095529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central measure of the effectiveness of RM efforts is relational equity, which should be assessed on an ongoing basis to support learning and refinement over time (similar to brand equity). Relevant measures would acknowledge the multidimensional aspect of customer relationships. In interfirm relationships, sellers need to capture the breadth (number of contacts) and composition (authority and diversity) of their customer contact portfolio and focus on any weaknesses. If a customer satisfaction survey only includes one informant who reports on relationship quality, the results likely will be misleading, because this single measure cannot reveal the varied, different relational ties that might bind the two firms or whether existing contacts influence key decisions by the customer firm. Lifecycle stage measures, together with measures of the direction and rate of growth of the relationship (i.e., relational velocity), might provide a better leading indicator of the relationship’s future, because customers in stagnant or mature relationships probably require new RM tactics. If a customer no longer requires a relationship, the seller should move it to a more transactional interface or else find a way to reinvigorate the exchange with new offerings. Some fundamental characteristics of business relationships, which also reflect the measures required to capture relationship equity, are summarized in Table 7.3. </a:t>
            </a:r>
          </a:p>
          <a:p>
            <a:r>
              <a:rPr lang="en-US" sz="1200" kern="1200" dirty="0">
                <a:solidFill>
                  <a:schemeClr val="tx1"/>
                </a:solidFill>
                <a:effectLst/>
                <a:latin typeface="+mn-lt"/>
                <a:ea typeface="+mn-ea"/>
                <a:cs typeface="+mn-cs"/>
              </a:rPr>
              <a:t>—Table 7.3 about here—</a:t>
            </a:r>
          </a:p>
          <a:p>
            <a:r>
              <a:rPr lang="en-US" sz="1200" kern="1200" dirty="0">
                <a:solidFill>
                  <a:schemeClr val="tx1"/>
                </a:solidFill>
                <a:effectLst/>
                <a:latin typeface="+mn-lt"/>
                <a:ea typeface="+mn-ea"/>
                <a:cs typeface="+mn-cs"/>
              </a:rPr>
              <a:t>An effective measure of relational equity requires a clear definition of the target of that measure. A request that the customer report on the quality of his or her relationship with the seller must specify for example whether the relationship target is the selling firm, an aggregate entity, the primary sales contact, or a sales team. Leaving the target ambiguous will cause each measure to vary, depending on the degree to which it represents the individual- or firm-level relationship. Individual-level relationships are less stable over time (e.g., due to job changes) but typically have greater impacts on customer behavior and financial outcomes.</a:t>
            </a:r>
          </a:p>
          <a:p>
            <a:r>
              <a:rPr lang="en-US" sz="1200" kern="1200" dirty="0">
                <a:solidFill>
                  <a:schemeClr val="tx1"/>
                </a:solidFill>
                <a:effectLst/>
                <a:latin typeface="+mn-lt"/>
                <a:ea typeface="+mn-ea"/>
                <a:cs typeface="+mn-cs"/>
              </a:rPr>
              <a:t>If RM efforts inherently result in longer relationships, then it may seem that duration should be a good proxy for relationship strength or equity. However, this measure is not very effective. In research into the impact of relationship duration on customer profitability, long-term customers reasonably constitute most of the firm’s profits, but short-term customers are important too: They capture nearly 30 percent of firm profits. A different study indicates that long-term customers (&gt; 6 years) offer higher sales growth, inventory turnover, and returns on invested capital, but they also account for lower gross margins. In most cases, relationship duration, especially after the first year, fails to increase customer profits or prices, so it is a poor proxy for relationship equity.</a:t>
            </a:r>
          </a:p>
          <a:p>
            <a:r>
              <a:rPr lang="en-US" sz="1200" kern="1200" dirty="0">
                <a:solidFill>
                  <a:schemeClr val="tx1"/>
                </a:solidFill>
                <a:effectLst/>
                <a:latin typeface="+mn-lt"/>
                <a:ea typeface="+mn-ea"/>
                <a:cs typeface="+mn-cs"/>
              </a:rPr>
              <a:t>Another approach links RM programs and relationship equity measures to customer lifetime value (recall the CLV Sidebar 3.2), to isolate what portion of the CLV results from relationship equity or specific RM programs. Sidebar 7.1 describes how multivariate regression can facilitate this approach, because it can link many different variables or drivers (i.e., independent variables) to an outcome variable of interest (i.e., dependent variables, or CLV in this example) and then discover which independent variables significantly affect the outcome and by how much. </a:t>
            </a:r>
          </a:p>
          <a:p>
            <a:r>
              <a:rPr lang="en-US" sz="1200" kern="1200" dirty="0">
                <a:solidFill>
                  <a:schemeClr val="tx1"/>
                </a:solidFill>
                <a:effectLst/>
                <a:latin typeface="+mn-lt"/>
                <a:ea typeface="+mn-ea"/>
                <a:cs typeface="+mn-cs"/>
              </a:rPr>
              <a:t>Although this CLV approach is very helpful, in that it integrates multiple financial outcomes into one measure and captures future financial benefits, it cannot capture some of the potential benefits of a strong relational bond, such as positive WOM that leads to new customer acquisition. Strong customer relationships also accrue knowledge-based benefits and insights, helping sellers identify new product opportunities, test and refine new product concepts, and accelerate the adoption of new product launches. Therefore, strong relationships likely influence sellers’ financial performance in ways that financial metrics cannot reveal. Such effects are especially difficult to capture because they occur in a time and location that differs greatly from the site at which the customer’s relational behaviors take place. For example, the seller might use critical information that a relational customer provides it to develop a proprietary new product. The profitable sales that the seller generates with different customers in different markets due to this product likely would accrue only many years in the future.</a:t>
            </a:r>
          </a:p>
        </p:txBody>
      </p:sp>
      <p:sp>
        <p:nvSpPr>
          <p:cNvPr id="4" name="Slide Number Placeholder 3"/>
          <p:cNvSpPr>
            <a:spLocks noGrp="1"/>
          </p:cNvSpPr>
          <p:nvPr>
            <p:ph type="sldNum" sz="quarter" idx="10"/>
          </p:nvPr>
        </p:nvSpPr>
        <p:spPr/>
        <p:txBody>
          <a:bodyPr/>
          <a:lstStyle/>
          <a:p>
            <a:fld id="{99481517-11CD-1043-936A-823C17956EDF}" type="slidenum">
              <a:rPr lang="en-US" smtClean="0"/>
              <a:t>52</a:t>
            </a:fld>
            <a:endParaRPr lang="en-US"/>
          </a:p>
        </p:txBody>
      </p:sp>
    </p:spTree>
    <p:extLst>
      <p:ext uri="{BB962C8B-B14F-4D97-AF65-F5344CB8AC3E}">
        <p14:creationId xmlns:p14="http://schemas.microsoft.com/office/powerpoint/2010/main" val="2766335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61</a:t>
            </a:fld>
            <a:endParaRPr lang="en-US"/>
          </a:p>
        </p:txBody>
      </p:sp>
    </p:spTree>
    <p:extLst>
      <p:ext uri="{BB962C8B-B14F-4D97-AF65-F5344CB8AC3E}">
        <p14:creationId xmlns:p14="http://schemas.microsoft.com/office/powerpoint/2010/main" val="3739449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Relationship marketing’s (RM) influence on decision making is supported by the underlying psychological emotion of gratitude, which leads to a desire to repay. </a:t>
            </a:r>
          </a:p>
          <a:p>
            <a:pPr lvl="0"/>
            <a:r>
              <a:rPr lang="en-US" sz="1200" kern="1200" dirty="0">
                <a:solidFill>
                  <a:schemeClr val="tx1"/>
                </a:solidFill>
                <a:effectLst/>
                <a:latin typeface="+mn-lt"/>
                <a:ea typeface="+mn-ea"/>
                <a:cs typeface="+mn-cs"/>
              </a:rPr>
              <a:t>The linkages between relationships and financial performance operate through four mechanisms, including increased cooperation, loyalty, word-of-mouth, and empathetic behaviors. </a:t>
            </a:r>
          </a:p>
          <a:p>
            <a:pPr lvl="0"/>
            <a:r>
              <a:rPr lang="en-US" sz="1200" kern="1200" dirty="0">
                <a:solidFill>
                  <a:schemeClr val="tx1"/>
                </a:solidFill>
                <a:effectLst/>
                <a:latin typeface="+mn-lt"/>
                <a:ea typeface="+mn-ea"/>
                <a:cs typeface="+mn-cs"/>
              </a:rPr>
              <a:t>The most effective RM strategies emphasize positive factors such as seller expertise, communication, relationship investment, and similarity while minimizing negative factors such as unfairness and conflict. </a:t>
            </a:r>
          </a:p>
          <a:p>
            <a:pPr lvl="0"/>
            <a:r>
              <a:rPr lang="en-US" sz="1200" kern="1200" dirty="0">
                <a:solidFill>
                  <a:schemeClr val="tx1"/>
                </a:solidFill>
                <a:effectLst/>
                <a:latin typeface="+mn-lt"/>
                <a:ea typeface="+mn-ea"/>
                <a:cs typeface="+mn-cs"/>
              </a:rPr>
              <a:t>The effect of negative activities on relationships is twice as strong as positive activities; it is important to prevent negative events while continuing positive RM.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62</a:t>
            </a:fld>
            <a:endParaRPr lang="en-US"/>
          </a:p>
        </p:txBody>
      </p:sp>
    </p:spTree>
    <p:extLst>
      <p:ext uri="{BB962C8B-B14F-4D97-AF65-F5344CB8AC3E}">
        <p14:creationId xmlns:p14="http://schemas.microsoft.com/office/powerpoint/2010/main" val="463527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Bystanders of loyalty programs often perceive their treatment as unfair; this is why loyalty program preferential treatment should be invisible to bystanders.</a:t>
            </a:r>
          </a:p>
          <a:p>
            <a:pPr lvl="0"/>
            <a:r>
              <a:rPr lang="en-US" sz="1200" kern="1200" dirty="0">
                <a:solidFill>
                  <a:schemeClr val="tx1"/>
                </a:solidFill>
                <a:effectLst/>
                <a:latin typeface="+mn-lt"/>
                <a:ea typeface="+mn-ea"/>
                <a:cs typeface="+mn-cs"/>
              </a:rPr>
              <a:t>To optimize RM effectiveness, sellers must match the level of RM activities to the customer’s relationship orientation. Some of the factors that determine a customer’s relationship orientation are relationship proneness, exchange and product uncertainty, product category involvement or dependence, relational norms, relation-centric reward systems, services, business-to-business markets, and emerging markets. </a:t>
            </a:r>
          </a:p>
          <a:p>
            <a:pPr lvl="0"/>
            <a:r>
              <a:rPr lang="en-US" sz="1200" kern="1200" dirty="0">
                <a:solidFill>
                  <a:schemeClr val="tx1"/>
                </a:solidFill>
                <a:effectLst/>
                <a:latin typeface="+mn-lt"/>
                <a:ea typeface="+mn-ea"/>
                <a:cs typeface="+mn-cs"/>
              </a:rPr>
              <a:t>Because RM is not effective for all customers, sellers must determine where to allocate RM resources across their customer portfolios.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63</a:t>
            </a:fld>
            <a:endParaRPr lang="en-US"/>
          </a:p>
        </p:txBody>
      </p:sp>
    </p:spTree>
    <p:extLst>
      <p:ext uri="{BB962C8B-B14F-4D97-AF65-F5344CB8AC3E}">
        <p14:creationId xmlns:p14="http://schemas.microsoft.com/office/powerpoint/2010/main" val="2552086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Factors that help leverage the effectiveness of RM delivery include free will, motive, risk, and value. </a:t>
            </a:r>
          </a:p>
          <a:p>
            <a:pPr lvl="0"/>
            <a:r>
              <a:rPr lang="en-US" sz="1200" kern="1200" dirty="0">
                <a:solidFill>
                  <a:schemeClr val="tx1"/>
                </a:solidFill>
                <a:effectLst/>
                <a:latin typeface="+mn-lt"/>
                <a:ea typeface="+mn-ea"/>
                <a:cs typeface="+mn-cs"/>
              </a:rPr>
              <a:t>Relationships operate through a typical lifecycle with four phases: exploration, growth, maturity, and decline/recovery. Each phase requires different RM strategies.</a:t>
            </a:r>
          </a:p>
          <a:p>
            <a:pPr lvl="0"/>
            <a:r>
              <a:rPr lang="en-US" sz="1200" kern="1200" dirty="0">
                <a:solidFill>
                  <a:schemeClr val="tx1"/>
                </a:solidFill>
                <a:effectLst/>
                <a:latin typeface="+mn-lt"/>
                <a:ea typeface="+mn-ea"/>
                <a:cs typeface="+mn-cs"/>
              </a:rPr>
              <a:t>There are two steps to building relationship equity: developing a strong relationship foundation and implementing targeted RM and loyalty programs.</a:t>
            </a:r>
          </a:p>
          <a:p>
            <a:pPr lvl="0"/>
            <a:r>
              <a:rPr lang="en-US" sz="1200" kern="1200" dirty="0">
                <a:solidFill>
                  <a:schemeClr val="tx1"/>
                </a:solidFill>
                <a:effectLst/>
                <a:latin typeface="+mn-lt"/>
                <a:ea typeface="+mn-ea"/>
                <a:cs typeface="+mn-cs"/>
              </a:rPr>
              <a:t>To understand the effectiveness of RM efforts, firms should measure their relational equity on an ongoing basis and link it to customer lifetime value.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64</a:t>
            </a:fld>
            <a:endParaRPr lang="en-US"/>
          </a:p>
        </p:txBody>
      </p:sp>
    </p:spTree>
    <p:extLst>
      <p:ext uri="{BB962C8B-B14F-4D97-AF65-F5344CB8AC3E}">
        <p14:creationId xmlns:p14="http://schemas.microsoft.com/office/powerpoint/2010/main" val="124690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key aspects</a:t>
            </a:r>
          </a:p>
          <a:p>
            <a:r>
              <a:rPr lang="en-US" dirty="0"/>
              <a:t>Middleman had same products</a:t>
            </a:r>
            <a:r>
              <a:rPr lang="en-US" baseline="0" dirty="0"/>
              <a:t> and sold on price, prior manufacturer and retailer were the same,  Central location</a:t>
            </a:r>
          </a:p>
          <a:p>
            <a:pPr marL="228575" marR="0" indent="-228575" algn="l" defTabSz="914298"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Arial" pitchFamily="34" charset="0"/>
                <a:ea typeface="+mn-ea"/>
                <a:cs typeface="Arial" pitchFamily="34" charset="0"/>
              </a:rPr>
              <a:t>Mass production and consumption during the industrial revolution changed the dynamics between producers and consumers. Producers took advantage of the economies of scale associated with mass production to produce a large volume of goods at low cost, but these voluminous goods also required transportation, storage, and sales across a larger geographic area and customer base to dispose of them. Many consumers relocated to manufacturing centers and cities, away from agricultural areas, which required the transportation and storage of goods to support these new population centers. Moreover, mass production generated the need for aggressive sales and promotions to create sufficient demand for the increased volume of goods. In aggregate, industrialization led to new industries, or “middlemen,” focused on transportation, storage, selling, and retailing (Bartels 1962). As these new channels competed for business, often with similar or indistinguishable products, exchanges became more transactional and pricing grew to represent a more, if not the most, salient component of the offering. Institutional and functional economists operating against this backdrop investigated the functions performed by wholesalers and retailers in an exchange to develop early marketing thought (Alderson 1965). </a:t>
            </a:r>
          </a:p>
          <a:p>
            <a:pPr marL="228575" marR="0" indent="-228575" algn="l" defTabSz="914298"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Arial" pitchFamily="34" charset="0"/>
              <a:ea typeface="+mn-ea"/>
              <a:cs typeface="Arial" pitchFamily="34" charset="0"/>
            </a:endParaRPr>
          </a:p>
          <a:p>
            <a:pPr marL="0" marR="0" indent="0" algn="l" defTabSz="914298"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4096F41-E68B-47CB-A34B-EA0050A36D79}" type="slidenum">
              <a:rPr lang="en-US" smtClean="0"/>
              <a:t>5</a:t>
            </a:fld>
            <a:endParaRPr lang="en-US"/>
          </a:p>
        </p:txBody>
      </p:sp>
    </p:spTree>
    <p:extLst>
      <p:ext uri="{BB962C8B-B14F-4D97-AF65-F5344CB8AC3E}">
        <p14:creationId xmlns:p14="http://schemas.microsoft.com/office/powerpoint/2010/main" val="146342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17" eaLnBrk="0" hangingPunct="0">
              <a:defRPr sz="1200">
                <a:solidFill>
                  <a:schemeClr val="bg2"/>
                </a:solidFill>
                <a:latin typeface="Times New Roman" pitchFamily="18" charset="0"/>
              </a:defRPr>
            </a:lvl1pPr>
            <a:lvl2pPr marL="735818" indent="-283007" defTabSz="922917" eaLnBrk="0" hangingPunct="0">
              <a:defRPr sz="1200">
                <a:solidFill>
                  <a:schemeClr val="bg2"/>
                </a:solidFill>
                <a:latin typeface="Times New Roman" pitchFamily="18" charset="0"/>
              </a:defRPr>
            </a:lvl2pPr>
            <a:lvl3pPr marL="1132027" indent="-226405" defTabSz="922917" eaLnBrk="0" hangingPunct="0">
              <a:defRPr sz="1200">
                <a:solidFill>
                  <a:schemeClr val="bg2"/>
                </a:solidFill>
                <a:latin typeface="Times New Roman" pitchFamily="18" charset="0"/>
              </a:defRPr>
            </a:lvl3pPr>
            <a:lvl4pPr marL="1584838" indent="-226405" defTabSz="922917" eaLnBrk="0" hangingPunct="0">
              <a:defRPr sz="1200">
                <a:solidFill>
                  <a:schemeClr val="bg2"/>
                </a:solidFill>
                <a:latin typeface="Times New Roman" pitchFamily="18" charset="0"/>
              </a:defRPr>
            </a:lvl4pPr>
            <a:lvl5pPr marL="2037649" indent="-226405" defTabSz="922917" eaLnBrk="0" hangingPunct="0">
              <a:defRPr sz="1200">
                <a:solidFill>
                  <a:schemeClr val="bg2"/>
                </a:solidFill>
                <a:latin typeface="Times New Roman" pitchFamily="18" charset="0"/>
              </a:defRPr>
            </a:lvl5pPr>
            <a:lvl6pPr marL="2490460" indent="-226405" defTabSz="922917" eaLnBrk="0" fontAlgn="base" hangingPunct="0">
              <a:spcBef>
                <a:spcPct val="0"/>
              </a:spcBef>
              <a:spcAft>
                <a:spcPct val="0"/>
              </a:spcAft>
              <a:defRPr sz="1200">
                <a:solidFill>
                  <a:schemeClr val="bg2"/>
                </a:solidFill>
                <a:latin typeface="Times New Roman" pitchFamily="18" charset="0"/>
              </a:defRPr>
            </a:lvl6pPr>
            <a:lvl7pPr marL="2943271" indent="-226405" defTabSz="922917" eaLnBrk="0" fontAlgn="base" hangingPunct="0">
              <a:spcBef>
                <a:spcPct val="0"/>
              </a:spcBef>
              <a:spcAft>
                <a:spcPct val="0"/>
              </a:spcAft>
              <a:defRPr sz="1200">
                <a:solidFill>
                  <a:schemeClr val="bg2"/>
                </a:solidFill>
                <a:latin typeface="Times New Roman" pitchFamily="18" charset="0"/>
              </a:defRPr>
            </a:lvl7pPr>
            <a:lvl8pPr marL="3396082" indent="-226405" defTabSz="922917" eaLnBrk="0" fontAlgn="base" hangingPunct="0">
              <a:spcBef>
                <a:spcPct val="0"/>
              </a:spcBef>
              <a:spcAft>
                <a:spcPct val="0"/>
              </a:spcAft>
              <a:defRPr sz="1200">
                <a:solidFill>
                  <a:schemeClr val="bg2"/>
                </a:solidFill>
                <a:latin typeface="Times New Roman" pitchFamily="18" charset="0"/>
              </a:defRPr>
            </a:lvl8pPr>
            <a:lvl9pPr marL="3848892" indent="-226405" defTabSz="922917" eaLnBrk="0" fontAlgn="base" hangingPunct="0">
              <a:spcBef>
                <a:spcPct val="0"/>
              </a:spcBef>
              <a:spcAft>
                <a:spcPct val="0"/>
              </a:spcAft>
              <a:defRPr sz="1200">
                <a:solidFill>
                  <a:schemeClr val="bg2"/>
                </a:solidFill>
                <a:latin typeface="Times New Roman" pitchFamily="18" charset="0"/>
              </a:defRPr>
            </a:lvl9pPr>
          </a:lstStyle>
          <a:p>
            <a:pPr eaLnBrk="1" hangingPunct="1"/>
            <a:fld id="{92B7ADB5-C81D-4386-914A-91FE3DFB7090}" type="slidenum">
              <a:rPr lang="en-US" smtClean="0">
                <a:solidFill>
                  <a:schemeClr val="tx1"/>
                </a:solidFill>
              </a:rPr>
              <a:pPr eaLnBrk="1" hangingPunct="1"/>
              <a:t>6</a:t>
            </a:fld>
            <a:endParaRPr lang="en-US">
              <a:solidFill>
                <a:schemeClr val="tx1"/>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Such effects have prompted more researchers and managers to focus on RM, especially in light of the relatively recent transition toward service-based economies. Services now represent approximately 85% of the US economy. Compared with products, they are more intangible, less consistent, more perishable, and harder to evaluate, so customers and boundary-spanning personnel participate more closely in the production and consumption of services. The close resulting interactions also make the customer–seller relationships more critical; the intangibility of the service offering means trust is more important. As economies undergo this transition, customer–seller relationships expand (i.e., fewer middlemen, higher</a:t>
            </a:r>
          </a:p>
          <a:p>
            <a:r>
              <a:rPr lang="en-US" sz="1200" b="0" i="0" u="none" strike="noStrike" kern="1200" baseline="0" dirty="0">
                <a:solidFill>
                  <a:schemeClr val="tx1"/>
                </a:solidFill>
                <a:latin typeface="+mn-lt"/>
                <a:ea typeface="+mn-ea"/>
                <a:cs typeface="+mn-cs"/>
              </a:rPr>
              <a:t>interaction levels) and grow more important to customers (i.e., reduced risk and need for cooperation).</a:t>
            </a:r>
          </a:p>
          <a:p>
            <a:r>
              <a:rPr lang="en-US" sz="1200" b="0" i="0" u="none" strike="noStrike" kern="1200" baseline="0" dirty="0">
                <a:solidFill>
                  <a:schemeClr val="tx1"/>
                </a:solidFill>
                <a:latin typeface="+mn-lt"/>
                <a:ea typeface="+mn-ea"/>
                <a:cs typeface="+mn-cs"/>
              </a:rPr>
              <a:t>Other trends affecting this focus on RM include technology advances (e.g., communication, logistics, computing), global competition, and rapid product commoditization. For example, improvements to communications and logistics abilities allow producers and consumers separated by great distances to transact, such that traits and norms from local markets are duplicated at a global level. Consumers want trust and confidence in the global marketplace, and to find it, they often seek relational-based exchanges.</a:t>
            </a:r>
            <a:endParaRPr lang="en-US" dirty="0"/>
          </a:p>
        </p:txBody>
      </p:sp>
    </p:spTree>
    <p:extLst>
      <p:ext uri="{BB962C8B-B14F-4D97-AF65-F5344CB8AC3E}">
        <p14:creationId xmlns:p14="http://schemas.microsoft.com/office/powerpoint/2010/main" val="23481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Researchers from various disciplines study the impacts of relationships on human behavior, creating a rich theoretical foundation for understanding relationship marketing in particular. For example, social exchange theory has established that commitment and trust are central to strong business relationships, with commitment defined as an enduring desire to maintain a valued relationship and trust as confidence in a relationship partner’s reliability and integrity. Committed relationship partners thus devote extra effort and work to maintain and strengthen relational bonds, which enhances cooperation, financial performance, and other positive outcomes.</a:t>
            </a:r>
          </a:p>
          <a:p>
            <a:r>
              <a:rPr lang="en-US" sz="1200" b="0" i="0" u="none" strike="noStrike" kern="1200" baseline="0" dirty="0">
                <a:solidFill>
                  <a:schemeClr val="tx1"/>
                </a:solidFill>
                <a:latin typeface="+mn-lt"/>
                <a:ea typeface="+mn-ea"/>
                <a:cs typeface="+mn-cs"/>
              </a:rPr>
              <a:t>The influence of RM on decision making also is supported by gratitude, which prompts a need for reciprocation. This process generates feelings of pleasure, whereas failing to reciprocate generates feelings of guilt. According to evolutionary psychologists, reciprocity and gratitude are genetically and socially hardwired feelings, so they innately contribute to the effectiveness of RM strategies. Customers satisfy obligations to salespeople by purchasing. Gratitude also catalyzes </a:t>
            </a:r>
            <a:r>
              <a:rPr lang="en-US" sz="1200" b="0" i="0" u="none" strike="noStrike" kern="1200" baseline="0" dirty="0" err="1">
                <a:solidFill>
                  <a:schemeClr val="tx1"/>
                </a:solidFill>
                <a:latin typeface="+mn-lt"/>
                <a:ea typeface="+mn-ea"/>
                <a:cs typeface="+mn-cs"/>
              </a:rPr>
              <a:t>prosocial</a:t>
            </a:r>
            <a:r>
              <a:rPr lang="en-US" sz="1200" b="0" i="0" u="none" strike="noStrike" kern="1200" baseline="0" dirty="0">
                <a:solidFill>
                  <a:schemeClr val="tx1"/>
                </a:solidFill>
                <a:latin typeface="+mn-lt"/>
                <a:ea typeface="+mn-ea"/>
                <a:cs typeface="+mn-cs"/>
              </a:rPr>
              <a:t> behavior for as long as the emotion lasts. It can lead to longer-term effects when this feeling prompts norms of</a:t>
            </a:r>
          </a:p>
          <a:p>
            <a:r>
              <a:rPr lang="en-US" sz="1200" b="0" i="0" u="none" strike="noStrike" kern="1200" baseline="0" dirty="0">
                <a:solidFill>
                  <a:schemeClr val="tx1"/>
                </a:solidFill>
                <a:latin typeface="+mn-lt"/>
                <a:ea typeface="+mn-ea"/>
                <a:cs typeface="+mn-cs"/>
              </a:rPr>
              <a:t>reciprocity and solidifies a relationship. Noting the importance of gratitude in consumer decision making processes, Cadbury India launched a series of televised advertisements stressing the</a:t>
            </a:r>
            <a:endParaRPr lang="en-US" sz="1200" b="1" i="1" kern="1200" dirty="0">
              <a:solidFill>
                <a:schemeClr val="tx1"/>
              </a:solidFill>
              <a:effectLst/>
              <a:latin typeface="+mn-lt"/>
              <a:ea typeface="+mn-ea"/>
              <a:cs typeface="+mn-cs"/>
            </a:endParaRPr>
          </a:p>
          <a:p>
            <a:pPr marL="0" marR="0" indent="0" algn="l" defTabSz="456827"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Benefits from Relationship Equity. </a:t>
            </a:r>
            <a:r>
              <a:rPr lang="en-US" sz="1200" kern="1200" dirty="0">
                <a:solidFill>
                  <a:schemeClr val="tx1"/>
                </a:solidFill>
                <a:effectLst/>
                <a:latin typeface="+mn-lt"/>
                <a:ea typeface="+mn-ea"/>
                <a:cs typeface="+mn-cs"/>
              </a:rPr>
              <a:t>Relationship marketing efforts seek to improve relationship characteristics (e.g.,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quality, breadth) with an exchange partner and build relationship equity, in the hope of ultimately improved financial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performance. That is, RM activities do not affect financial performance directly. Instead, they help build relationship equity,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influences customer behaviors, which improves the seller’s financial outcomes. This chain of effects operates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through four mechanisms.</a:t>
            </a:r>
          </a:p>
          <a:p>
            <a:r>
              <a:rPr lang="en-US" sz="1200" b="0" i="0" u="none" strike="noStrike" kern="1200" baseline="0" dirty="0">
                <a:solidFill>
                  <a:schemeClr val="tx1"/>
                </a:solidFill>
                <a:latin typeface="+mn-lt"/>
                <a:ea typeface="+mn-ea"/>
                <a:cs typeface="+mn-cs"/>
              </a:rPr>
              <a:t>importance of happy moments worth being grateful for: graduating from school, victory by a favorite sports team, success of a loved one. Each moment then was associated with the consumption of Cadbury’s Dairy Milk chocolate. The well-received advertising campaign thus helped link consumption of the treats to a sense of gratitude in consumers’ minds, while also increasing Cadbury’s market share. Gratitude and reciprocity, together with trust and commitment, largely capture the effects of interpersonal relationship marketing and explain the strong empirical support for the impact of interpersonal relationships on customer decision making. In the conceptual model in Figure 7.1, interpersonal RM thus encompasses gratitude, reciprocity, trust, and commitment, which offer a combined indicator of relationship equity.</a:t>
            </a:r>
          </a:p>
          <a:p>
            <a:r>
              <a:rPr lang="en-US" sz="1200" b="0" i="0" u="none" strike="noStrike" kern="1200" baseline="0" dirty="0">
                <a:solidFill>
                  <a:schemeClr val="tx1"/>
                </a:solidFill>
                <a:latin typeface="+mn-lt"/>
                <a:ea typeface="+mn-ea"/>
                <a:cs typeface="+mn-cs"/>
              </a:rPr>
              <a:t>Gratitude and reciprocity, together with trust and commitment, largely capture the effects of interpersonal relationship marketing and explain the strong empirical support for the impact of interpersonal relationships on customer decision making.</a:t>
            </a:r>
          </a:p>
          <a:p>
            <a:r>
              <a:rPr lang="en-US" sz="1200" b="0" i="0" u="none" strike="noStrike" kern="1200" baseline="0" dirty="0">
                <a:solidFill>
                  <a:schemeClr val="tx1"/>
                </a:solidFill>
                <a:latin typeface="+mn-lt"/>
                <a:ea typeface="+mn-ea"/>
                <a:cs typeface="+mn-cs"/>
              </a:rPr>
              <a:t>Beyond these theoretical foundations, relationship theory also needs to encompass the elements of </a:t>
            </a:r>
            <a:r>
              <a:rPr lang="en-US" sz="1200" b="0" i="0" u="none" strike="noStrike" kern="1200" baseline="0" dirty="0" err="1">
                <a:solidFill>
                  <a:schemeClr val="tx1"/>
                </a:solidFill>
                <a:latin typeface="+mn-lt"/>
                <a:ea typeface="+mn-ea"/>
                <a:cs typeface="+mn-cs"/>
              </a:rPr>
              <a:t>interfirm</a:t>
            </a:r>
            <a:r>
              <a:rPr lang="en-US" sz="1200" b="0" i="0" u="none" strike="noStrike" kern="1200" baseline="0" dirty="0">
                <a:solidFill>
                  <a:schemeClr val="tx1"/>
                </a:solidFill>
                <a:latin typeface="+mn-lt"/>
                <a:ea typeface="+mn-ea"/>
                <a:cs typeface="+mn-cs"/>
              </a:rPr>
              <a:t> relationships, which involve groups of employees on both sides of the business exchange. For example, in firm-to-firm relationships, multiple interactions involve many people – in effect, networks of relationships. Sociology research offers network theory to describe the effects of the structure of an interaction among multiple entities (e.g., individuals, firms) in a network.15 Applied to </a:t>
            </a:r>
            <a:r>
              <a:rPr lang="en-US" sz="1200" b="0" i="0" u="none" strike="noStrike" kern="1200" baseline="0" dirty="0" err="1">
                <a:solidFill>
                  <a:schemeClr val="tx1"/>
                </a:solidFill>
                <a:latin typeface="+mn-lt"/>
                <a:ea typeface="+mn-ea"/>
                <a:cs typeface="+mn-cs"/>
              </a:rPr>
              <a:t>interfirm</a:t>
            </a:r>
            <a:r>
              <a:rPr lang="en-US" sz="1200" b="0" i="0" u="none" strike="noStrike" kern="1200" baseline="0" dirty="0">
                <a:solidFill>
                  <a:schemeClr val="tx1"/>
                </a:solidFill>
                <a:latin typeface="+mn-lt"/>
                <a:ea typeface="+mn-ea"/>
                <a:cs typeface="+mn-cs"/>
              </a:rPr>
              <a:t> relationships, this perspective suggests three determinants of exchange performance: relationship quality (composite of trust, commitment, gratitude, and reciprocity norms), relationship breadth (number of relationships), and relationship composition (diversity/attractiveness of contacts).16 The seller’s RM activities influence all three of these core and distinct dimensions of </a:t>
            </a:r>
            <a:r>
              <a:rPr lang="en-US" sz="1200" b="0" i="0" u="none" strike="noStrike" kern="1200" baseline="0" dirty="0" err="1">
                <a:solidFill>
                  <a:schemeClr val="tx1"/>
                </a:solidFill>
                <a:latin typeface="+mn-lt"/>
                <a:ea typeface="+mn-ea"/>
                <a:cs typeface="+mn-cs"/>
              </a:rPr>
              <a:t>interfirm</a:t>
            </a:r>
            <a:r>
              <a:rPr lang="en-US" sz="1200" b="0" i="0" u="none" strike="noStrike" kern="1200" baseline="0" dirty="0">
                <a:solidFill>
                  <a:schemeClr val="tx1"/>
                </a:solidFill>
                <a:latin typeface="+mn-lt"/>
                <a:ea typeface="+mn-ea"/>
                <a:cs typeface="+mn-cs"/>
              </a:rPr>
              <a:t> relationships that define the relationship equity of an </a:t>
            </a:r>
            <a:r>
              <a:rPr lang="en-US" sz="1200" b="0" i="0" u="none" strike="noStrike" kern="1200" baseline="0" dirty="0" err="1">
                <a:solidFill>
                  <a:schemeClr val="tx1"/>
                </a:solidFill>
                <a:latin typeface="+mn-lt"/>
                <a:ea typeface="+mn-ea"/>
                <a:cs typeface="+mn-cs"/>
              </a:rPr>
              <a:t>interfirm</a:t>
            </a:r>
            <a:r>
              <a:rPr lang="en-US" sz="1200" b="0" i="0" u="none" strike="noStrike" kern="1200" baseline="0" dirty="0">
                <a:solidFill>
                  <a:schemeClr val="tx1"/>
                </a:solidFill>
                <a:latin typeface="+mn-lt"/>
                <a:ea typeface="+mn-ea"/>
                <a:cs typeface="+mn-cs"/>
              </a:rPr>
              <a:t> exchange. In particular:</a:t>
            </a:r>
          </a:p>
          <a:p>
            <a:r>
              <a:rPr lang="en-US" sz="1200" b="0" i="0" u="none" strike="noStrike" kern="1200" baseline="0" dirty="0">
                <a:solidFill>
                  <a:schemeClr val="tx1"/>
                </a:solidFill>
                <a:latin typeface="+mn-lt"/>
                <a:ea typeface="+mn-ea"/>
                <a:cs typeface="+mn-cs"/>
              </a:rPr>
              <a:t>-Relationship quality: Similar to the notion of tie strength (i.e., relational bonds between actors) from network theory, the quality of relational bonds with an exchange partner refers to diverse interaction characteristics, such as commitment, trust, gratitude, reciprocity norms, and exchange efficiency. Each of these characteristics is interrelated but still captures unique aspects of relational bonds, such that they can affect specific exchange outcomes differently.</a:t>
            </a:r>
          </a:p>
          <a:p>
            <a:r>
              <a:rPr lang="en-US" sz="1200" b="0" i="0" u="none" strike="noStrike" kern="1200" baseline="0" dirty="0">
                <a:solidFill>
                  <a:schemeClr val="tx1"/>
                </a:solidFill>
                <a:latin typeface="+mn-lt"/>
                <a:ea typeface="+mn-ea"/>
                <a:cs typeface="+mn-cs"/>
              </a:rPr>
              <a:t>-Relationship breadth: As a measure of the number of relational bonds with an exchange partner, this dimension suggests that when relationships feature many interpersonal ties, they can provide information, profit opportunities, and protections against severed ties (e.g., due to reorganizations, turnover). With greater breadth, the departure of a particular contact person from one firm should have a less long-lasting impact on the </a:t>
            </a:r>
            <a:r>
              <a:rPr lang="en-US" sz="1200" b="0" i="0" u="none" strike="noStrike" kern="1200" baseline="0" dirty="0" err="1">
                <a:solidFill>
                  <a:schemeClr val="tx1"/>
                </a:solidFill>
                <a:latin typeface="+mn-lt"/>
                <a:ea typeface="+mn-ea"/>
                <a:cs typeface="+mn-cs"/>
              </a:rPr>
              <a:t>interfirm</a:t>
            </a:r>
            <a:r>
              <a:rPr lang="en-US" sz="1200" b="0" i="0" u="none" strike="noStrike" kern="1200" baseline="0" dirty="0">
                <a:solidFill>
                  <a:schemeClr val="tx1"/>
                </a:solidFill>
                <a:latin typeface="+mn-lt"/>
                <a:ea typeface="+mn-ea"/>
                <a:cs typeface="+mn-cs"/>
              </a:rPr>
              <a:t> relationship. Because of these benefits, a seller and customer that share broader interpersonal ties should achieve better exchange performance.</a:t>
            </a:r>
          </a:p>
          <a:p>
            <a:r>
              <a:rPr lang="en-US" sz="1200" b="0" i="0" u="none" strike="noStrike" kern="1200" baseline="0" dirty="0">
                <a:solidFill>
                  <a:schemeClr val="tx1"/>
                </a:solidFill>
                <a:latin typeface="+mn-lt"/>
                <a:ea typeface="+mn-ea"/>
                <a:cs typeface="+mn-cs"/>
              </a:rPr>
              <a:t>-Relationship composition: A diverse, authoritative contact portfolio increases a seller’s ability to effect change in its customers’ organizations. With diverse contacts, the seller can confirm information across different perspectives and gain access to critical decision makers. Imagine a new product approval process, which might include the customer’s engineering, manufacturing, quality, and purchasing departments. A strong relationship with a quality control manager has little impact on the purchasing department’s cost-based calculations. That is, even high-quality relationships with multiple contacts (breadth) are ineffective if they do not feature key decision makers or include only similar positions. Different areas within a customer firm make key decisions, not just the people with the most authority or “key” decision makers, so an effective seller must develop a relationship portfolio composed of diverse contacts. Figure 7.2 depicts the impacts of these three determinants on performance.</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7</a:t>
            </a:fld>
            <a:endParaRPr lang="en-US"/>
          </a:p>
        </p:txBody>
      </p:sp>
    </p:spTree>
    <p:extLst>
      <p:ext uri="{BB962C8B-B14F-4D97-AF65-F5344CB8AC3E}">
        <p14:creationId xmlns:p14="http://schemas.microsoft.com/office/powerpoint/2010/main" val="1477812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Corning is a committed partner to Apple, manufacturing all the touchscreens for the iPhone since the inception of the iPhone in 2007. As new manufacturers step into the market with tougher, lighter, and glossy touchscreens, Corning is forced to innovate to maintain its relationship, as a top supplier, with Apple. In turn, Apple also devotes attention to Corning’s R&amp;D effort by informing Corning about the desired properties of the new touchscreens (e.g., size, toughness, texture). These efforts on the part of Apple and Corning support and strengthen the relationship bond between these partners.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8</a:t>
            </a:fld>
            <a:endParaRPr lang="en-US"/>
          </a:p>
        </p:txBody>
      </p:sp>
    </p:spTree>
    <p:extLst>
      <p:ext uri="{BB962C8B-B14F-4D97-AF65-F5344CB8AC3E}">
        <p14:creationId xmlns:p14="http://schemas.microsoft.com/office/powerpoint/2010/main" val="139583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mechanism is </a:t>
            </a:r>
            <a:r>
              <a:rPr lang="en-US" sz="1200" b="1" i="1" kern="1200" dirty="0">
                <a:solidFill>
                  <a:schemeClr val="tx1"/>
                </a:solidFill>
                <a:effectLst/>
                <a:latin typeface="+mn-lt"/>
                <a:ea typeface="+mn-ea"/>
                <a:cs typeface="+mn-cs"/>
              </a:rPr>
              <a:t>cooperative behaviors</a:t>
            </a:r>
            <a:r>
              <a:rPr lang="en-US" sz="1200" kern="1200" dirty="0">
                <a:solidFill>
                  <a:schemeClr val="tx1"/>
                </a:solidFill>
                <a:effectLst/>
                <a:latin typeface="+mn-lt"/>
                <a:ea typeface="+mn-ea"/>
                <a:cs typeface="+mn-cs"/>
              </a:rPr>
              <a:t>, or coordinated, complementary actions between partners to achieve a mutual goal. As a means to create value beyond what each individual firm could do on its own, cooperation increases customers’ flexibility and adaptiveness to sellers’ requests for changes, information, or reciprocation. But if the customer obtains its portion of that created value before the seller (or vice versa), then the seller must wait for the reciprocal benefits. Such delayed responses, especially if waiting is difficult or uncomfortable, indicate the need for trusting relationships. In parallel, commitment encourages the parties to remain in their valued relationships and bonds, even if the reciprocity is delayed or non-equivalent. If relationships lack trust or commitment though, the parties generally cooperate only to the extent that the benefits they earn are both equivalent and simultaneous. On the crowdsourcing platform My Starbucks Idea, consumers of the coffee shop freely post their ideas related to how Starbucks could improve its value proposition, including new products, better service, or the removal of some existing ideas. The forum attracts thousands of committed visitors every day, even though consumers know full well that the chances that Starbucks might implement their ideas are very slim. But in this case, the extent of the relationship remains under the consumer’s control; each person can devote just as much effort to the cooperation as he or she finds appropriate, without being required to enter into a fully committed bond.</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9</a:t>
            </a:fld>
            <a:endParaRPr lang="en-US"/>
          </a:p>
        </p:txBody>
      </p:sp>
    </p:spTree>
    <p:extLst>
      <p:ext uri="{BB962C8B-B14F-4D97-AF65-F5344CB8AC3E}">
        <p14:creationId xmlns:p14="http://schemas.microsoft.com/office/powerpoint/2010/main" val="87165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036" y="3827536"/>
            <a:ext cx="7893511" cy="933450"/>
          </a:xfrm>
        </p:spPr>
        <p:txBody>
          <a:bodyPr>
            <a:normAutofit/>
          </a:bodyPr>
          <a:lstStyle>
            <a:lvl1pPr>
              <a:defRPr sz="2800">
                <a:solidFill>
                  <a:schemeClr val="tx1"/>
                </a:solidFill>
              </a:defRPr>
            </a:lvl1pPr>
          </a:lstStyle>
          <a:p>
            <a:r>
              <a:rPr lang="en-US"/>
              <a:t>Click to edit Master title style</a:t>
            </a:r>
            <a:endParaRPr dirty="0"/>
          </a:p>
        </p:txBody>
      </p:sp>
      <p:sp>
        <p:nvSpPr>
          <p:cNvPr id="3" name="Subtitle 2"/>
          <p:cNvSpPr>
            <a:spLocks noGrp="1"/>
          </p:cNvSpPr>
          <p:nvPr>
            <p:ph type="subTitle" idx="1"/>
          </p:nvPr>
        </p:nvSpPr>
        <p:spPr>
          <a:xfrm>
            <a:off x="635036" y="4927581"/>
            <a:ext cx="7893511"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35036" y="5765295"/>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2039184" y="5761061"/>
            <a:ext cx="2617694" cy="365125"/>
          </a:xfrm>
        </p:spPr>
        <p:txBody>
          <a:bodyPr/>
          <a:lstStyle>
            <a:lvl1pPr algn="r">
              <a:defRPr/>
            </a:lvl1pPr>
          </a:lstStyle>
          <a:p>
            <a:r>
              <a:rPr lang="en-US" dirty="0"/>
              <a:t>© Palmatier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4"/>
            <a:ext cx="7556313" cy="803691"/>
          </a:xfrm>
        </p:spPr>
        <p:txBody>
          <a:bodyPr/>
          <a:lstStyle>
            <a:lvl1pPr>
              <a:defRPr sz="2800">
                <a:solidFill>
                  <a:schemeClr val="tx1"/>
                </a:solidFill>
              </a:defRPr>
            </a:lvl1pPr>
          </a:lstStyle>
          <a:p>
            <a:r>
              <a:rPr lang="en-US"/>
              <a:t>Click to edit Master title style</a:t>
            </a:r>
            <a:endParaRPr dirty="0"/>
          </a:p>
        </p:txBody>
      </p:sp>
      <p:sp>
        <p:nvSpPr>
          <p:cNvPr id="3" name="Content Placeholder 2"/>
          <p:cNvSpPr>
            <a:spLocks noGrp="1"/>
          </p:cNvSpPr>
          <p:nvPr>
            <p:ph idx="1"/>
          </p:nvPr>
        </p:nvSpPr>
        <p:spPr>
          <a:xfrm>
            <a:off x="498474" y="1331056"/>
            <a:ext cx="8354173" cy="4948558"/>
          </a:xfrm>
        </p:spPr>
        <p:txBody>
          <a:bodyPr/>
          <a:lstStyle>
            <a:lvl1pPr>
              <a:buClr>
                <a:schemeClr val="tx2"/>
              </a:buClr>
              <a:defRPr/>
            </a:lvl1pPr>
            <a:lvl5pPr>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p:txBody>
          <a:bodyPr/>
          <a:lstStyle/>
          <a:p>
            <a:r>
              <a:rPr lang="en-US" dirty="0"/>
              <a:t>© Palmatier</a:t>
            </a:r>
          </a:p>
        </p:txBody>
      </p:sp>
      <p:sp>
        <p:nvSpPr>
          <p:cNvPr id="6" name="Slide Number Placeholder 5"/>
          <p:cNvSpPr>
            <a:spLocks noGrp="1"/>
          </p:cNvSpPr>
          <p:nvPr>
            <p:ph type="sldNum" sz="quarter" idx="12"/>
          </p:nvPr>
        </p:nvSpPr>
        <p:spPr>
          <a:xfrm>
            <a:off x="8298609" y="6423585"/>
            <a:ext cx="554038" cy="365125"/>
          </a:xfrm>
        </p:spPr>
        <p:txBody>
          <a:bodyPr/>
          <a:lstStyle>
            <a:lvl1pPr>
              <a:defRPr>
                <a:solidFill>
                  <a:schemeClr val="tx1"/>
                </a:solidFill>
              </a:defRPr>
            </a:lvl1pPr>
          </a:lstStyle>
          <a:p>
            <a:fld id="{606C48AC-5425-9447-80A6-7CD23CC5D020}" type="slidenum">
              <a:rPr lang="en-US" smtClean="0"/>
              <a:pPr/>
              <a:t>‹#›</a:t>
            </a:fld>
            <a:endParaRPr lang="en-US" dirty="0"/>
          </a:p>
        </p:txBody>
      </p:sp>
      <p:cxnSp>
        <p:nvCxnSpPr>
          <p:cNvPr id="9" name="Straight Connector 8"/>
          <p:cNvCxnSpPr/>
          <p:nvPr userDrawn="1"/>
        </p:nvCxnSpPr>
        <p:spPr>
          <a:xfrm>
            <a:off x="498474" y="1201093"/>
            <a:ext cx="7569761" cy="0"/>
          </a:xfrm>
          <a:prstGeom prst="line">
            <a:avLst/>
          </a:prstGeom>
          <a:ln>
            <a:solidFill>
              <a:srgbClr val="004264"/>
            </a:solidFill>
          </a:ln>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8162915" y="279953"/>
            <a:ext cx="91440" cy="918519"/>
          </a:xfrm>
          <a:prstGeom prst="rect">
            <a:avLst/>
          </a:prstGeom>
          <a:solidFill>
            <a:srgbClr val="004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8075379" y="277332"/>
            <a:ext cx="9144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4294" y="314455"/>
            <a:ext cx="422055" cy="39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63653" y="279953"/>
            <a:ext cx="450817" cy="43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74294" y="761223"/>
            <a:ext cx="422055" cy="42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63653" y="754576"/>
            <a:ext cx="462253" cy="42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Palmatier</a:t>
            </a:r>
          </a:p>
        </p:txBody>
      </p:sp>
      <p:sp>
        <p:nvSpPr>
          <p:cNvPr id="4" name="Slide Number Placeholder 3"/>
          <p:cNvSpPr>
            <a:spLocks noGrp="1"/>
          </p:cNvSpPr>
          <p:nvPr>
            <p:ph type="sldNum" sz="quarter" idx="12"/>
          </p:nvPr>
        </p:nvSpPr>
        <p:spPr>
          <a:xfrm>
            <a:off x="8298609" y="6423585"/>
            <a:ext cx="554038" cy="365125"/>
          </a:xfrm>
        </p:spPr>
        <p:txBody>
          <a:bodyPr/>
          <a:lstStyle/>
          <a:p>
            <a:fld id="{606C48AC-5425-9447-80A6-7CD23CC5D0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Palmatier</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06C48AC-5425-9447-80A6-7CD23CC5D0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60" r:id="rId3"/>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tx2"/>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tx2"/>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qd5LG8zW1d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668"/>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Robert Palmatier</a:t>
            </a:r>
          </a:p>
        </p:txBody>
      </p:sp>
      <p:sp>
        <p:nvSpPr>
          <p:cNvPr id="3" name="Slide Number Placeholder 2"/>
          <p:cNvSpPr>
            <a:spLocks noGrp="1"/>
          </p:cNvSpPr>
          <p:nvPr>
            <p:ph type="sldNum" sz="quarter" idx="12"/>
          </p:nvPr>
        </p:nvSpPr>
        <p:spPr>
          <a:xfrm>
            <a:off x="8298609" y="6423585"/>
            <a:ext cx="554038" cy="365125"/>
          </a:xfrm>
        </p:spPr>
        <p:txBody>
          <a:bodyPr/>
          <a:lstStyle/>
          <a:p>
            <a:fld id="{606C48AC-5425-9447-80A6-7CD23CC5D020}" type="slidenum">
              <a:rPr lang="en-US" smtClean="0"/>
              <a:t>1</a:t>
            </a:fld>
            <a:endParaRPr lang="en-US" dirty="0"/>
          </a:p>
        </p:txBody>
      </p:sp>
      <p:sp>
        <p:nvSpPr>
          <p:cNvPr id="8" name="TextBox 7"/>
          <p:cNvSpPr txBox="1"/>
          <p:nvPr/>
        </p:nvSpPr>
        <p:spPr>
          <a:xfrm>
            <a:off x="722333" y="955046"/>
            <a:ext cx="7792275" cy="2031325"/>
          </a:xfrm>
          <a:prstGeom prst="rect">
            <a:avLst/>
          </a:prstGeom>
          <a:noFill/>
        </p:spPr>
        <p:txBody>
          <a:bodyPr wrap="square" rtlCol="0">
            <a:spAutoFit/>
          </a:bodyPr>
          <a:lstStyle/>
          <a:p>
            <a:pPr algn="ctr"/>
            <a:r>
              <a:rPr lang="en-US" sz="5400" dirty="0">
                <a:solidFill>
                  <a:schemeClr val="bg1"/>
                </a:solidFill>
                <a:latin typeface="+mj-lt"/>
                <a:cs typeface="Avenir Light"/>
              </a:rPr>
              <a:t>Marketing Strategy Chapter 7 (Relationships)</a:t>
            </a:r>
          </a:p>
          <a:p>
            <a:pPr algn="ctr"/>
            <a:endParaRPr lang="en-US" dirty="0">
              <a:solidFill>
                <a:schemeClr val="tx2"/>
              </a:solidFill>
              <a:latin typeface="Avenir Light"/>
              <a:cs typeface="Avenir Light"/>
            </a:endParaRPr>
          </a:p>
        </p:txBody>
      </p:sp>
      <p:sp>
        <p:nvSpPr>
          <p:cNvPr id="12" name="TextBox 11"/>
          <p:cNvSpPr txBox="1"/>
          <p:nvPr/>
        </p:nvSpPr>
        <p:spPr>
          <a:xfrm>
            <a:off x="2371647" y="4291048"/>
            <a:ext cx="6759315" cy="2246769"/>
          </a:xfrm>
          <a:prstGeom prst="rect">
            <a:avLst/>
          </a:prstGeom>
          <a:noFill/>
        </p:spPr>
        <p:txBody>
          <a:bodyPr wrap="square" rtlCol="0">
            <a:spAutoFit/>
          </a:bodyPr>
          <a:lstStyle/>
          <a:p>
            <a:pPr algn="ctr"/>
            <a:r>
              <a:rPr lang="en-US" sz="2800" b="1" dirty="0">
                <a:solidFill>
                  <a:srgbClr val="EFE61E"/>
                </a:solidFill>
                <a:latin typeface="+mj-lt"/>
                <a:cs typeface="Avenir Light"/>
              </a:rPr>
              <a:t>Marketing Principle #3</a:t>
            </a:r>
          </a:p>
          <a:p>
            <a:pPr algn="ctr"/>
            <a:r>
              <a:rPr lang="en-US" sz="2800" b="1" dirty="0">
                <a:solidFill>
                  <a:srgbClr val="EFE61E"/>
                </a:solidFill>
                <a:latin typeface="+mj-lt"/>
                <a:cs typeface="Avenir Light"/>
              </a:rPr>
              <a:t>All </a:t>
            </a:r>
            <a:r>
              <a:rPr lang="en-US" sz="2800" b="1" dirty="0">
                <a:solidFill>
                  <a:srgbClr val="EFE61E"/>
                </a:solidFill>
                <a:cs typeface="Avenir Light"/>
              </a:rPr>
              <a:t>Competitors</a:t>
            </a:r>
            <a:r>
              <a:rPr lang="en-US" sz="2800" b="1" dirty="0">
                <a:solidFill>
                  <a:srgbClr val="EFE61E"/>
                </a:solidFill>
                <a:latin typeface="+mj-lt"/>
                <a:cs typeface="Avenir Light"/>
              </a:rPr>
              <a:t> React </a:t>
            </a:r>
            <a:r>
              <a:rPr lang="en-US" sz="2800" b="1" dirty="0">
                <a:solidFill>
                  <a:srgbClr val="EFE61E"/>
                </a:solidFill>
                <a:latin typeface="+mj-lt"/>
                <a:cs typeface="Avenir Light"/>
                <a:sym typeface="Wingdings"/>
              </a:rPr>
              <a:t> Managing Relationship-based Sustainable Competitive Advantage</a:t>
            </a:r>
            <a:endParaRPr lang="en-US" sz="2800" b="1" dirty="0">
              <a:solidFill>
                <a:srgbClr val="EFE61E"/>
              </a:solidFill>
              <a:latin typeface="+mj-lt"/>
              <a:cs typeface="Avenir Light"/>
            </a:endParaRPr>
          </a:p>
          <a:p>
            <a:pPr algn="ctr"/>
            <a:endParaRPr lang="en-US" sz="2800" dirty="0">
              <a:solidFill>
                <a:schemeClr val="tx2"/>
              </a:solidFill>
              <a:latin typeface="Avenir Light"/>
              <a:cs typeface="Avenir Light"/>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33" y="4253095"/>
            <a:ext cx="1836081" cy="170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48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0306"/>
            <a:ext cx="7556313" cy="803691"/>
          </a:xfrm>
        </p:spPr>
        <p:txBody>
          <a:bodyPr/>
          <a:lstStyle/>
          <a:p>
            <a:r>
              <a:rPr lang="en-US" b="1" dirty="0"/>
              <a:t>Relational Loyalty</a:t>
            </a:r>
          </a:p>
        </p:txBody>
      </p:sp>
      <p:sp>
        <p:nvSpPr>
          <p:cNvPr id="3" name="Content Placeholder 2"/>
          <p:cNvSpPr>
            <a:spLocks noGrp="1"/>
          </p:cNvSpPr>
          <p:nvPr>
            <p:ph idx="1"/>
          </p:nvPr>
        </p:nvSpPr>
        <p:spPr>
          <a:xfrm>
            <a:off x="383016" y="1199096"/>
            <a:ext cx="8354173" cy="4948558"/>
          </a:xfrm>
        </p:spPr>
        <p:txBody>
          <a:bodyPr>
            <a:normAutofit/>
          </a:bodyPr>
          <a:lstStyle/>
          <a:p>
            <a:r>
              <a:rPr lang="en-US" sz="2200" b="1" dirty="0">
                <a:solidFill>
                  <a:srgbClr val="1F497D"/>
                </a:solidFill>
              </a:rPr>
              <a:t>Relational loyalty</a:t>
            </a:r>
            <a:r>
              <a:rPr lang="en-US" sz="2200" dirty="0"/>
              <a:t> is the likelihood that the customer provides the seller benefits in the exchange process due to their relational attitudes and ties</a:t>
            </a:r>
          </a:p>
          <a:p>
            <a:r>
              <a:rPr lang="en-US" sz="2200" dirty="0"/>
              <a:t>Relationships positively influence this loyalty, because customers perceive less risk dealing with trusted partners, act on relationally generated belonging, and minimize costs by buying from valued sellers </a:t>
            </a:r>
          </a:p>
          <a:p>
            <a:r>
              <a:rPr lang="en-US" sz="2200" dirty="0"/>
              <a:t>Loyalty is very determinant of firm success in competitive marketplaces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10</a:t>
            </a:fld>
            <a:endParaRPr lang="en-US" dirty="0">
              <a:solidFill>
                <a:srgbClr val="595959"/>
              </a:solidFill>
            </a:endParaRPr>
          </a:p>
        </p:txBody>
      </p:sp>
    </p:spTree>
    <p:extLst>
      <p:ext uri="{BB962C8B-B14F-4D97-AF65-F5344CB8AC3E}">
        <p14:creationId xmlns:p14="http://schemas.microsoft.com/office/powerpoint/2010/main" val="106912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Referrals or Word of Mouth (WOM)</a:t>
            </a:r>
          </a:p>
        </p:txBody>
      </p:sp>
      <p:sp>
        <p:nvSpPr>
          <p:cNvPr id="3" name="Content Placeholder 2"/>
          <p:cNvSpPr>
            <a:spLocks noGrp="1"/>
          </p:cNvSpPr>
          <p:nvPr>
            <p:ph idx="1"/>
          </p:nvPr>
        </p:nvSpPr>
        <p:spPr>
          <a:xfrm>
            <a:off x="448992" y="1265076"/>
            <a:ext cx="8354173" cy="4948558"/>
          </a:xfrm>
        </p:spPr>
        <p:txBody>
          <a:bodyPr/>
          <a:lstStyle/>
          <a:p>
            <a:r>
              <a:rPr lang="en-US" b="1" dirty="0">
                <a:solidFill>
                  <a:srgbClr val="1F497D"/>
                </a:solidFill>
              </a:rPr>
              <a:t>Referrals</a:t>
            </a:r>
            <a:r>
              <a:rPr lang="en-US" b="1" dirty="0"/>
              <a:t> </a:t>
            </a:r>
            <a:r>
              <a:rPr lang="en-US" dirty="0"/>
              <a:t>or </a:t>
            </a:r>
            <a:r>
              <a:rPr lang="en-US" b="1" dirty="0">
                <a:solidFill>
                  <a:srgbClr val="1F497D"/>
                </a:solidFill>
              </a:rPr>
              <a:t>word of mouth</a:t>
            </a:r>
            <a:r>
              <a:rPr lang="en-US" dirty="0">
                <a:solidFill>
                  <a:srgbClr val="1F497D"/>
                </a:solidFill>
              </a:rPr>
              <a:t> </a:t>
            </a:r>
            <a:r>
              <a:rPr lang="en-US" dirty="0"/>
              <a:t>(WOM), reflects the likelihood that a customer comments positively about a seller to others</a:t>
            </a:r>
          </a:p>
          <a:p>
            <a:r>
              <a:rPr lang="en-US" dirty="0"/>
              <a:t>Relational bonds, feelings of gratitude, and positive attitudes drive the motivation and willingness to provide requested or unrequested referrals </a:t>
            </a:r>
          </a:p>
          <a:p>
            <a:r>
              <a:rPr lang="en-US" dirty="0"/>
              <a:t>Because it is not affected by switching costs or lack of time or motivation, WOM provides an effective indicator of customer loyalty; only customers with strong, trusting relationships are likely to risk their reputations by advocating a seller to another potential customer </a:t>
            </a:r>
          </a:p>
          <a:p>
            <a:r>
              <a:rPr lang="en-US" dirty="0"/>
              <a:t>Referrals and WOM differ from loyalty-favored behaviors, because they represent different performance-enhancing pathways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11</a:t>
            </a:fld>
            <a:endParaRPr lang="en-US" dirty="0">
              <a:solidFill>
                <a:srgbClr val="595959"/>
              </a:solidFill>
            </a:endParaRPr>
          </a:p>
        </p:txBody>
      </p:sp>
    </p:spTree>
    <p:extLst>
      <p:ext uri="{BB962C8B-B14F-4D97-AF65-F5344CB8AC3E}">
        <p14:creationId xmlns:p14="http://schemas.microsoft.com/office/powerpoint/2010/main" val="22289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Empathetic Behaviors</a:t>
            </a:r>
          </a:p>
        </p:txBody>
      </p:sp>
      <p:sp>
        <p:nvSpPr>
          <p:cNvPr id="3" name="Content Placeholder 2"/>
          <p:cNvSpPr>
            <a:spLocks noGrp="1"/>
          </p:cNvSpPr>
          <p:nvPr>
            <p:ph idx="1"/>
          </p:nvPr>
        </p:nvSpPr>
        <p:spPr/>
        <p:txBody>
          <a:bodyPr>
            <a:normAutofit/>
          </a:bodyPr>
          <a:lstStyle/>
          <a:p>
            <a:r>
              <a:rPr lang="en-US" sz="2400" b="1" dirty="0">
                <a:solidFill>
                  <a:srgbClr val="1F497D"/>
                </a:solidFill>
              </a:rPr>
              <a:t>Empathic behaviors</a:t>
            </a:r>
            <a:r>
              <a:rPr lang="en-US" sz="2400" dirty="0"/>
              <a:t> are defined as having a greater likelihood to be influenced by perceptions of the seller’s position </a:t>
            </a:r>
          </a:p>
          <a:p>
            <a:r>
              <a:rPr lang="en-US" sz="2400" dirty="0"/>
              <a:t>Customers in a strong relationship may attribute service failures to external causes that the seller cannot control, which would reduce the impact of those failures on their purchase behaviors </a:t>
            </a:r>
          </a:p>
          <a:p>
            <a:r>
              <a:rPr lang="en-US" sz="2400" dirty="0"/>
              <a:t>Their sensitivity to and empathy for the seller’s difficult also may prevent them from imposing the price-reduction pressures that are common responses to service failures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12</a:t>
            </a:fld>
            <a:endParaRPr lang="en-US" dirty="0">
              <a:solidFill>
                <a:srgbClr val="595959"/>
              </a:solidFill>
            </a:endParaRPr>
          </a:p>
        </p:txBody>
      </p:sp>
    </p:spTree>
    <p:extLst>
      <p:ext uri="{BB962C8B-B14F-4D97-AF65-F5344CB8AC3E}">
        <p14:creationId xmlns:p14="http://schemas.microsoft.com/office/powerpoint/2010/main" val="187942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E-Commerce (China)</a:t>
            </a:r>
          </a:p>
        </p:txBody>
      </p:sp>
      <p:sp>
        <p:nvSpPr>
          <p:cNvPr id="3" name="Content Placeholder 2"/>
          <p:cNvSpPr>
            <a:spLocks noGrp="1"/>
          </p:cNvSpPr>
          <p:nvPr>
            <p:ph idx="1"/>
          </p:nvPr>
        </p:nvSpPr>
        <p:spPr/>
        <p:txBody>
          <a:bodyPr/>
          <a:lstStyle/>
          <a:p>
            <a:r>
              <a:rPr lang="en-US" dirty="0"/>
              <a:t>E-commerce is a fiercely competitive and growing market in China, with annual consumer spending of $540 billion and hundreds of notable players</a:t>
            </a:r>
          </a:p>
          <a:p>
            <a:r>
              <a:rPr lang="en-US" dirty="0"/>
              <a:t>Yet 61 percent of consumers are loyal mainly to just three firms: </a:t>
            </a:r>
            <a:r>
              <a:rPr lang="en-US" dirty="0" err="1"/>
              <a:t>Taobao</a:t>
            </a:r>
            <a:r>
              <a:rPr lang="en-US" dirty="0"/>
              <a:t>, JD, and </a:t>
            </a:r>
            <a:r>
              <a:rPr lang="en-US" dirty="0" err="1"/>
              <a:t>Tmall</a:t>
            </a:r>
            <a:endParaRPr lang="en-US" dirty="0"/>
          </a:p>
          <a:p>
            <a:r>
              <a:rPr lang="en-US" dirty="0"/>
              <a:t>A recent report indicates that many of these loyal consumers remain open to receiving promotions from these e-commerce brands via e-mail or mobile messaging</a:t>
            </a:r>
          </a:p>
          <a:p>
            <a:r>
              <a:rPr lang="en-US" dirty="0"/>
              <a:t>They also are 19 percent more likely to visit their preferred brands’ websites, where they not only spend more but also are more forthcoming when it comes to sharing private information about their brand preferences</a:t>
            </a:r>
          </a:p>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13</a:t>
            </a:fld>
            <a:endParaRPr lang="en-US" dirty="0"/>
          </a:p>
        </p:txBody>
      </p:sp>
      <p:pic>
        <p:nvPicPr>
          <p:cNvPr id="6" name="Picture 5" descr="Taoba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216" y="5866184"/>
            <a:ext cx="1795037" cy="747633"/>
          </a:xfrm>
          <a:prstGeom prst="rect">
            <a:avLst/>
          </a:prstGeom>
        </p:spPr>
      </p:pic>
      <p:pic>
        <p:nvPicPr>
          <p:cNvPr id="7" name="Picture 6" descr="favicon-192x19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449" y="5770517"/>
            <a:ext cx="876290" cy="876290"/>
          </a:xfrm>
          <a:prstGeom prst="rect">
            <a:avLst/>
          </a:prstGeom>
        </p:spPr>
      </p:pic>
      <p:pic>
        <p:nvPicPr>
          <p:cNvPr id="8" name="Picture 7" descr="tmall.jpg"/>
          <p:cNvPicPr>
            <a:picLocks noChangeAspect="1"/>
          </p:cNvPicPr>
          <p:nvPr/>
        </p:nvPicPr>
        <p:blipFill rotWithShape="1">
          <a:blip r:embed="rId5">
            <a:extLst>
              <a:ext uri="{28A0092B-C50C-407E-A947-70E740481C1C}">
                <a14:useLocalDpi xmlns:a14="http://schemas.microsoft.com/office/drawing/2010/main" val="0"/>
              </a:ext>
            </a:extLst>
          </a:blip>
          <a:srcRect r="4367"/>
          <a:stretch/>
        </p:blipFill>
        <p:spPr>
          <a:xfrm>
            <a:off x="5441730" y="5704536"/>
            <a:ext cx="3036316" cy="1018193"/>
          </a:xfrm>
          <a:prstGeom prst="rect">
            <a:avLst/>
          </a:prstGeom>
        </p:spPr>
      </p:pic>
    </p:spTree>
    <p:extLst>
      <p:ext uri="{BB962C8B-B14F-4D97-AF65-F5344CB8AC3E}">
        <p14:creationId xmlns:p14="http://schemas.microsoft.com/office/powerpoint/2010/main" val="208276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dirty="0"/>
              <a:t>Introduction</a:t>
            </a:r>
          </a:p>
          <a:p>
            <a:r>
              <a:rPr lang="en-US" sz="1800" b="1" dirty="0">
                <a:solidFill>
                  <a:schemeClr val="tx2"/>
                </a:solidFill>
              </a:rPr>
              <a:t>Relationship Marketing Strategy</a:t>
            </a:r>
          </a:p>
          <a:p>
            <a:pPr lvl="1"/>
            <a:r>
              <a:rPr lang="en-US" sz="1600" dirty="0"/>
              <a:t>Building and Maintaining Relationships</a:t>
            </a:r>
          </a:p>
          <a:p>
            <a:pPr lvl="1"/>
            <a:r>
              <a:rPr lang="en-US" sz="1600" dirty="0"/>
              <a:t>Targeting and Adapting Relationship Marketing Strategies</a:t>
            </a:r>
          </a:p>
          <a:p>
            <a:pPr lvl="1"/>
            <a:r>
              <a:rPr lang="en-US" sz="1600" dirty="0"/>
              <a:t>Relationship Dynamics and Lifecycle Stages</a:t>
            </a:r>
          </a:p>
          <a:p>
            <a:r>
              <a:rPr lang="en-US" sz="1800" dirty="0"/>
              <a:t>Managing Relationship-Based Sustainable Competitive Advantage</a:t>
            </a:r>
          </a:p>
          <a:p>
            <a:pPr lvl="1"/>
            <a:r>
              <a:rPr lang="en-US" sz="1600" dirty="0"/>
              <a:t>Building Relationship Equity</a:t>
            </a:r>
          </a:p>
          <a:p>
            <a:pPr lvl="1"/>
            <a:r>
              <a:rPr lang="en-US" sz="1600" dirty="0"/>
              <a:t>Measuring Relationship Equity</a:t>
            </a:r>
          </a:p>
          <a:p>
            <a:pPr lvl="1"/>
            <a:r>
              <a:rPr lang="en-US" sz="1600" dirty="0"/>
              <a:t>Multiple Regression</a:t>
            </a:r>
          </a:p>
          <a:p>
            <a:r>
              <a:rPr lang="en-US" sz="1800" dirty="0"/>
              <a:t>Takeaways</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14</a:t>
            </a:fld>
            <a:endParaRPr lang="en-US" dirty="0">
              <a:solidFill>
                <a:srgbClr val="595959"/>
              </a:solidFill>
            </a:endParaRPr>
          </a:p>
        </p:txBody>
      </p:sp>
    </p:spTree>
    <p:extLst>
      <p:ext uri="{BB962C8B-B14F-4D97-AF65-F5344CB8AC3E}">
        <p14:creationId xmlns:p14="http://schemas.microsoft.com/office/powerpoint/2010/main" val="258501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30195"/>
            <a:ext cx="7450667" cy="990600"/>
          </a:xfrm>
        </p:spPr>
        <p:txBody>
          <a:bodyPr/>
          <a:lstStyle/>
          <a:p>
            <a:pPr eaLnBrk="1" hangingPunct="1"/>
            <a:r>
              <a:rPr lang="en-US" sz="3200" b="1" dirty="0"/>
              <a:t>Power of Gratitude and Reciprocation</a:t>
            </a:r>
          </a:p>
        </p:txBody>
      </p:sp>
      <p:sp>
        <p:nvSpPr>
          <p:cNvPr id="16387" name="Rectangle 3"/>
          <p:cNvSpPr>
            <a:spLocks noGrp="1" noChangeArrowheads="1"/>
          </p:cNvSpPr>
          <p:nvPr>
            <p:ph type="body" idx="1"/>
          </p:nvPr>
        </p:nvSpPr>
        <p:spPr>
          <a:xfrm>
            <a:off x="465668" y="1253063"/>
            <a:ext cx="8229600" cy="5105400"/>
          </a:xfrm>
        </p:spPr>
        <p:txBody>
          <a:bodyPr>
            <a:normAutofit/>
          </a:bodyPr>
          <a:lstStyle/>
          <a:p>
            <a:pPr eaLnBrk="1" hangingPunct="1">
              <a:lnSpc>
                <a:spcPct val="80000"/>
              </a:lnSpc>
            </a:pPr>
            <a:r>
              <a:rPr lang="en-US" sz="2400" dirty="0"/>
              <a:t>“The sentiment which most immediately and directly prompts us to reward, is gratitude.” </a:t>
            </a:r>
          </a:p>
          <a:p>
            <a:pPr>
              <a:lnSpc>
                <a:spcPct val="80000"/>
              </a:lnSpc>
            </a:pPr>
            <a:r>
              <a:rPr lang="en-US" sz="2400" dirty="0"/>
              <a:t>Evolutionary psychologists show gratitude and reciprocity have some heredity basis and argue that it provides individuals’ competitive advantage</a:t>
            </a:r>
            <a:endParaRPr lang="en-US" sz="2400" baseline="30000" dirty="0"/>
          </a:p>
          <a:p>
            <a:pPr lvl="1" eaLnBrk="1" hangingPunct="1">
              <a:lnSpc>
                <a:spcPct val="80000"/>
              </a:lnSpc>
            </a:pPr>
            <a:r>
              <a:rPr lang="en-US" sz="2000" dirty="0"/>
              <a:t>Enforced by positive (pleasure) and negative emotions (guilt)</a:t>
            </a:r>
          </a:p>
          <a:p>
            <a:pPr lvl="1" eaLnBrk="1" hangingPunct="1">
              <a:lnSpc>
                <a:spcPct val="80000"/>
              </a:lnSpc>
            </a:pPr>
            <a:r>
              <a:rPr lang="en-US" sz="2000" dirty="0"/>
              <a:t>Punishment of moocher, ingrate, welsher</a:t>
            </a:r>
          </a:p>
          <a:p>
            <a:pPr lvl="1">
              <a:lnSpc>
                <a:spcPct val="80000"/>
              </a:lnSpc>
            </a:pPr>
            <a:r>
              <a:rPr lang="en-US" sz="2000" dirty="0"/>
              <a:t>Coke/raffle tickets, Krishna flower, 3-to-1 returns</a:t>
            </a:r>
          </a:p>
          <a:p>
            <a:pPr>
              <a:lnSpc>
                <a:spcPct val="80000"/>
              </a:lnSpc>
            </a:pPr>
            <a:r>
              <a:rPr lang="en-US" sz="1800" dirty="0"/>
              <a:t>Gratitude is a catalyst for starting relationships; leads to reciprocity norms (residual of gratitude)</a:t>
            </a:r>
            <a:endParaRPr lang="en-US" sz="1800" baseline="30000" dirty="0"/>
          </a:p>
          <a:p>
            <a:pPr>
              <a:lnSpc>
                <a:spcPct val="80000"/>
              </a:lnSpc>
            </a:pPr>
            <a:r>
              <a:rPr lang="en-US" sz="2400" dirty="0"/>
              <a:t>Failure to feel gratitude sign of psychosis</a:t>
            </a:r>
          </a:p>
          <a:p>
            <a:pPr lvl="1">
              <a:lnSpc>
                <a:spcPct val="80000"/>
              </a:lnSpc>
            </a:pPr>
            <a:endParaRPr lang="en-US" sz="2000" dirty="0"/>
          </a:p>
        </p:txBody>
      </p:sp>
      <p:sp>
        <p:nvSpPr>
          <p:cNvPr id="16388" name="Text Box 4"/>
          <p:cNvSpPr txBox="1">
            <a:spLocks noChangeArrowheads="1"/>
          </p:cNvSpPr>
          <p:nvPr/>
        </p:nvSpPr>
        <p:spPr bwMode="auto">
          <a:xfrm>
            <a:off x="228600" y="6276975"/>
            <a:ext cx="403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a:solidFill>
                  <a:schemeClr val="bg1"/>
                </a:solidFill>
              </a:rPr>
              <a:t>(Emmons and McCullough 2004)</a:t>
            </a:r>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15</a:t>
            </a:fld>
            <a:endParaRPr lang="en-US" dirty="0"/>
          </a:p>
        </p:txBody>
      </p:sp>
      <p:sp>
        <p:nvSpPr>
          <p:cNvPr id="6" name="Text Box 13"/>
          <p:cNvSpPr txBox="1">
            <a:spLocks noChangeArrowheads="1"/>
          </p:cNvSpPr>
          <p:nvPr/>
        </p:nvSpPr>
        <p:spPr bwMode="auto">
          <a:xfrm>
            <a:off x="1540930" y="6444248"/>
            <a:ext cx="60621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charset="0"/>
                <a:ea typeface="ＭＳ Ｐゴシック" charset="0"/>
              </a:defRPr>
            </a:lvl1pPr>
            <a:lvl2pPr marL="742950" indent="-285750" eaLnBrk="0" hangingPunct="0">
              <a:defRPr sz="1200">
                <a:solidFill>
                  <a:schemeClr val="bg2"/>
                </a:solidFill>
                <a:latin typeface="Times New Roman" charset="0"/>
                <a:ea typeface="ＭＳ Ｐゴシック" charset="0"/>
              </a:defRPr>
            </a:lvl2pPr>
            <a:lvl3pPr marL="1143000" indent="-228600" eaLnBrk="0" hangingPunct="0">
              <a:defRPr sz="1200">
                <a:solidFill>
                  <a:schemeClr val="bg2"/>
                </a:solidFill>
                <a:latin typeface="Times New Roman" charset="0"/>
                <a:ea typeface="ＭＳ Ｐゴシック" charset="0"/>
              </a:defRPr>
            </a:lvl3pPr>
            <a:lvl4pPr marL="1600200" indent="-228600" eaLnBrk="0" hangingPunct="0">
              <a:defRPr sz="1200">
                <a:solidFill>
                  <a:schemeClr val="bg2"/>
                </a:solidFill>
                <a:latin typeface="Times New Roman" charset="0"/>
                <a:ea typeface="ＭＳ Ｐゴシック" charset="0"/>
              </a:defRPr>
            </a:lvl4pPr>
            <a:lvl5pPr marL="2057400" indent="-228600" eaLnBrk="0" hangingPunct="0">
              <a:defRPr sz="12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bg2"/>
                </a:solidFill>
                <a:latin typeface="Times New Roman" charset="0"/>
                <a:ea typeface="ＭＳ Ｐゴシック" charset="0"/>
              </a:defRPr>
            </a:lvl9pPr>
          </a:lstStyle>
          <a:p>
            <a:pPr eaLnBrk="1" hangingPunct="1">
              <a:spcBef>
                <a:spcPct val="50000"/>
              </a:spcBef>
            </a:pPr>
            <a:r>
              <a:rPr lang="en-US" sz="1600" dirty="0">
                <a:solidFill>
                  <a:srgbClr val="595959"/>
                </a:solidFill>
                <a:latin typeface="+mn-lt"/>
                <a:cs typeface="Arial"/>
              </a:rPr>
              <a:t>(Adam Smith 1790; Palmatier, Jarvis, </a:t>
            </a:r>
            <a:r>
              <a:rPr lang="en-US" sz="1600" dirty="0" err="1">
                <a:solidFill>
                  <a:srgbClr val="595959"/>
                </a:solidFill>
                <a:latin typeface="+mn-lt"/>
                <a:cs typeface="Arial"/>
              </a:rPr>
              <a:t>Bechkoff</a:t>
            </a:r>
            <a:r>
              <a:rPr lang="en-US" sz="1600" dirty="0">
                <a:solidFill>
                  <a:srgbClr val="595959"/>
                </a:solidFill>
                <a:latin typeface="+mn-lt"/>
                <a:cs typeface="Arial"/>
              </a:rPr>
              <a:t>, and </a:t>
            </a:r>
            <a:r>
              <a:rPr lang="en-US" sz="1600" dirty="0" err="1">
                <a:solidFill>
                  <a:srgbClr val="595959"/>
                </a:solidFill>
                <a:latin typeface="+mn-lt"/>
                <a:cs typeface="Arial"/>
              </a:rPr>
              <a:t>Kardes</a:t>
            </a:r>
            <a:r>
              <a:rPr lang="en-US" sz="1600" dirty="0">
                <a:solidFill>
                  <a:srgbClr val="595959"/>
                </a:solidFill>
                <a:latin typeface="+mn-lt"/>
                <a:cs typeface="Arial"/>
              </a:rPr>
              <a:t> 2009)</a:t>
            </a:r>
            <a:endParaRPr lang="en-US" sz="1600" dirty="0">
              <a:solidFill>
                <a:srgbClr val="595959"/>
              </a:solidFill>
              <a:latin typeface="+mn-lt"/>
            </a:endParaRP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15</a:t>
            </a:fld>
            <a:endParaRPr lang="en-US" dirty="0">
              <a:solidFill>
                <a:srgbClr val="595959"/>
              </a:solidFill>
            </a:endParaRPr>
          </a:p>
        </p:txBody>
      </p:sp>
    </p:spTree>
    <p:extLst>
      <p:ext uri="{BB962C8B-B14F-4D97-AF65-F5344CB8AC3E}">
        <p14:creationId xmlns:p14="http://schemas.microsoft.com/office/powerpoint/2010/main" val="319799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Line 6"/>
          <p:cNvSpPr>
            <a:spLocks noChangeShapeType="1"/>
          </p:cNvSpPr>
          <p:nvPr/>
        </p:nvSpPr>
        <p:spPr bwMode="auto">
          <a:xfrm flipV="1">
            <a:off x="2024412" y="2699990"/>
            <a:ext cx="914400" cy="149225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a:off x="1991424" y="4616450"/>
            <a:ext cx="914400" cy="117475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4" name="Line 8"/>
          <p:cNvSpPr>
            <a:spLocks noChangeShapeType="1"/>
          </p:cNvSpPr>
          <p:nvPr/>
        </p:nvSpPr>
        <p:spPr bwMode="auto">
          <a:xfrm flipV="1">
            <a:off x="5562600" y="4800600"/>
            <a:ext cx="1676400" cy="102235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a:off x="5562600" y="2819400"/>
            <a:ext cx="1676400" cy="14478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6" name="Rectangle 10"/>
          <p:cNvSpPr>
            <a:spLocks noChangeArrowheads="1"/>
          </p:cNvSpPr>
          <p:nvPr/>
        </p:nvSpPr>
        <p:spPr bwMode="auto">
          <a:xfrm>
            <a:off x="457200" y="76200"/>
            <a:ext cx="7484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dirty="0">
                <a:solidFill>
                  <a:srgbClr val="000000"/>
                </a:solidFill>
                <a:latin typeface="+mj-lt"/>
              </a:rPr>
              <a:t>Many Factors Leverage the Effects of RM on Gratitude: Enhancing Returns</a:t>
            </a:r>
          </a:p>
        </p:txBody>
      </p:sp>
      <p:sp>
        <p:nvSpPr>
          <p:cNvPr id="19470" name="Line 17"/>
          <p:cNvSpPr>
            <a:spLocks noChangeShapeType="1"/>
          </p:cNvSpPr>
          <p:nvPr/>
        </p:nvSpPr>
        <p:spPr bwMode="auto">
          <a:xfrm>
            <a:off x="4267200" y="3072385"/>
            <a:ext cx="0" cy="81102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71" name="Line 18"/>
          <p:cNvSpPr>
            <a:spLocks noChangeShapeType="1"/>
          </p:cNvSpPr>
          <p:nvPr/>
        </p:nvSpPr>
        <p:spPr bwMode="auto">
          <a:xfrm>
            <a:off x="4267200" y="4685135"/>
            <a:ext cx="0" cy="74037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72" name="Line 19"/>
          <p:cNvSpPr>
            <a:spLocks noChangeShapeType="1"/>
          </p:cNvSpPr>
          <p:nvPr/>
        </p:nvSpPr>
        <p:spPr bwMode="auto">
          <a:xfrm>
            <a:off x="1727519" y="4419600"/>
            <a:ext cx="1194803"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1" name="Line 15"/>
          <p:cNvSpPr>
            <a:spLocks noChangeShapeType="1"/>
          </p:cNvSpPr>
          <p:nvPr/>
        </p:nvSpPr>
        <p:spPr bwMode="auto">
          <a:xfrm>
            <a:off x="1991424" y="2479280"/>
            <a:ext cx="680646" cy="6096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16</a:t>
            </a:fld>
            <a:endParaRPr lang="en-US" dirty="0"/>
          </a:p>
        </p:txBody>
      </p:sp>
      <p:sp>
        <p:nvSpPr>
          <p:cNvPr id="18" name="Text Box 4"/>
          <p:cNvSpPr txBox="1">
            <a:spLocks noChangeArrowheads="1"/>
          </p:cNvSpPr>
          <p:nvPr/>
        </p:nvSpPr>
        <p:spPr bwMode="auto">
          <a:xfrm>
            <a:off x="2235204" y="6476944"/>
            <a:ext cx="4512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Arial"/>
                <a:cs typeface="Arial"/>
              </a:rPr>
              <a:t>(Palmatier, Jarvis, Bechkoff, and </a:t>
            </a:r>
            <a:r>
              <a:rPr lang="en-US" sz="1600" dirty="0" err="1">
                <a:solidFill>
                  <a:srgbClr val="595959"/>
                </a:solidFill>
                <a:latin typeface="Arial"/>
                <a:cs typeface="Arial"/>
              </a:rPr>
              <a:t>Kardes</a:t>
            </a:r>
            <a:r>
              <a:rPr lang="en-US" sz="1600" dirty="0">
                <a:solidFill>
                  <a:srgbClr val="595959"/>
                </a:solidFill>
                <a:latin typeface="Arial"/>
                <a:cs typeface="Arial"/>
              </a:rPr>
              <a:t> 2009)</a:t>
            </a:r>
          </a:p>
        </p:txBody>
      </p:sp>
      <p:sp>
        <p:nvSpPr>
          <p:cNvPr id="19" name="AutoShape 19"/>
          <p:cNvSpPr>
            <a:spLocks noChangeArrowheads="1"/>
          </p:cNvSpPr>
          <p:nvPr/>
        </p:nvSpPr>
        <p:spPr bwMode="auto">
          <a:xfrm>
            <a:off x="304800" y="1295400"/>
            <a:ext cx="1981200" cy="3733800"/>
          </a:xfrm>
          <a:prstGeom prst="roundRect">
            <a:avLst>
              <a:gd name="adj" fmla="val 16667"/>
            </a:avLst>
          </a:prstGeom>
          <a:noFill/>
          <a:ln w="19050">
            <a:solidFill>
              <a:schemeClr val="bg1">
                <a:lumMod val="6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22" name="Text Box 22"/>
          <p:cNvSpPr txBox="1">
            <a:spLocks noChangeArrowheads="1"/>
          </p:cNvSpPr>
          <p:nvPr/>
        </p:nvSpPr>
        <p:spPr bwMode="auto">
          <a:xfrm>
            <a:off x="168894" y="2813329"/>
            <a:ext cx="2286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charset="0"/>
                <a:ea typeface="ＭＳ Ｐゴシック" charset="0"/>
              </a:defRPr>
            </a:lvl1pPr>
            <a:lvl2pPr marL="742950" indent="-285750" eaLnBrk="0" hangingPunct="0">
              <a:defRPr sz="1200">
                <a:solidFill>
                  <a:schemeClr val="bg2"/>
                </a:solidFill>
                <a:latin typeface="Times New Roman" charset="0"/>
                <a:ea typeface="ＭＳ Ｐゴシック" charset="0"/>
              </a:defRPr>
            </a:lvl2pPr>
            <a:lvl3pPr marL="1143000" indent="-228600" eaLnBrk="0" hangingPunct="0">
              <a:defRPr sz="1200">
                <a:solidFill>
                  <a:schemeClr val="bg2"/>
                </a:solidFill>
                <a:latin typeface="Times New Roman" charset="0"/>
                <a:ea typeface="ＭＳ Ｐゴシック" charset="0"/>
              </a:defRPr>
            </a:lvl3pPr>
            <a:lvl4pPr marL="1600200" indent="-228600" eaLnBrk="0" hangingPunct="0">
              <a:defRPr sz="1200">
                <a:solidFill>
                  <a:schemeClr val="bg2"/>
                </a:solidFill>
                <a:latin typeface="Times New Roman" charset="0"/>
                <a:ea typeface="ＭＳ Ｐゴシック" charset="0"/>
              </a:defRPr>
            </a:lvl4pPr>
            <a:lvl5pPr marL="2057400" indent="-228600" eaLnBrk="0" hangingPunct="0">
              <a:defRPr sz="12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bg2"/>
                </a:solidFill>
                <a:latin typeface="Times New Roman" charset="0"/>
                <a:ea typeface="ＭＳ Ｐゴシック" charset="0"/>
              </a:defRPr>
            </a:lvl9pPr>
          </a:lstStyle>
          <a:p>
            <a:pPr algn="ctr" eaLnBrk="1" hangingPunct="1">
              <a:spcBef>
                <a:spcPct val="50000"/>
              </a:spcBef>
            </a:pPr>
            <a:r>
              <a:rPr lang="en-US" sz="1600" b="1" dirty="0">
                <a:solidFill>
                  <a:schemeClr val="tx1"/>
                </a:solidFill>
                <a:latin typeface="+mn-lt"/>
              </a:rPr>
              <a:t>Together determines effectiveness of RM</a:t>
            </a:r>
          </a:p>
        </p:txBody>
      </p:sp>
      <p:sp>
        <p:nvSpPr>
          <p:cNvPr id="23" name="AutoShape 14"/>
          <p:cNvSpPr>
            <a:spLocks noChangeArrowheads="1"/>
          </p:cNvSpPr>
          <p:nvPr/>
        </p:nvSpPr>
        <p:spPr bwMode="auto">
          <a:xfrm>
            <a:off x="5715000" y="1219200"/>
            <a:ext cx="3429000" cy="2439312"/>
          </a:xfrm>
          <a:prstGeom prst="wedgeEllipseCallout">
            <a:avLst>
              <a:gd name="adj1" fmla="val -67758"/>
              <a:gd name="adj2" fmla="val -48027"/>
            </a:avLst>
          </a:prstGeom>
          <a:solidFill>
            <a:schemeClr val="tx2">
              <a:alpha val="74000"/>
            </a:schemeClr>
          </a:solidFill>
          <a:ln>
            <a:headEnd/>
            <a:tailEnd/>
          </a:ln>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pPr algn="ctr" eaLnBrk="0" fontAlgn="auto" hangingPunct="0">
              <a:spcBef>
                <a:spcPts val="0"/>
              </a:spcBef>
              <a:spcAft>
                <a:spcPts val="0"/>
              </a:spcAft>
              <a:defRPr/>
            </a:pPr>
            <a:r>
              <a:rPr lang="en-US" b="1" dirty="0">
                <a:solidFill>
                  <a:prstClr val="black"/>
                </a:solidFill>
                <a:cs typeface="Arial"/>
              </a:rPr>
              <a:t>See </a:t>
            </a:r>
            <a:r>
              <a:rPr lang="en-US" b="1" i="1" dirty="0">
                <a:solidFill>
                  <a:srgbClr val="000000"/>
                </a:solidFill>
                <a:ea typeface="Lucida Grande"/>
                <a:cs typeface="Arial"/>
              </a:rPr>
              <a:t>The Role of Customer Gratitude in RM </a:t>
            </a:r>
            <a:r>
              <a:rPr lang="en-US" b="1" dirty="0">
                <a:solidFill>
                  <a:srgbClr val="000000"/>
                </a:solidFill>
                <a:ea typeface="Lucida Grande"/>
                <a:cs typeface="Arial"/>
              </a:rPr>
              <a:t>to understand how it works (experiment and survey)</a:t>
            </a:r>
            <a:endParaRPr lang="en-US" b="1" dirty="0">
              <a:solidFill>
                <a:prstClr val="black"/>
              </a:solidFill>
              <a:cs typeface="Arial"/>
            </a:endParaRPr>
          </a:p>
        </p:txBody>
      </p:sp>
      <p:sp>
        <p:nvSpPr>
          <p:cNvPr id="24"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2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16</a:t>
            </a:fld>
            <a:endParaRPr lang="en-US" dirty="0">
              <a:solidFill>
                <a:srgbClr val="595959"/>
              </a:solidFill>
            </a:endParaRPr>
          </a:p>
        </p:txBody>
      </p:sp>
      <p:sp>
        <p:nvSpPr>
          <p:cNvPr id="26" name="AutoShape 5"/>
          <p:cNvSpPr>
            <a:spLocks noChangeArrowheads="1"/>
          </p:cNvSpPr>
          <p:nvPr/>
        </p:nvSpPr>
        <p:spPr bwMode="auto">
          <a:xfrm>
            <a:off x="584151" y="1507505"/>
            <a:ext cx="1473249" cy="1143000"/>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285750" indent="-285750">
              <a:buFont typeface="Wingdings" charset="2"/>
              <a:buChar char="§"/>
            </a:pPr>
            <a:r>
              <a:rPr lang="en-US" sz="1400" b="1" dirty="0">
                <a:solidFill>
                  <a:srgbClr val="000000"/>
                </a:solidFill>
                <a:latin typeface="Cambria"/>
                <a:cs typeface="Cambria"/>
              </a:rPr>
              <a:t>Freewill</a:t>
            </a:r>
          </a:p>
          <a:p>
            <a:pPr marL="285750" indent="-285750">
              <a:buFont typeface="Wingdings" charset="2"/>
              <a:buChar char="§"/>
            </a:pPr>
            <a:r>
              <a:rPr lang="en-US" sz="1400" b="1" dirty="0">
                <a:solidFill>
                  <a:srgbClr val="000000"/>
                </a:solidFill>
                <a:latin typeface="Cambria"/>
                <a:cs typeface="Cambria"/>
              </a:rPr>
              <a:t>Motive</a:t>
            </a:r>
          </a:p>
          <a:p>
            <a:pPr marL="285750" indent="-285750">
              <a:buFont typeface="Wingdings" charset="2"/>
              <a:buChar char="§"/>
            </a:pPr>
            <a:r>
              <a:rPr lang="en-US" sz="1400" b="1" dirty="0">
                <a:solidFill>
                  <a:srgbClr val="000000"/>
                </a:solidFill>
                <a:latin typeface="Cambria"/>
                <a:cs typeface="Cambria"/>
              </a:rPr>
              <a:t>Risk</a:t>
            </a:r>
          </a:p>
          <a:p>
            <a:pPr marL="285750" indent="-285750">
              <a:buFont typeface="Wingdings" charset="2"/>
              <a:buChar char="§"/>
            </a:pPr>
            <a:r>
              <a:rPr lang="en-US" sz="1400" b="1" dirty="0">
                <a:solidFill>
                  <a:srgbClr val="000000"/>
                </a:solidFill>
                <a:latin typeface="Cambria"/>
                <a:cs typeface="Cambria"/>
              </a:rPr>
              <a:t>Need</a:t>
            </a:r>
          </a:p>
        </p:txBody>
      </p:sp>
      <p:sp>
        <p:nvSpPr>
          <p:cNvPr id="27" name="AutoShape 5"/>
          <p:cNvSpPr>
            <a:spLocks noChangeArrowheads="1"/>
          </p:cNvSpPr>
          <p:nvPr/>
        </p:nvSpPr>
        <p:spPr bwMode="auto">
          <a:xfrm>
            <a:off x="567657" y="3642017"/>
            <a:ext cx="1473249" cy="1143000"/>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Relationship Marketing</a:t>
            </a:r>
          </a:p>
        </p:txBody>
      </p:sp>
      <p:sp>
        <p:nvSpPr>
          <p:cNvPr id="28" name="AutoShape 5"/>
          <p:cNvSpPr>
            <a:spLocks noChangeArrowheads="1"/>
          </p:cNvSpPr>
          <p:nvPr/>
        </p:nvSpPr>
        <p:spPr bwMode="auto">
          <a:xfrm>
            <a:off x="2971800" y="1951522"/>
            <a:ext cx="2667000" cy="1143000"/>
          </a:xfrm>
          <a:prstGeom prst="roundRect">
            <a:avLst>
              <a:gd name="adj" fmla="val 16667"/>
            </a:avLst>
          </a:prstGeom>
          <a:solidFill>
            <a:srgbClr val="70C5C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285750" indent="-285750">
              <a:buFont typeface="Wingdings" charset="2"/>
              <a:buChar char="§"/>
            </a:pPr>
            <a:r>
              <a:rPr lang="en-US" sz="1600" b="1" dirty="0">
                <a:solidFill>
                  <a:srgbClr val="000000"/>
                </a:solidFill>
                <a:latin typeface="Cambria"/>
                <a:cs typeface="Cambria"/>
              </a:rPr>
              <a:t>Feelings of  gratitude</a:t>
            </a:r>
          </a:p>
          <a:p>
            <a:pPr marL="285750" indent="-285750">
              <a:buFont typeface="Wingdings" charset="2"/>
              <a:buChar char="§"/>
            </a:pPr>
            <a:r>
              <a:rPr lang="en-US" sz="1600" b="1" dirty="0">
                <a:solidFill>
                  <a:srgbClr val="000000"/>
                </a:solidFill>
                <a:latin typeface="Cambria"/>
                <a:cs typeface="Cambria"/>
              </a:rPr>
              <a:t>Gratitude-based reciprocal behaviors</a:t>
            </a:r>
          </a:p>
        </p:txBody>
      </p:sp>
      <p:sp>
        <p:nvSpPr>
          <p:cNvPr id="29" name="AutoShape 5"/>
          <p:cNvSpPr>
            <a:spLocks noChangeArrowheads="1"/>
          </p:cNvSpPr>
          <p:nvPr/>
        </p:nvSpPr>
        <p:spPr bwMode="auto">
          <a:xfrm>
            <a:off x="2971800" y="3883405"/>
            <a:ext cx="2667000" cy="787237"/>
          </a:xfrm>
          <a:prstGeom prst="roundRect">
            <a:avLst>
              <a:gd name="adj" fmla="val 16667"/>
            </a:avLst>
          </a:prstGeom>
          <a:solidFill>
            <a:srgbClr val="70C5C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Customer Trust</a:t>
            </a:r>
          </a:p>
        </p:txBody>
      </p:sp>
      <p:sp>
        <p:nvSpPr>
          <p:cNvPr id="30" name="AutoShape 5"/>
          <p:cNvSpPr>
            <a:spLocks noChangeArrowheads="1"/>
          </p:cNvSpPr>
          <p:nvPr/>
        </p:nvSpPr>
        <p:spPr bwMode="auto">
          <a:xfrm>
            <a:off x="2971800" y="5442000"/>
            <a:ext cx="2667000" cy="787237"/>
          </a:xfrm>
          <a:prstGeom prst="roundRect">
            <a:avLst>
              <a:gd name="adj" fmla="val 16667"/>
            </a:avLst>
          </a:prstGeom>
          <a:solidFill>
            <a:srgbClr val="70C5C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600" b="1" dirty="0">
                <a:solidFill>
                  <a:srgbClr val="000000"/>
                </a:solidFill>
                <a:latin typeface="Cambria"/>
                <a:cs typeface="Cambria"/>
              </a:rPr>
              <a:t>Customer Commitment</a:t>
            </a:r>
          </a:p>
        </p:txBody>
      </p:sp>
      <p:sp>
        <p:nvSpPr>
          <p:cNvPr id="31" name="AutoShape 5"/>
          <p:cNvSpPr>
            <a:spLocks noChangeArrowheads="1"/>
          </p:cNvSpPr>
          <p:nvPr/>
        </p:nvSpPr>
        <p:spPr bwMode="auto">
          <a:xfrm>
            <a:off x="7263940" y="3883405"/>
            <a:ext cx="1473249" cy="1143000"/>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Performance Outcomes</a:t>
            </a:r>
          </a:p>
        </p:txBody>
      </p:sp>
    </p:spTree>
    <p:extLst>
      <p:ext uri="{BB962C8B-B14F-4D97-AF65-F5344CB8AC3E}">
        <p14:creationId xmlns:p14="http://schemas.microsoft.com/office/powerpoint/2010/main" val="300759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98474" y="180976"/>
            <a:ext cx="7556313" cy="803691"/>
          </a:xfrm>
        </p:spPr>
        <p:txBody>
          <a:bodyPr/>
          <a:lstStyle/>
          <a:p>
            <a:r>
              <a:rPr lang="en-US" b="1" dirty="0"/>
              <a:t>Higher Payoff when RM Program Operates in the “Social” vs. “Financial” Domain</a:t>
            </a:r>
          </a:p>
        </p:txBody>
      </p:sp>
      <p:sp>
        <p:nvSpPr>
          <p:cNvPr id="13322" name="Line 10"/>
          <p:cNvSpPr>
            <a:spLocks noChangeShapeType="1"/>
          </p:cNvSpPr>
          <p:nvPr/>
        </p:nvSpPr>
        <p:spPr bwMode="auto">
          <a:xfrm>
            <a:off x="2133600" y="4343400"/>
            <a:ext cx="49530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3" name="Line 11"/>
          <p:cNvSpPr>
            <a:spLocks noChangeShapeType="1"/>
          </p:cNvSpPr>
          <p:nvPr/>
        </p:nvSpPr>
        <p:spPr bwMode="auto">
          <a:xfrm flipV="1">
            <a:off x="2133600" y="4648200"/>
            <a:ext cx="4953000" cy="6858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8" name="Line 16"/>
          <p:cNvSpPr>
            <a:spLocks noChangeShapeType="1"/>
          </p:cNvSpPr>
          <p:nvPr/>
        </p:nvSpPr>
        <p:spPr bwMode="auto">
          <a:xfrm>
            <a:off x="6400800" y="2819400"/>
            <a:ext cx="0" cy="19050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9" name="Line 17"/>
          <p:cNvSpPr>
            <a:spLocks noChangeShapeType="1"/>
          </p:cNvSpPr>
          <p:nvPr/>
        </p:nvSpPr>
        <p:spPr bwMode="auto">
          <a:xfrm>
            <a:off x="2133600" y="3352800"/>
            <a:ext cx="4953000" cy="6096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30" name="AutoShape 18"/>
          <p:cNvSpPr>
            <a:spLocks noChangeArrowheads="1"/>
          </p:cNvSpPr>
          <p:nvPr/>
        </p:nvSpPr>
        <p:spPr bwMode="auto">
          <a:xfrm>
            <a:off x="304800" y="2792685"/>
            <a:ext cx="1981200" cy="3048000"/>
          </a:xfrm>
          <a:prstGeom prst="roundRect">
            <a:avLst>
              <a:gd name="adj" fmla="val 16667"/>
            </a:avLst>
          </a:prstGeom>
          <a:noFill/>
          <a:ln w="12700">
            <a:solidFill>
              <a:schemeClr val="bg1">
                <a:lumMod val="6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13331" name="AutoShape 19"/>
          <p:cNvSpPr>
            <a:spLocks noChangeArrowheads="1"/>
          </p:cNvSpPr>
          <p:nvPr/>
        </p:nvSpPr>
        <p:spPr bwMode="auto">
          <a:xfrm>
            <a:off x="3581400" y="1676400"/>
            <a:ext cx="5257800" cy="1295400"/>
          </a:xfrm>
          <a:prstGeom prst="roundRect">
            <a:avLst>
              <a:gd name="adj" fmla="val 16667"/>
            </a:avLst>
          </a:prstGeom>
          <a:noFill/>
          <a:ln w="12700">
            <a:solidFill>
              <a:schemeClr val="bg1">
                <a:lumMod val="6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13332" name="Text Box 20"/>
          <p:cNvSpPr txBox="1">
            <a:spLocks noChangeArrowheads="1"/>
          </p:cNvSpPr>
          <p:nvPr/>
        </p:nvSpPr>
        <p:spPr bwMode="auto">
          <a:xfrm>
            <a:off x="457200" y="2030685"/>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Cambria"/>
                <a:cs typeface="Cambria"/>
              </a:rPr>
              <a:t>RM Investments</a:t>
            </a:r>
          </a:p>
        </p:txBody>
      </p:sp>
      <p:sp>
        <p:nvSpPr>
          <p:cNvPr id="13333" name="Text Box 21"/>
          <p:cNvSpPr txBox="1">
            <a:spLocks noChangeArrowheads="1"/>
          </p:cNvSpPr>
          <p:nvPr/>
        </p:nvSpPr>
        <p:spPr bwMode="auto">
          <a:xfrm>
            <a:off x="2743200" y="1219200"/>
            <a:ext cx="647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rPr>
              <a:t>Factors Leveraging RM Investments</a:t>
            </a:r>
          </a:p>
        </p:txBody>
      </p:sp>
      <p:sp>
        <p:nvSpPr>
          <p:cNvPr id="13335" name="Line 23"/>
          <p:cNvSpPr>
            <a:spLocks noChangeShapeType="1"/>
          </p:cNvSpPr>
          <p:nvPr/>
        </p:nvSpPr>
        <p:spPr bwMode="auto">
          <a:xfrm flipV="1">
            <a:off x="7620000" y="4876800"/>
            <a:ext cx="304800" cy="4572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38" name="Text Box 26"/>
          <p:cNvSpPr txBox="1">
            <a:spLocks noChangeArrowheads="1"/>
          </p:cNvSpPr>
          <p:nvPr/>
        </p:nvSpPr>
        <p:spPr bwMode="auto">
          <a:xfrm>
            <a:off x="2311401" y="6442074"/>
            <a:ext cx="457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(Palmatier, Gopalakrishna, and Houston 2006)</a:t>
            </a:r>
          </a:p>
        </p:txBody>
      </p:sp>
      <p:sp>
        <p:nvSpPr>
          <p:cNvPr id="27" name="Line 15"/>
          <p:cNvSpPr>
            <a:spLocks noChangeShapeType="1"/>
          </p:cNvSpPr>
          <p:nvPr/>
        </p:nvSpPr>
        <p:spPr bwMode="auto">
          <a:xfrm>
            <a:off x="4419600" y="2819400"/>
            <a:ext cx="0" cy="15240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8" name="Text Box 24"/>
          <p:cNvSpPr txBox="1">
            <a:spLocks noChangeArrowheads="1"/>
          </p:cNvSpPr>
          <p:nvPr/>
        </p:nvSpPr>
        <p:spPr bwMode="auto">
          <a:xfrm>
            <a:off x="2514600" y="30924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b="1" dirty="0">
                <a:solidFill>
                  <a:schemeClr val="tx1"/>
                </a:solidFill>
              </a:rPr>
              <a:t>180% ROI</a:t>
            </a:r>
          </a:p>
        </p:txBody>
      </p:sp>
      <p:sp>
        <p:nvSpPr>
          <p:cNvPr id="29" name="Text Box 24"/>
          <p:cNvSpPr txBox="1">
            <a:spLocks noChangeArrowheads="1"/>
          </p:cNvSpPr>
          <p:nvPr/>
        </p:nvSpPr>
        <p:spPr bwMode="auto">
          <a:xfrm>
            <a:off x="2514600" y="4800600"/>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b="1" dirty="0">
                <a:solidFill>
                  <a:schemeClr val="tx1"/>
                </a:solidFill>
              </a:rPr>
              <a:t>Negative ROI</a:t>
            </a:r>
          </a:p>
        </p:txBody>
      </p:sp>
      <p:sp>
        <p:nvSpPr>
          <p:cNvPr id="30" name="Text Box 24"/>
          <p:cNvSpPr txBox="1">
            <a:spLocks noChangeArrowheads="1"/>
          </p:cNvSpPr>
          <p:nvPr/>
        </p:nvSpPr>
        <p:spPr bwMode="auto">
          <a:xfrm>
            <a:off x="2362200" y="3962400"/>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b="1" dirty="0">
                <a:solidFill>
                  <a:schemeClr val="tx1"/>
                </a:solidFill>
              </a:rPr>
              <a:t>100 to 120% ROI</a:t>
            </a:r>
          </a:p>
        </p:txBody>
      </p:sp>
      <p:sp>
        <p:nvSpPr>
          <p:cNvPr id="26" name="Text Box 26"/>
          <p:cNvSpPr txBox="1">
            <a:spLocks noChangeArrowheads="1"/>
          </p:cNvSpPr>
          <p:nvPr/>
        </p:nvSpPr>
        <p:spPr bwMode="auto">
          <a:xfrm>
            <a:off x="2133600" y="5715000"/>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800" dirty="0">
                <a:solidFill>
                  <a:schemeClr val="tx1"/>
                </a:solidFill>
                <a:latin typeface="+mj-lt"/>
                <a:cs typeface="Arial"/>
              </a:rPr>
              <a:t>[313 customers across 34 different firms]</a:t>
            </a:r>
          </a:p>
        </p:txBody>
      </p:sp>
      <p:sp>
        <p:nvSpPr>
          <p:cNvPr id="31"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33"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17</a:t>
            </a:fld>
            <a:endParaRPr lang="en-US" dirty="0">
              <a:solidFill>
                <a:srgbClr val="595959"/>
              </a:solidFill>
            </a:endParaRPr>
          </a:p>
        </p:txBody>
      </p:sp>
      <p:sp>
        <p:nvSpPr>
          <p:cNvPr id="34" name="AutoShape 5"/>
          <p:cNvSpPr>
            <a:spLocks noChangeArrowheads="1"/>
          </p:cNvSpPr>
          <p:nvPr/>
        </p:nvSpPr>
        <p:spPr bwMode="auto">
          <a:xfrm>
            <a:off x="466737" y="2971800"/>
            <a:ext cx="1633875" cy="662613"/>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Social RM</a:t>
            </a:r>
          </a:p>
        </p:txBody>
      </p:sp>
      <p:sp>
        <p:nvSpPr>
          <p:cNvPr id="35" name="AutoShape 5"/>
          <p:cNvSpPr>
            <a:spLocks noChangeArrowheads="1"/>
          </p:cNvSpPr>
          <p:nvPr/>
        </p:nvSpPr>
        <p:spPr bwMode="auto">
          <a:xfrm>
            <a:off x="457200" y="3962400"/>
            <a:ext cx="1633875" cy="662613"/>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Structural RM</a:t>
            </a:r>
          </a:p>
        </p:txBody>
      </p:sp>
      <p:sp>
        <p:nvSpPr>
          <p:cNvPr id="36" name="AutoShape 5"/>
          <p:cNvSpPr>
            <a:spLocks noChangeArrowheads="1"/>
          </p:cNvSpPr>
          <p:nvPr/>
        </p:nvSpPr>
        <p:spPr bwMode="auto">
          <a:xfrm>
            <a:off x="473694" y="5002693"/>
            <a:ext cx="1633875" cy="662613"/>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Financial RM</a:t>
            </a:r>
          </a:p>
        </p:txBody>
      </p:sp>
      <p:sp>
        <p:nvSpPr>
          <p:cNvPr id="37" name="AutoShape 5"/>
          <p:cNvSpPr>
            <a:spLocks noChangeArrowheads="1"/>
          </p:cNvSpPr>
          <p:nvPr/>
        </p:nvSpPr>
        <p:spPr bwMode="auto">
          <a:xfrm>
            <a:off x="6664734" y="5334000"/>
            <a:ext cx="1633875" cy="662613"/>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Controls</a:t>
            </a:r>
          </a:p>
        </p:txBody>
      </p:sp>
      <p:sp>
        <p:nvSpPr>
          <p:cNvPr id="38" name="AutoShape 11"/>
          <p:cNvSpPr>
            <a:spLocks noChangeArrowheads="1"/>
          </p:cNvSpPr>
          <p:nvPr/>
        </p:nvSpPr>
        <p:spPr bwMode="auto">
          <a:xfrm>
            <a:off x="3801090" y="1828799"/>
            <a:ext cx="1345118" cy="963885"/>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Interaction Frequency</a:t>
            </a:r>
          </a:p>
        </p:txBody>
      </p:sp>
      <p:sp>
        <p:nvSpPr>
          <p:cNvPr id="39" name="AutoShape 11"/>
          <p:cNvSpPr>
            <a:spLocks noChangeArrowheads="1"/>
          </p:cNvSpPr>
          <p:nvPr/>
        </p:nvSpPr>
        <p:spPr bwMode="auto">
          <a:xfrm>
            <a:off x="5336109" y="1828799"/>
            <a:ext cx="2978993" cy="963885"/>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Customer loyalty</a:t>
            </a:r>
          </a:p>
          <a:p>
            <a:pPr algn="ctr"/>
            <a:r>
              <a:rPr lang="en-US" sz="1400" b="1" dirty="0">
                <a:solidFill>
                  <a:srgbClr val="000000"/>
                </a:solidFill>
                <a:latin typeface="Cambria"/>
                <a:cs typeface="Cambria"/>
              </a:rPr>
              <a:t>CRM use</a:t>
            </a:r>
          </a:p>
          <a:p>
            <a:pPr algn="ctr"/>
            <a:r>
              <a:rPr lang="en-US" sz="1400" b="1" dirty="0">
                <a:solidFill>
                  <a:srgbClr val="000000"/>
                </a:solidFill>
                <a:latin typeface="Cambria"/>
                <a:cs typeface="Cambria"/>
              </a:rPr>
              <a:t>Profit share by salesperson</a:t>
            </a:r>
          </a:p>
        </p:txBody>
      </p:sp>
      <p:sp>
        <p:nvSpPr>
          <p:cNvPr id="42" name="AutoShape 46"/>
          <p:cNvSpPr>
            <a:spLocks noChangeArrowheads="1"/>
          </p:cNvSpPr>
          <p:nvPr/>
        </p:nvSpPr>
        <p:spPr bwMode="auto">
          <a:xfrm>
            <a:off x="7093250" y="3690590"/>
            <a:ext cx="1648702" cy="1143000"/>
          </a:xfrm>
          <a:prstGeom prst="roundRect">
            <a:avLst>
              <a:gd name="adj" fmla="val 16667"/>
            </a:avLst>
          </a:prstGeom>
          <a:solidFill>
            <a:srgbClr val="70C5CA"/>
          </a:solidFill>
          <a:ln>
            <a:solidFill>
              <a:srgbClr val="000000"/>
            </a:solidFill>
          </a:ln>
          <a:effec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a:solidFill>
                  <a:srgbClr val="000000"/>
                </a:solidFill>
                <a:latin typeface="Cambria"/>
                <a:cs typeface="Cambria"/>
              </a:rPr>
              <a:t>Incremental customer return (CLV)</a:t>
            </a:r>
          </a:p>
        </p:txBody>
      </p:sp>
    </p:spTree>
    <p:extLst>
      <p:ext uri="{BB962C8B-B14F-4D97-AF65-F5344CB8AC3E}">
        <p14:creationId xmlns:p14="http://schemas.microsoft.com/office/powerpoint/2010/main" val="15446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8" grpId="0" animBg="1"/>
      <p:bldP spid="13331" grpId="0" animBg="1"/>
      <p:bldP spid="13333"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19200" y="17526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a:solidFill>
                  <a:schemeClr val="tx1"/>
                </a:solidFill>
                <a:latin typeface="+mj-lt"/>
              </a:rPr>
              <a:t>Selling Firm</a:t>
            </a:r>
          </a:p>
        </p:txBody>
      </p:sp>
      <p:sp>
        <p:nvSpPr>
          <p:cNvPr id="11267" name="AutoShape 3"/>
          <p:cNvSpPr>
            <a:spLocks noChangeArrowheads="1"/>
          </p:cNvSpPr>
          <p:nvPr/>
        </p:nvSpPr>
        <p:spPr bwMode="auto">
          <a:xfrm>
            <a:off x="1447800" y="2209800"/>
            <a:ext cx="1447800" cy="1066800"/>
          </a:xfrm>
          <a:prstGeom prst="roundRect">
            <a:avLst>
              <a:gd name="adj" fmla="val 16667"/>
            </a:avLst>
          </a:prstGeom>
          <a:solidFill>
            <a:srgbClr val="70C5CA"/>
          </a:solidFill>
          <a:ln w="19050">
            <a:solidFill>
              <a:schemeClr val="tx1"/>
            </a:solidFill>
            <a:round/>
            <a:headEnd/>
            <a:tailEnd/>
          </a:ln>
        </p:spPr>
        <p:txBody>
          <a:bodyPr anchor="ctr"/>
          <a:lstStyle/>
          <a:p>
            <a:endParaRPr lang="en-US" sz="1000" baseline="30000">
              <a:solidFill>
                <a:schemeClr val="tx1"/>
              </a:solidFill>
              <a:latin typeface="+mj-lt"/>
            </a:endParaRPr>
          </a:p>
        </p:txBody>
      </p:sp>
      <p:sp>
        <p:nvSpPr>
          <p:cNvPr id="11268" name="Line 4"/>
          <p:cNvSpPr>
            <a:spLocks noChangeShapeType="1"/>
          </p:cNvSpPr>
          <p:nvPr/>
        </p:nvSpPr>
        <p:spPr bwMode="auto">
          <a:xfrm flipV="1">
            <a:off x="2286000" y="2438400"/>
            <a:ext cx="4495800"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1269" name="AutoShape 5"/>
          <p:cNvSpPr>
            <a:spLocks noChangeArrowheads="1"/>
          </p:cNvSpPr>
          <p:nvPr/>
        </p:nvSpPr>
        <p:spPr bwMode="auto">
          <a:xfrm>
            <a:off x="6019800" y="2209800"/>
            <a:ext cx="1447800" cy="1066800"/>
          </a:xfrm>
          <a:prstGeom prst="roundRect">
            <a:avLst>
              <a:gd name="adj" fmla="val 16667"/>
            </a:avLst>
          </a:prstGeom>
          <a:solidFill>
            <a:srgbClr val="70C5CA"/>
          </a:solidFill>
          <a:ln w="19050">
            <a:solidFill>
              <a:schemeClr val="tx1"/>
            </a:solidFill>
            <a:round/>
            <a:headEnd/>
            <a:tailEnd/>
          </a:ln>
        </p:spPr>
        <p:txBody>
          <a:bodyPr anchor="ctr"/>
          <a:lstStyle/>
          <a:p>
            <a:endParaRPr lang="en-US" sz="1000" baseline="30000">
              <a:solidFill>
                <a:schemeClr val="tx1"/>
              </a:solidFill>
              <a:latin typeface="+mj-lt"/>
            </a:endParaRPr>
          </a:p>
        </p:txBody>
      </p:sp>
      <p:sp>
        <p:nvSpPr>
          <p:cNvPr id="11270" name="Line 6"/>
          <p:cNvSpPr>
            <a:spLocks noChangeShapeType="1"/>
          </p:cNvSpPr>
          <p:nvPr/>
        </p:nvSpPr>
        <p:spPr bwMode="auto">
          <a:xfrm flipV="1">
            <a:off x="2438400" y="2743200"/>
            <a:ext cx="4495800"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1271" name="Line 7"/>
          <p:cNvSpPr>
            <a:spLocks noChangeShapeType="1"/>
          </p:cNvSpPr>
          <p:nvPr/>
        </p:nvSpPr>
        <p:spPr bwMode="auto">
          <a:xfrm flipV="1">
            <a:off x="2057400" y="3048000"/>
            <a:ext cx="4572000"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1272" name="Text Box 8"/>
          <p:cNvSpPr txBox="1">
            <a:spLocks noChangeArrowheads="1"/>
          </p:cNvSpPr>
          <p:nvPr/>
        </p:nvSpPr>
        <p:spPr bwMode="auto">
          <a:xfrm>
            <a:off x="5791200" y="16764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Customer Firm</a:t>
            </a:r>
          </a:p>
        </p:txBody>
      </p:sp>
      <p:sp>
        <p:nvSpPr>
          <p:cNvPr id="11273" name="Line 9"/>
          <p:cNvSpPr>
            <a:spLocks noChangeShapeType="1"/>
          </p:cNvSpPr>
          <p:nvPr/>
        </p:nvSpPr>
        <p:spPr bwMode="auto">
          <a:xfrm flipH="1" flipV="1">
            <a:off x="4343400" y="3063875"/>
            <a:ext cx="0" cy="533400"/>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1274" name="Oval 10"/>
          <p:cNvSpPr>
            <a:spLocks noChangeArrowheads="1"/>
          </p:cNvSpPr>
          <p:nvPr/>
        </p:nvSpPr>
        <p:spPr bwMode="auto">
          <a:xfrm>
            <a:off x="3276600" y="2438400"/>
            <a:ext cx="685800" cy="564475"/>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latin typeface="+mj-lt"/>
            </a:endParaRPr>
          </a:p>
        </p:txBody>
      </p:sp>
      <p:sp>
        <p:nvSpPr>
          <p:cNvPr id="11275" name="Line 11"/>
          <p:cNvSpPr>
            <a:spLocks noChangeShapeType="1"/>
          </p:cNvSpPr>
          <p:nvPr/>
        </p:nvSpPr>
        <p:spPr bwMode="auto">
          <a:xfrm flipV="1">
            <a:off x="2743200" y="3002875"/>
            <a:ext cx="762000" cy="578525"/>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1277" name="Line 13"/>
          <p:cNvSpPr>
            <a:spLocks noChangeShapeType="1"/>
          </p:cNvSpPr>
          <p:nvPr/>
        </p:nvSpPr>
        <p:spPr bwMode="auto">
          <a:xfrm flipV="1">
            <a:off x="6553200" y="3200400"/>
            <a:ext cx="152400" cy="381000"/>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1278" name="Rectangle 14"/>
          <p:cNvSpPr>
            <a:spLocks noGrp="1" noChangeArrowheads="1"/>
          </p:cNvSpPr>
          <p:nvPr>
            <p:ph type="title"/>
          </p:nvPr>
        </p:nvSpPr>
        <p:spPr>
          <a:xfrm>
            <a:off x="533400" y="84668"/>
            <a:ext cx="7315200" cy="1143000"/>
          </a:xfrm>
        </p:spPr>
        <p:txBody>
          <a:bodyPr/>
          <a:lstStyle/>
          <a:p>
            <a:r>
              <a:rPr lang="en-US" sz="3200" b="1" dirty="0"/>
              <a:t>Other Factors are Also Critical When Building </a:t>
            </a:r>
            <a:r>
              <a:rPr lang="en-US" sz="3200" b="1" i="1" dirty="0"/>
              <a:t>Interfirm Relationships</a:t>
            </a:r>
          </a:p>
        </p:txBody>
      </p:sp>
      <p:sp>
        <p:nvSpPr>
          <p:cNvPr id="11279" name="AutoShape 15"/>
          <p:cNvSpPr>
            <a:spLocks noChangeArrowheads="1"/>
          </p:cNvSpPr>
          <p:nvPr/>
        </p:nvSpPr>
        <p:spPr bwMode="auto">
          <a:xfrm>
            <a:off x="457200" y="3597275"/>
            <a:ext cx="2590800" cy="1143000"/>
          </a:xfrm>
          <a:prstGeom prst="roundRect">
            <a:avLst>
              <a:gd name="adj" fmla="val 16667"/>
            </a:avLst>
          </a:prstGeom>
          <a:solidFill>
            <a:srgbClr val="FDD09E"/>
          </a:solidFill>
          <a:ln w="9525">
            <a:solidFill>
              <a:schemeClr val="bg1">
                <a:lumMod val="50000"/>
              </a:schemeClr>
            </a:solidFill>
            <a:round/>
            <a:headEnd/>
            <a:tailEnd/>
          </a:ln>
        </p:spPr>
        <p:txBody>
          <a:bodyPr anchor="ctr"/>
          <a:lstStyle/>
          <a:p>
            <a:r>
              <a:rPr lang="en-US" sz="1600" b="1" dirty="0">
                <a:solidFill>
                  <a:schemeClr val="tx2"/>
                </a:solidFill>
                <a:latin typeface="+mj-lt"/>
              </a:rPr>
              <a:t>Contact density-</a:t>
            </a:r>
            <a:r>
              <a:rPr lang="en-US" sz="1600" dirty="0">
                <a:solidFill>
                  <a:schemeClr val="tx2"/>
                </a:solidFill>
                <a:latin typeface="+mj-lt"/>
              </a:rPr>
              <a:t> </a:t>
            </a:r>
            <a:r>
              <a:rPr lang="en-US" sz="1600" dirty="0">
                <a:solidFill>
                  <a:schemeClr val="tx1"/>
                </a:solidFill>
                <a:latin typeface="+mj-lt"/>
              </a:rPr>
              <a:t>number of relational ties with an exchange partner</a:t>
            </a:r>
          </a:p>
          <a:p>
            <a:r>
              <a:rPr lang="en-US" sz="1600" dirty="0">
                <a:latin typeface="+mj-lt"/>
              </a:rPr>
              <a:t>(network density)</a:t>
            </a:r>
            <a:endParaRPr lang="en-US" sz="1600" dirty="0">
              <a:solidFill>
                <a:schemeClr val="tx1"/>
              </a:solidFill>
              <a:latin typeface="+mj-lt"/>
            </a:endParaRPr>
          </a:p>
        </p:txBody>
      </p:sp>
      <p:sp>
        <p:nvSpPr>
          <p:cNvPr id="11280" name="AutoShape 16"/>
          <p:cNvSpPr>
            <a:spLocks noChangeArrowheads="1"/>
          </p:cNvSpPr>
          <p:nvPr/>
        </p:nvSpPr>
        <p:spPr bwMode="auto">
          <a:xfrm>
            <a:off x="3276600" y="3597275"/>
            <a:ext cx="2286000" cy="1143000"/>
          </a:xfrm>
          <a:prstGeom prst="roundRect">
            <a:avLst>
              <a:gd name="adj" fmla="val 16667"/>
            </a:avLst>
          </a:prstGeom>
          <a:solidFill>
            <a:srgbClr val="FDD09E"/>
          </a:solidFill>
          <a:ln w="9525">
            <a:solidFill>
              <a:schemeClr val="bg1">
                <a:lumMod val="50000"/>
              </a:schemeClr>
            </a:solidFill>
            <a:round/>
            <a:headEnd/>
            <a:tailEnd/>
          </a:ln>
        </p:spPr>
        <p:txBody>
          <a:bodyPr anchor="ctr"/>
          <a:lstStyle/>
          <a:p>
            <a:r>
              <a:rPr lang="en-US" sz="1600" b="1" dirty="0">
                <a:solidFill>
                  <a:srgbClr val="1F497D"/>
                </a:solidFill>
                <a:latin typeface="+mj-lt"/>
              </a:rPr>
              <a:t>Relationship quality</a:t>
            </a:r>
            <a:r>
              <a:rPr lang="en-US" sz="1600" dirty="0">
                <a:solidFill>
                  <a:srgbClr val="333367"/>
                </a:solidFill>
                <a:latin typeface="+mj-lt"/>
              </a:rPr>
              <a:t>-</a:t>
            </a:r>
            <a:r>
              <a:rPr lang="en-US" sz="1600" dirty="0">
                <a:solidFill>
                  <a:schemeClr val="tx1"/>
                </a:solidFill>
                <a:latin typeface="+mj-lt"/>
              </a:rPr>
              <a:t> caliber of relational ties (tie strength)</a:t>
            </a:r>
          </a:p>
        </p:txBody>
      </p:sp>
      <p:sp>
        <p:nvSpPr>
          <p:cNvPr id="11281" name="AutoShape 17"/>
          <p:cNvSpPr>
            <a:spLocks noChangeArrowheads="1"/>
          </p:cNvSpPr>
          <p:nvPr/>
        </p:nvSpPr>
        <p:spPr bwMode="auto">
          <a:xfrm>
            <a:off x="5791200" y="3597275"/>
            <a:ext cx="3048000" cy="1143000"/>
          </a:xfrm>
          <a:prstGeom prst="roundRect">
            <a:avLst>
              <a:gd name="adj" fmla="val 16667"/>
            </a:avLst>
          </a:prstGeom>
          <a:solidFill>
            <a:srgbClr val="FDD09E"/>
          </a:solidFill>
          <a:ln w="9525">
            <a:solidFill>
              <a:schemeClr val="bg1">
                <a:lumMod val="50000"/>
              </a:schemeClr>
            </a:solidFill>
            <a:round/>
            <a:headEnd/>
            <a:tailEnd/>
          </a:ln>
        </p:spPr>
        <p:txBody>
          <a:bodyPr anchor="ctr"/>
          <a:lstStyle/>
          <a:p>
            <a:r>
              <a:rPr lang="en-US" sz="1600" b="1" dirty="0">
                <a:solidFill>
                  <a:srgbClr val="1F497D"/>
                </a:solidFill>
                <a:latin typeface="+mj-lt"/>
              </a:rPr>
              <a:t>Contact authority-</a:t>
            </a:r>
            <a:r>
              <a:rPr lang="en-US" sz="1600" dirty="0">
                <a:solidFill>
                  <a:srgbClr val="1F497D"/>
                </a:solidFill>
                <a:latin typeface="+mj-lt"/>
              </a:rPr>
              <a:t> </a:t>
            </a:r>
            <a:r>
              <a:rPr lang="en-US" sz="1600" dirty="0">
                <a:solidFill>
                  <a:schemeClr val="tx1"/>
                </a:solidFill>
                <a:latin typeface="+mj-lt"/>
              </a:rPr>
              <a:t>decision making capability of relational contacts (attractiveness or social capital)</a:t>
            </a:r>
          </a:p>
        </p:txBody>
      </p:sp>
      <p:sp>
        <p:nvSpPr>
          <p:cNvPr id="11282" name="Text Box 18"/>
          <p:cNvSpPr txBox="1">
            <a:spLocks noChangeArrowheads="1"/>
          </p:cNvSpPr>
          <p:nvPr/>
        </p:nvSpPr>
        <p:spPr bwMode="auto">
          <a:xfrm>
            <a:off x="2743200" y="6400800"/>
            <a:ext cx="457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(Palmatier 2008)</a:t>
            </a:r>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18</a:t>
            </a:fld>
            <a:endParaRPr lang="en-US" dirty="0"/>
          </a:p>
        </p:txBody>
      </p:sp>
      <p:sp>
        <p:nvSpPr>
          <p:cNvPr id="19" name="Text Box 26"/>
          <p:cNvSpPr txBox="1">
            <a:spLocks noChangeArrowheads="1"/>
          </p:cNvSpPr>
          <p:nvPr/>
        </p:nvSpPr>
        <p:spPr bwMode="auto">
          <a:xfrm>
            <a:off x="2514600" y="5503336"/>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2000" b="1" i="1" dirty="0">
                <a:solidFill>
                  <a:srgbClr val="200B44"/>
                </a:solidFill>
                <a:latin typeface="Arial"/>
                <a:cs typeface="Arial"/>
              </a:rPr>
              <a:t>Social Network Perspective of RM</a:t>
            </a:r>
          </a:p>
        </p:txBody>
      </p:sp>
      <p:sp>
        <p:nvSpPr>
          <p:cNvPr id="24" name="Right Brace 23"/>
          <p:cNvSpPr/>
          <p:nvPr/>
        </p:nvSpPr>
        <p:spPr>
          <a:xfrm rot="5400000">
            <a:off x="4305300" y="1806575"/>
            <a:ext cx="533400" cy="6705600"/>
          </a:xfrm>
          <a:prstGeom prst="rightBrace">
            <a:avLst>
              <a:gd name="adj1" fmla="val 0"/>
              <a:gd name="adj2" fmla="val 50379"/>
            </a:avLst>
          </a:prstGeom>
          <a:ln>
            <a:solidFill>
              <a:srgbClr val="200B4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22"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18</a:t>
            </a:fld>
            <a:endParaRPr lang="en-US" dirty="0">
              <a:solidFill>
                <a:srgbClr val="595959"/>
              </a:solidFill>
            </a:endParaRPr>
          </a:p>
        </p:txBody>
      </p:sp>
    </p:spTree>
    <p:extLst>
      <p:ext uri="{BB962C8B-B14F-4D97-AF65-F5344CB8AC3E}">
        <p14:creationId xmlns:p14="http://schemas.microsoft.com/office/powerpoint/2010/main" val="172874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4" grpId="0" animBg="1"/>
      <p:bldP spid="11275" grpId="0" animBg="1"/>
      <p:bldP spid="11277" grpId="0" animBg="1"/>
      <p:bldP spid="11279" grpId="0" animBg="1"/>
      <p:bldP spid="11280" grpId="0" animBg="1"/>
      <p:bldP spid="11281" grpId="0" animBg="1"/>
      <p:bldP spid="19"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98474" y="96311"/>
            <a:ext cx="7556313" cy="803691"/>
          </a:xfrm>
        </p:spPr>
        <p:txBody>
          <a:bodyPr/>
          <a:lstStyle/>
          <a:p>
            <a:r>
              <a:rPr lang="en-US" sz="3200" b="1" dirty="0"/>
              <a:t>Density and Authority of “Relationship Portfolio” Impacts B2B Performance</a:t>
            </a:r>
          </a:p>
        </p:txBody>
      </p:sp>
      <p:sp>
        <p:nvSpPr>
          <p:cNvPr id="13322" name="Line 10"/>
          <p:cNvSpPr>
            <a:spLocks noChangeShapeType="1"/>
          </p:cNvSpPr>
          <p:nvPr/>
        </p:nvSpPr>
        <p:spPr bwMode="auto">
          <a:xfrm>
            <a:off x="2133600" y="4343400"/>
            <a:ext cx="5257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3" name="Line 11"/>
          <p:cNvSpPr>
            <a:spLocks noChangeShapeType="1"/>
          </p:cNvSpPr>
          <p:nvPr/>
        </p:nvSpPr>
        <p:spPr bwMode="auto">
          <a:xfrm flipV="1">
            <a:off x="2133600" y="4648200"/>
            <a:ext cx="5257800" cy="6858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4" name="Line 12"/>
          <p:cNvSpPr>
            <a:spLocks noChangeShapeType="1"/>
          </p:cNvSpPr>
          <p:nvPr/>
        </p:nvSpPr>
        <p:spPr bwMode="auto">
          <a:xfrm>
            <a:off x="2133600" y="4495800"/>
            <a:ext cx="838200" cy="7620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5" name="Line 13"/>
          <p:cNvSpPr>
            <a:spLocks noChangeShapeType="1"/>
          </p:cNvSpPr>
          <p:nvPr/>
        </p:nvSpPr>
        <p:spPr bwMode="auto">
          <a:xfrm flipV="1">
            <a:off x="2133600" y="3429000"/>
            <a:ext cx="838200" cy="685800"/>
          </a:xfrm>
          <a:prstGeom prst="line">
            <a:avLst/>
          </a:prstGeom>
          <a:noFill/>
          <a:ln w="25400">
            <a:solidFill>
              <a:schemeClr val="tx1"/>
            </a:solidFill>
            <a:prstDash val="solid"/>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6" name="Line 14"/>
          <p:cNvSpPr>
            <a:spLocks noChangeShapeType="1"/>
          </p:cNvSpPr>
          <p:nvPr/>
        </p:nvSpPr>
        <p:spPr bwMode="auto">
          <a:xfrm>
            <a:off x="4953000" y="2819400"/>
            <a:ext cx="0" cy="1524000"/>
          </a:xfrm>
          <a:prstGeom prst="line">
            <a:avLst/>
          </a:prstGeom>
          <a:noFill/>
          <a:ln w="25400">
            <a:solidFill>
              <a:schemeClr val="tx1"/>
            </a:solidFill>
            <a:prstDash val="solid"/>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7" name="Line 15"/>
          <p:cNvSpPr>
            <a:spLocks noChangeShapeType="1"/>
          </p:cNvSpPr>
          <p:nvPr/>
        </p:nvSpPr>
        <p:spPr bwMode="auto">
          <a:xfrm>
            <a:off x="3276600" y="2819400"/>
            <a:ext cx="0" cy="6858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8" name="Line 16"/>
          <p:cNvSpPr>
            <a:spLocks noChangeShapeType="1"/>
          </p:cNvSpPr>
          <p:nvPr/>
        </p:nvSpPr>
        <p:spPr bwMode="auto">
          <a:xfrm>
            <a:off x="6553200" y="2819400"/>
            <a:ext cx="0" cy="19050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9" name="Line 17"/>
          <p:cNvSpPr>
            <a:spLocks noChangeShapeType="1"/>
          </p:cNvSpPr>
          <p:nvPr/>
        </p:nvSpPr>
        <p:spPr bwMode="auto">
          <a:xfrm>
            <a:off x="2133600" y="3352800"/>
            <a:ext cx="5257800" cy="6858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30" name="AutoShape 18"/>
          <p:cNvSpPr>
            <a:spLocks noChangeArrowheads="1"/>
          </p:cNvSpPr>
          <p:nvPr/>
        </p:nvSpPr>
        <p:spPr bwMode="auto">
          <a:xfrm>
            <a:off x="304800" y="2743200"/>
            <a:ext cx="1981200" cy="3048000"/>
          </a:xfrm>
          <a:prstGeom prst="roundRect">
            <a:avLst>
              <a:gd name="adj" fmla="val 16667"/>
            </a:avLst>
          </a:prstGeom>
          <a:noFill/>
          <a:ln w="12700">
            <a:solidFill>
              <a:schemeClr val="bg1">
                <a:lumMod val="6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13331" name="AutoShape 19"/>
          <p:cNvSpPr>
            <a:spLocks noChangeArrowheads="1"/>
          </p:cNvSpPr>
          <p:nvPr/>
        </p:nvSpPr>
        <p:spPr bwMode="auto">
          <a:xfrm>
            <a:off x="2438400" y="1981200"/>
            <a:ext cx="5029200" cy="990600"/>
          </a:xfrm>
          <a:prstGeom prst="roundRect">
            <a:avLst>
              <a:gd name="adj" fmla="val 16667"/>
            </a:avLst>
          </a:prstGeom>
          <a:noFill/>
          <a:ln w="12700">
            <a:solidFill>
              <a:schemeClr val="bg1">
                <a:lumMod val="6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13332" name="Text Box 20"/>
          <p:cNvSpPr txBox="1">
            <a:spLocks noChangeArrowheads="1"/>
          </p:cNvSpPr>
          <p:nvPr/>
        </p:nvSpPr>
        <p:spPr bwMode="auto">
          <a:xfrm>
            <a:off x="609600" y="1988403"/>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Cambria"/>
                <a:cs typeface="Cambria"/>
              </a:rPr>
              <a:t>Relational Drivers</a:t>
            </a:r>
          </a:p>
        </p:txBody>
      </p:sp>
      <p:sp>
        <p:nvSpPr>
          <p:cNvPr id="13333" name="Text Box 21"/>
          <p:cNvSpPr txBox="1">
            <a:spLocks noChangeArrowheads="1"/>
          </p:cNvSpPr>
          <p:nvPr/>
        </p:nvSpPr>
        <p:spPr bwMode="auto">
          <a:xfrm>
            <a:off x="2438400" y="1289903"/>
            <a:ext cx="510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Cambria"/>
                <a:cs typeface="Cambria"/>
              </a:rPr>
              <a:t>Customer Factors Leveraging the Impact of Relational Drivers</a:t>
            </a:r>
          </a:p>
        </p:txBody>
      </p:sp>
      <p:sp>
        <p:nvSpPr>
          <p:cNvPr id="13335" name="Line 23"/>
          <p:cNvSpPr>
            <a:spLocks noChangeShapeType="1"/>
          </p:cNvSpPr>
          <p:nvPr/>
        </p:nvSpPr>
        <p:spPr bwMode="auto">
          <a:xfrm flipV="1">
            <a:off x="7620000" y="4876800"/>
            <a:ext cx="304800" cy="4572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38" name="Text Box 26"/>
          <p:cNvSpPr txBox="1">
            <a:spLocks noChangeArrowheads="1"/>
          </p:cNvSpPr>
          <p:nvPr/>
        </p:nvSpPr>
        <p:spPr bwMode="auto">
          <a:xfrm>
            <a:off x="3259667" y="6457565"/>
            <a:ext cx="1947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(Palmatier 2008)</a:t>
            </a:r>
          </a:p>
        </p:txBody>
      </p:sp>
      <p:sp>
        <p:nvSpPr>
          <p:cNvPr id="28" name="Text Box 26"/>
          <p:cNvSpPr txBox="1">
            <a:spLocks noChangeArrowheads="1"/>
          </p:cNvSpPr>
          <p:nvPr/>
        </p:nvSpPr>
        <p:spPr bwMode="auto">
          <a:xfrm>
            <a:off x="2514600" y="5562600"/>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800" dirty="0">
                <a:solidFill>
                  <a:schemeClr val="tx1"/>
                </a:solidFill>
                <a:latin typeface="Cambria"/>
                <a:cs typeface="Cambria"/>
              </a:rPr>
              <a:t>[313 B2B relationships matched to objective performance data]</a:t>
            </a:r>
          </a:p>
        </p:txBody>
      </p:sp>
      <p:sp>
        <p:nvSpPr>
          <p:cNvPr id="29"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30"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19</a:t>
            </a:fld>
            <a:endParaRPr lang="en-US" dirty="0">
              <a:solidFill>
                <a:srgbClr val="595959"/>
              </a:solidFill>
            </a:endParaRPr>
          </a:p>
        </p:txBody>
      </p:sp>
      <p:sp>
        <p:nvSpPr>
          <p:cNvPr id="31" name="AutoShape 5"/>
          <p:cNvSpPr>
            <a:spLocks noChangeArrowheads="1"/>
          </p:cNvSpPr>
          <p:nvPr/>
        </p:nvSpPr>
        <p:spPr bwMode="auto">
          <a:xfrm>
            <a:off x="479108" y="2842587"/>
            <a:ext cx="1633875" cy="662613"/>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Contact density</a:t>
            </a:r>
          </a:p>
        </p:txBody>
      </p:sp>
      <p:sp>
        <p:nvSpPr>
          <p:cNvPr id="32" name="AutoShape 5"/>
          <p:cNvSpPr>
            <a:spLocks noChangeArrowheads="1"/>
          </p:cNvSpPr>
          <p:nvPr/>
        </p:nvSpPr>
        <p:spPr bwMode="auto">
          <a:xfrm>
            <a:off x="486065" y="3866177"/>
            <a:ext cx="1633875" cy="662613"/>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Relationship quality</a:t>
            </a:r>
          </a:p>
        </p:txBody>
      </p:sp>
      <p:sp>
        <p:nvSpPr>
          <p:cNvPr id="33" name="AutoShape 5"/>
          <p:cNvSpPr>
            <a:spLocks noChangeArrowheads="1"/>
          </p:cNvSpPr>
          <p:nvPr/>
        </p:nvSpPr>
        <p:spPr bwMode="auto">
          <a:xfrm>
            <a:off x="486065" y="4873480"/>
            <a:ext cx="1633875" cy="662613"/>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Contact authority</a:t>
            </a:r>
          </a:p>
        </p:txBody>
      </p:sp>
      <p:sp>
        <p:nvSpPr>
          <p:cNvPr id="34" name="AutoShape 11"/>
          <p:cNvSpPr>
            <a:spLocks noChangeArrowheads="1"/>
          </p:cNvSpPr>
          <p:nvPr/>
        </p:nvSpPr>
        <p:spPr bwMode="auto">
          <a:xfrm>
            <a:off x="2590800" y="2158253"/>
            <a:ext cx="1451492" cy="661147"/>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Turnover in contacts</a:t>
            </a:r>
          </a:p>
        </p:txBody>
      </p:sp>
      <p:sp>
        <p:nvSpPr>
          <p:cNvPr id="36" name="AutoShape 11"/>
          <p:cNvSpPr>
            <a:spLocks noChangeArrowheads="1"/>
          </p:cNvSpPr>
          <p:nvPr/>
        </p:nvSpPr>
        <p:spPr bwMode="auto">
          <a:xfrm>
            <a:off x="4227254" y="2131955"/>
            <a:ext cx="1451492" cy="661147"/>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Service content</a:t>
            </a:r>
          </a:p>
        </p:txBody>
      </p:sp>
      <p:sp>
        <p:nvSpPr>
          <p:cNvPr id="37" name="AutoShape 11"/>
          <p:cNvSpPr>
            <a:spLocks noChangeArrowheads="1"/>
          </p:cNvSpPr>
          <p:nvPr/>
        </p:nvSpPr>
        <p:spPr bwMode="auto">
          <a:xfrm>
            <a:off x="5881919" y="2112802"/>
            <a:ext cx="1451492" cy="661147"/>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Interface difficulty</a:t>
            </a:r>
          </a:p>
        </p:txBody>
      </p:sp>
      <p:sp>
        <p:nvSpPr>
          <p:cNvPr id="38" name="AutoShape 46"/>
          <p:cNvSpPr>
            <a:spLocks noChangeArrowheads="1"/>
          </p:cNvSpPr>
          <p:nvPr/>
        </p:nvSpPr>
        <p:spPr bwMode="auto">
          <a:xfrm>
            <a:off x="7405249" y="3836734"/>
            <a:ext cx="1447398" cy="1019626"/>
          </a:xfrm>
          <a:prstGeom prst="roundRect">
            <a:avLst>
              <a:gd name="adj" fmla="val 16667"/>
            </a:avLst>
          </a:prstGeom>
          <a:solidFill>
            <a:srgbClr val="70C5CA"/>
          </a:solidFill>
          <a:ln>
            <a:solidFill>
              <a:srgbClr val="000000"/>
            </a:solidFill>
          </a:ln>
          <a:effec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a:solidFill>
                  <a:srgbClr val="000000"/>
                </a:solidFill>
                <a:latin typeface="Cambria"/>
                <a:cs typeface="Cambria"/>
              </a:rPr>
              <a:t>Customer value</a:t>
            </a:r>
          </a:p>
        </p:txBody>
      </p:sp>
      <p:sp>
        <p:nvSpPr>
          <p:cNvPr id="39" name="AutoShape 5"/>
          <p:cNvSpPr>
            <a:spLocks noChangeArrowheads="1"/>
          </p:cNvSpPr>
          <p:nvPr/>
        </p:nvSpPr>
        <p:spPr bwMode="auto">
          <a:xfrm>
            <a:off x="7027602" y="5334000"/>
            <a:ext cx="1633875" cy="662613"/>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Controls</a:t>
            </a:r>
          </a:p>
        </p:txBody>
      </p:sp>
    </p:spTree>
    <p:extLst>
      <p:ext uri="{BB962C8B-B14F-4D97-AF65-F5344CB8AC3E}">
        <p14:creationId xmlns:p14="http://schemas.microsoft.com/office/powerpoint/2010/main" val="159911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P spid="13327" grpId="0" animBg="1"/>
      <p:bldP spid="13328" grpId="0" animBg="1"/>
      <p:bldP spid="13331" grpId="0" animBg="1"/>
      <p:bldP spid="13333" grpId="0"/>
      <p:bldP spid="34"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b="1" dirty="0">
                <a:solidFill>
                  <a:schemeClr val="tx2"/>
                </a:solidFill>
              </a:rPr>
              <a:t>Introduction</a:t>
            </a:r>
          </a:p>
          <a:p>
            <a:r>
              <a:rPr lang="en-US" sz="1800" dirty="0"/>
              <a:t>Relationship Marketing Strategy</a:t>
            </a:r>
          </a:p>
          <a:p>
            <a:pPr lvl="1"/>
            <a:r>
              <a:rPr lang="en-US" sz="1600" dirty="0"/>
              <a:t>Building and Maintaining Relationships</a:t>
            </a:r>
          </a:p>
          <a:p>
            <a:pPr lvl="1"/>
            <a:r>
              <a:rPr lang="en-US" sz="1600" dirty="0"/>
              <a:t>Targeting and Adapting Relationship Marketing Strategies</a:t>
            </a:r>
          </a:p>
          <a:p>
            <a:pPr lvl="1"/>
            <a:r>
              <a:rPr lang="en-US" sz="1600" dirty="0"/>
              <a:t>Relationship Dynamics and Lifecycle Stages</a:t>
            </a:r>
          </a:p>
          <a:p>
            <a:r>
              <a:rPr lang="en-US" sz="1800" dirty="0"/>
              <a:t>Managing Relationship-Based Sustainable Competitive Advantage</a:t>
            </a:r>
          </a:p>
          <a:p>
            <a:pPr lvl="1"/>
            <a:r>
              <a:rPr lang="en-US" sz="1600" dirty="0"/>
              <a:t>Building Relationship Equity</a:t>
            </a:r>
          </a:p>
          <a:p>
            <a:pPr lvl="1"/>
            <a:r>
              <a:rPr lang="en-US" sz="1600" dirty="0"/>
              <a:t>Measuring Relationship Equity</a:t>
            </a:r>
          </a:p>
          <a:p>
            <a:pPr lvl="1"/>
            <a:r>
              <a:rPr lang="en-US" sz="1600" dirty="0"/>
              <a:t>Multiple Regression</a:t>
            </a:r>
          </a:p>
          <a:p>
            <a:r>
              <a:rPr lang="en-US" sz="1800" dirty="0"/>
              <a:t>Takeaways</a:t>
            </a:r>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a:t>
            </a:fld>
            <a:endParaRPr lang="en-US" dirty="0">
              <a:solidFill>
                <a:srgbClr val="595959"/>
              </a:solidFill>
            </a:endParaRP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Tree>
    <p:extLst>
      <p:ext uri="{BB962C8B-B14F-4D97-AF65-F5344CB8AC3E}">
        <p14:creationId xmlns:p14="http://schemas.microsoft.com/office/powerpoint/2010/main" val="4055303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a:off x="6117138" y="2134966"/>
            <a:ext cx="1246909" cy="2331762"/>
          </a:xfrm>
          <a:prstGeom prst="roundRect">
            <a:avLst>
              <a:gd name="adj" fmla="val 16667"/>
            </a:avLst>
          </a:prstGeom>
          <a:solidFill>
            <a:srgbClr val="70C5CA"/>
          </a:solidFill>
          <a:ln>
            <a:solidFill>
              <a:srgbClr val="000000"/>
            </a:solidFill>
          </a:ln>
          <a:effec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100" b="1" dirty="0">
                <a:solidFill>
                  <a:srgbClr val="000000"/>
                </a:solidFill>
                <a:latin typeface="Cambria"/>
                <a:cs typeface="Cambria"/>
              </a:rPr>
              <a:t>Seller performance outcomes</a:t>
            </a:r>
          </a:p>
          <a:p>
            <a:pPr algn="ctr"/>
            <a:endParaRPr lang="en-US" sz="1100" b="1" dirty="0">
              <a:solidFill>
                <a:srgbClr val="000000"/>
              </a:solidFill>
              <a:latin typeface="Cambria"/>
              <a:cs typeface="Cambria"/>
            </a:endParaRPr>
          </a:p>
        </p:txBody>
      </p:sp>
      <p:sp>
        <p:nvSpPr>
          <p:cNvPr id="11" name="AutoShape 12"/>
          <p:cNvSpPr>
            <a:spLocks noChangeArrowheads="1"/>
          </p:cNvSpPr>
          <p:nvPr/>
        </p:nvSpPr>
        <p:spPr bwMode="auto">
          <a:xfrm>
            <a:off x="1891502" y="2146595"/>
            <a:ext cx="3186545" cy="605118"/>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Relationship Breadth: </a:t>
            </a:r>
          </a:p>
          <a:p>
            <a:pPr algn="ctr"/>
            <a:r>
              <a:rPr lang="en-US" sz="1200" dirty="0">
                <a:solidFill>
                  <a:srgbClr val="000000"/>
                </a:solidFill>
                <a:latin typeface="Cambria"/>
                <a:cs typeface="Cambria"/>
              </a:rPr>
              <a:t>Number of relational ties with an exchange partner</a:t>
            </a:r>
          </a:p>
        </p:txBody>
      </p:sp>
      <p:sp>
        <p:nvSpPr>
          <p:cNvPr id="30" name="AutoShape 12"/>
          <p:cNvSpPr>
            <a:spLocks noChangeArrowheads="1"/>
          </p:cNvSpPr>
          <p:nvPr/>
        </p:nvSpPr>
        <p:spPr bwMode="auto">
          <a:xfrm>
            <a:off x="1891502" y="3020654"/>
            <a:ext cx="3186545" cy="605118"/>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Relationship Quality: </a:t>
            </a:r>
          </a:p>
          <a:p>
            <a:pPr algn="ctr"/>
            <a:r>
              <a:rPr lang="en-US" sz="1200" dirty="0">
                <a:solidFill>
                  <a:srgbClr val="000000"/>
                </a:solidFill>
                <a:latin typeface="Cambria"/>
                <a:cs typeface="Cambria"/>
              </a:rPr>
              <a:t>Nature of relational bonds with an exchange partner</a:t>
            </a:r>
          </a:p>
        </p:txBody>
      </p:sp>
      <p:sp>
        <p:nvSpPr>
          <p:cNvPr id="31" name="AutoShape 12"/>
          <p:cNvSpPr>
            <a:spLocks noChangeArrowheads="1"/>
          </p:cNvSpPr>
          <p:nvPr/>
        </p:nvSpPr>
        <p:spPr bwMode="auto">
          <a:xfrm>
            <a:off x="1891502" y="3861610"/>
            <a:ext cx="3186545" cy="605118"/>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Relationship Composition: </a:t>
            </a:r>
          </a:p>
          <a:p>
            <a:pPr algn="ctr"/>
            <a:r>
              <a:rPr lang="en-US" sz="1200" dirty="0">
                <a:solidFill>
                  <a:srgbClr val="000000"/>
                </a:solidFill>
                <a:latin typeface="Cambria"/>
                <a:cs typeface="Cambria"/>
              </a:rPr>
              <a:t>Decision-making capability of the relational contacts at an exchange partner</a:t>
            </a:r>
          </a:p>
        </p:txBody>
      </p:sp>
      <p:cxnSp>
        <p:nvCxnSpPr>
          <p:cNvPr id="23" name="Straight Arrow Connector 22"/>
          <p:cNvCxnSpPr/>
          <p:nvPr/>
        </p:nvCxnSpPr>
        <p:spPr>
          <a:xfrm flipV="1">
            <a:off x="5085169" y="2449155"/>
            <a:ext cx="1039091" cy="1097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085169" y="3326321"/>
            <a:ext cx="1039091" cy="1097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5085169" y="4155135"/>
            <a:ext cx="1039091" cy="1097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891502" y="1836242"/>
            <a:ext cx="3125466" cy="298724"/>
          </a:xfrm>
          <a:prstGeom prst="rect">
            <a:avLst/>
          </a:prstGeom>
        </p:spPr>
        <p:txBody>
          <a:bodyPr wrap="square" lIns="82058" tIns="41029" rIns="82058" bIns="41029">
            <a:spAutoFit/>
          </a:bodyPr>
          <a:lstStyle/>
          <a:p>
            <a:pPr algn="ctr"/>
            <a:r>
              <a:rPr lang="en-US" sz="1400" b="1" dirty="0">
                <a:latin typeface="Cambria"/>
                <a:cs typeface="Cambria"/>
              </a:rPr>
              <a:t>Key Relational Dimensions</a:t>
            </a:r>
            <a:endParaRPr lang="en-US" sz="1400" dirty="0">
              <a:latin typeface="Cambria"/>
              <a:cs typeface="Cambria"/>
            </a:endParaRPr>
          </a:p>
        </p:txBody>
      </p:sp>
      <p:sp>
        <p:nvSpPr>
          <p:cNvPr id="4" name="Title 3"/>
          <p:cNvSpPr>
            <a:spLocks noGrp="1"/>
          </p:cNvSpPr>
          <p:nvPr>
            <p:ph type="title"/>
          </p:nvPr>
        </p:nvSpPr>
        <p:spPr>
          <a:xfrm>
            <a:off x="498474" y="367239"/>
            <a:ext cx="7556313" cy="803691"/>
          </a:xfrm>
        </p:spPr>
        <p:txBody>
          <a:bodyPr/>
          <a:lstStyle/>
          <a:p>
            <a:r>
              <a:rPr lang="en-US" b="1" dirty="0">
                <a:cs typeface="Cambria"/>
              </a:rPr>
              <a:t>Model of </a:t>
            </a:r>
            <a:r>
              <a:rPr lang="en-US" b="1" dirty="0" err="1">
                <a:cs typeface="Cambria"/>
              </a:rPr>
              <a:t>Interfirm</a:t>
            </a:r>
            <a:r>
              <a:rPr lang="en-US" b="1" dirty="0">
                <a:cs typeface="Cambria"/>
              </a:rPr>
              <a:t> Relationships</a:t>
            </a:r>
            <a:br>
              <a:rPr lang="en-US" b="1" dirty="0">
                <a:cs typeface="Cambria"/>
              </a:rPr>
            </a:br>
            <a:endParaRPr lang="en-US" b="1" dirty="0"/>
          </a:p>
        </p:txBody>
      </p:sp>
      <p:sp>
        <p:nvSpPr>
          <p:cNvPr id="15"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1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20</a:t>
            </a:fld>
            <a:endParaRPr lang="en-US" dirty="0">
              <a:solidFill>
                <a:srgbClr val="595959"/>
              </a:solidFill>
            </a:endParaRPr>
          </a:p>
        </p:txBody>
      </p:sp>
    </p:spTree>
    <p:extLst>
      <p:ext uri="{BB962C8B-B14F-4D97-AF65-F5344CB8AC3E}">
        <p14:creationId xmlns:p14="http://schemas.microsoft.com/office/powerpoint/2010/main" val="100244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4"/>
          <p:cNvSpPr>
            <a:spLocks noGrp="1" noChangeArrowheads="1"/>
          </p:cNvSpPr>
          <p:nvPr>
            <p:ph type="title"/>
          </p:nvPr>
        </p:nvSpPr>
        <p:spPr>
          <a:xfrm>
            <a:off x="498474" y="180976"/>
            <a:ext cx="7556313" cy="803691"/>
          </a:xfrm>
          <a:prstGeom prst="rect">
            <a:avLst/>
          </a:prstGeom>
          <a:noFill/>
        </p:spPr>
        <p:txBody>
          <a:bodyPr/>
          <a:lstStyle/>
          <a:p>
            <a:pPr algn="l"/>
            <a:r>
              <a:rPr lang="en-US" b="1" dirty="0">
                <a:solidFill>
                  <a:srgbClr val="000000"/>
                </a:solidFill>
              </a:rPr>
              <a:t>Customer Relationship Develop at Multiple Levels Simultaneously</a:t>
            </a:r>
            <a:endParaRPr lang="en-US" dirty="0">
              <a:solidFill>
                <a:srgbClr val="000000"/>
              </a:solidFill>
            </a:endParaRPr>
          </a:p>
        </p:txBody>
      </p:sp>
      <p:sp>
        <p:nvSpPr>
          <p:cNvPr id="49156" name="Rectangle 2"/>
          <p:cNvSpPr>
            <a:spLocks noGrp="1" noChangeArrowheads="1"/>
          </p:cNvSpPr>
          <p:nvPr>
            <p:ph idx="1"/>
          </p:nvPr>
        </p:nvSpPr>
        <p:spPr>
          <a:prstGeom prst="rect">
            <a:avLst/>
          </a:prstGeom>
        </p:spPr>
        <p:txBody>
          <a:bodyPr/>
          <a:lstStyle/>
          <a:p>
            <a:pPr eaLnBrk="1" hangingPunct="1"/>
            <a:r>
              <a:rPr lang="en-US" sz="2600" dirty="0">
                <a:solidFill>
                  <a:srgbClr val="595959"/>
                </a:solidFill>
              </a:rPr>
              <a:t>Measures of relationship and loyalty to “selling firm” often commingles firm and the salesperson effects leading to </a:t>
            </a:r>
            <a:r>
              <a:rPr lang="en-US" sz="2600" i="1" dirty="0">
                <a:solidFill>
                  <a:srgbClr val="595959"/>
                </a:solidFill>
              </a:rPr>
              <a:t>illusionary loyalty</a:t>
            </a:r>
            <a:endParaRPr lang="en-US" sz="2600" baseline="30000" dirty="0">
              <a:solidFill>
                <a:srgbClr val="595959"/>
              </a:solidFill>
            </a:endParaRPr>
          </a:p>
          <a:p>
            <a:pPr marL="0" indent="0" eaLnBrk="1" hangingPunct="1">
              <a:lnSpc>
                <a:spcPct val="80000"/>
              </a:lnSpc>
              <a:buNone/>
            </a:pPr>
            <a:endParaRPr lang="en-US" sz="2800" dirty="0"/>
          </a:p>
          <a:p>
            <a:pPr eaLnBrk="1" hangingPunct="1">
              <a:lnSpc>
                <a:spcPct val="80000"/>
              </a:lnSpc>
            </a:pPr>
            <a:endParaRPr lang="en-US" sz="2800" dirty="0"/>
          </a:p>
        </p:txBody>
      </p:sp>
      <p:sp>
        <p:nvSpPr>
          <p:cNvPr id="49157" name="Text Box 3"/>
          <p:cNvSpPr txBox="1">
            <a:spLocks noChangeArrowheads="1"/>
          </p:cNvSpPr>
          <p:nvPr/>
        </p:nvSpPr>
        <p:spPr bwMode="auto">
          <a:xfrm>
            <a:off x="2357966" y="6429746"/>
            <a:ext cx="3953933" cy="338554"/>
          </a:xfrm>
          <a:prstGeom prst="rect">
            <a:avLst/>
          </a:prstGeom>
          <a:noFill/>
          <a:ln w="12700">
            <a:noFill/>
            <a:miter lim="800000"/>
            <a:headEnd/>
            <a:tailEnd/>
          </a:ln>
        </p:spPr>
        <p:txBody>
          <a:bodyPr wrap="square">
            <a:spAutoFit/>
          </a:bodyPr>
          <a:lstStyle/>
          <a:p>
            <a:pPr>
              <a:spcBef>
                <a:spcPct val="50000"/>
              </a:spcBef>
            </a:pPr>
            <a:r>
              <a:rPr lang="en-US" sz="1600" dirty="0">
                <a:solidFill>
                  <a:srgbClr val="595959"/>
                </a:solidFill>
              </a:rPr>
              <a:t>(Palmatier, Scheer, and Steenkamp 2007) </a:t>
            </a:r>
            <a:endParaRPr lang="en-US" sz="2800" dirty="0">
              <a:solidFill>
                <a:srgbClr val="595959"/>
              </a:solidFill>
            </a:endParaRPr>
          </a:p>
        </p:txBody>
      </p:sp>
      <p:sp>
        <p:nvSpPr>
          <p:cNvPr id="49159" name="Oval 5"/>
          <p:cNvSpPr>
            <a:spLocks noChangeArrowheads="1"/>
          </p:cNvSpPr>
          <p:nvPr/>
        </p:nvSpPr>
        <p:spPr bwMode="auto">
          <a:xfrm>
            <a:off x="1066800" y="3276600"/>
            <a:ext cx="4191000" cy="1066800"/>
          </a:xfrm>
          <a:prstGeom prst="ellipse">
            <a:avLst/>
          </a:prstGeom>
          <a:noFill/>
          <a:ln w="25400">
            <a:solidFill>
              <a:schemeClr val="tx2"/>
            </a:solidFill>
            <a:round/>
            <a:headEnd/>
            <a:tailEnd/>
          </a:ln>
        </p:spPr>
        <p:txBody>
          <a:bodyPr wrap="none" anchor="ctr"/>
          <a:lstStyle/>
          <a:p>
            <a:endParaRPr lang="en-US"/>
          </a:p>
        </p:txBody>
      </p:sp>
      <p:sp>
        <p:nvSpPr>
          <p:cNvPr id="49160" name="Oval 6"/>
          <p:cNvSpPr>
            <a:spLocks noChangeArrowheads="1"/>
          </p:cNvSpPr>
          <p:nvPr/>
        </p:nvSpPr>
        <p:spPr bwMode="auto">
          <a:xfrm>
            <a:off x="3505200" y="3276600"/>
            <a:ext cx="4038600" cy="1066800"/>
          </a:xfrm>
          <a:prstGeom prst="ellipse">
            <a:avLst/>
          </a:prstGeom>
          <a:noFill/>
          <a:ln w="25400">
            <a:solidFill>
              <a:schemeClr val="tx2"/>
            </a:solidFill>
            <a:round/>
            <a:headEnd/>
            <a:tailEnd/>
          </a:ln>
        </p:spPr>
        <p:txBody>
          <a:bodyPr wrap="none" anchor="ctr"/>
          <a:lstStyle/>
          <a:p>
            <a:endParaRPr lang="en-US"/>
          </a:p>
        </p:txBody>
      </p:sp>
      <p:sp>
        <p:nvSpPr>
          <p:cNvPr id="49161" name="Text Box 7"/>
          <p:cNvSpPr txBox="1">
            <a:spLocks noChangeArrowheads="1"/>
          </p:cNvSpPr>
          <p:nvPr/>
        </p:nvSpPr>
        <p:spPr bwMode="auto">
          <a:xfrm>
            <a:off x="5105400" y="3505200"/>
            <a:ext cx="2209800" cy="581025"/>
          </a:xfrm>
          <a:prstGeom prst="rect">
            <a:avLst/>
          </a:prstGeom>
          <a:noFill/>
          <a:ln w="12700">
            <a:noFill/>
            <a:miter lim="800000"/>
            <a:headEnd/>
            <a:tailEnd/>
          </a:ln>
        </p:spPr>
        <p:txBody>
          <a:bodyPr>
            <a:spAutoFit/>
          </a:bodyPr>
          <a:lstStyle/>
          <a:p>
            <a:pPr algn="ctr">
              <a:spcBef>
                <a:spcPct val="50000"/>
              </a:spcBef>
            </a:pPr>
            <a:r>
              <a:rPr lang="en-US" sz="1600" b="1" dirty="0">
                <a:solidFill>
                  <a:srgbClr val="595959"/>
                </a:solidFill>
              </a:rPr>
              <a:t>Salesperson-owned loyalty</a:t>
            </a:r>
          </a:p>
        </p:txBody>
      </p:sp>
      <p:sp>
        <p:nvSpPr>
          <p:cNvPr id="49162" name="Text Box 8"/>
          <p:cNvSpPr txBox="1">
            <a:spLocks noChangeArrowheads="1"/>
          </p:cNvSpPr>
          <p:nvPr/>
        </p:nvSpPr>
        <p:spPr bwMode="auto">
          <a:xfrm>
            <a:off x="1371600" y="3581400"/>
            <a:ext cx="2209800" cy="581025"/>
          </a:xfrm>
          <a:prstGeom prst="rect">
            <a:avLst/>
          </a:prstGeom>
          <a:noFill/>
          <a:ln w="12700">
            <a:noFill/>
            <a:miter lim="800000"/>
            <a:headEnd/>
            <a:tailEnd/>
          </a:ln>
        </p:spPr>
        <p:txBody>
          <a:bodyPr>
            <a:spAutoFit/>
          </a:bodyPr>
          <a:lstStyle/>
          <a:p>
            <a:pPr algn="ctr">
              <a:spcBef>
                <a:spcPct val="50000"/>
              </a:spcBef>
            </a:pPr>
            <a:r>
              <a:rPr lang="en-US" sz="1600" b="1" dirty="0">
                <a:solidFill>
                  <a:srgbClr val="595959"/>
                </a:solidFill>
              </a:rPr>
              <a:t>Selling firm-owned loyalty</a:t>
            </a:r>
          </a:p>
        </p:txBody>
      </p:sp>
      <p:sp>
        <p:nvSpPr>
          <p:cNvPr id="10" name="AutoShape 19"/>
          <p:cNvSpPr>
            <a:spLocks noChangeArrowheads="1"/>
          </p:cNvSpPr>
          <p:nvPr/>
        </p:nvSpPr>
        <p:spPr bwMode="auto">
          <a:xfrm>
            <a:off x="990600" y="3124200"/>
            <a:ext cx="6705600" cy="1371600"/>
          </a:xfrm>
          <a:prstGeom prst="roundRect">
            <a:avLst>
              <a:gd name="adj" fmla="val 16667"/>
            </a:avLst>
          </a:prstGeom>
          <a:noFill/>
          <a:ln w="19050">
            <a:solidFill>
              <a:schemeClr val="bg1">
                <a:lumMod val="6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11" name="Text Box 21"/>
          <p:cNvSpPr txBox="1">
            <a:spLocks noChangeArrowheads="1"/>
          </p:cNvSpPr>
          <p:nvPr/>
        </p:nvSpPr>
        <p:spPr bwMode="auto">
          <a:xfrm>
            <a:off x="1219200" y="2743200"/>
            <a:ext cx="647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rgbClr val="595959"/>
                </a:solidFill>
              </a:rPr>
              <a:t>Typical Measures Commingles Both Types of Loyalty</a:t>
            </a:r>
          </a:p>
        </p:txBody>
      </p:sp>
      <p:sp>
        <p:nvSpPr>
          <p:cNvPr id="12" name="Rectangle 2"/>
          <p:cNvSpPr txBox="1">
            <a:spLocks noChangeArrowheads="1"/>
          </p:cNvSpPr>
          <p:nvPr/>
        </p:nvSpPr>
        <p:spPr>
          <a:xfrm>
            <a:off x="609600" y="4648200"/>
            <a:ext cx="8305800" cy="1371600"/>
          </a:xfrm>
          <a:prstGeom prst="rect">
            <a:avLst/>
          </a:prstGeom>
        </p:spPr>
        <p:txBody>
          <a:bodyPr/>
          <a:lstStyle>
            <a:lvl1pPr marL="342862" indent="-342862" algn="l" defTabSz="457149" rtl="0" eaLnBrk="1" latinLnBrk="0" hangingPunct="1">
              <a:spcBef>
                <a:spcPct val="20000"/>
              </a:spcBef>
              <a:buFont typeface="Arial"/>
              <a:buChar char="•"/>
              <a:defRPr sz="3200" kern="1200">
                <a:solidFill>
                  <a:schemeClr val="tx1"/>
                </a:solidFill>
                <a:latin typeface="+mn-lt"/>
                <a:ea typeface="+mn-ea"/>
                <a:cs typeface="+mn-cs"/>
              </a:defRPr>
            </a:lvl1pPr>
            <a:lvl2pPr marL="742867" indent="-285718" algn="l" defTabSz="457149" rtl="0" eaLnBrk="1" latinLnBrk="0" hangingPunct="1">
              <a:spcBef>
                <a:spcPct val="20000"/>
              </a:spcBef>
              <a:buFont typeface="Arial"/>
              <a:buChar char="–"/>
              <a:defRPr sz="2800" kern="1200">
                <a:solidFill>
                  <a:schemeClr val="tx1"/>
                </a:solidFill>
                <a:latin typeface="+mn-lt"/>
                <a:ea typeface="+mn-ea"/>
                <a:cs typeface="+mn-cs"/>
              </a:defRPr>
            </a:lvl2pPr>
            <a:lvl3pPr marL="1142873" indent="-228575" algn="l" defTabSz="457149" rtl="0" eaLnBrk="1" latinLnBrk="0" hangingPunct="1">
              <a:spcBef>
                <a:spcPct val="20000"/>
              </a:spcBef>
              <a:buFont typeface="Arial"/>
              <a:buChar char="•"/>
              <a:defRPr sz="2400" kern="1200">
                <a:solidFill>
                  <a:schemeClr val="tx1"/>
                </a:solidFill>
                <a:latin typeface="+mn-lt"/>
                <a:ea typeface="+mn-ea"/>
                <a:cs typeface="+mn-cs"/>
              </a:defRPr>
            </a:lvl3pPr>
            <a:lvl4pPr marL="1600022" indent="-228575" algn="l" defTabSz="457149" rtl="0" eaLnBrk="1" latinLnBrk="0" hangingPunct="1">
              <a:spcBef>
                <a:spcPct val="20000"/>
              </a:spcBef>
              <a:buFont typeface="Arial"/>
              <a:buChar char="–"/>
              <a:defRPr sz="2000" kern="1200">
                <a:solidFill>
                  <a:schemeClr val="tx1"/>
                </a:solidFill>
                <a:latin typeface="+mn-lt"/>
                <a:ea typeface="+mn-ea"/>
                <a:cs typeface="+mn-cs"/>
              </a:defRPr>
            </a:lvl4pPr>
            <a:lvl5pPr marL="2057171" indent="-228575" algn="l" defTabSz="457149" rtl="0" eaLnBrk="1" latinLnBrk="0" hangingPunct="1">
              <a:spcBef>
                <a:spcPct val="20000"/>
              </a:spcBef>
              <a:buFont typeface="Arial"/>
              <a:buChar char="»"/>
              <a:defRPr sz="2000" kern="1200">
                <a:solidFill>
                  <a:schemeClr val="tx1"/>
                </a:solidFill>
                <a:latin typeface="+mn-lt"/>
                <a:ea typeface="+mn-ea"/>
                <a:cs typeface="+mn-cs"/>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solidFill>
                  <a:srgbClr val="595959"/>
                </a:solidFill>
              </a:rPr>
              <a:t>Relationship with individuals typically have a larger effect on behaviors than relationship with groups</a:t>
            </a:r>
            <a:endParaRPr lang="en-US" sz="2600" baseline="30000" dirty="0">
              <a:solidFill>
                <a:srgbClr val="595959"/>
              </a:solidFill>
            </a:endParaRPr>
          </a:p>
          <a:p>
            <a:pPr lvl="1"/>
            <a:r>
              <a:rPr lang="en-US" sz="2000" dirty="0">
                <a:solidFill>
                  <a:srgbClr val="595959"/>
                </a:solidFill>
              </a:rPr>
              <a:t>Individuals: online model (e.g., 26% shift)</a:t>
            </a:r>
          </a:p>
          <a:p>
            <a:pPr lvl="1"/>
            <a:r>
              <a:rPr lang="en-US" sz="2000" dirty="0">
                <a:solidFill>
                  <a:srgbClr val="595959"/>
                </a:solidFill>
              </a:rPr>
              <a:t>Firms: recall heuristics</a:t>
            </a:r>
          </a:p>
        </p:txBody>
      </p:sp>
      <p:sp>
        <p:nvSpPr>
          <p:cNvPr id="14"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1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21</a:t>
            </a:fld>
            <a:endParaRPr lang="en-US" dirty="0">
              <a:solidFill>
                <a:srgbClr val="595959"/>
              </a:solidFill>
            </a:endParaRPr>
          </a:p>
        </p:txBody>
      </p:sp>
    </p:spTree>
    <p:extLst>
      <p:ext uri="{BB962C8B-B14F-4D97-AF65-F5344CB8AC3E}">
        <p14:creationId xmlns:p14="http://schemas.microsoft.com/office/powerpoint/2010/main" val="82786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P spid="49159" grpId="0" animBg="1"/>
      <p:bldP spid="49160" grpId="0" animBg="1"/>
      <p:bldP spid="49161" grpId="0"/>
      <p:bldP spid="49162"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E0A406-4049-4D22-9133-600C80E0DA6D}"/>
              </a:ext>
            </a:extLst>
          </p:cNvPr>
          <p:cNvPicPr>
            <a:picLocks noChangeAspect="1"/>
          </p:cNvPicPr>
          <p:nvPr/>
        </p:nvPicPr>
        <p:blipFill>
          <a:blip r:embed="rId2"/>
          <a:stretch>
            <a:fillRect/>
          </a:stretch>
        </p:blipFill>
        <p:spPr>
          <a:xfrm>
            <a:off x="1175618" y="1210436"/>
            <a:ext cx="6792763" cy="5647563"/>
          </a:xfrm>
          <a:prstGeom prst="rect">
            <a:avLst/>
          </a:prstGeom>
        </p:spPr>
      </p:pic>
      <p:sp>
        <p:nvSpPr>
          <p:cNvPr id="6" name="Title 5"/>
          <p:cNvSpPr>
            <a:spLocks noGrp="1"/>
          </p:cNvSpPr>
          <p:nvPr>
            <p:ph type="title"/>
          </p:nvPr>
        </p:nvSpPr>
        <p:spPr>
          <a:xfrm>
            <a:off x="498474" y="164043"/>
            <a:ext cx="7556313" cy="803691"/>
          </a:xfrm>
        </p:spPr>
        <p:txBody>
          <a:bodyPr/>
          <a:lstStyle/>
          <a:p>
            <a:r>
              <a:rPr lang="en-US" b="1" dirty="0"/>
              <a:t>Highest Impact Relationship Marketing Activities</a:t>
            </a:r>
          </a:p>
        </p:txBody>
      </p:sp>
      <p:sp>
        <p:nvSpPr>
          <p:cNvPr id="2" name="Footer Placeholder 1"/>
          <p:cNvSpPr>
            <a:spLocks noGrp="1"/>
          </p:cNvSpPr>
          <p:nvPr>
            <p:ph type="ftr" sz="quarter" idx="11"/>
          </p:nvPr>
        </p:nvSpPr>
        <p:spPr/>
        <p:txBody>
          <a:bodyPr/>
          <a:lstStyle/>
          <a:p>
            <a:r>
              <a:rPr lang="en-US" dirty="0"/>
              <a:t>© </a:t>
            </a:r>
            <a:r>
              <a:rPr lang="en-US" dirty="0" err="1"/>
              <a:t>Palmatier</a:t>
            </a:r>
            <a:endParaRPr lang="en-US" dirty="0"/>
          </a:p>
        </p:txBody>
      </p:sp>
      <p:sp>
        <p:nvSpPr>
          <p:cNvPr id="3" name="Slide Number Placeholder 2"/>
          <p:cNvSpPr>
            <a:spLocks noGrp="1"/>
          </p:cNvSpPr>
          <p:nvPr>
            <p:ph type="sldNum" sz="quarter" idx="12"/>
          </p:nvPr>
        </p:nvSpPr>
        <p:spPr/>
        <p:txBody>
          <a:bodyPr/>
          <a:lstStyle/>
          <a:p>
            <a:fld id="{606C48AC-5425-9447-80A6-7CD23CC5D020}" type="slidenum">
              <a:rPr lang="en-US" smtClean="0"/>
              <a:t>22</a:t>
            </a:fld>
            <a:endParaRPr lang="en-US" dirty="0"/>
          </a:p>
        </p:txBody>
      </p:sp>
      <p:sp>
        <p:nvSpPr>
          <p:cNvPr id="5" name="Slide Number Placeholder 4"/>
          <p:cNvSpPr txBox="1">
            <a:spLocks/>
          </p:cNvSpPr>
          <p:nvPr/>
        </p:nvSpPr>
        <p:spPr>
          <a:xfrm>
            <a:off x="8332478" y="6406655"/>
            <a:ext cx="554038" cy="365125"/>
          </a:xfrm>
          <a:prstGeom prst="rect">
            <a:avLst/>
          </a:prstGeom>
        </p:spPr>
        <p:txBody>
          <a:bodyPr vert="horz" lIns="91440" tIns="45720" rIns="91440" bIns="45720" rtlCol="0" anchor="ctr"/>
          <a:lstStyle>
            <a:defPPr>
              <a:defRPr lang="en-US"/>
            </a:defPPr>
            <a:lvl1pPr marL="0" algn="r" defTabSz="456827" rtl="0" eaLnBrk="1" latinLnBrk="0" hangingPunct="1">
              <a:defRPr sz="1400" kern="1200">
                <a:solidFill>
                  <a:schemeClr val="bg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rgbClr val="595959"/>
                </a:solidFill>
              </a:rPr>
              <a:pPr/>
              <a:t>22</a:t>
            </a:fld>
            <a:endParaRPr lang="en-US" dirty="0">
              <a:solidFill>
                <a:srgbClr val="595959"/>
              </a:solidFill>
            </a:endParaRPr>
          </a:p>
        </p:txBody>
      </p:sp>
    </p:spTree>
    <p:extLst>
      <p:ext uri="{BB962C8B-B14F-4D97-AF65-F5344CB8AC3E}">
        <p14:creationId xmlns:p14="http://schemas.microsoft.com/office/powerpoint/2010/main" val="973347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FF5A-7A34-48A7-A1CA-639AEA254E47}"/>
              </a:ext>
            </a:extLst>
          </p:cNvPr>
          <p:cNvSpPr>
            <a:spLocks noGrp="1"/>
          </p:cNvSpPr>
          <p:nvPr>
            <p:ph type="title"/>
          </p:nvPr>
        </p:nvSpPr>
        <p:spPr/>
        <p:txBody>
          <a:bodyPr/>
          <a:lstStyle/>
          <a:p>
            <a:r>
              <a:rPr lang="en-US" b="1" dirty="0"/>
              <a:t>Example: Zappos (US)</a:t>
            </a:r>
          </a:p>
        </p:txBody>
      </p:sp>
      <p:sp>
        <p:nvSpPr>
          <p:cNvPr id="3" name="Content Placeholder 2">
            <a:extLst>
              <a:ext uri="{FF2B5EF4-FFF2-40B4-BE49-F238E27FC236}">
                <a16:creationId xmlns:a16="http://schemas.microsoft.com/office/drawing/2014/main" id="{4C184034-5F9D-49C7-83D2-6A7293C588D1}"/>
              </a:ext>
            </a:extLst>
          </p:cNvPr>
          <p:cNvSpPr>
            <a:spLocks noGrp="1"/>
          </p:cNvSpPr>
          <p:nvPr>
            <p:ph idx="1"/>
          </p:nvPr>
        </p:nvSpPr>
        <p:spPr/>
        <p:txBody>
          <a:bodyPr>
            <a:normAutofit lnSpcReduction="10000"/>
          </a:bodyPr>
          <a:lstStyle/>
          <a:p>
            <a:r>
              <a:rPr lang="en-US" dirty="0"/>
              <a:t>The online retailer, renowned for its customer service, states that its purpose is “to live and deliver WOW.” </a:t>
            </a:r>
          </a:p>
          <a:p>
            <a:r>
              <a:rPr lang="en-US" dirty="0"/>
              <a:t>Zappos prioritizes customer service by training new Customer Loyalty Team members for six weeks before they ever work alone. </a:t>
            </a:r>
          </a:p>
          <a:p>
            <a:r>
              <a:rPr lang="en-US" dirty="0"/>
              <a:t>In that extensive training period, the Customer Loyalty Team members are taught to engage, connect, or bond with customers, even if this requires extended call time. </a:t>
            </a:r>
          </a:p>
          <a:p>
            <a:r>
              <a:rPr lang="en-US" dirty="0"/>
              <a:t>In addition to positive interfaces with customers, Zappos engages in relationship marketing and loyalty programs by offering VIP membership benefits, such as special discounts and free next-day shipping. </a:t>
            </a:r>
          </a:p>
          <a:p>
            <a:r>
              <a:rPr lang="en-US" dirty="0"/>
              <a:t>The strong relationship foundation and successful implantation of relationship marketing led to success; Amazon purchased Zappos for $807 million in 2009.</a:t>
            </a:r>
          </a:p>
        </p:txBody>
      </p:sp>
      <p:sp>
        <p:nvSpPr>
          <p:cNvPr id="4" name="Footer Placeholder 3">
            <a:extLst>
              <a:ext uri="{FF2B5EF4-FFF2-40B4-BE49-F238E27FC236}">
                <a16:creationId xmlns:a16="http://schemas.microsoft.com/office/drawing/2014/main" id="{2D495B39-82F3-4064-9DE8-EA3635503F50}"/>
              </a:ext>
            </a:extLst>
          </p:cNvPr>
          <p:cNvSpPr>
            <a:spLocks noGrp="1"/>
          </p:cNvSpPr>
          <p:nvPr>
            <p:ph type="ftr" sz="quarter" idx="11"/>
          </p:nvPr>
        </p:nvSpPr>
        <p:spPr/>
        <p:txBody>
          <a:bodyPr/>
          <a:lstStyle/>
          <a:p>
            <a:r>
              <a:rPr lang="en-US"/>
              <a:t>© Palmatier</a:t>
            </a:r>
            <a:endParaRPr lang="en-US" dirty="0"/>
          </a:p>
        </p:txBody>
      </p:sp>
      <p:sp>
        <p:nvSpPr>
          <p:cNvPr id="5" name="Slide Number Placeholder 4">
            <a:extLst>
              <a:ext uri="{FF2B5EF4-FFF2-40B4-BE49-F238E27FC236}">
                <a16:creationId xmlns:a16="http://schemas.microsoft.com/office/drawing/2014/main" id="{CF5C52C2-3A06-473A-B2EE-8D9937B697F0}"/>
              </a:ext>
            </a:extLst>
          </p:cNvPr>
          <p:cNvSpPr>
            <a:spLocks noGrp="1"/>
          </p:cNvSpPr>
          <p:nvPr>
            <p:ph type="sldNum" sz="quarter" idx="12"/>
          </p:nvPr>
        </p:nvSpPr>
        <p:spPr/>
        <p:txBody>
          <a:bodyPr/>
          <a:lstStyle/>
          <a:p>
            <a:fld id="{606C48AC-5425-9447-80A6-7CD23CC5D020}" type="slidenum">
              <a:rPr lang="en-US" smtClean="0"/>
              <a:pPr/>
              <a:t>23</a:t>
            </a:fld>
            <a:endParaRPr lang="en-US" dirty="0"/>
          </a:p>
        </p:txBody>
      </p:sp>
    </p:spTree>
    <p:extLst>
      <p:ext uri="{BB962C8B-B14F-4D97-AF65-F5344CB8AC3E}">
        <p14:creationId xmlns:p14="http://schemas.microsoft.com/office/powerpoint/2010/main" val="3297581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Building Relationships: Takeaways</a:t>
            </a:r>
          </a:p>
        </p:txBody>
      </p:sp>
      <p:sp>
        <p:nvSpPr>
          <p:cNvPr id="5" name="Content Placeholder 4"/>
          <p:cNvSpPr>
            <a:spLocks noGrp="1"/>
          </p:cNvSpPr>
          <p:nvPr>
            <p:ph idx="1"/>
          </p:nvPr>
        </p:nvSpPr>
        <p:spPr/>
        <p:txBody>
          <a:bodyPr>
            <a:normAutofit fontScale="92500" lnSpcReduction="20000"/>
          </a:bodyPr>
          <a:lstStyle/>
          <a:p>
            <a:r>
              <a:rPr lang="en-US" sz="2400" dirty="0"/>
              <a:t>RM has a strong impact on performance especially WOM and may be getting more important</a:t>
            </a:r>
          </a:p>
          <a:p>
            <a:r>
              <a:rPr lang="en-US" sz="2400" dirty="0"/>
              <a:t>RM needs to build </a:t>
            </a:r>
            <a:r>
              <a:rPr lang="en-US" sz="2400" b="1" dirty="0">
                <a:solidFill>
                  <a:schemeClr val="tx2"/>
                </a:solidFill>
              </a:rPr>
              <a:t>gratitude/reciprocity norms</a:t>
            </a:r>
            <a:r>
              <a:rPr lang="en-US" sz="2400" dirty="0"/>
              <a:t>, trust, and commitment</a:t>
            </a:r>
          </a:p>
          <a:p>
            <a:pPr lvl="1"/>
            <a:r>
              <a:rPr lang="en-US" sz="2200" dirty="0"/>
              <a:t>Gratitude helps start relationships</a:t>
            </a:r>
          </a:p>
          <a:p>
            <a:pPr lvl="1"/>
            <a:r>
              <a:rPr lang="en-US" sz="2200" dirty="0"/>
              <a:t>Effect on gratitude can be leveraged by delivery (freewill, motive, timing/value) </a:t>
            </a:r>
          </a:p>
          <a:p>
            <a:r>
              <a:rPr lang="en-US" sz="2400" dirty="0" err="1"/>
              <a:t>Interfirm</a:t>
            </a:r>
            <a:r>
              <a:rPr lang="en-US" sz="2400" dirty="0"/>
              <a:t> RM needs to build breadth and authority</a:t>
            </a:r>
          </a:p>
          <a:p>
            <a:pPr lvl="1"/>
            <a:r>
              <a:rPr lang="en-US" sz="2200" dirty="0"/>
              <a:t>Relationship operate at many levels simultaneously</a:t>
            </a:r>
          </a:p>
          <a:p>
            <a:pPr lvl="1"/>
            <a:r>
              <a:rPr lang="en-US" sz="2200" dirty="0"/>
              <a:t>Individual &gt; firm, but susceptible to turnover</a:t>
            </a:r>
            <a:endParaRPr lang="en-US" sz="2200" b="1" dirty="0"/>
          </a:p>
          <a:p>
            <a:r>
              <a:rPr lang="en-US" sz="2400" dirty="0"/>
              <a:t>RM strategies </a:t>
            </a:r>
          </a:p>
          <a:p>
            <a:pPr lvl="1"/>
            <a:r>
              <a:rPr lang="en-US" sz="2200" dirty="0"/>
              <a:t>Expertise and communication </a:t>
            </a:r>
          </a:p>
          <a:p>
            <a:pPr lvl="1"/>
            <a:r>
              <a:rPr lang="en-US" sz="2200" dirty="0"/>
              <a:t>RM investments (social &gt; structural &gt; financial)</a:t>
            </a:r>
          </a:p>
          <a:p>
            <a:pPr lvl="1"/>
            <a:r>
              <a:rPr lang="en-US" sz="2200" dirty="0"/>
              <a:t>Dependence, duration, and frequency not effective</a:t>
            </a:r>
          </a:p>
          <a:p>
            <a:endParaRPr lang="en-US" dirty="0"/>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24</a:t>
            </a:fld>
            <a:endParaRPr lang="en-US" dirty="0">
              <a:solidFill>
                <a:srgbClr val="595959"/>
              </a:solidFill>
            </a:endParaRPr>
          </a:p>
        </p:txBody>
      </p:sp>
    </p:spTree>
    <p:extLst>
      <p:ext uri="{BB962C8B-B14F-4D97-AF65-F5344CB8AC3E}">
        <p14:creationId xmlns:p14="http://schemas.microsoft.com/office/powerpoint/2010/main" val="19478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Maintaining Relationships</a:t>
            </a:r>
          </a:p>
        </p:txBody>
      </p:sp>
      <p:sp>
        <p:nvSpPr>
          <p:cNvPr id="3" name="Content Placeholder 2"/>
          <p:cNvSpPr>
            <a:spLocks noGrp="1"/>
          </p:cNvSpPr>
          <p:nvPr>
            <p:ph idx="1"/>
          </p:nvPr>
        </p:nvSpPr>
        <p:spPr/>
        <p:txBody>
          <a:bodyPr/>
          <a:lstStyle/>
          <a:p>
            <a:r>
              <a:rPr lang="en-US" dirty="0"/>
              <a:t>A negative event can overwhelm an accumulation of positive activities </a:t>
            </a:r>
          </a:p>
          <a:p>
            <a:r>
              <a:rPr lang="en-US" dirty="0"/>
              <a:t>Long-term RM success often depends more on preventing the bad than on promoting the good </a:t>
            </a:r>
          </a:p>
          <a:p>
            <a:r>
              <a:rPr lang="en-US" dirty="0"/>
              <a:t>Negative activities generally have approximately twice as strong an effect as positive activities, but not all negative events are the same </a:t>
            </a:r>
          </a:p>
          <a:p>
            <a:r>
              <a:rPr lang="en-US" dirty="0"/>
              <a:t>Companies sometimes welcome toxic poisons, by engaging in actions that generate and even encourage perceptions of unfairness </a:t>
            </a:r>
          </a:p>
          <a:p>
            <a:r>
              <a:rPr lang="en-US" dirty="0"/>
              <a:t>When managers recognize unfairness as a relationship poison, they should find the antidote by revising their RM and loyalty programs to make the benefits for targeted customers invisible to bystanders </a:t>
            </a:r>
          </a:p>
          <a:p>
            <a:r>
              <a:rPr lang="en-US" dirty="0"/>
              <a:t>Preemptive approaches might be the best antidote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25</a:t>
            </a:fld>
            <a:endParaRPr lang="en-US" dirty="0">
              <a:solidFill>
                <a:srgbClr val="595959"/>
              </a:solidFill>
            </a:endParaRPr>
          </a:p>
        </p:txBody>
      </p:sp>
    </p:spTree>
    <p:extLst>
      <p:ext uri="{BB962C8B-B14F-4D97-AF65-F5344CB8AC3E}">
        <p14:creationId xmlns:p14="http://schemas.microsoft.com/office/powerpoint/2010/main" val="33694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2190"/>
            <a:ext cx="7556313" cy="803691"/>
          </a:xfrm>
        </p:spPr>
        <p:txBody>
          <a:bodyPr/>
          <a:lstStyle/>
          <a:p>
            <a:r>
              <a:rPr lang="en-US" b="1" dirty="0"/>
              <a:t>Example: United Airlines</a:t>
            </a:r>
          </a:p>
        </p:txBody>
      </p:sp>
      <p:sp>
        <p:nvSpPr>
          <p:cNvPr id="3" name="Content Placeholder 2"/>
          <p:cNvSpPr>
            <a:spLocks noGrp="1"/>
          </p:cNvSpPr>
          <p:nvPr>
            <p:ph idx="1"/>
          </p:nvPr>
        </p:nvSpPr>
        <p:spPr/>
        <p:txBody>
          <a:bodyPr/>
          <a:lstStyle/>
          <a:p>
            <a:r>
              <a:rPr lang="en-US" dirty="0"/>
              <a:t>United Airlines cited its contractual policies when it refused to spend $1200 to repair a passenger’s guitar that its baggage handlers had carelessly broken</a:t>
            </a:r>
          </a:p>
          <a:p>
            <a:r>
              <a:rPr lang="en-US" dirty="0"/>
              <a:t>The passenger received word that he was ineligible for compensation because he failed to make the claim within United’s stipulated 24-hour timeframe</a:t>
            </a:r>
          </a:p>
          <a:p>
            <a:r>
              <a:rPr lang="en-US" dirty="0"/>
              <a:t>The passenger vented his frustration by creating a song entitled “United Breaks Guitars” and uploaded it on YouTube</a:t>
            </a:r>
          </a:p>
          <a:p>
            <a:r>
              <a:rPr lang="en-US" dirty="0"/>
              <a:t> As of 2014, it garnered almost 14 million views and may have cost United Airlines $180 million. </a:t>
            </a:r>
          </a:p>
          <a:p>
            <a:endParaRPr lang="en-US" dirty="0"/>
          </a:p>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26</a:t>
            </a:fld>
            <a:endParaRPr lang="en-US" dirty="0"/>
          </a:p>
        </p:txBody>
      </p:sp>
      <p:pic>
        <p:nvPicPr>
          <p:cNvPr id="6" name="Picture 5" descr="MM89155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147" y="5676325"/>
            <a:ext cx="3502966" cy="603289"/>
          </a:xfrm>
          <a:prstGeom prst="rect">
            <a:avLst/>
          </a:prstGeom>
        </p:spPr>
      </p:pic>
    </p:spTree>
    <p:extLst>
      <p:ext uri="{BB962C8B-B14F-4D97-AF65-F5344CB8AC3E}">
        <p14:creationId xmlns:p14="http://schemas.microsoft.com/office/powerpoint/2010/main" val="70444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60862"/>
            <a:ext cx="7696200" cy="1092200"/>
          </a:xfrm>
        </p:spPr>
        <p:txBody>
          <a:bodyPr/>
          <a:lstStyle/>
          <a:p>
            <a:r>
              <a:rPr lang="en-US" sz="2600" b="1" dirty="0"/>
              <a:t>Maintaining Relationships: Preventing the “Bad” is More Important than Adding More “Good”</a:t>
            </a:r>
          </a:p>
        </p:txBody>
      </p:sp>
      <p:sp>
        <p:nvSpPr>
          <p:cNvPr id="16387" name="Rectangle 3"/>
          <p:cNvSpPr>
            <a:spLocks noGrp="1" noChangeArrowheads="1"/>
          </p:cNvSpPr>
          <p:nvPr>
            <p:ph type="body" idx="1"/>
          </p:nvPr>
        </p:nvSpPr>
        <p:spPr>
          <a:xfrm>
            <a:off x="516467" y="1227665"/>
            <a:ext cx="8382000" cy="4953000"/>
          </a:xfrm>
        </p:spPr>
        <p:txBody>
          <a:bodyPr>
            <a:normAutofit lnSpcReduction="10000"/>
          </a:bodyPr>
          <a:lstStyle/>
          <a:p>
            <a:pPr>
              <a:lnSpc>
                <a:spcPct val="90000"/>
              </a:lnSpc>
            </a:pPr>
            <a:r>
              <a:rPr lang="en-US" sz="2500" b="1" dirty="0">
                <a:solidFill>
                  <a:schemeClr val="tx2"/>
                </a:solidFill>
              </a:rPr>
              <a:t>Negative behaviors impact relationships more than positive behaviors</a:t>
            </a:r>
            <a:endParaRPr lang="en-US" sz="2500" b="1" baseline="30000" dirty="0">
              <a:solidFill>
                <a:schemeClr val="tx2"/>
              </a:solidFill>
            </a:endParaRPr>
          </a:p>
          <a:p>
            <a:pPr lvl="1">
              <a:lnSpc>
                <a:spcPct val="90000"/>
              </a:lnSpc>
            </a:pPr>
            <a:r>
              <a:rPr lang="en-US" sz="2200" dirty="0"/>
              <a:t>Meta of 38,000 relationship shows negative activities have </a:t>
            </a:r>
            <a:r>
              <a:rPr lang="en-US" sz="2200" b="1" dirty="0">
                <a:solidFill>
                  <a:srgbClr val="1F497D"/>
                </a:solidFill>
              </a:rPr>
              <a:t>twice the effect </a:t>
            </a:r>
            <a:r>
              <a:rPr lang="en-US" sz="2200" dirty="0"/>
              <a:t>of positive activities</a:t>
            </a:r>
            <a:endParaRPr lang="en-US" sz="2200" baseline="30000" dirty="0"/>
          </a:p>
          <a:p>
            <a:pPr lvl="1">
              <a:lnSpc>
                <a:spcPct val="90000"/>
              </a:lnSpc>
            </a:pPr>
            <a:r>
              <a:rPr lang="en-US" sz="2200" dirty="0"/>
              <a:t>Conflict and opportunism also have strong negative effects</a:t>
            </a:r>
          </a:p>
          <a:p>
            <a:pPr>
              <a:lnSpc>
                <a:spcPct val="90000"/>
              </a:lnSpc>
            </a:pPr>
            <a:r>
              <a:rPr lang="en-US" sz="2500" dirty="0"/>
              <a:t>People seek explanation for negative more than positive events; unfairness judgments provide insight into motivation for bad events</a:t>
            </a:r>
          </a:p>
          <a:p>
            <a:pPr>
              <a:lnSpc>
                <a:spcPct val="90000"/>
              </a:lnSpc>
            </a:pPr>
            <a:r>
              <a:rPr lang="en-US" sz="2500" dirty="0"/>
              <a:t>Unfairness plays a large role in undermining relationships since individuals feel </a:t>
            </a:r>
            <a:r>
              <a:rPr lang="en-US" sz="2500" b="1" dirty="0">
                <a:solidFill>
                  <a:srgbClr val="1F497D"/>
                </a:solidFill>
              </a:rPr>
              <a:t>emotional</a:t>
            </a:r>
            <a:r>
              <a:rPr lang="en-US" sz="2500" dirty="0"/>
              <a:t> need to punish unfair behaviors, even at a cost to themselves</a:t>
            </a:r>
            <a:endParaRPr lang="en-US" sz="2500" baseline="30000" dirty="0"/>
          </a:p>
          <a:p>
            <a:pPr lvl="1">
              <a:lnSpc>
                <a:spcPct val="90000"/>
              </a:lnSpc>
            </a:pPr>
            <a:r>
              <a:rPr lang="en-US" sz="2200" dirty="0"/>
              <a:t>Hardwired psychological behavior to prevent cheating</a:t>
            </a:r>
          </a:p>
          <a:p>
            <a:pPr lvl="1">
              <a:lnSpc>
                <a:spcPct val="90000"/>
              </a:lnSpc>
            </a:pPr>
            <a:r>
              <a:rPr lang="en-US" sz="2200" dirty="0"/>
              <a:t>Starbucks/United Airlines</a:t>
            </a:r>
          </a:p>
          <a:p>
            <a:pPr eaLnBrk="1" hangingPunct="1">
              <a:lnSpc>
                <a:spcPct val="80000"/>
              </a:lnSpc>
            </a:pPr>
            <a:endParaRPr lang="en-US" sz="3100" dirty="0"/>
          </a:p>
        </p:txBody>
      </p:sp>
      <p:sp>
        <p:nvSpPr>
          <p:cNvPr id="16388" name="Text Box 4"/>
          <p:cNvSpPr txBox="1">
            <a:spLocks noChangeArrowheads="1"/>
          </p:cNvSpPr>
          <p:nvPr/>
        </p:nvSpPr>
        <p:spPr bwMode="auto">
          <a:xfrm>
            <a:off x="228600" y="6276975"/>
            <a:ext cx="403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a:solidFill>
                  <a:schemeClr val="bg1"/>
                </a:solidFill>
              </a:rPr>
              <a:t>(Emmons and McCullough 2004)</a:t>
            </a:r>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27</a:t>
            </a:fld>
            <a:endParaRPr lang="en-US" dirty="0"/>
          </a:p>
        </p:txBody>
      </p:sp>
      <p:sp>
        <p:nvSpPr>
          <p:cNvPr id="6" name="Text Box 26"/>
          <p:cNvSpPr txBox="1">
            <a:spLocks noChangeArrowheads="1"/>
          </p:cNvSpPr>
          <p:nvPr/>
        </p:nvSpPr>
        <p:spPr bwMode="auto">
          <a:xfrm>
            <a:off x="2091266" y="6444248"/>
            <a:ext cx="5393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(Palmatier et al. 2007; Samaha, Palmatier, and Dant 2011)</a:t>
            </a: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27</a:t>
            </a:fld>
            <a:endParaRPr lang="en-US" dirty="0">
              <a:solidFill>
                <a:srgbClr val="595959"/>
              </a:solidFill>
            </a:endParaRPr>
          </a:p>
        </p:txBody>
      </p:sp>
    </p:spTree>
    <p:extLst>
      <p:ext uri="{BB962C8B-B14F-4D97-AF65-F5344CB8AC3E}">
        <p14:creationId xmlns:p14="http://schemas.microsoft.com/office/powerpoint/2010/main" val="24043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Line 6"/>
          <p:cNvSpPr>
            <a:spLocks noChangeShapeType="1"/>
          </p:cNvSpPr>
          <p:nvPr/>
        </p:nvSpPr>
        <p:spPr bwMode="auto">
          <a:xfrm flipV="1">
            <a:off x="2133600" y="3200400"/>
            <a:ext cx="685800" cy="9906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a:off x="2133600" y="5638800"/>
            <a:ext cx="19050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a:off x="6096000" y="4419600"/>
            <a:ext cx="1066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6" name="Rectangle 10"/>
          <p:cNvSpPr>
            <a:spLocks noChangeArrowheads="1"/>
          </p:cNvSpPr>
          <p:nvPr/>
        </p:nvSpPr>
        <p:spPr bwMode="auto">
          <a:xfrm>
            <a:off x="457200" y="101601"/>
            <a:ext cx="7696200" cy="99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a:latin typeface="+mj-lt"/>
              </a:rPr>
              <a:t>Unfairness Aggravates the Negative Effect of Other Damaging Activities</a:t>
            </a:r>
          </a:p>
        </p:txBody>
      </p:sp>
      <p:sp>
        <p:nvSpPr>
          <p:cNvPr id="19472" name="Line 19"/>
          <p:cNvSpPr>
            <a:spLocks noChangeShapeType="1"/>
          </p:cNvSpPr>
          <p:nvPr/>
        </p:nvSpPr>
        <p:spPr bwMode="auto">
          <a:xfrm>
            <a:off x="2133600" y="4419600"/>
            <a:ext cx="19050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28</a:t>
            </a:fld>
            <a:endParaRPr lang="en-US" dirty="0"/>
          </a:p>
        </p:txBody>
      </p:sp>
      <p:sp>
        <p:nvSpPr>
          <p:cNvPr id="23" name="AutoShape 18"/>
          <p:cNvSpPr>
            <a:spLocks noChangeArrowheads="1"/>
          </p:cNvSpPr>
          <p:nvPr/>
        </p:nvSpPr>
        <p:spPr bwMode="auto">
          <a:xfrm>
            <a:off x="4038600" y="2819400"/>
            <a:ext cx="2057400" cy="32004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24" name="Line 19"/>
          <p:cNvSpPr>
            <a:spLocks noChangeShapeType="1"/>
          </p:cNvSpPr>
          <p:nvPr/>
        </p:nvSpPr>
        <p:spPr bwMode="auto">
          <a:xfrm>
            <a:off x="2133600" y="3200400"/>
            <a:ext cx="19050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5" name="Line 6"/>
          <p:cNvSpPr>
            <a:spLocks noChangeShapeType="1"/>
          </p:cNvSpPr>
          <p:nvPr/>
        </p:nvSpPr>
        <p:spPr bwMode="auto">
          <a:xfrm>
            <a:off x="2133600" y="4724400"/>
            <a:ext cx="762000" cy="9144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1" name="Text Box 2"/>
          <p:cNvSpPr txBox="1">
            <a:spLocks noChangeArrowheads="1"/>
          </p:cNvSpPr>
          <p:nvPr/>
        </p:nvSpPr>
        <p:spPr bwMode="auto">
          <a:xfrm>
            <a:off x="228600" y="1676400"/>
            <a:ext cx="205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Relationship Damaging Factors</a:t>
            </a:r>
          </a:p>
        </p:txBody>
      </p:sp>
      <p:sp>
        <p:nvSpPr>
          <p:cNvPr id="32" name="Text Box 2"/>
          <p:cNvSpPr txBox="1">
            <a:spLocks noChangeArrowheads="1"/>
          </p:cNvSpPr>
          <p:nvPr/>
        </p:nvSpPr>
        <p:spPr bwMode="auto">
          <a:xfrm>
            <a:off x="3581400" y="51054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33" name="Text Box 2"/>
          <p:cNvSpPr txBox="1">
            <a:spLocks noChangeArrowheads="1"/>
          </p:cNvSpPr>
          <p:nvPr/>
        </p:nvSpPr>
        <p:spPr bwMode="auto">
          <a:xfrm>
            <a:off x="6553200" y="39624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5" name="Text Box 2"/>
          <p:cNvSpPr txBox="1">
            <a:spLocks noChangeArrowheads="1"/>
          </p:cNvSpPr>
          <p:nvPr/>
        </p:nvSpPr>
        <p:spPr bwMode="auto">
          <a:xfrm>
            <a:off x="2590800" y="56388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6" name="Text Box 2"/>
          <p:cNvSpPr txBox="1">
            <a:spLocks noChangeArrowheads="1"/>
          </p:cNvSpPr>
          <p:nvPr/>
        </p:nvSpPr>
        <p:spPr bwMode="auto">
          <a:xfrm>
            <a:off x="2514600" y="28194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7" name="Text Box 2"/>
          <p:cNvSpPr txBox="1">
            <a:spLocks noChangeArrowheads="1"/>
          </p:cNvSpPr>
          <p:nvPr/>
        </p:nvSpPr>
        <p:spPr bwMode="auto">
          <a:xfrm>
            <a:off x="3581400" y="26670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0" name="Text Box 2"/>
          <p:cNvSpPr txBox="1">
            <a:spLocks noChangeArrowheads="1"/>
          </p:cNvSpPr>
          <p:nvPr/>
        </p:nvSpPr>
        <p:spPr bwMode="auto">
          <a:xfrm>
            <a:off x="3581400" y="38862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1" name="Text Box 2"/>
          <p:cNvSpPr txBox="1">
            <a:spLocks noChangeArrowheads="1"/>
          </p:cNvSpPr>
          <p:nvPr/>
        </p:nvSpPr>
        <p:spPr bwMode="auto">
          <a:xfrm>
            <a:off x="4191000" y="1981200"/>
            <a:ext cx="205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Relationship Capabilities</a:t>
            </a:r>
          </a:p>
        </p:txBody>
      </p:sp>
      <p:sp>
        <p:nvSpPr>
          <p:cNvPr id="43" name="Text Box 26"/>
          <p:cNvSpPr txBox="1">
            <a:spLocks noChangeArrowheads="1"/>
          </p:cNvSpPr>
          <p:nvPr/>
        </p:nvSpPr>
        <p:spPr bwMode="auto">
          <a:xfrm>
            <a:off x="2184400" y="6465332"/>
            <a:ext cx="375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(Samaha, Palmatier, and Dant 2011)</a:t>
            </a:r>
          </a:p>
        </p:txBody>
      </p:sp>
      <p:sp>
        <p:nvSpPr>
          <p:cNvPr id="44" name="Text Box 26"/>
          <p:cNvSpPr txBox="1">
            <a:spLocks noChangeArrowheads="1"/>
          </p:cNvSpPr>
          <p:nvPr/>
        </p:nvSpPr>
        <p:spPr bwMode="auto">
          <a:xfrm>
            <a:off x="4914900" y="6096000"/>
            <a:ext cx="41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800" dirty="0">
                <a:solidFill>
                  <a:schemeClr val="tx1"/>
                </a:solidFill>
                <a:latin typeface="Arial"/>
                <a:cs typeface="Arial"/>
              </a:rPr>
              <a:t>[493 customers over three years]</a:t>
            </a:r>
          </a:p>
        </p:txBody>
      </p:sp>
      <p:sp>
        <p:nvSpPr>
          <p:cNvPr id="2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2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28</a:t>
            </a:fld>
            <a:endParaRPr lang="en-US" dirty="0">
              <a:solidFill>
                <a:srgbClr val="595959"/>
              </a:solidFill>
            </a:endParaRPr>
          </a:p>
        </p:txBody>
      </p:sp>
      <p:sp>
        <p:nvSpPr>
          <p:cNvPr id="29" name="AutoShape 5"/>
          <p:cNvSpPr>
            <a:spLocks noChangeArrowheads="1"/>
          </p:cNvSpPr>
          <p:nvPr/>
        </p:nvSpPr>
        <p:spPr bwMode="auto">
          <a:xfrm>
            <a:off x="350152" y="2770236"/>
            <a:ext cx="1752600" cy="864707"/>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Conflict</a:t>
            </a:r>
          </a:p>
        </p:txBody>
      </p:sp>
      <p:sp>
        <p:nvSpPr>
          <p:cNvPr id="30" name="AutoShape 5"/>
          <p:cNvSpPr>
            <a:spLocks noChangeArrowheads="1"/>
          </p:cNvSpPr>
          <p:nvPr/>
        </p:nvSpPr>
        <p:spPr bwMode="auto">
          <a:xfrm>
            <a:off x="350152" y="3987246"/>
            <a:ext cx="1752600" cy="864707"/>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Perceived Unfairness</a:t>
            </a:r>
          </a:p>
        </p:txBody>
      </p:sp>
      <p:sp>
        <p:nvSpPr>
          <p:cNvPr id="34" name="AutoShape 5"/>
          <p:cNvSpPr>
            <a:spLocks noChangeArrowheads="1"/>
          </p:cNvSpPr>
          <p:nvPr/>
        </p:nvSpPr>
        <p:spPr bwMode="auto">
          <a:xfrm>
            <a:off x="350152" y="5180756"/>
            <a:ext cx="1752600" cy="864707"/>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Opportunism</a:t>
            </a:r>
          </a:p>
        </p:txBody>
      </p:sp>
      <p:sp>
        <p:nvSpPr>
          <p:cNvPr id="38" name="AutoShape 11"/>
          <p:cNvSpPr>
            <a:spLocks noChangeArrowheads="1"/>
          </p:cNvSpPr>
          <p:nvPr/>
        </p:nvSpPr>
        <p:spPr bwMode="auto">
          <a:xfrm>
            <a:off x="4196884" y="3057166"/>
            <a:ext cx="1752600" cy="1066800"/>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err="1">
                <a:solidFill>
                  <a:srgbClr val="000000"/>
                </a:solidFill>
                <a:latin typeface="Cambria"/>
                <a:cs typeface="Cambria"/>
              </a:rPr>
              <a:t>Interfirm</a:t>
            </a:r>
            <a:r>
              <a:rPr lang="en-US" sz="1400" b="1" dirty="0">
                <a:solidFill>
                  <a:srgbClr val="000000"/>
                </a:solidFill>
                <a:latin typeface="Cambria"/>
                <a:cs typeface="Cambria"/>
              </a:rPr>
              <a:t> cooperation</a:t>
            </a:r>
          </a:p>
        </p:txBody>
      </p:sp>
      <p:sp>
        <p:nvSpPr>
          <p:cNvPr id="39" name="AutoShape 11"/>
          <p:cNvSpPr>
            <a:spLocks noChangeArrowheads="1"/>
          </p:cNvSpPr>
          <p:nvPr/>
        </p:nvSpPr>
        <p:spPr bwMode="auto">
          <a:xfrm>
            <a:off x="4202941" y="4752983"/>
            <a:ext cx="1752600" cy="1066800"/>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err="1">
                <a:solidFill>
                  <a:srgbClr val="000000"/>
                </a:solidFill>
                <a:latin typeface="Cambria"/>
                <a:cs typeface="Cambria"/>
              </a:rPr>
              <a:t>Interfirm</a:t>
            </a:r>
            <a:r>
              <a:rPr lang="en-US" sz="1400" b="1" dirty="0">
                <a:solidFill>
                  <a:srgbClr val="000000"/>
                </a:solidFill>
                <a:latin typeface="Cambria"/>
                <a:cs typeface="Cambria"/>
              </a:rPr>
              <a:t> flexibility</a:t>
            </a:r>
          </a:p>
        </p:txBody>
      </p:sp>
      <p:sp>
        <p:nvSpPr>
          <p:cNvPr id="42" name="AutoShape 46"/>
          <p:cNvSpPr>
            <a:spLocks noChangeArrowheads="1"/>
          </p:cNvSpPr>
          <p:nvPr/>
        </p:nvSpPr>
        <p:spPr bwMode="auto">
          <a:xfrm>
            <a:off x="7162800" y="3758222"/>
            <a:ext cx="1689847" cy="1372043"/>
          </a:xfrm>
          <a:prstGeom prst="roundRect">
            <a:avLst>
              <a:gd name="adj" fmla="val 16667"/>
            </a:avLst>
          </a:prstGeom>
          <a:solidFill>
            <a:srgbClr val="70C5CA"/>
          </a:solidFill>
          <a:ln>
            <a:solidFill>
              <a:srgbClr val="000000"/>
            </a:solidFill>
          </a:ln>
          <a:effec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err="1">
                <a:solidFill>
                  <a:srgbClr val="000000"/>
                </a:solidFill>
                <a:latin typeface="Cambria"/>
                <a:cs typeface="Cambria"/>
              </a:rPr>
              <a:t>Interfirm</a:t>
            </a:r>
            <a:r>
              <a:rPr lang="en-US" sz="1600" b="1" dirty="0">
                <a:solidFill>
                  <a:srgbClr val="000000"/>
                </a:solidFill>
                <a:latin typeface="Cambria"/>
                <a:cs typeface="Cambria"/>
              </a:rPr>
              <a:t> performance</a:t>
            </a:r>
          </a:p>
        </p:txBody>
      </p:sp>
    </p:spTree>
    <p:extLst>
      <p:ext uri="{BB962C8B-B14F-4D97-AF65-F5344CB8AC3E}">
        <p14:creationId xmlns:p14="http://schemas.microsoft.com/office/powerpoint/2010/main" val="375266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Line 6"/>
          <p:cNvSpPr>
            <a:spLocks noChangeShapeType="1"/>
          </p:cNvSpPr>
          <p:nvPr/>
        </p:nvSpPr>
        <p:spPr bwMode="auto">
          <a:xfrm flipV="1">
            <a:off x="2133600" y="3200400"/>
            <a:ext cx="685800" cy="9906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a:off x="2133600" y="5638800"/>
            <a:ext cx="19050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a:off x="6096000" y="4419600"/>
            <a:ext cx="1066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6" name="Rectangle 10"/>
          <p:cNvSpPr>
            <a:spLocks noChangeArrowheads="1"/>
          </p:cNvSpPr>
          <p:nvPr/>
        </p:nvSpPr>
        <p:spPr bwMode="auto">
          <a:xfrm>
            <a:off x="457200" y="33869"/>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dirty="0">
                <a:solidFill>
                  <a:srgbClr val="000000"/>
                </a:solidFill>
                <a:latin typeface="+mj-lt"/>
              </a:rPr>
              <a:t>Strategies to Suppress Conflict and Opportunism can Worsen Unfairness</a:t>
            </a:r>
          </a:p>
        </p:txBody>
      </p:sp>
      <p:sp>
        <p:nvSpPr>
          <p:cNvPr id="19472" name="Line 19"/>
          <p:cNvSpPr>
            <a:spLocks noChangeShapeType="1"/>
          </p:cNvSpPr>
          <p:nvPr/>
        </p:nvSpPr>
        <p:spPr bwMode="auto">
          <a:xfrm>
            <a:off x="2133600" y="4419600"/>
            <a:ext cx="19050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29</a:t>
            </a:fld>
            <a:endParaRPr lang="en-US" dirty="0"/>
          </a:p>
        </p:txBody>
      </p:sp>
      <p:sp>
        <p:nvSpPr>
          <p:cNvPr id="23" name="AutoShape 18"/>
          <p:cNvSpPr>
            <a:spLocks noChangeArrowheads="1"/>
          </p:cNvSpPr>
          <p:nvPr/>
        </p:nvSpPr>
        <p:spPr bwMode="auto">
          <a:xfrm>
            <a:off x="4038600" y="2819400"/>
            <a:ext cx="2057400" cy="32004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24" name="Line 19"/>
          <p:cNvSpPr>
            <a:spLocks noChangeShapeType="1"/>
          </p:cNvSpPr>
          <p:nvPr/>
        </p:nvSpPr>
        <p:spPr bwMode="auto">
          <a:xfrm>
            <a:off x="2133600" y="3200400"/>
            <a:ext cx="19050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5" name="Line 6"/>
          <p:cNvSpPr>
            <a:spLocks noChangeShapeType="1"/>
          </p:cNvSpPr>
          <p:nvPr/>
        </p:nvSpPr>
        <p:spPr bwMode="auto">
          <a:xfrm>
            <a:off x="2133600" y="4724400"/>
            <a:ext cx="762000" cy="9144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8" name="Line 9"/>
          <p:cNvSpPr>
            <a:spLocks noChangeShapeType="1"/>
          </p:cNvSpPr>
          <p:nvPr/>
        </p:nvSpPr>
        <p:spPr bwMode="auto">
          <a:xfrm>
            <a:off x="3352800" y="2514600"/>
            <a:ext cx="0" cy="6858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9" name="Line 9"/>
          <p:cNvSpPr>
            <a:spLocks noChangeShapeType="1"/>
          </p:cNvSpPr>
          <p:nvPr/>
        </p:nvSpPr>
        <p:spPr bwMode="auto">
          <a:xfrm>
            <a:off x="3352800" y="3048000"/>
            <a:ext cx="0" cy="13716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0" name="Line 9"/>
          <p:cNvSpPr>
            <a:spLocks noChangeShapeType="1"/>
          </p:cNvSpPr>
          <p:nvPr/>
        </p:nvSpPr>
        <p:spPr bwMode="auto">
          <a:xfrm>
            <a:off x="3352800" y="4419600"/>
            <a:ext cx="0" cy="12192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1" name="Text Box 2"/>
          <p:cNvSpPr txBox="1">
            <a:spLocks noChangeArrowheads="1"/>
          </p:cNvSpPr>
          <p:nvPr/>
        </p:nvSpPr>
        <p:spPr bwMode="auto">
          <a:xfrm>
            <a:off x="228600" y="1676400"/>
            <a:ext cx="205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Relationship Damaging Factors</a:t>
            </a:r>
          </a:p>
        </p:txBody>
      </p:sp>
      <p:sp>
        <p:nvSpPr>
          <p:cNvPr id="32" name="Text Box 2"/>
          <p:cNvSpPr txBox="1">
            <a:spLocks noChangeArrowheads="1"/>
          </p:cNvSpPr>
          <p:nvPr/>
        </p:nvSpPr>
        <p:spPr bwMode="auto">
          <a:xfrm>
            <a:off x="3581400" y="51054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33" name="Text Box 2"/>
          <p:cNvSpPr txBox="1">
            <a:spLocks noChangeArrowheads="1"/>
          </p:cNvSpPr>
          <p:nvPr/>
        </p:nvSpPr>
        <p:spPr bwMode="auto">
          <a:xfrm>
            <a:off x="6553200" y="39624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4" name="Text Box 2"/>
          <p:cNvSpPr txBox="1">
            <a:spLocks noChangeArrowheads="1"/>
          </p:cNvSpPr>
          <p:nvPr/>
        </p:nvSpPr>
        <p:spPr bwMode="auto">
          <a:xfrm>
            <a:off x="2819400" y="401949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5" name="Text Box 2"/>
          <p:cNvSpPr txBox="1">
            <a:spLocks noChangeArrowheads="1"/>
          </p:cNvSpPr>
          <p:nvPr/>
        </p:nvSpPr>
        <p:spPr bwMode="auto">
          <a:xfrm>
            <a:off x="2590800" y="56388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6" name="Text Box 2"/>
          <p:cNvSpPr txBox="1">
            <a:spLocks noChangeArrowheads="1"/>
          </p:cNvSpPr>
          <p:nvPr/>
        </p:nvSpPr>
        <p:spPr bwMode="auto">
          <a:xfrm>
            <a:off x="2514600" y="28194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7" name="Text Box 2"/>
          <p:cNvSpPr txBox="1">
            <a:spLocks noChangeArrowheads="1"/>
          </p:cNvSpPr>
          <p:nvPr/>
        </p:nvSpPr>
        <p:spPr bwMode="auto">
          <a:xfrm>
            <a:off x="3581400" y="26670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38" name="Text Box 2"/>
          <p:cNvSpPr txBox="1">
            <a:spLocks noChangeArrowheads="1"/>
          </p:cNvSpPr>
          <p:nvPr/>
        </p:nvSpPr>
        <p:spPr bwMode="auto">
          <a:xfrm>
            <a:off x="2895600" y="51054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39" name="Text Box 2"/>
          <p:cNvSpPr txBox="1">
            <a:spLocks noChangeArrowheads="1"/>
          </p:cNvSpPr>
          <p:nvPr/>
        </p:nvSpPr>
        <p:spPr bwMode="auto">
          <a:xfrm>
            <a:off x="2895600" y="26670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0" name="Text Box 2"/>
          <p:cNvSpPr txBox="1">
            <a:spLocks noChangeArrowheads="1"/>
          </p:cNvSpPr>
          <p:nvPr/>
        </p:nvSpPr>
        <p:spPr bwMode="auto">
          <a:xfrm>
            <a:off x="3581400" y="38862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1" name="Text Box 2"/>
          <p:cNvSpPr txBox="1">
            <a:spLocks noChangeArrowheads="1"/>
          </p:cNvSpPr>
          <p:nvPr/>
        </p:nvSpPr>
        <p:spPr bwMode="auto">
          <a:xfrm>
            <a:off x="4191000" y="1981200"/>
            <a:ext cx="205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Relationship Capabilities</a:t>
            </a:r>
          </a:p>
        </p:txBody>
      </p:sp>
      <p:sp>
        <p:nvSpPr>
          <p:cNvPr id="43" name="Text Box 26"/>
          <p:cNvSpPr txBox="1">
            <a:spLocks noChangeArrowheads="1"/>
          </p:cNvSpPr>
          <p:nvPr/>
        </p:nvSpPr>
        <p:spPr bwMode="auto">
          <a:xfrm>
            <a:off x="2413000" y="6485465"/>
            <a:ext cx="3183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(Samaha, Palmatier, and Dant)</a:t>
            </a:r>
          </a:p>
        </p:txBody>
      </p:sp>
      <p:sp>
        <p:nvSpPr>
          <p:cNvPr id="44" name="Text Box 26"/>
          <p:cNvSpPr txBox="1">
            <a:spLocks noChangeArrowheads="1"/>
          </p:cNvSpPr>
          <p:nvPr/>
        </p:nvSpPr>
        <p:spPr bwMode="auto">
          <a:xfrm>
            <a:off x="4914900" y="6096000"/>
            <a:ext cx="41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800" dirty="0">
                <a:solidFill>
                  <a:schemeClr val="tx1"/>
                </a:solidFill>
                <a:latin typeface="Arial"/>
                <a:cs typeface="Arial"/>
              </a:rPr>
              <a:t>[493 customers over three years]</a:t>
            </a:r>
          </a:p>
        </p:txBody>
      </p:sp>
      <p:sp>
        <p:nvSpPr>
          <p:cNvPr id="42"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4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29</a:t>
            </a:fld>
            <a:endParaRPr lang="en-US" dirty="0">
              <a:solidFill>
                <a:srgbClr val="595959"/>
              </a:solidFill>
            </a:endParaRPr>
          </a:p>
        </p:txBody>
      </p:sp>
      <p:sp>
        <p:nvSpPr>
          <p:cNvPr id="46" name="AutoShape 5"/>
          <p:cNvSpPr>
            <a:spLocks noChangeArrowheads="1"/>
          </p:cNvSpPr>
          <p:nvPr/>
        </p:nvSpPr>
        <p:spPr bwMode="auto">
          <a:xfrm>
            <a:off x="360552" y="2722076"/>
            <a:ext cx="1752600" cy="864707"/>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Conflict</a:t>
            </a:r>
          </a:p>
        </p:txBody>
      </p:sp>
      <p:sp>
        <p:nvSpPr>
          <p:cNvPr id="47" name="AutoShape 5"/>
          <p:cNvSpPr>
            <a:spLocks noChangeArrowheads="1"/>
          </p:cNvSpPr>
          <p:nvPr/>
        </p:nvSpPr>
        <p:spPr bwMode="auto">
          <a:xfrm>
            <a:off x="360552" y="3939086"/>
            <a:ext cx="1752600" cy="864707"/>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Perceived Unfairness</a:t>
            </a:r>
          </a:p>
        </p:txBody>
      </p:sp>
      <p:sp>
        <p:nvSpPr>
          <p:cNvPr id="48" name="AutoShape 5"/>
          <p:cNvSpPr>
            <a:spLocks noChangeArrowheads="1"/>
          </p:cNvSpPr>
          <p:nvPr/>
        </p:nvSpPr>
        <p:spPr bwMode="auto">
          <a:xfrm>
            <a:off x="360552" y="5132596"/>
            <a:ext cx="1752600" cy="864707"/>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Opportunism</a:t>
            </a:r>
          </a:p>
        </p:txBody>
      </p:sp>
      <p:sp>
        <p:nvSpPr>
          <p:cNvPr id="49" name="AutoShape 11"/>
          <p:cNvSpPr>
            <a:spLocks noChangeArrowheads="1"/>
          </p:cNvSpPr>
          <p:nvPr/>
        </p:nvSpPr>
        <p:spPr bwMode="auto">
          <a:xfrm>
            <a:off x="4191000" y="3051660"/>
            <a:ext cx="1752600" cy="1066800"/>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err="1">
                <a:solidFill>
                  <a:srgbClr val="000000"/>
                </a:solidFill>
                <a:latin typeface="Cambria"/>
                <a:cs typeface="Cambria"/>
              </a:rPr>
              <a:t>Interfirm</a:t>
            </a:r>
            <a:r>
              <a:rPr lang="en-US" sz="1400" b="1" dirty="0">
                <a:solidFill>
                  <a:srgbClr val="000000"/>
                </a:solidFill>
                <a:latin typeface="Cambria"/>
                <a:cs typeface="Cambria"/>
              </a:rPr>
              <a:t> cooperation</a:t>
            </a:r>
          </a:p>
        </p:txBody>
      </p:sp>
      <p:sp>
        <p:nvSpPr>
          <p:cNvPr id="50" name="AutoShape 11"/>
          <p:cNvSpPr>
            <a:spLocks noChangeArrowheads="1"/>
          </p:cNvSpPr>
          <p:nvPr/>
        </p:nvSpPr>
        <p:spPr bwMode="auto">
          <a:xfrm>
            <a:off x="4197057" y="4747477"/>
            <a:ext cx="1752600" cy="1066800"/>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err="1">
                <a:solidFill>
                  <a:srgbClr val="000000"/>
                </a:solidFill>
                <a:latin typeface="Cambria"/>
                <a:cs typeface="Cambria"/>
              </a:rPr>
              <a:t>Interfirm</a:t>
            </a:r>
            <a:r>
              <a:rPr lang="en-US" sz="1400" b="1" dirty="0">
                <a:solidFill>
                  <a:srgbClr val="000000"/>
                </a:solidFill>
                <a:latin typeface="Cambria"/>
                <a:cs typeface="Cambria"/>
              </a:rPr>
              <a:t> flexibility</a:t>
            </a:r>
          </a:p>
        </p:txBody>
      </p:sp>
      <p:sp>
        <p:nvSpPr>
          <p:cNvPr id="51" name="AutoShape 46"/>
          <p:cNvSpPr>
            <a:spLocks noChangeArrowheads="1"/>
          </p:cNvSpPr>
          <p:nvPr/>
        </p:nvSpPr>
        <p:spPr bwMode="auto">
          <a:xfrm>
            <a:off x="7162800" y="3758222"/>
            <a:ext cx="1689847" cy="1372043"/>
          </a:xfrm>
          <a:prstGeom prst="roundRect">
            <a:avLst>
              <a:gd name="adj" fmla="val 16667"/>
            </a:avLst>
          </a:prstGeom>
          <a:solidFill>
            <a:srgbClr val="70C5CA"/>
          </a:solidFill>
          <a:ln>
            <a:solidFill>
              <a:srgbClr val="000000"/>
            </a:solidFill>
          </a:ln>
          <a:effec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err="1">
                <a:solidFill>
                  <a:srgbClr val="000000"/>
                </a:solidFill>
                <a:latin typeface="Cambria"/>
                <a:cs typeface="Cambria"/>
              </a:rPr>
              <a:t>Interfirm</a:t>
            </a:r>
            <a:r>
              <a:rPr lang="en-US" sz="1600" b="1" dirty="0">
                <a:solidFill>
                  <a:srgbClr val="000000"/>
                </a:solidFill>
                <a:latin typeface="Cambria"/>
                <a:cs typeface="Cambria"/>
              </a:rPr>
              <a:t> performance</a:t>
            </a:r>
          </a:p>
        </p:txBody>
      </p:sp>
      <p:sp>
        <p:nvSpPr>
          <p:cNvPr id="54" name="AutoShape 11"/>
          <p:cNvSpPr>
            <a:spLocks noChangeArrowheads="1"/>
          </p:cNvSpPr>
          <p:nvPr/>
        </p:nvSpPr>
        <p:spPr bwMode="auto">
          <a:xfrm>
            <a:off x="2514600" y="1447800"/>
            <a:ext cx="1752600" cy="1066800"/>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Contract utilization</a:t>
            </a:r>
          </a:p>
        </p:txBody>
      </p:sp>
    </p:spTree>
    <p:extLst>
      <p:ext uri="{BB962C8B-B14F-4D97-AF65-F5344CB8AC3E}">
        <p14:creationId xmlns:p14="http://schemas.microsoft.com/office/powerpoint/2010/main" val="154761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Relationship Marketing Basics</a:t>
            </a:r>
          </a:p>
        </p:txBody>
      </p:sp>
      <p:sp>
        <p:nvSpPr>
          <p:cNvPr id="3" name="Content Placeholder 2"/>
          <p:cNvSpPr>
            <a:spLocks noGrp="1"/>
          </p:cNvSpPr>
          <p:nvPr>
            <p:ph idx="1"/>
          </p:nvPr>
        </p:nvSpPr>
        <p:spPr/>
        <p:txBody>
          <a:bodyPr/>
          <a:lstStyle/>
          <a:p>
            <a:r>
              <a:rPr lang="en-US" dirty="0"/>
              <a:t>This </a:t>
            </a:r>
            <a:r>
              <a:rPr lang="en-US" b="1" dirty="0">
                <a:solidFill>
                  <a:srgbClr val="1F497D"/>
                </a:solidFill>
              </a:rPr>
              <a:t>relationship marketing</a:t>
            </a:r>
            <a:r>
              <a:rPr lang="en-US" dirty="0">
                <a:solidFill>
                  <a:srgbClr val="1F497D"/>
                </a:solidFill>
              </a:rPr>
              <a:t> </a:t>
            </a:r>
            <a:r>
              <a:rPr lang="en-US" dirty="0"/>
              <a:t>(RM) process—namely, identifying, developing, maintaining, and terminating relational exchanges to improve performance—can produce relationship equity </a:t>
            </a:r>
          </a:p>
          <a:p>
            <a:r>
              <a:rPr lang="en-US" dirty="0"/>
              <a:t>This form of equity, in combination with brands and offerings, in turn can lead to a sustainable competitive advantage (SCA) </a:t>
            </a:r>
          </a:p>
          <a:p>
            <a:r>
              <a:rPr lang="en-US" dirty="0"/>
              <a:t>Relationship marketing and branding strategies that focus on building equity often overlap </a:t>
            </a:r>
          </a:p>
          <a:p>
            <a:r>
              <a:rPr lang="en-US" b="1" dirty="0">
                <a:solidFill>
                  <a:srgbClr val="1F497D"/>
                </a:solidFill>
              </a:rPr>
              <a:t>Customer relationship management</a:t>
            </a:r>
            <a:r>
              <a:rPr lang="en-US" dirty="0">
                <a:solidFill>
                  <a:srgbClr val="1F497D"/>
                </a:solidFill>
              </a:rPr>
              <a:t> </a:t>
            </a:r>
            <a:r>
              <a:rPr lang="en-US" dirty="0"/>
              <a:t>is the managerially relevant, organization-wide, customer-focused application of RM, using IT to achieve performance objectives </a:t>
            </a:r>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a:t>
            </a:fld>
            <a:endParaRPr lang="en-US" dirty="0">
              <a:solidFill>
                <a:srgbClr val="595959"/>
              </a:solidFill>
            </a:endParaRPr>
          </a:p>
        </p:txBody>
      </p:sp>
    </p:spTree>
    <p:extLst>
      <p:ext uri="{BB962C8B-B14F-4D97-AF65-F5344CB8AC3E}">
        <p14:creationId xmlns:p14="http://schemas.microsoft.com/office/powerpoint/2010/main" val="264145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30</a:t>
            </a:fld>
            <a:endParaRPr lang="en-US" dirty="0"/>
          </a:p>
        </p:txBody>
      </p:sp>
      <p:sp>
        <p:nvSpPr>
          <p:cNvPr id="6" name="Rectangle 10"/>
          <p:cNvSpPr>
            <a:spLocks noChangeArrowheads="1"/>
          </p:cNvSpPr>
          <p:nvPr/>
        </p:nvSpPr>
        <p:spPr bwMode="auto">
          <a:xfrm>
            <a:off x="381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a:solidFill>
                  <a:srgbClr val="000000"/>
                </a:solidFill>
                <a:latin typeface="+mj-lt"/>
              </a:rPr>
              <a:t>High Conflict and Opportunism Have Minimal Effect in Absence of Unfairness</a:t>
            </a:r>
          </a:p>
        </p:txBody>
      </p:sp>
      <p:sp>
        <p:nvSpPr>
          <p:cNvPr id="5" name="Text Box 26"/>
          <p:cNvSpPr txBox="1">
            <a:spLocks noChangeArrowheads="1"/>
          </p:cNvSpPr>
          <p:nvPr/>
        </p:nvSpPr>
        <p:spPr bwMode="auto">
          <a:xfrm>
            <a:off x="2607734" y="6485580"/>
            <a:ext cx="3691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(Samaha, Palmatier, and Dant 2011)</a:t>
            </a:r>
          </a:p>
        </p:txBody>
      </p:sp>
      <p:sp>
        <p:nvSpPr>
          <p:cNvPr id="7"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30</a:t>
            </a:fld>
            <a:endParaRPr lang="en-US" dirty="0">
              <a:solidFill>
                <a:srgbClr val="595959"/>
              </a:solidFill>
            </a:endParaRPr>
          </a:p>
        </p:txBody>
      </p:sp>
    </p:spTree>
    <p:extLst>
      <p:ext uri="{BB962C8B-B14F-4D97-AF65-F5344CB8AC3E}">
        <p14:creationId xmlns:p14="http://schemas.microsoft.com/office/powerpoint/2010/main" val="2950701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8474" y="164043"/>
            <a:ext cx="7556313" cy="803691"/>
          </a:xfrm>
        </p:spPr>
        <p:txBody>
          <a:bodyPr/>
          <a:lstStyle/>
          <a:p>
            <a:r>
              <a:rPr lang="en-US" b="1" dirty="0">
                <a:solidFill>
                  <a:srgbClr val="000000"/>
                </a:solidFill>
              </a:rPr>
              <a:t>However, Firms Often Expose Themselves to the Toxic Effects of Unfairness</a:t>
            </a:r>
          </a:p>
        </p:txBody>
      </p:sp>
      <p:sp>
        <p:nvSpPr>
          <p:cNvPr id="3" name="Content Placeholder 2"/>
          <p:cNvSpPr>
            <a:spLocks noGrp="1"/>
          </p:cNvSpPr>
          <p:nvPr>
            <p:ph idx="1"/>
          </p:nvPr>
        </p:nvSpPr>
        <p:spPr/>
        <p:txBody>
          <a:bodyPr/>
          <a:lstStyle/>
          <a:p>
            <a:pPr>
              <a:lnSpc>
                <a:spcPct val="80000"/>
              </a:lnSpc>
            </a:pPr>
            <a:r>
              <a:rPr lang="en-US" sz="2800" dirty="0"/>
              <a:t>Lost customer analysis shows that customers often leave due to the emotional push from unfairness (overcome exit barriers)</a:t>
            </a:r>
          </a:p>
          <a:p>
            <a:pPr>
              <a:lnSpc>
                <a:spcPct val="80000"/>
              </a:lnSpc>
            </a:pPr>
            <a:r>
              <a:rPr lang="en-US" sz="2800" dirty="0"/>
              <a:t>Loyalty, reward, and relationship programs are often the culprit</a:t>
            </a:r>
          </a:p>
          <a:p>
            <a:pPr lvl="1">
              <a:lnSpc>
                <a:spcPct val="80000"/>
              </a:lnSpc>
            </a:pPr>
            <a:r>
              <a:rPr lang="en-US" sz="2400" dirty="0"/>
              <a:t>Program participation tops 1.8 billion; average US household subscribes to 14 different programs</a:t>
            </a:r>
          </a:p>
          <a:p>
            <a:pPr lvl="1">
              <a:lnSpc>
                <a:spcPct val="80000"/>
              </a:lnSpc>
            </a:pPr>
            <a:r>
              <a:rPr lang="en-US" sz="2400" dirty="0"/>
              <a:t>But, often fail to meet financial expectations</a:t>
            </a:r>
          </a:p>
          <a:p>
            <a:pPr>
              <a:lnSpc>
                <a:spcPct val="80000"/>
              </a:lnSpc>
            </a:pPr>
            <a:r>
              <a:rPr lang="en-US" sz="2800" dirty="0"/>
              <a:t>Benefits to target customers can be overcome/offset by damage to bystanders</a:t>
            </a:r>
          </a:p>
          <a:p>
            <a:pPr lvl="1">
              <a:lnSpc>
                <a:spcPct val="80000"/>
              </a:lnSpc>
            </a:pPr>
            <a:r>
              <a:rPr lang="en-US" sz="2400" dirty="0">
                <a:solidFill>
                  <a:srgbClr val="200B44"/>
                </a:solidFill>
                <a:hlinkClick r:id="rId3"/>
              </a:rPr>
              <a:t>Up in the Air Link</a:t>
            </a:r>
            <a:endParaRPr lang="en-US" sz="2400" dirty="0">
              <a:solidFill>
                <a:srgbClr val="200B44"/>
              </a:solidFill>
            </a:endParaRPr>
          </a:p>
          <a:p>
            <a:pPr lvl="1">
              <a:lnSpc>
                <a:spcPct val="80000"/>
              </a:lnSpc>
            </a:pPr>
            <a:r>
              <a:rPr lang="en-US" sz="2400" dirty="0"/>
              <a:t>Some programs are only available to new customers</a:t>
            </a:r>
          </a:p>
          <a:p>
            <a:endParaRPr lang="en-US" dirty="0"/>
          </a:p>
        </p:txBody>
      </p:sp>
      <p:sp>
        <p:nvSpPr>
          <p:cNvPr id="8"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9" name="Slide Number Placeholder 4"/>
          <p:cNvSpPr>
            <a:spLocks noGrp="1"/>
          </p:cNvSpPr>
          <p:nvPr>
            <p:ph type="sldNum" sz="quarter" idx="12"/>
          </p:nvPr>
        </p:nvSpPr>
        <p:spPr/>
        <p:txBody>
          <a:bodyPr/>
          <a:lstStyle/>
          <a:p>
            <a:fld id="{606C48AC-5425-9447-80A6-7CD23CC5D020}" type="slidenum">
              <a:rPr lang="en-US" sz="1200" smtClean="0">
                <a:solidFill>
                  <a:srgbClr val="595959"/>
                </a:solidFill>
              </a:rPr>
              <a:t>31</a:t>
            </a:fld>
            <a:endParaRPr lang="en-US" dirty="0">
              <a:solidFill>
                <a:srgbClr val="595959"/>
              </a:solidFill>
            </a:endParaRPr>
          </a:p>
        </p:txBody>
      </p:sp>
      <p:sp>
        <p:nvSpPr>
          <p:cNvPr id="2" name="Slide Number Placeholder 1"/>
          <p:cNvSpPr>
            <a:spLocks noGrp="1"/>
          </p:cNvSpPr>
          <p:nvPr>
            <p:ph type="sldNum" sz="quarter" idx="4294967295"/>
          </p:nvPr>
        </p:nvSpPr>
        <p:spPr>
          <a:xfrm>
            <a:off x="8501063" y="6583363"/>
            <a:ext cx="642937" cy="273050"/>
          </a:xfrm>
          <a:prstGeom prst="rect">
            <a:avLst/>
          </a:prstGeom>
        </p:spPr>
        <p:txBody>
          <a:bodyPr/>
          <a:lstStyle/>
          <a:p>
            <a:fld id="{C2FFFFA8-C424-3D40-8C75-649CC0B3824F}" type="slidenum">
              <a:rPr lang="en-US" smtClean="0"/>
              <a:pPr/>
              <a:t>31</a:t>
            </a:fld>
            <a:endParaRPr lang="en-US" dirty="0"/>
          </a:p>
        </p:txBody>
      </p:sp>
      <p:sp>
        <p:nvSpPr>
          <p:cNvPr id="7" name="Text Box 26"/>
          <p:cNvSpPr txBox="1">
            <a:spLocks noChangeArrowheads="1"/>
          </p:cNvSpPr>
          <p:nvPr/>
        </p:nvSpPr>
        <p:spPr bwMode="auto">
          <a:xfrm>
            <a:off x="1735667" y="6460123"/>
            <a:ext cx="6417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(Henderson, Beck, and Palmatier 2011; Steinhoff and Palmatier 2014)</a:t>
            </a:r>
          </a:p>
        </p:txBody>
      </p:sp>
    </p:spTree>
    <p:extLst>
      <p:ext uri="{BB962C8B-B14F-4D97-AF65-F5344CB8AC3E}">
        <p14:creationId xmlns:p14="http://schemas.microsoft.com/office/powerpoint/2010/main" val="166552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Line 9"/>
          <p:cNvSpPr>
            <a:spLocks noChangeShapeType="1"/>
          </p:cNvSpPr>
          <p:nvPr/>
        </p:nvSpPr>
        <p:spPr bwMode="auto">
          <a:xfrm>
            <a:off x="4267200" y="2819400"/>
            <a:ext cx="685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6" name="Rectangle 10"/>
          <p:cNvSpPr>
            <a:spLocks noChangeArrowheads="1"/>
          </p:cNvSpPr>
          <p:nvPr/>
        </p:nvSpPr>
        <p:spPr bwMode="auto">
          <a:xfrm>
            <a:off x="457200" y="42334"/>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a:solidFill>
                  <a:srgbClr val="000000"/>
                </a:solidFill>
                <a:latin typeface="+mj-lt"/>
              </a:rPr>
              <a:t>RM Can Simultaneous Help and Hurt Firm’s “Overall” Performance: 3 Key Elements </a:t>
            </a:r>
          </a:p>
        </p:txBody>
      </p:sp>
      <p:sp>
        <p:nvSpPr>
          <p:cNvPr id="2" name="Slide Number Placeholder 1"/>
          <p:cNvSpPr>
            <a:spLocks noGrp="1"/>
          </p:cNvSpPr>
          <p:nvPr>
            <p:ph type="sldNum" sz="quarter" idx="4294967295"/>
          </p:nvPr>
        </p:nvSpPr>
        <p:spPr>
          <a:xfrm>
            <a:off x="8153400" y="6506571"/>
            <a:ext cx="643720" cy="274423"/>
          </a:xfrm>
          <a:prstGeom prst="rect">
            <a:avLst/>
          </a:prstGeom>
        </p:spPr>
        <p:txBody>
          <a:bodyPr/>
          <a:lstStyle/>
          <a:p>
            <a:fld id="{C2FFFFA8-C424-3D40-8C75-649CC0B3824F}" type="slidenum">
              <a:rPr lang="en-US" smtClean="0"/>
              <a:pPr/>
              <a:t>32</a:t>
            </a:fld>
            <a:endParaRPr lang="en-US" dirty="0"/>
          </a:p>
        </p:txBody>
      </p:sp>
      <p:sp>
        <p:nvSpPr>
          <p:cNvPr id="23" name="AutoShape 18"/>
          <p:cNvSpPr>
            <a:spLocks noChangeArrowheads="1"/>
          </p:cNvSpPr>
          <p:nvPr/>
        </p:nvSpPr>
        <p:spPr bwMode="auto">
          <a:xfrm>
            <a:off x="4953000" y="1981200"/>
            <a:ext cx="1905000" cy="18288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31" name="Text Box 2"/>
          <p:cNvSpPr txBox="1">
            <a:spLocks noChangeArrowheads="1"/>
          </p:cNvSpPr>
          <p:nvPr/>
        </p:nvSpPr>
        <p:spPr bwMode="auto">
          <a:xfrm>
            <a:off x="152400" y="1447800"/>
            <a:ext cx="2209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2"/>
                </a:solidFill>
                <a:latin typeface="+mj-lt"/>
              </a:rPr>
              <a:t>1) RM Reward Elements</a:t>
            </a:r>
          </a:p>
        </p:txBody>
      </p:sp>
      <p:sp>
        <p:nvSpPr>
          <p:cNvPr id="33" name="Text Box 2"/>
          <p:cNvSpPr txBox="1">
            <a:spLocks noChangeArrowheads="1"/>
          </p:cNvSpPr>
          <p:nvPr/>
        </p:nvSpPr>
        <p:spPr bwMode="auto">
          <a:xfrm>
            <a:off x="4495800" y="24384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51" name="AutoShape 18"/>
          <p:cNvSpPr>
            <a:spLocks noChangeArrowheads="1"/>
          </p:cNvSpPr>
          <p:nvPr/>
        </p:nvSpPr>
        <p:spPr bwMode="auto">
          <a:xfrm>
            <a:off x="304800" y="2286000"/>
            <a:ext cx="1752600" cy="33528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52" name="Line 9"/>
          <p:cNvSpPr>
            <a:spLocks noChangeShapeType="1"/>
          </p:cNvSpPr>
          <p:nvPr/>
        </p:nvSpPr>
        <p:spPr bwMode="auto">
          <a:xfrm>
            <a:off x="2057400" y="2819400"/>
            <a:ext cx="685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3" name="Line 9"/>
          <p:cNvSpPr>
            <a:spLocks noChangeShapeType="1"/>
          </p:cNvSpPr>
          <p:nvPr/>
        </p:nvSpPr>
        <p:spPr bwMode="auto">
          <a:xfrm>
            <a:off x="2057400" y="5029200"/>
            <a:ext cx="685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4" name="Line 9"/>
          <p:cNvSpPr>
            <a:spLocks noChangeShapeType="1"/>
          </p:cNvSpPr>
          <p:nvPr/>
        </p:nvSpPr>
        <p:spPr bwMode="auto">
          <a:xfrm>
            <a:off x="2057400" y="3886200"/>
            <a:ext cx="685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5" name="AutoShape 18"/>
          <p:cNvSpPr>
            <a:spLocks noChangeArrowheads="1"/>
          </p:cNvSpPr>
          <p:nvPr/>
        </p:nvSpPr>
        <p:spPr bwMode="auto">
          <a:xfrm>
            <a:off x="4953000" y="4038600"/>
            <a:ext cx="1905000" cy="18288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57" name="Line 9"/>
          <p:cNvSpPr>
            <a:spLocks noChangeShapeType="1"/>
          </p:cNvSpPr>
          <p:nvPr/>
        </p:nvSpPr>
        <p:spPr bwMode="auto">
          <a:xfrm>
            <a:off x="4267200" y="4038600"/>
            <a:ext cx="685800" cy="3048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8" name="Line 9"/>
          <p:cNvSpPr>
            <a:spLocks noChangeShapeType="1"/>
          </p:cNvSpPr>
          <p:nvPr/>
        </p:nvSpPr>
        <p:spPr bwMode="auto">
          <a:xfrm flipV="1">
            <a:off x="4267200" y="3505200"/>
            <a:ext cx="685800" cy="2286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9" name="Line 9"/>
          <p:cNvSpPr>
            <a:spLocks noChangeShapeType="1"/>
          </p:cNvSpPr>
          <p:nvPr/>
        </p:nvSpPr>
        <p:spPr bwMode="auto">
          <a:xfrm>
            <a:off x="4267200" y="5029200"/>
            <a:ext cx="685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0" name="Text Box 2"/>
          <p:cNvSpPr txBox="1">
            <a:spLocks noChangeArrowheads="1"/>
          </p:cNvSpPr>
          <p:nvPr/>
        </p:nvSpPr>
        <p:spPr bwMode="auto">
          <a:xfrm>
            <a:off x="4495800" y="1219200"/>
            <a:ext cx="289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rgbClr val="1F497D"/>
                </a:solidFill>
                <a:latin typeface="+mn-lt"/>
                <a:cs typeface="Arial"/>
              </a:rPr>
              <a:t>3) Customer Loyalty Portfolio </a:t>
            </a:r>
          </a:p>
        </p:txBody>
      </p:sp>
      <p:sp>
        <p:nvSpPr>
          <p:cNvPr id="61" name="Line 9"/>
          <p:cNvSpPr>
            <a:spLocks noChangeShapeType="1"/>
          </p:cNvSpPr>
          <p:nvPr/>
        </p:nvSpPr>
        <p:spPr bwMode="auto">
          <a:xfrm>
            <a:off x="6858000" y="2895600"/>
            <a:ext cx="5334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2" name="Line 9"/>
          <p:cNvSpPr>
            <a:spLocks noChangeShapeType="1"/>
          </p:cNvSpPr>
          <p:nvPr/>
        </p:nvSpPr>
        <p:spPr bwMode="auto">
          <a:xfrm flipV="1">
            <a:off x="6858000" y="4953000"/>
            <a:ext cx="5334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 name="Text Box 2"/>
          <p:cNvSpPr txBox="1">
            <a:spLocks noChangeArrowheads="1"/>
          </p:cNvSpPr>
          <p:nvPr/>
        </p:nvSpPr>
        <p:spPr bwMode="auto">
          <a:xfrm>
            <a:off x="4495800" y="31242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64" name="Text Box 2"/>
          <p:cNvSpPr txBox="1">
            <a:spLocks noChangeArrowheads="1"/>
          </p:cNvSpPr>
          <p:nvPr/>
        </p:nvSpPr>
        <p:spPr bwMode="auto">
          <a:xfrm>
            <a:off x="6934200" y="4572000"/>
            <a:ext cx="45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65" name="Text Box 2"/>
          <p:cNvSpPr txBox="1">
            <a:spLocks noChangeArrowheads="1"/>
          </p:cNvSpPr>
          <p:nvPr/>
        </p:nvSpPr>
        <p:spPr bwMode="auto">
          <a:xfrm>
            <a:off x="4495800" y="44958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66" name="Text Box 2"/>
          <p:cNvSpPr txBox="1">
            <a:spLocks noChangeArrowheads="1"/>
          </p:cNvSpPr>
          <p:nvPr/>
        </p:nvSpPr>
        <p:spPr bwMode="auto">
          <a:xfrm>
            <a:off x="6934200" y="25146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67" name="Text Box 2"/>
          <p:cNvSpPr txBox="1">
            <a:spLocks noChangeArrowheads="1"/>
          </p:cNvSpPr>
          <p:nvPr/>
        </p:nvSpPr>
        <p:spPr bwMode="auto">
          <a:xfrm>
            <a:off x="4495800" y="37338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69" name="Text Box 2"/>
          <p:cNvSpPr txBox="1">
            <a:spLocks noChangeArrowheads="1"/>
          </p:cNvSpPr>
          <p:nvPr/>
        </p:nvSpPr>
        <p:spPr bwMode="auto">
          <a:xfrm>
            <a:off x="2560131" y="5458360"/>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rgbClr val="1F497D"/>
                </a:solidFill>
                <a:latin typeface="+mj-lt"/>
              </a:rPr>
              <a:t>2) RM Delivery</a:t>
            </a:r>
          </a:p>
        </p:txBody>
      </p:sp>
      <p:sp>
        <p:nvSpPr>
          <p:cNvPr id="71" name="Text Box 26"/>
          <p:cNvSpPr txBox="1">
            <a:spLocks noChangeArrowheads="1"/>
          </p:cNvSpPr>
          <p:nvPr/>
        </p:nvSpPr>
        <p:spPr bwMode="auto">
          <a:xfrm>
            <a:off x="4267200" y="6442440"/>
            <a:ext cx="3657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(Steinhoff and Palmatier 2014)</a:t>
            </a:r>
          </a:p>
        </p:txBody>
      </p:sp>
      <p:sp>
        <p:nvSpPr>
          <p:cNvPr id="41"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42"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32</a:t>
            </a:fld>
            <a:endParaRPr lang="en-US" dirty="0">
              <a:solidFill>
                <a:srgbClr val="595959"/>
              </a:solidFill>
            </a:endParaRPr>
          </a:p>
        </p:txBody>
      </p:sp>
      <p:sp>
        <p:nvSpPr>
          <p:cNvPr id="49" name="AutoShape 5"/>
          <p:cNvSpPr>
            <a:spLocks noChangeArrowheads="1"/>
          </p:cNvSpPr>
          <p:nvPr/>
        </p:nvSpPr>
        <p:spPr bwMode="auto">
          <a:xfrm>
            <a:off x="425370" y="2488632"/>
            <a:ext cx="1520950" cy="726814"/>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Reward 1: priority check in </a:t>
            </a:r>
          </a:p>
        </p:txBody>
      </p:sp>
      <p:sp>
        <p:nvSpPr>
          <p:cNvPr id="56" name="AutoShape 5"/>
          <p:cNvSpPr>
            <a:spLocks noChangeArrowheads="1"/>
          </p:cNvSpPr>
          <p:nvPr/>
        </p:nvSpPr>
        <p:spPr bwMode="auto">
          <a:xfrm>
            <a:off x="425370" y="3606672"/>
            <a:ext cx="1520950" cy="726814"/>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Reward 2: lounge access</a:t>
            </a:r>
          </a:p>
        </p:txBody>
      </p:sp>
      <p:sp>
        <p:nvSpPr>
          <p:cNvPr id="72" name="AutoShape 5"/>
          <p:cNvSpPr>
            <a:spLocks noChangeArrowheads="1"/>
          </p:cNvSpPr>
          <p:nvPr/>
        </p:nvSpPr>
        <p:spPr bwMode="auto">
          <a:xfrm>
            <a:off x="425370" y="4684717"/>
            <a:ext cx="1520950" cy="726814"/>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Reward n:</a:t>
            </a:r>
          </a:p>
        </p:txBody>
      </p:sp>
      <p:sp>
        <p:nvSpPr>
          <p:cNvPr id="76" name="AutoShape 11"/>
          <p:cNvSpPr>
            <a:spLocks noChangeArrowheads="1"/>
          </p:cNvSpPr>
          <p:nvPr/>
        </p:nvSpPr>
        <p:spPr bwMode="auto">
          <a:xfrm>
            <a:off x="2759694" y="2408628"/>
            <a:ext cx="1565493" cy="758340"/>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Gratitude</a:t>
            </a:r>
          </a:p>
        </p:txBody>
      </p:sp>
      <p:sp>
        <p:nvSpPr>
          <p:cNvPr id="77" name="AutoShape 11"/>
          <p:cNvSpPr>
            <a:spLocks noChangeArrowheads="1"/>
          </p:cNvSpPr>
          <p:nvPr/>
        </p:nvSpPr>
        <p:spPr bwMode="auto">
          <a:xfrm>
            <a:off x="2758922" y="3512042"/>
            <a:ext cx="1565493" cy="758340"/>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Status</a:t>
            </a:r>
          </a:p>
        </p:txBody>
      </p:sp>
      <p:sp>
        <p:nvSpPr>
          <p:cNvPr id="78" name="AutoShape 11"/>
          <p:cNvSpPr>
            <a:spLocks noChangeArrowheads="1"/>
          </p:cNvSpPr>
          <p:nvPr/>
        </p:nvSpPr>
        <p:spPr bwMode="auto">
          <a:xfrm>
            <a:off x="2759694" y="4624968"/>
            <a:ext cx="1565493" cy="758340"/>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Unfairness</a:t>
            </a:r>
          </a:p>
        </p:txBody>
      </p:sp>
      <p:sp>
        <p:nvSpPr>
          <p:cNvPr id="79" name="AutoShape 46"/>
          <p:cNvSpPr>
            <a:spLocks noChangeArrowheads="1"/>
          </p:cNvSpPr>
          <p:nvPr/>
        </p:nvSpPr>
        <p:spPr bwMode="auto">
          <a:xfrm>
            <a:off x="7390815" y="2588162"/>
            <a:ext cx="1689847" cy="2690231"/>
          </a:xfrm>
          <a:prstGeom prst="roundRect">
            <a:avLst>
              <a:gd name="adj" fmla="val 16667"/>
            </a:avLst>
          </a:prstGeom>
          <a:solidFill>
            <a:srgbClr val="70C5CA"/>
          </a:solidFill>
          <a:ln>
            <a:solidFill>
              <a:srgbClr val="000000"/>
            </a:solidFill>
          </a:ln>
          <a:effec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a:solidFill>
                  <a:srgbClr val="000000"/>
                </a:solidFill>
                <a:latin typeface="Cambria"/>
                <a:cs typeface="Cambria"/>
              </a:rPr>
              <a:t>Firm portfolio performance</a:t>
            </a:r>
          </a:p>
        </p:txBody>
      </p:sp>
      <p:sp>
        <p:nvSpPr>
          <p:cNvPr id="80" name="AutoShape 5"/>
          <p:cNvSpPr>
            <a:spLocks noChangeArrowheads="1"/>
          </p:cNvSpPr>
          <p:nvPr/>
        </p:nvSpPr>
        <p:spPr bwMode="auto">
          <a:xfrm>
            <a:off x="5125674" y="2080094"/>
            <a:ext cx="1520950" cy="449369"/>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Target 1</a:t>
            </a:r>
          </a:p>
        </p:txBody>
      </p:sp>
      <p:sp>
        <p:nvSpPr>
          <p:cNvPr id="81" name="AutoShape 5"/>
          <p:cNvSpPr>
            <a:spLocks noChangeArrowheads="1"/>
          </p:cNvSpPr>
          <p:nvPr/>
        </p:nvSpPr>
        <p:spPr bwMode="auto">
          <a:xfrm>
            <a:off x="5142168" y="2644744"/>
            <a:ext cx="1520950" cy="449369"/>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Target 2</a:t>
            </a:r>
          </a:p>
        </p:txBody>
      </p:sp>
      <p:sp>
        <p:nvSpPr>
          <p:cNvPr id="82" name="AutoShape 5"/>
          <p:cNvSpPr>
            <a:spLocks noChangeArrowheads="1"/>
          </p:cNvSpPr>
          <p:nvPr/>
        </p:nvSpPr>
        <p:spPr bwMode="auto">
          <a:xfrm>
            <a:off x="5151662" y="3213523"/>
            <a:ext cx="1520950" cy="449369"/>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Target n</a:t>
            </a:r>
          </a:p>
        </p:txBody>
      </p:sp>
      <p:sp>
        <p:nvSpPr>
          <p:cNvPr id="83" name="AutoShape 5"/>
          <p:cNvSpPr>
            <a:spLocks noChangeArrowheads="1"/>
          </p:cNvSpPr>
          <p:nvPr/>
        </p:nvSpPr>
        <p:spPr bwMode="auto">
          <a:xfrm>
            <a:off x="5125674" y="4150692"/>
            <a:ext cx="1520950" cy="449369"/>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Bystander 1</a:t>
            </a:r>
          </a:p>
        </p:txBody>
      </p:sp>
      <p:sp>
        <p:nvSpPr>
          <p:cNvPr id="84" name="AutoShape 5"/>
          <p:cNvSpPr>
            <a:spLocks noChangeArrowheads="1"/>
          </p:cNvSpPr>
          <p:nvPr/>
        </p:nvSpPr>
        <p:spPr bwMode="auto">
          <a:xfrm>
            <a:off x="5142168" y="4715342"/>
            <a:ext cx="1520950" cy="449369"/>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Bystander 2</a:t>
            </a:r>
          </a:p>
        </p:txBody>
      </p:sp>
      <p:sp>
        <p:nvSpPr>
          <p:cNvPr id="85" name="AutoShape 5"/>
          <p:cNvSpPr>
            <a:spLocks noChangeArrowheads="1"/>
          </p:cNvSpPr>
          <p:nvPr/>
        </p:nvSpPr>
        <p:spPr bwMode="auto">
          <a:xfrm>
            <a:off x="5151662" y="5284121"/>
            <a:ext cx="1520950" cy="449369"/>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Bystander n</a:t>
            </a:r>
          </a:p>
        </p:txBody>
      </p:sp>
      <p:sp>
        <p:nvSpPr>
          <p:cNvPr id="86" name="AutoShape 5"/>
          <p:cNvSpPr>
            <a:spLocks noChangeArrowheads="1"/>
          </p:cNvSpPr>
          <p:nvPr/>
        </p:nvSpPr>
        <p:spPr bwMode="auto">
          <a:xfrm>
            <a:off x="1798344" y="5917577"/>
            <a:ext cx="1912861" cy="726814"/>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Visibility of reward</a:t>
            </a:r>
          </a:p>
          <a:p>
            <a:pPr algn="ctr"/>
            <a:r>
              <a:rPr lang="en-US" sz="1400" b="1" dirty="0">
                <a:solidFill>
                  <a:srgbClr val="000000"/>
                </a:solidFill>
                <a:latin typeface="Cambria"/>
                <a:cs typeface="Cambria"/>
              </a:rPr>
              <a:t>Clarity of rules</a:t>
            </a:r>
          </a:p>
        </p:txBody>
      </p:sp>
      <p:sp>
        <p:nvSpPr>
          <p:cNvPr id="87" name="Line 9"/>
          <p:cNvSpPr>
            <a:spLocks noChangeShapeType="1"/>
          </p:cNvSpPr>
          <p:nvPr/>
        </p:nvSpPr>
        <p:spPr bwMode="auto">
          <a:xfrm flipV="1">
            <a:off x="2358246" y="5062190"/>
            <a:ext cx="0" cy="8382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99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4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23" grpId="0" animBg="1"/>
      <p:bldP spid="31" grpId="0"/>
      <p:bldP spid="33" grpId="0"/>
      <p:bldP spid="51" grpId="0" animBg="1"/>
      <p:bldP spid="52" grpId="0" animBg="1"/>
      <p:bldP spid="53" grpId="0" animBg="1"/>
      <p:bldP spid="54" grpId="0" animBg="1"/>
      <p:bldP spid="55" grpId="0" animBg="1"/>
      <p:bldP spid="57" grpId="0" animBg="1"/>
      <p:bldP spid="58" grpId="0" animBg="1"/>
      <p:bldP spid="59" grpId="0" animBg="1"/>
      <p:bldP spid="60" grpId="0"/>
      <p:bldP spid="61" grpId="0" animBg="1"/>
      <p:bldP spid="62" grpId="0" animBg="1"/>
      <p:bldP spid="63" grpId="0"/>
      <p:bldP spid="64" grpId="0"/>
      <p:bldP spid="65" grpId="0"/>
      <p:bldP spid="66" grpId="0"/>
      <p:bldP spid="67" grpId="0"/>
      <p:bldP spid="69" grpId="0"/>
      <p:bldP spid="49" grpId="0" animBg="1"/>
      <p:bldP spid="56" grpId="0" animBg="1"/>
      <p:bldP spid="72"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9954"/>
            <a:ext cx="8728301" cy="494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98474" y="180976"/>
            <a:ext cx="7556313" cy="803691"/>
          </a:xfrm>
        </p:spPr>
        <p:txBody>
          <a:bodyPr/>
          <a:lstStyle/>
          <a:p>
            <a:r>
              <a:rPr lang="en-US" b="1" dirty="0"/>
              <a:t>60% of Sales Lift Comes from Gratitude and 70% of Drop Comes from Unfairness</a:t>
            </a:r>
          </a:p>
        </p:txBody>
      </p:sp>
      <p:sp>
        <p:nvSpPr>
          <p:cNvPr id="5" name="Text Box 26"/>
          <p:cNvSpPr txBox="1">
            <a:spLocks noChangeArrowheads="1"/>
          </p:cNvSpPr>
          <p:nvPr/>
        </p:nvSpPr>
        <p:spPr bwMode="auto">
          <a:xfrm>
            <a:off x="5259076" y="6463303"/>
            <a:ext cx="3039533" cy="34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(Steinhoff and Palmatier 2014)</a:t>
            </a:r>
          </a:p>
        </p:txBody>
      </p:sp>
      <p:sp>
        <p:nvSpPr>
          <p:cNvPr id="4" name="TextBox 3"/>
          <p:cNvSpPr txBox="1"/>
          <p:nvPr/>
        </p:nvSpPr>
        <p:spPr>
          <a:xfrm>
            <a:off x="1447800" y="1443335"/>
            <a:ext cx="7772400" cy="461665"/>
          </a:xfrm>
          <a:prstGeom prst="rect">
            <a:avLst/>
          </a:prstGeom>
          <a:noFill/>
        </p:spPr>
        <p:txBody>
          <a:bodyPr wrap="square" rtlCol="0">
            <a:spAutoFit/>
          </a:bodyPr>
          <a:lstStyle/>
          <a:p>
            <a:r>
              <a:rPr lang="en-US" sz="2400" b="1" dirty="0">
                <a:solidFill>
                  <a:srgbClr val="70C5CA"/>
                </a:solidFill>
              </a:rPr>
              <a:t>Customers Across Multiple US Airlines</a:t>
            </a:r>
          </a:p>
        </p:txBody>
      </p:sp>
      <p:sp>
        <p:nvSpPr>
          <p:cNvPr id="7" name="AutoShape 14"/>
          <p:cNvSpPr>
            <a:spLocks noChangeArrowheads="1"/>
          </p:cNvSpPr>
          <p:nvPr/>
        </p:nvSpPr>
        <p:spPr bwMode="auto">
          <a:xfrm>
            <a:off x="5683255" y="2461736"/>
            <a:ext cx="3169392" cy="1140936"/>
          </a:xfrm>
          <a:prstGeom prst="wedgeEllipseCallout">
            <a:avLst>
              <a:gd name="adj1" fmla="val -50399"/>
              <a:gd name="adj2" fmla="val -90913"/>
            </a:avLst>
          </a:prstGeom>
          <a:solidFill>
            <a:srgbClr val="FDD09E">
              <a:alpha val="79000"/>
            </a:srgbClr>
          </a:solidFill>
          <a:ln>
            <a:headEnd/>
            <a:tailEnd/>
          </a:ln>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pPr algn="ctr" eaLnBrk="0" hangingPunct="0">
              <a:defRPr/>
            </a:pPr>
            <a:r>
              <a:rPr lang="en-US" sz="1600" b="1" dirty="0">
                <a:solidFill>
                  <a:prstClr val="black"/>
                </a:solidFill>
                <a:latin typeface="+mj-lt"/>
                <a:cs typeface="Arial"/>
              </a:rPr>
              <a:t>See </a:t>
            </a:r>
            <a:r>
              <a:rPr lang="en-US" sz="1600" b="1" i="1" dirty="0">
                <a:latin typeface="+mj-lt"/>
              </a:rPr>
              <a:t>Understanding the Effectiveness of Loyalty Programs </a:t>
            </a:r>
            <a:r>
              <a:rPr lang="en-US" sz="1600" b="1" dirty="0">
                <a:solidFill>
                  <a:srgbClr val="000000"/>
                </a:solidFill>
                <a:latin typeface="+mj-lt"/>
                <a:ea typeface="Lucida Grande"/>
                <a:cs typeface="Arial"/>
              </a:rPr>
              <a:t>for overview</a:t>
            </a:r>
            <a:endParaRPr lang="en-US" sz="1600" b="1" dirty="0">
              <a:solidFill>
                <a:prstClr val="black"/>
              </a:solidFill>
              <a:latin typeface="+mj-lt"/>
              <a:cs typeface="Arial"/>
            </a:endParaRPr>
          </a:p>
        </p:txBody>
      </p:sp>
      <p:sp>
        <p:nvSpPr>
          <p:cNvPr id="9"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10"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33</a:t>
            </a:fld>
            <a:endParaRPr lang="en-US" dirty="0">
              <a:solidFill>
                <a:srgbClr val="595959"/>
              </a:solidFill>
            </a:endParaRPr>
          </a:p>
        </p:txBody>
      </p:sp>
    </p:spTree>
    <p:extLst>
      <p:ext uri="{BB962C8B-B14F-4D97-AF65-F5344CB8AC3E}">
        <p14:creationId xmlns:p14="http://schemas.microsoft.com/office/powerpoint/2010/main" val="383914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Maintaining Relationships: Takeaways</a:t>
            </a:r>
          </a:p>
        </p:txBody>
      </p:sp>
      <p:sp>
        <p:nvSpPr>
          <p:cNvPr id="5" name="Content Placeholder 4"/>
          <p:cNvSpPr>
            <a:spLocks noGrp="1"/>
          </p:cNvSpPr>
          <p:nvPr>
            <p:ph idx="1"/>
          </p:nvPr>
        </p:nvSpPr>
        <p:spPr/>
        <p:txBody>
          <a:bodyPr/>
          <a:lstStyle/>
          <a:p>
            <a:r>
              <a:rPr lang="en-US" sz="2800" dirty="0"/>
              <a:t>Preventing customer perceptions of unfairness; may be “highest impact” RM strategy</a:t>
            </a:r>
          </a:p>
          <a:p>
            <a:pPr lvl="1"/>
            <a:r>
              <a:rPr lang="en-US" sz="2400" dirty="0"/>
              <a:t>Prevents large negative effect</a:t>
            </a:r>
          </a:p>
          <a:p>
            <a:pPr lvl="1"/>
            <a:r>
              <a:rPr lang="en-US" sz="2400" dirty="0"/>
              <a:t>Suppresses negative effect of other negative activities</a:t>
            </a:r>
          </a:p>
          <a:p>
            <a:pPr lvl="1"/>
            <a:r>
              <a:rPr lang="en-US" sz="2400" dirty="0"/>
              <a:t>Prevents punishing or retaliatory behaviors</a:t>
            </a:r>
          </a:p>
          <a:p>
            <a:r>
              <a:rPr lang="en-US" sz="2800" dirty="0"/>
              <a:t>Understanding ”true effectiveness” of loyalty programs needs a multidimensional view:</a:t>
            </a:r>
          </a:p>
          <a:p>
            <a:pPr lvl="1"/>
            <a:r>
              <a:rPr lang="en-US" sz="2400" dirty="0"/>
              <a:t>Reward element perspective</a:t>
            </a:r>
          </a:p>
          <a:p>
            <a:pPr lvl="1"/>
            <a:r>
              <a:rPr lang="en-US" sz="2400" dirty="0"/>
              <a:t>Reward delivery perspective</a:t>
            </a:r>
          </a:p>
          <a:p>
            <a:pPr lvl="1"/>
            <a:r>
              <a:rPr lang="en-US" sz="2400" dirty="0"/>
              <a:t>Portfolio perspective (targets and bystanders)</a:t>
            </a: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34</a:t>
            </a:fld>
            <a:endParaRPr lang="en-US" dirty="0">
              <a:solidFill>
                <a:srgbClr val="595959"/>
              </a:solidFill>
            </a:endParaRPr>
          </a:p>
        </p:txBody>
      </p:sp>
    </p:spTree>
    <p:extLst>
      <p:ext uri="{BB962C8B-B14F-4D97-AF65-F5344CB8AC3E}">
        <p14:creationId xmlns:p14="http://schemas.microsoft.com/office/powerpoint/2010/main" val="125843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47131"/>
            <a:ext cx="7696200" cy="914400"/>
          </a:xfrm>
        </p:spPr>
        <p:txBody>
          <a:bodyPr/>
          <a:lstStyle/>
          <a:p>
            <a:r>
              <a:rPr lang="en-US" sz="3200" b="1" dirty="0">
                <a:cs typeface="Times New Roman" pitchFamily="18" charset="0"/>
              </a:rPr>
              <a:t>However, RM Doesn’t Always Work</a:t>
            </a:r>
          </a:p>
        </p:txBody>
      </p:sp>
      <p:sp>
        <p:nvSpPr>
          <p:cNvPr id="3" name="Content Placeholder 2"/>
          <p:cNvSpPr>
            <a:spLocks noGrp="1"/>
          </p:cNvSpPr>
          <p:nvPr>
            <p:ph idx="1"/>
          </p:nvPr>
        </p:nvSpPr>
        <p:spPr>
          <a:xfrm>
            <a:off x="457200" y="1236130"/>
            <a:ext cx="8077200" cy="4800600"/>
          </a:xfrm>
        </p:spPr>
        <p:txBody>
          <a:bodyPr>
            <a:normAutofit lnSpcReduction="10000"/>
          </a:bodyPr>
          <a:lstStyle/>
          <a:p>
            <a:pPr>
              <a:spcBef>
                <a:spcPts val="500"/>
              </a:spcBef>
              <a:defRPr/>
            </a:pPr>
            <a:r>
              <a:rPr lang="en-US" sz="2800" dirty="0"/>
              <a:t>Some customers try to avoid relationships</a:t>
            </a:r>
          </a:p>
          <a:p>
            <a:pPr lvl="1">
              <a:spcBef>
                <a:spcPts val="500"/>
              </a:spcBef>
              <a:defRPr/>
            </a:pPr>
            <a:r>
              <a:rPr lang="en-US" sz="2400" dirty="0"/>
              <a:t>Hassle, cost, and time </a:t>
            </a:r>
          </a:p>
          <a:p>
            <a:pPr lvl="1">
              <a:spcBef>
                <a:spcPts val="500"/>
              </a:spcBef>
              <a:defRPr/>
            </a:pPr>
            <a:r>
              <a:rPr lang="en-US" sz="2400" dirty="0"/>
              <a:t>Prevent psychological debt as know they will feel pressure to reciprocate and/or guilt</a:t>
            </a:r>
          </a:p>
          <a:p>
            <a:pPr>
              <a:spcBef>
                <a:spcPts val="500"/>
              </a:spcBef>
              <a:defRPr/>
            </a:pPr>
            <a:r>
              <a:rPr lang="en-US" sz="2400" dirty="0"/>
              <a:t>RM more effective to customers that are “relationship oriented,” desire or need relationship to “solve” an exchange problem, and want governance benefits:</a:t>
            </a:r>
          </a:p>
          <a:p>
            <a:pPr lvl="1">
              <a:spcBef>
                <a:spcPts val="500"/>
              </a:spcBef>
              <a:defRPr/>
            </a:pPr>
            <a:r>
              <a:rPr lang="en-US" sz="2400" dirty="0"/>
              <a:t>Flexibility</a:t>
            </a:r>
          </a:p>
          <a:p>
            <a:pPr lvl="1">
              <a:spcBef>
                <a:spcPts val="500"/>
              </a:spcBef>
              <a:defRPr/>
            </a:pPr>
            <a:r>
              <a:rPr lang="en-US" sz="2400" dirty="0"/>
              <a:t>Minimize need for monitoring</a:t>
            </a:r>
          </a:p>
          <a:p>
            <a:pPr lvl="1">
              <a:spcBef>
                <a:spcPts val="500"/>
              </a:spcBef>
              <a:defRPr/>
            </a:pPr>
            <a:r>
              <a:rPr lang="en-US" sz="2400" dirty="0"/>
              <a:t>Cooperation</a:t>
            </a:r>
          </a:p>
          <a:p>
            <a:pPr lvl="1">
              <a:spcBef>
                <a:spcPts val="500"/>
              </a:spcBef>
              <a:defRPr/>
            </a:pPr>
            <a:r>
              <a:rPr lang="en-US" sz="2400" dirty="0"/>
              <a:t>Safeguard assets</a:t>
            </a:r>
          </a:p>
          <a:p>
            <a:pPr lvl="1">
              <a:spcBef>
                <a:spcPts val="500"/>
              </a:spcBef>
              <a:defRPr/>
            </a:pPr>
            <a:r>
              <a:rPr lang="en-US" sz="2400" dirty="0"/>
              <a:t>Manage risk</a:t>
            </a:r>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35</a:t>
            </a:fld>
            <a:endParaRPr lang="en-US" dirty="0"/>
          </a:p>
        </p:txBody>
      </p:sp>
      <p:sp>
        <p:nvSpPr>
          <p:cNvPr id="5" name="Rectangle 4"/>
          <p:cNvSpPr/>
          <p:nvPr/>
        </p:nvSpPr>
        <p:spPr>
          <a:xfrm>
            <a:off x="3256734" y="6398105"/>
            <a:ext cx="2455570" cy="369332"/>
          </a:xfrm>
          <a:prstGeom prst="rect">
            <a:avLst/>
          </a:prstGeom>
        </p:spPr>
        <p:txBody>
          <a:bodyPr wrap="none">
            <a:spAutoFit/>
          </a:bodyPr>
          <a:lstStyle/>
          <a:p>
            <a:r>
              <a:rPr lang="en-US" dirty="0">
                <a:solidFill>
                  <a:srgbClr val="595959"/>
                </a:solidFill>
                <a:cs typeface="Times New Roman" pitchFamily="18" charset="0"/>
              </a:rPr>
              <a:t>(Palmatier et al. 2008)</a:t>
            </a:r>
            <a:endParaRPr lang="en-US" dirty="0">
              <a:solidFill>
                <a:srgbClr val="595959"/>
              </a:solidFill>
              <a:latin typeface="Arial" pitchFamily="34" charset="0"/>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35</a:t>
            </a:fld>
            <a:endParaRPr lang="en-US" dirty="0">
              <a:solidFill>
                <a:srgbClr val="595959"/>
              </a:solidFill>
            </a:endParaRPr>
          </a:p>
        </p:txBody>
      </p:sp>
    </p:spTree>
    <p:extLst>
      <p:ext uri="{BB962C8B-B14F-4D97-AF65-F5344CB8AC3E}">
        <p14:creationId xmlns:p14="http://schemas.microsoft.com/office/powerpoint/2010/main" val="311055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80976"/>
            <a:ext cx="7556313" cy="803691"/>
          </a:xfrm>
        </p:spPr>
        <p:txBody>
          <a:bodyPr/>
          <a:lstStyle/>
          <a:p>
            <a:r>
              <a:rPr lang="en-US" b="1" dirty="0"/>
              <a:t>Targeting and Adapting Relationship Marketing Strategies</a:t>
            </a:r>
          </a:p>
        </p:txBody>
      </p:sp>
      <p:sp>
        <p:nvSpPr>
          <p:cNvPr id="3" name="Content Placeholder 2"/>
          <p:cNvSpPr>
            <a:spLocks noGrp="1"/>
          </p:cNvSpPr>
          <p:nvPr>
            <p:ph idx="1"/>
          </p:nvPr>
        </p:nvSpPr>
        <p:spPr/>
        <p:txBody>
          <a:bodyPr>
            <a:normAutofit/>
          </a:bodyPr>
          <a:lstStyle/>
          <a:p>
            <a:r>
              <a:rPr lang="en-US" sz="2400" dirty="0"/>
              <a:t>Various causal drivers are responsible for RM effectiveness and building relationship equity; their effects also depend on environmental or contextual factors though </a:t>
            </a:r>
          </a:p>
          <a:p>
            <a:r>
              <a:rPr lang="en-US" sz="2400" dirty="0"/>
              <a:t>When contextual factors increase a customer’s</a:t>
            </a:r>
            <a:r>
              <a:rPr lang="en-US" sz="2400" i="1" dirty="0"/>
              <a:t> </a:t>
            </a:r>
            <a:r>
              <a:rPr lang="en-US" sz="2400" b="1" dirty="0">
                <a:solidFill>
                  <a:srgbClr val="1F497D"/>
                </a:solidFill>
              </a:rPr>
              <a:t>relationship orientation</a:t>
            </a:r>
            <a:r>
              <a:rPr lang="en-US" sz="2400" dirty="0"/>
              <a:t>, or</a:t>
            </a:r>
            <a:r>
              <a:rPr lang="en-US" sz="2400" i="1" dirty="0"/>
              <a:t> </a:t>
            </a:r>
            <a:r>
              <a:rPr lang="en-US" sz="2400" dirty="0"/>
              <a:t>desire to engage in a strong relationship, they increase its receptivity to relationship building, prompting more effective RM </a:t>
            </a:r>
          </a:p>
          <a:p>
            <a:r>
              <a:rPr lang="en-US" sz="2400" dirty="0"/>
              <a:t>RM with customers without a strong relationship orientation imposes costs without parallel benefits </a:t>
            </a:r>
          </a:p>
          <a:p>
            <a:pPr lvl="1"/>
            <a:endParaRPr lang="en-US" sz="20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36</a:t>
            </a:fld>
            <a:endParaRPr lang="en-US" dirty="0">
              <a:solidFill>
                <a:srgbClr val="595959"/>
              </a:solidFill>
            </a:endParaRPr>
          </a:p>
        </p:txBody>
      </p:sp>
    </p:spTree>
    <p:extLst>
      <p:ext uri="{BB962C8B-B14F-4D97-AF65-F5344CB8AC3E}">
        <p14:creationId xmlns:p14="http://schemas.microsoft.com/office/powerpoint/2010/main" val="38641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Line 7"/>
          <p:cNvSpPr>
            <a:spLocks noChangeShapeType="1"/>
          </p:cNvSpPr>
          <p:nvPr/>
        </p:nvSpPr>
        <p:spPr bwMode="auto">
          <a:xfrm>
            <a:off x="2286000" y="3691469"/>
            <a:ext cx="2286000" cy="8382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a:off x="6553200" y="2624669"/>
            <a:ext cx="762000" cy="479286"/>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66" name="Rectangle 10"/>
          <p:cNvSpPr>
            <a:spLocks noChangeArrowheads="1"/>
          </p:cNvSpPr>
          <p:nvPr/>
        </p:nvSpPr>
        <p:spPr bwMode="auto">
          <a:xfrm>
            <a:off x="381000" y="-186266"/>
            <a:ext cx="771313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a:solidFill>
                  <a:srgbClr val="000000"/>
                </a:solidFill>
                <a:latin typeface="+mj-lt"/>
              </a:rPr>
              <a:t>Intensity of RM Should be Matched to the Relational Governance Needs of Customer</a:t>
            </a:r>
          </a:p>
        </p:txBody>
      </p:sp>
      <p:sp>
        <p:nvSpPr>
          <p:cNvPr id="2" name="Slide Number Placeholder 1"/>
          <p:cNvSpPr>
            <a:spLocks noGrp="1"/>
          </p:cNvSpPr>
          <p:nvPr>
            <p:ph type="sldNum" sz="quarter" idx="4294967295"/>
          </p:nvPr>
        </p:nvSpPr>
        <p:spPr>
          <a:xfrm>
            <a:off x="8305800" y="6464240"/>
            <a:ext cx="643720" cy="274423"/>
          </a:xfrm>
          <a:prstGeom prst="rect">
            <a:avLst/>
          </a:prstGeom>
        </p:spPr>
        <p:txBody>
          <a:bodyPr/>
          <a:lstStyle/>
          <a:p>
            <a:fld id="{C2FFFFA8-C424-3D40-8C75-649CC0B3824F}" type="slidenum">
              <a:rPr lang="en-US" smtClean="0"/>
              <a:pPr/>
              <a:t>37</a:t>
            </a:fld>
            <a:endParaRPr lang="en-US" dirty="0"/>
          </a:p>
        </p:txBody>
      </p:sp>
      <p:sp>
        <p:nvSpPr>
          <p:cNvPr id="23" name="AutoShape 18"/>
          <p:cNvSpPr>
            <a:spLocks noChangeArrowheads="1"/>
          </p:cNvSpPr>
          <p:nvPr/>
        </p:nvSpPr>
        <p:spPr bwMode="auto">
          <a:xfrm>
            <a:off x="4495800" y="1960955"/>
            <a:ext cx="2209800" cy="3200400"/>
          </a:xfrm>
          <a:prstGeom prst="roundRect">
            <a:avLst>
              <a:gd name="adj" fmla="val 16667"/>
            </a:avLst>
          </a:prstGeom>
          <a:noFill/>
          <a:ln w="254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2000" b="1">
              <a:solidFill>
                <a:schemeClr val="tx1"/>
              </a:solidFill>
            </a:endParaRPr>
          </a:p>
        </p:txBody>
      </p:sp>
      <p:sp>
        <p:nvSpPr>
          <p:cNvPr id="24" name="Line 19"/>
          <p:cNvSpPr>
            <a:spLocks noChangeShapeType="1"/>
          </p:cNvSpPr>
          <p:nvPr/>
        </p:nvSpPr>
        <p:spPr bwMode="auto">
          <a:xfrm flipV="1">
            <a:off x="2286000" y="2646755"/>
            <a:ext cx="2362200" cy="5334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8" name="Line 9"/>
          <p:cNvSpPr>
            <a:spLocks noChangeShapeType="1"/>
          </p:cNvSpPr>
          <p:nvPr/>
        </p:nvSpPr>
        <p:spPr bwMode="auto">
          <a:xfrm flipV="1">
            <a:off x="4038600" y="2777069"/>
            <a:ext cx="0" cy="17526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9" name="Line 9"/>
          <p:cNvSpPr>
            <a:spLocks noChangeShapeType="1"/>
          </p:cNvSpPr>
          <p:nvPr/>
        </p:nvSpPr>
        <p:spPr bwMode="auto">
          <a:xfrm flipV="1">
            <a:off x="4038600" y="4377269"/>
            <a:ext cx="0" cy="9906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3" name="Text Box 2"/>
          <p:cNvSpPr txBox="1">
            <a:spLocks noChangeArrowheads="1"/>
          </p:cNvSpPr>
          <p:nvPr/>
        </p:nvSpPr>
        <p:spPr bwMode="auto">
          <a:xfrm>
            <a:off x="6858000" y="3389645"/>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9" name="Text Box 2"/>
          <p:cNvSpPr txBox="1">
            <a:spLocks noChangeArrowheads="1"/>
          </p:cNvSpPr>
          <p:nvPr/>
        </p:nvSpPr>
        <p:spPr bwMode="auto">
          <a:xfrm>
            <a:off x="6858000" y="2494355"/>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0" name="Text Box 2"/>
          <p:cNvSpPr txBox="1">
            <a:spLocks noChangeArrowheads="1"/>
          </p:cNvSpPr>
          <p:nvPr/>
        </p:nvSpPr>
        <p:spPr bwMode="auto">
          <a:xfrm>
            <a:off x="3429000" y="2777069"/>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1" name="Text Box 2"/>
          <p:cNvSpPr txBox="1">
            <a:spLocks noChangeArrowheads="1"/>
          </p:cNvSpPr>
          <p:nvPr/>
        </p:nvSpPr>
        <p:spPr bwMode="auto">
          <a:xfrm>
            <a:off x="3810000" y="1176869"/>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Customer’s Evaluation of Relational Governance</a:t>
            </a:r>
          </a:p>
        </p:txBody>
      </p:sp>
      <p:sp>
        <p:nvSpPr>
          <p:cNvPr id="42" name="Line 9"/>
          <p:cNvSpPr>
            <a:spLocks noChangeShapeType="1"/>
          </p:cNvSpPr>
          <p:nvPr/>
        </p:nvSpPr>
        <p:spPr bwMode="auto">
          <a:xfrm>
            <a:off x="5486400" y="3180155"/>
            <a:ext cx="0" cy="7620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 name="Text Box 2"/>
          <p:cNvSpPr txBox="1">
            <a:spLocks noChangeArrowheads="1"/>
          </p:cNvSpPr>
          <p:nvPr/>
        </p:nvSpPr>
        <p:spPr bwMode="auto">
          <a:xfrm>
            <a:off x="5562600" y="3484955"/>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_</a:t>
            </a:r>
          </a:p>
        </p:txBody>
      </p:sp>
      <p:sp>
        <p:nvSpPr>
          <p:cNvPr id="44" name="Line 9"/>
          <p:cNvSpPr>
            <a:spLocks noChangeShapeType="1"/>
          </p:cNvSpPr>
          <p:nvPr/>
        </p:nvSpPr>
        <p:spPr bwMode="auto">
          <a:xfrm flipV="1">
            <a:off x="6553200" y="3713555"/>
            <a:ext cx="762000" cy="739914"/>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6" name="Text Box 2"/>
          <p:cNvSpPr txBox="1">
            <a:spLocks noChangeArrowheads="1"/>
          </p:cNvSpPr>
          <p:nvPr/>
        </p:nvSpPr>
        <p:spPr bwMode="auto">
          <a:xfrm>
            <a:off x="3505200" y="4301069"/>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48" name="Line 9"/>
          <p:cNvSpPr>
            <a:spLocks noChangeShapeType="1"/>
          </p:cNvSpPr>
          <p:nvPr/>
        </p:nvSpPr>
        <p:spPr bwMode="auto">
          <a:xfrm flipV="1">
            <a:off x="3429000" y="5748869"/>
            <a:ext cx="304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3996269" y="6464240"/>
            <a:ext cx="2455570" cy="369332"/>
          </a:xfrm>
          <a:prstGeom prst="rect">
            <a:avLst/>
          </a:prstGeom>
        </p:spPr>
        <p:txBody>
          <a:bodyPr wrap="none">
            <a:spAutoFit/>
          </a:bodyPr>
          <a:lstStyle/>
          <a:p>
            <a:r>
              <a:rPr lang="en-US" dirty="0">
                <a:solidFill>
                  <a:srgbClr val="595959"/>
                </a:solidFill>
                <a:cs typeface="Times New Roman" pitchFamily="18" charset="0"/>
              </a:rPr>
              <a:t>(Palmatier et al. 2008)</a:t>
            </a:r>
            <a:endParaRPr lang="en-US" dirty="0">
              <a:solidFill>
                <a:srgbClr val="595959"/>
              </a:solidFill>
              <a:latin typeface="Arial" pitchFamily="34" charset="0"/>
            </a:endParaRPr>
          </a:p>
        </p:txBody>
      </p:sp>
      <p:sp>
        <p:nvSpPr>
          <p:cNvPr id="27" name="Text Box 2"/>
          <p:cNvSpPr txBox="1">
            <a:spLocks noChangeArrowheads="1"/>
          </p:cNvSpPr>
          <p:nvPr/>
        </p:nvSpPr>
        <p:spPr bwMode="auto">
          <a:xfrm>
            <a:off x="2362200" y="3386669"/>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0" name="Text Box 2"/>
          <p:cNvSpPr txBox="1">
            <a:spLocks noChangeArrowheads="1"/>
          </p:cNvSpPr>
          <p:nvPr/>
        </p:nvSpPr>
        <p:spPr bwMode="auto">
          <a:xfrm>
            <a:off x="2362200" y="2700869"/>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1" name="Text Box 2"/>
          <p:cNvSpPr txBox="1">
            <a:spLocks noChangeArrowheads="1"/>
          </p:cNvSpPr>
          <p:nvPr/>
        </p:nvSpPr>
        <p:spPr bwMode="auto">
          <a:xfrm>
            <a:off x="3276600" y="5805959"/>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algn="ctr" eaLnBrk="1" hangingPunct="1">
              <a:spcBef>
                <a:spcPct val="50000"/>
              </a:spcBef>
            </a:pPr>
            <a:r>
              <a:rPr lang="en-US" sz="2000" b="1" dirty="0">
                <a:solidFill>
                  <a:schemeClr val="tx1"/>
                </a:solidFill>
                <a:latin typeface="+mj-lt"/>
              </a:rPr>
              <a:t>+</a:t>
            </a:r>
          </a:p>
        </p:txBody>
      </p:sp>
      <p:sp>
        <p:nvSpPr>
          <p:cNvPr id="32" name="Footer Placeholder 5"/>
          <p:cNvSpPr>
            <a:spLocks noGrp="1"/>
          </p:cNvSpPr>
          <p:nvPr>
            <p:ph type="ftr" sz="quarter" idx="11"/>
          </p:nvPr>
        </p:nvSpPr>
        <p:spPr>
          <a:xfrm>
            <a:off x="100108" y="6525183"/>
            <a:ext cx="6122894" cy="365125"/>
          </a:xfrm>
        </p:spPr>
        <p:txBody>
          <a:bodyPr/>
          <a:lstStyle/>
          <a:p>
            <a:r>
              <a:rPr lang="en-US" dirty="0"/>
              <a:t>© </a:t>
            </a:r>
            <a:r>
              <a:rPr lang="en-US" dirty="0" err="1"/>
              <a:t>Palmatier</a:t>
            </a:r>
            <a:endParaRPr lang="en-US" dirty="0"/>
          </a:p>
        </p:txBody>
      </p:sp>
      <p:sp>
        <p:nvSpPr>
          <p:cNvPr id="34"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37</a:t>
            </a:fld>
            <a:endParaRPr lang="en-US" dirty="0">
              <a:solidFill>
                <a:srgbClr val="595959"/>
              </a:solidFill>
            </a:endParaRPr>
          </a:p>
        </p:txBody>
      </p:sp>
      <p:sp>
        <p:nvSpPr>
          <p:cNvPr id="35" name="AutoShape 5"/>
          <p:cNvSpPr>
            <a:spLocks noChangeArrowheads="1"/>
          </p:cNvSpPr>
          <p:nvPr/>
        </p:nvSpPr>
        <p:spPr bwMode="auto">
          <a:xfrm>
            <a:off x="675147" y="2846550"/>
            <a:ext cx="1610853" cy="1099141"/>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Relationship Marketing Activities</a:t>
            </a:r>
          </a:p>
        </p:txBody>
      </p:sp>
      <p:sp>
        <p:nvSpPr>
          <p:cNvPr id="36" name="AutoShape 11"/>
          <p:cNvSpPr>
            <a:spLocks noChangeArrowheads="1"/>
          </p:cNvSpPr>
          <p:nvPr/>
        </p:nvSpPr>
        <p:spPr bwMode="auto">
          <a:xfrm>
            <a:off x="4692678" y="2162856"/>
            <a:ext cx="1844027" cy="1068079"/>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Exchange Inefficiency </a:t>
            </a:r>
          </a:p>
          <a:p>
            <a:pPr algn="ctr"/>
            <a:r>
              <a:rPr lang="en-US" sz="1400" b="1" dirty="0">
                <a:solidFill>
                  <a:srgbClr val="000000"/>
                </a:solidFill>
                <a:latin typeface="Cambria"/>
                <a:cs typeface="Cambria"/>
              </a:rPr>
              <a:t>(- mechanism)</a:t>
            </a:r>
          </a:p>
        </p:txBody>
      </p:sp>
      <p:sp>
        <p:nvSpPr>
          <p:cNvPr id="37" name="AutoShape 46"/>
          <p:cNvSpPr>
            <a:spLocks noChangeArrowheads="1"/>
          </p:cNvSpPr>
          <p:nvPr/>
        </p:nvSpPr>
        <p:spPr bwMode="auto">
          <a:xfrm>
            <a:off x="7331694" y="2777069"/>
            <a:ext cx="1689847" cy="1337741"/>
          </a:xfrm>
          <a:prstGeom prst="roundRect">
            <a:avLst>
              <a:gd name="adj" fmla="val 16667"/>
            </a:avLst>
          </a:prstGeom>
          <a:solidFill>
            <a:srgbClr val="70C5CA"/>
          </a:solidFill>
          <a:ln>
            <a:solidFill>
              <a:srgbClr val="000000"/>
            </a:solidFill>
          </a:ln>
          <a:effec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sz="1600" b="1" dirty="0">
                <a:solidFill>
                  <a:srgbClr val="000000"/>
                </a:solidFill>
                <a:latin typeface="Cambria"/>
                <a:cs typeface="Cambria"/>
              </a:rPr>
              <a:t>Exchange Performance</a:t>
            </a:r>
          </a:p>
        </p:txBody>
      </p:sp>
      <p:sp>
        <p:nvSpPr>
          <p:cNvPr id="38" name="AutoShape 11"/>
          <p:cNvSpPr>
            <a:spLocks noChangeArrowheads="1"/>
          </p:cNvSpPr>
          <p:nvPr/>
        </p:nvSpPr>
        <p:spPr bwMode="auto">
          <a:xfrm>
            <a:off x="4676376" y="3918589"/>
            <a:ext cx="1844027" cy="1068079"/>
          </a:xfrm>
          <a:prstGeom prst="roundRect">
            <a:avLst>
              <a:gd name="adj" fmla="val 16667"/>
            </a:avLst>
          </a:prstGeom>
          <a:solidFill>
            <a:srgbClr val="BCA6C8"/>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Relationship quality</a:t>
            </a:r>
          </a:p>
          <a:p>
            <a:pPr algn="ctr"/>
            <a:r>
              <a:rPr lang="en-US" sz="1400" b="1" dirty="0">
                <a:solidFill>
                  <a:srgbClr val="000000"/>
                </a:solidFill>
                <a:latin typeface="Cambria"/>
                <a:cs typeface="Cambria"/>
              </a:rPr>
              <a:t>(+ mechanism)</a:t>
            </a:r>
          </a:p>
        </p:txBody>
      </p:sp>
      <p:sp>
        <p:nvSpPr>
          <p:cNvPr id="49" name="AutoShape 5"/>
          <p:cNvSpPr>
            <a:spLocks noChangeArrowheads="1"/>
          </p:cNvSpPr>
          <p:nvPr/>
        </p:nvSpPr>
        <p:spPr bwMode="auto">
          <a:xfrm>
            <a:off x="632451" y="4920751"/>
            <a:ext cx="2753853" cy="1578427"/>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285750" indent="-285750">
              <a:buFont typeface="Wingdings" charset="2"/>
              <a:buChar char="§"/>
            </a:pPr>
            <a:r>
              <a:rPr lang="en-US" sz="1400" b="1" dirty="0">
                <a:solidFill>
                  <a:srgbClr val="000000"/>
                </a:solidFill>
                <a:latin typeface="Cambria"/>
                <a:cs typeface="Cambria"/>
              </a:rPr>
              <a:t>Relationship proneness</a:t>
            </a:r>
          </a:p>
          <a:p>
            <a:pPr marL="285750" indent="-285750">
              <a:buFont typeface="Wingdings" charset="2"/>
              <a:buChar char="§"/>
            </a:pPr>
            <a:r>
              <a:rPr lang="en-US" sz="1400" b="1" dirty="0">
                <a:solidFill>
                  <a:srgbClr val="000000"/>
                </a:solidFill>
                <a:latin typeface="Cambria"/>
                <a:cs typeface="Cambria"/>
              </a:rPr>
              <a:t>Product dependence</a:t>
            </a:r>
          </a:p>
          <a:p>
            <a:pPr marL="285750" indent="-285750">
              <a:buFont typeface="Wingdings" charset="2"/>
              <a:buChar char="§"/>
            </a:pPr>
            <a:r>
              <a:rPr lang="en-US" sz="1400" b="1" dirty="0">
                <a:solidFill>
                  <a:srgbClr val="000000"/>
                </a:solidFill>
                <a:latin typeface="Cambria"/>
                <a:cs typeface="Cambria"/>
              </a:rPr>
              <a:t>Category involvement</a:t>
            </a:r>
          </a:p>
          <a:p>
            <a:pPr marL="285750" indent="-285750">
              <a:buFont typeface="Wingdings" charset="2"/>
              <a:buChar char="§"/>
            </a:pPr>
            <a:r>
              <a:rPr lang="en-US" sz="1400" b="1" dirty="0">
                <a:solidFill>
                  <a:srgbClr val="000000"/>
                </a:solidFill>
                <a:latin typeface="Cambria"/>
                <a:cs typeface="Cambria"/>
              </a:rPr>
              <a:t>Relationship stage</a:t>
            </a:r>
          </a:p>
          <a:p>
            <a:pPr marL="285750" indent="-285750">
              <a:buFont typeface="Wingdings" charset="2"/>
              <a:buChar char="§"/>
            </a:pPr>
            <a:r>
              <a:rPr lang="en-US" sz="1400" b="1" dirty="0">
                <a:solidFill>
                  <a:srgbClr val="000000"/>
                </a:solidFill>
                <a:latin typeface="Cambria"/>
                <a:cs typeface="Cambria"/>
              </a:rPr>
              <a:t>Salesperson competence</a:t>
            </a:r>
          </a:p>
          <a:p>
            <a:pPr marL="285750" indent="-285750">
              <a:buFont typeface="Wingdings" charset="2"/>
              <a:buChar char="§"/>
            </a:pPr>
            <a:r>
              <a:rPr lang="en-US" sz="1400" b="1" dirty="0">
                <a:solidFill>
                  <a:srgbClr val="000000"/>
                </a:solidFill>
                <a:latin typeface="Cambria"/>
                <a:cs typeface="Cambria"/>
              </a:rPr>
              <a:t>Industry Norms</a:t>
            </a:r>
          </a:p>
        </p:txBody>
      </p:sp>
      <p:sp>
        <p:nvSpPr>
          <p:cNvPr id="50" name="AutoShape 5"/>
          <p:cNvSpPr>
            <a:spLocks noChangeArrowheads="1"/>
          </p:cNvSpPr>
          <p:nvPr/>
        </p:nvSpPr>
        <p:spPr bwMode="auto">
          <a:xfrm>
            <a:off x="3766573" y="5368019"/>
            <a:ext cx="1610853" cy="788565"/>
          </a:xfrm>
          <a:prstGeom prst="roundRect">
            <a:avLst>
              <a:gd name="adj" fmla="val 16667"/>
            </a:avLst>
          </a:prstGeom>
          <a:solidFill>
            <a:srgbClr val="FDD09E"/>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400" b="1" dirty="0">
                <a:solidFill>
                  <a:srgbClr val="000000"/>
                </a:solidFill>
                <a:latin typeface="Cambria"/>
                <a:cs typeface="Cambria"/>
              </a:rPr>
              <a:t>Relationship Orientation</a:t>
            </a:r>
          </a:p>
        </p:txBody>
      </p:sp>
    </p:spTree>
    <p:extLst>
      <p:ext uri="{BB962C8B-B14F-4D97-AF65-F5344CB8AC3E}">
        <p14:creationId xmlns:p14="http://schemas.microsoft.com/office/powerpoint/2010/main" val="312132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40" grpId="0"/>
      <p:bldP spid="46" grpId="0"/>
      <p:bldP spid="48" grpId="0" animBg="1"/>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4263"/>
            <a:ext cx="7459133" cy="959470"/>
          </a:xfrm>
        </p:spPr>
        <p:txBody>
          <a:bodyPr/>
          <a:lstStyle/>
          <a:p>
            <a:r>
              <a:rPr lang="en-US" b="1" dirty="0"/>
              <a:t>Firms Are Becoming More Global, But Use US-based RM Insights</a:t>
            </a:r>
          </a:p>
        </p:txBody>
      </p:sp>
      <p:sp>
        <p:nvSpPr>
          <p:cNvPr id="3" name="Content Placeholder 2"/>
          <p:cNvSpPr>
            <a:spLocks noGrp="1"/>
          </p:cNvSpPr>
          <p:nvPr>
            <p:ph idx="1"/>
          </p:nvPr>
        </p:nvSpPr>
        <p:spPr>
          <a:xfrm>
            <a:off x="461180" y="1328487"/>
            <a:ext cx="8153400" cy="4872764"/>
          </a:xfrm>
        </p:spPr>
        <p:txBody>
          <a:bodyPr>
            <a:normAutofit fontScale="92500"/>
          </a:bodyPr>
          <a:lstStyle/>
          <a:p>
            <a:r>
              <a:rPr lang="en-US" sz="2500" dirty="0"/>
              <a:t>International trade accounts for 20% of global GDP</a:t>
            </a:r>
            <a:endParaRPr lang="en-US" sz="2500" baseline="30000" dirty="0"/>
          </a:p>
          <a:p>
            <a:r>
              <a:rPr lang="en-US" sz="2500" dirty="0"/>
              <a:t>Among the S&amp;P 500 firms that report foreign sales, 46% of their total revenues in 2010 came from foreign markets</a:t>
            </a:r>
            <a:endParaRPr lang="en-US" sz="2500" baseline="30000" dirty="0"/>
          </a:p>
          <a:p>
            <a:r>
              <a:rPr lang="en-US" sz="2600" dirty="0"/>
              <a:t>Meta-analysis of 144 papers, across 29 countries, 43,000 relationships, which represents 82% of global GDP</a:t>
            </a:r>
          </a:p>
          <a:p>
            <a:r>
              <a:rPr lang="en-US" sz="2400" dirty="0"/>
              <a:t>US ranks only as 16 of 25 countries in terms of RM effectiveness on performance: </a:t>
            </a:r>
            <a:r>
              <a:rPr lang="en-US" sz="2400" b="1" i="1" dirty="0">
                <a:solidFill>
                  <a:srgbClr val="1F497D"/>
                </a:solidFill>
              </a:rPr>
              <a:t>RM is</a:t>
            </a:r>
            <a:r>
              <a:rPr lang="en-US" sz="2400" b="1" dirty="0">
                <a:solidFill>
                  <a:srgbClr val="1F497D"/>
                </a:solidFill>
              </a:rPr>
              <a:t> </a:t>
            </a:r>
            <a:r>
              <a:rPr lang="en-US" sz="2400" b="1" i="1" dirty="0">
                <a:solidFill>
                  <a:srgbClr val="1F497D"/>
                </a:solidFill>
              </a:rPr>
              <a:t>more effective outside the US</a:t>
            </a:r>
            <a:endParaRPr lang="en-US" sz="2400" b="1" dirty="0">
              <a:solidFill>
                <a:srgbClr val="1F497D"/>
              </a:solidFill>
            </a:endParaRPr>
          </a:p>
          <a:p>
            <a:r>
              <a:rPr lang="en-US" sz="2400" dirty="0"/>
              <a:t>Especially in BRIC countries, RM is 55% more effective than in US at driving performance</a:t>
            </a:r>
            <a:endParaRPr lang="en-US" sz="2600" dirty="0"/>
          </a:p>
          <a:p>
            <a:pPr lvl="1"/>
            <a:endParaRPr lang="en-US" sz="2000"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38</a:t>
            </a:fld>
            <a:endParaRPr lang="en-US" dirty="0"/>
          </a:p>
        </p:txBody>
      </p:sp>
      <p:sp>
        <p:nvSpPr>
          <p:cNvPr id="5" name="Rectangle 4"/>
          <p:cNvSpPr/>
          <p:nvPr/>
        </p:nvSpPr>
        <p:spPr>
          <a:xfrm>
            <a:off x="2556933" y="6470929"/>
            <a:ext cx="4199467" cy="369332"/>
          </a:xfrm>
          <a:prstGeom prst="rect">
            <a:avLst/>
          </a:prstGeom>
        </p:spPr>
        <p:txBody>
          <a:bodyPr wrap="square">
            <a:spAutoFit/>
          </a:bodyPr>
          <a:lstStyle/>
          <a:p>
            <a:r>
              <a:rPr lang="en-US" dirty="0">
                <a:solidFill>
                  <a:srgbClr val="595959"/>
                </a:solidFill>
                <a:cs typeface="Times New Roman" pitchFamily="18" charset="0"/>
              </a:rPr>
              <a:t>(Samaha, Beck, and Palmatier 2014)</a:t>
            </a:r>
            <a:endParaRPr lang="en-US" dirty="0">
              <a:solidFill>
                <a:srgbClr val="595959"/>
              </a:solidFill>
              <a:latin typeface="Arial" pitchFamily="34" charset="0"/>
            </a:endParaRP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38</a:t>
            </a:fld>
            <a:endParaRPr lang="en-US" dirty="0">
              <a:solidFill>
                <a:srgbClr val="595959"/>
              </a:solidFill>
            </a:endParaRPr>
          </a:p>
        </p:txBody>
      </p:sp>
    </p:spTree>
    <p:extLst>
      <p:ext uri="{BB962C8B-B14F-4D97-AF65-F5344CB8AC3E}">
        <p14:creationId xmlns:p14="http://schemas.microsoft.com/office/powerpoint/2010/main" val="58726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7" y="268195"/>
            <a:ext cx="8458200" cy="883270"/>
          </a:xfrm>
        </p:spPr>
        <p:txBody>
          <a:bodyPr/>
          <a:lstStyle/>
          <a:p>
            <a:r>
              <a:rPr lang="en-US" b="1" dirty="0"/>
              <a:t>RM Payoff Varies Across Different Countries </a:t>
            </a:r>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39</a:t>
            </a:fld>
            <a:endParaRPr lang="en-US" dirty="0"/>
          </a:p>
        </p:txBody>
      </p:sp>
      <p:sp>
        <p:nvSpPr>
          <p:cNvPr id="6" name="Content Placeholder 2"/>
          <p:cNvSpPr>
            <a:spLocks noGrp="1"/>
          </p:cNvSpPr>
          <p:nvPr>
            <p:ph idx="1"/>
          </p:nvPr>
        </p:nvSpPr>
        <p:spPr>
          <a:xfrm>
            <a:off x="4572000" y="1219200"/>
            <a:ext cx="4267200" cy="4495800"/>
          </a:xfrm>
        </p:spPr>
        <p:txBody>
          <a:bodyPr/>
          <a:lstStyle/>
          <a:p>
            <a:r>
              <a:rPr lang="en-US" sz="2600" dirty="0"/>
              <a:t>On average, RM 11% more effective outside the US </a:t>
            </a:r>
          </a:p>
          <a:p>
            <a:r>
              <a:rPr lang="en-US" sz="2600" dirty="0"/>
              <a:t>Relationships have the largest payoff in China: 100% larger than in US</a:t>
            </a:r>
          </a:p>
          <a:p>
            <a:r>
              <a:rPr lang="en-US" sz="2600" dirty="0"/>
              <a:t>Relationships have the smallest payoff in Norway and Netherlands: 37% smaller than in US</a:t>
            </a:r>
          </a:p>
        </p:txBody>
      </p:sp>
      <p:sp>
        <p:nvSpPr>
          <p:cNvPr id="7" name="Rectangle 6"/>
          <p:cNvSpPr/>
          <p:nvPr/>
        </p:nvSpPr>
        <p:spPr>
          <a:xfrm>
            <a:off x="4368807" y="6404000"/>
            <a:ext cx="3749945" cy="369332"/>
          </a:xfrm>
          <a:prstGeom prst="rect">
            <a:avLst/>
          </a:prstGeom>
        </p:spPr>
        <p:txBody>
          <a:bodyPr wrap="none">
            <a:spAutoFit/>
          </a:bodyPr>
          <a:lstStyle/>
          <a:p>
            <a:r>
              <a:rPr lang="en-US" dirty="0">
                <a:solidFill>
                  <a:srgbClr val="595959"/>
                </a:solidFill>
                <a:cs typeface="Times New Roman" pitchFamily="18" charset="0"/>
              </a:rPr>
              <a:t>(Samaha, Beck, and Palmatier 2014)</a:t>
            </a:r>
            <a:endParaRPr lang="en-US" dirty="0">
              <a:solidFill>
                <a:srgbClr val="595959"/>
              </a:solidFill>
              <a:latin typeface="Arial" pitchFamily="34" charset="0"/>
            </a:endParaRPr>
          </a:p>
        </p:txBody>
      </p:sp>
      <p:pic>
        <p:nvPicPr>
          <p:cNvPr id="3" name="Picture 2"/>
          <p:cNvPicPr>
            <a:picLocks noChangeAspect="1"/>
          </p:cNvPicPr>
          <p:nvPr/>
        </p:nvPicPr>
        <p:blipFill>
          <a:blip r:embed="rId2"/>
          <a:stretch>
            <a:fillRect/>
          </a:stretch>
        </p:blipFill>
        <p:spPr>
          <a:xfrm>
            <a:off x="457200" y="825689"/>
            <a:ext cx="3657600" cy="5685183"/>
          </a:xfrm>
          <a:prstGeom prst="rect">
            <a:avLst/>
          </a:prstGeom>
        </p:spPr>
      </p:pic>
      <p:sp>
        <p:nvSpPr>
          <p:cNvPr id="8" name="Footer Placeholder 5"/>
          <p:cNvSpPr>
            <a:spLocks noGrp="1"/>
          </p:cNvSpPr>
          <p:nvPr>
            <p:ph type="ftr" sz="quarter" idx="11"/>
          </p:nvPr>
        </p:nvSpPr>
        <p:spPr>
          <a:xfrm>
            <a:off x="49309" y="6491317"/>
            <a:ext cx="6122894" cy="365125"/>
          </a:xfrm>
        </p:spPr>
        <p:txBody>
          <a:bodyPr/>
          <a:lstStyle/>
          <a:p>
            <a:r>
              <a:rPr lang="en-US" dirty="0"/>
              <a:t>© </a:t>
            </a:r>
            <a:r>
              <a:rPr lang="en-US" dirty="0" err="1"/>
              <a:t>Palmatier</a:t>
            </a:r>
            <a:endParaRPr lang="en-US" dirty="0"/>
          </a:p>
        </p:txBody>
      </p:sp>
      <p:sp>
        <p:nvSpPr>
          <p:cNvPr id="9"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39</a:t>
            </a:fld>
            <a:endParaRPr lang="en-US" dirty="0">
              <a:solidFill>
                <a:srgbClr val="595959"/>
              </a:solidFill>
            </a:endParaRPr>
          </a:p>
        </p:txBody>
      </p:sp>
    </p:spTree>
    <p:extLst>
      <p:ext uri="{BB962C8B-B14F-4D97-AF65-F5344CB8AC3E}">
        <p14:creationId xmlns:p14="http://schemas.microsoft.com/office/powerpoint/2010/main" val="2502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498474" y="62445"/>
            <a:ext cx="7556313" cy="803691"/>
          </a:xfrm>
          <a:prstGeom prst="rect">
            <a:avLst/>
          </a:prstGeom>
        </p:spPr>
        <p:txBody>
          <a:bodyPr/>
          <a:lstStyle/>
          <a:p>
            <a:pPr algn="l" eaLnBrk="1" hangingPunct="1"/>
            <a:r>
              <a:rPr lang="en-US" sz="3200" b="1" dirty="0"/>
              <a:t>Relationship Equity Represent an Important Source of SCA</a:t>
            </a:r>
          </a:p>
        </p:txBody>
      </p:sp>
      <p:sp>
        <p:nvSpPr>
          <p:cNvPr id="46085" name="Rectangle 3"/>
          <p:cNvSpPr>
            <a:spLocks noGrp="1" noChangeArrowheads="1"/>
          </p:cNvSpPr>
          <p:nvPr>
            <p:ph idx="1"/>
          </p:nvPr>
        </p:nvSpPr>
        <p:spPr>
          <a:prstGeom prst="rect">
            <a:avLst/>
          </a:prstGeom>
        </p:spPr>
        <p:txBody>
          <a:bodyPr>
            <a:noAutofit/>
          </a:bodyPr>
          <a:lstStyle/>
          <a:p>
            <a:pPr>
              <a:spcBef>
                <a:spcPts val="500"/>
              </a:spcBef>
            </a:pPr>
            <a:r>
              <a:rPr lang="en-US" sz="2400" dirty="0"/>
              <a:t>Relational-based exchange was the norm since Homeric Greece</a:t>
            </a:r>
          </a:p>
          <a:p>
            <a:pPr lvl="1">
              <a:spcBef>
                <a:spcPts val="500"/>
              </a:spcBef>
            </a:pPr>
            <a:r>
              <a:rPr lang="en-US" sz="2000" dirty="0"/>
              <a:t>Transactional (product) marketing emerged only with the increase in mass production and “middlemen”</a:t>
            </a:r>
          </a:p>
          <a:p>
            <a:pPr lvl="1">
              <a:spcBef>
                <a:spcPts val="500"/>
              </a:spcBef>
            </a:pPr>
            <a:r>
              <a:rPr lang="en-US" sz="2400" dirty="0"/>
              <a:t>“a rebirth of marketing practices of the pre-industrial age”</a:t>
            </a:r>
          </a:p>
          <a:p>
            <a:pPr lvl="1">
              <a:spcBef>
                <a:spcPts val="500"/>
              </a:spcBef>
            </a:pPr>
            <a:r>
              <a:rPr lang="en-US" sz="2400" dirty="0"/>
              <a:t>Early brands were all “family names”</a:t>
            </a:r>
          </a:p>
          <a:p>
            <a:pPr>
              <a:lnSpc>
                <a:spcPct val="90000"/>
              </a:lnSpc>
            </a:pPr>
            <a:r>
              <a:rPr lang="en-US" sz="2400" dirty="0"/>
              <a:t>Impact of “relationship” spending on sales twice as high as impact of advertising</a:t>
            </a:r>
            <a:endParaRPr lang="en-US" sz="2400" baseline="30000" dirty="0"/>
          </a:p>
          <a:p>
            <a:r>
              <a:rPr lang="en-US" sz="2400" dirty="0"/>
              <a:t>Large part of our “cognitive and emotional function” evolved to handle relationship-based processing </a:t>
            </a:r>
          </a:p>
          <a:p>
            <a:r>
              <a:rPr lang="en-US" sz="2400" dirty="0"/>
              <a:t>$12 billion spent annually on relationship management</a:t>
            </a:r>
            <a:endParaRPr lang="en-US" sz="2800" baseline="30000" dirty="0"/>
          </a:p>
          <a:p>
            <a:endParaRPr lang="en-US" dirty="0"/>
          </a:p>
          <a:p>
            <a:pPr lvl="1">
              <a:spcBef>
                <a:spcPts val="500"/>
              </a:spcBef>
            </a:pPr>
            <a:endParaRPr lang="en-US" dirty="0"/>
          </a:p>
          <a:p>
            <a:pPr eaLnBrk="1" hangingPunct="1">
              <a:buFontTx/>
              <a:buNone/>
            </a:pPr>
            <a:endParaRPr lang="en-US" sz="1800" dirty="0"/>
          </a:p>
        </p:txBody>
      </p:sp>
      <p:sp>
        <p:nvSpPr>
          <p:cNvPr id="4" name="Text Box 4"/>
          <p:cNvSpPr txBox="1">
            <a:spLocks noChangeArrowheads="1"/>
          </p:cNvSpPr>
          <p:nvPr/>
        </p:nvSpPr>
        <p:spPr bwMode="auto">
          <a:xfrm>
            <a:off x="1244583" y="6409262"/>
            <a:ext cx="594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800" dirty="0">
                <a:solidFill>
                  <a:srgbClr val="595959"/>
                </a:solidFill>
                <a:latin typeface="+mn-lt"/>
                <a:cs typeface="Arial"/>
              </a:rPr>
              <a:t>(Albers, Mantrala, and Sridhar 2010; Palmatier 2008)</a:t>
            </a: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a:t>
            </a:fld>
            <a:endParaRPr lang="en-US" dirty="0">
              <a:solidFill>
                <a:srgbClr val="595959"/>
              </a:solidFill>
            </a:endParaRPr>
          </a:p>
        </p:txBody>
      </p:sp>
    </p:spTree>
    <p:extLst>
      <p:ext uri="{BB962C8B-B14F-4D97-AF65-F5344CB8AC3E}">
        <p14:creationId xmlns:p14="http://schemas.microsoft.com/office/powerpoint/2010/main" val="233200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08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08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0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Targeting RM: Takeaways</a:t>
            </a:r>
          </a:p>
        </p:txBody>
      </p:sp>
      <p:sp>
        <p:nvSpPr>
          <p:cNvPr id="5" name="Content Placeholder 4"/>
          <p:cNvSpPr>
            <a:spLocks noGrp="1"/>
          </p:cNvSpPr>
          <p:nvPr>
            <p:ph idx="1"/>
          </p:nvPr>
        </p:nvSpPr>
        <p:spPr/>
        <p:txBody>
          <a:bodyPr>
            <a:normAutofit fontScale="85000" lnSpcReduction="20000"/>
          </a:bodyPr>
          <a:lstStyle/>
          <a:p>
            <a:r>
              <a:rPr lang="en-US" sz="2400" dirty="0"/>
              <a:t>RM strategies need to be adapted based on:</a:t>
            </a:r>
          </a:p>
          <a:p>
            <a:pPr lvl="1"/>
            <a:r>
              <a:rPr lang="en-US" sz="2000" dirty="0"/>
              <a:t>Customer’s governance needs (i.e., customer’s desire or need for a relationship, or relationship orientation)</a:t>
            </a:r>
          </a:p>
          <a:p>
            <a:pPr lvl="1"/>
            <a:r>
              <a:rPr lang="en-US" sz="2000" dirty="0"/>
              <a:t>Customer’s culture</a:t>
            </a:r>
          </a:p>
          <a:p>
            <a:r>
              <a:rPr lang="en-US" sz="2400" dirty="0"/>
              <a:t>In general, RM will be more effective when:</a:t>
            </a:r>
          </a:p>
          <a:p>
            <a:pPr lvl="1"/>
            <a:r>
              <a:rPr lang="en-US" sz="2000" dirty="0"/>
              <a:t>Product dependence is high</a:t>
            </a:r>
          </a:p>
          <a:p>
            <a:pPr lvl="1"/>
            <a:r>
              <a:rPr lang="en-US" sz="2000" dirty="0"/>
              <a:t>Category involvement is high</a:t>
            </a:r>
          </a:p>
          <a:p>
            <a:pPr lvl="1"/>
            <a:r>
              <a:rPr lang="en-US" sz="2000" dirty="0"/>
              <a:t>Industry has high relational norms</a:t>
            </a:r>
          </a:p>
          <a:p>
            <a:pPr lvl="1"/>
            <a:r>
              <a:rPr lang="en-US" sz="2000" dirty="0"/>
              <a:t>Salesperson is more competent</a:t>
            </a:r>
          </a:p>
          <a:p>
            <a:pPr lvl="1"/>
            <a:r>
              <a:rPr lang="en-US" sz="2000" dirty="0"/>
              <a:t>Individualism is low</a:t>
            </a:r>
          </a:p>
          <a:p>
            <a:pPr lvl="1"/>
            <a:r>
              <a:rPr lang="en-US" sz="2000" dirty="0"/>
              <a:t>Power distance is high (for status related constructs)</a:t>
            </a:r>
          </a:p>
          <a:p>
            <a:pPr lvl="1"/>
            <a:r>
              <a:rPr lang="en-US" sz="2000" dirty="0"/>
              <a:t>Institutional trust is low (for remerging economies)</a:t>
            </a:r>
          </a:p>
          <a:p>
            <a:pPr lvl="1"/>
            <a:r>
              <a:rPr lang="en-US" sz="2000" dirty="0"/>
              <a:t>In service and channel contexts</a:t>
            </a:r>
          </a:p>
          <a:p>
            <a:r>
              <a:rPr lang="en-US" sz="2400" dirty="0"/>
              <a:t>RM effectiveness will also depend on the relationship’s stage or state</a:t>
            </a:r>
            <a:r>
              <a:rPr lang="en-US" dirty="0"/>
              <a:t>	</a:t>
            </a:r>
          </a:p>
          <a:p>
            <a:pPr lvl="1"/>
            <a:endParaRPr lang="en-US" sz="2000" dirty="0"/>
          </a:p>
          <a:p>
            <a:pPr lvl="1"/>
            <a:endParaRPr lang="en-US" sz="2000" dirty="0"/>
          </a:p>
          <a:p>
            <a:pPr lvl="1"/>
            <a:endParaRPr lang="en-US" sz="2000" dirty="0"/>
          </a:p>
          <a:p>
            <a:endParaRPr lang="en-US" dirty="0"/>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40</a:t>
            </a:fld>
            <a:endParaRPr lang="en-US" dirty="0">
              <a:solidFill>
                <a:srgbClr val="595959"/>
              </a:solidFill>
            </a:endParaRPr>
          </a:p>
        </p:txBody>
      </p:sp>
    </p:spTree>
    <p:extLst>
      <p:ext uri="{BB962C8B-B14F-4D97-AF65-F5344CB8AC3E}">
        <p14:creationId xmlns:p14="http://schemas.microsoft.com/office/powerpoint/2010/main" val="185283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Relationship Dynamics and Lifecycle Stages</a:t>
            </a:r>
          </a:p>
        </p:txBody>
      </p:sp>
      <p:sp>
        <p:nvSpPr>
          <p:cNvPr id="3" name="Content Placeholder 2"/>
          <p:cNvSpPr>
            <a:spLocks noGrp="1"/>
          </p:cNvSpPr>
          <p:nvPr>
            <p:ph idx="1"/>
          </p:nvPr>
        </p:nvSpPr>
        <p:spPr/>
        <p:txBody>
          <a:bodyPr/>
          <a:lstStyle/>
          <a:p>
            <a:r>
              <a:rPr lang="en-US" dirty="0"/>
              <a:t>Most relationships begin with an </a:t>
            </a:r>
            <a:r>
              <a:rPr lang="en-US" b="1" dirty="0">
                <a:solidFill>
                  <a:srgbClr val="1F497D"/>
                </a:solidFill>
              </a:rPr>
              <a:t>exploratory or early stage</a:t>
            </a:r>
            <a:r>
              <a:rPr lang="en-US" dirty="0"/>
              <a:t>, featuring limited confidence in the partner’s ability and trustworthiness but also a willingness to explore the relationship to determine if the potential benefits exceed those available from alternative options </a:t>
            </a:r>
          </a:p>
          <a:p>
            <a:r>
              <a:rPr lang="en-US" dirty="0"/>
              <a:t>If the initial experiences are positive and produce the desired outcomes, as well as evidence of trustworthiness, relationships move into the </a:t>
            </a:r>
            <a:r>
              <a:rPr lang="en-US" b="1" dirty="0">
                <a:solidFill>
                  <a:srgbClr val="1F497D"/>
                </a:solidFill>
              </a:rPr>
              <a:t>growth or developing stage </a:t>
            </a:r>
          </a:p>
          <a:p>
            <a:r>
              <a:rPr lang="en-US" dirty="0"/>
              <a:t>If the relationship continues, the partners continue to obtain benefits and greater interdependence, such that they reach the </a:t>
            </a:r>
            <a:r>
              <a:rPr lang="en-US" b="1" dirty="0">
                <a:solidFill>
                  <a:srgbClr val="1F497D"/>
                </a:solidFill>
              </a:rPr>
              <a:t>maturity or maintaining stage</a:t>
            </a:r>
            <a:r>
              <a:rPr lang="en-US" dirty="0">
                <a:solidFill>
                  <a:srgbClr val="1F497D"/>
                </a:solidFill>
              </a:rPr>
              <a:t> </a:t>
            </a:r>
          </a:p>
          <a:p>
            <a:r>
              <a:rPr lang="en-US" dirty="0"/>
              <a:t>Even successful relationships can enter a </a:t>
            </a:r>
            <a:r>
              <a:rPr lang="en-US" b="1" dirty="0">
                <a:solidFill>
                  <a:srgbClr val="1F497D"/>
                </a:solidFill>
              </a:rPr>
              <a:t>decline or recovery stage</a:t>
            </a:r>
            <a:r>
              <a:rPr lang="en-US" dirty="0">
                <a:solidFill>
                  <a:srgbClr val="1F497D"/>
                </a:solidFill>
              </a:rPr>
              <a:t> </a:t>
            </a:r>
            <a:r>
              <a:rPr lang="en-US" dirty="0"/>
              <a:t>in response to specific events (conflict, unfairness, betrayal) or passive neglect (failure to communicate, ending investments)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41</a:t>
            </a:fld>
            <a:endParaRPr lang="en-US" dirty="0">
              <a:solidFill>
                <a:srgbClr val="595959"/>
              </a:solidFill>
            </a:endParaRPr>
          </a:p>
        </p:txBody>
      </p:sp>
    </p:spTree>
    <p:extLst>
      <p:ext uri="{BB962C8B-B14F-4D97-AF65-F5344CB8AC3E}">
        <p14:creationId xmlns:p14="http://schemas.microsoft.com/office/powerpoint/2010/main" val="230058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Relationship Dynamics and Lifecycle Stages</a:t>
            </a:r>
          </a:p>
        </p:txBody>
      </p:sp>
      <p:sp>
        <p:nvSpPr>
          <p:cNvPr id="3" name="Content Placeholder 2"/>
          <p:cNvSpPr>
            <a:spLocks noGrp="1"/>
          </p:cNvSpPr>
          <p:nvPr>
            <p:ph idx="1"/>
          </p:nvPr>
        </p:nvSpPr>
        <p:spPr/>
        <p:txBody>
          <a:bodyPr>
            <a:normAutofit/>
          </a:bodyPr>
          <a:lstStyle/>
          <a:p>
            <a:r>
              <a:rPr lang="en-US" sz="2800" dirty="0"/>
              <a:t>Across the different relationship stages, RM strategies should be adapted as follows:</a:t>
            </a:r>
          </a:p>
          <a:p>
            <a:pPr lvl="1"/>
            <a:r>
              <a:rPr lang="en-US" sz="2400" b="1" dirty="0">
                <a:solidFill>
                  <a:srgbClr val="1F497D"/>
                </a:solidFill>
              </a:rPr>
              <a:t>Early</a:t>
            </a:r>
            <a:r>
              <a:rPr lang="en-US" sz="2400" dirty="0"/>
              <a:t> – use gratitude-, communication-, and competency-based strategies to build reciprocity norms and explore potential </a:t>
            </a:r>
          </a:p>
          <a:p>
            <a:pPr lvl="1"/>
            <a:r>
              <a:rPr lang="en-US" sz="2400" b="1" dirty="0">
                <a:solidFill>
                  <a:srgbClr val="1F497D"/>
                </a:solidFill>
              </a:rPr>
              <a:t>Growth</a:t>
            </a:r>
            <a:r>
              <a:rPr lang="en-US" sz="2400" dirty="0"/>
              <a:t> – use bilateral investments to exploit relationship potential, though the window for investments is small </a:t>
            </a:r>
          </a:p>
          <a:p>
            <a:pPr lvl="1"/>
            <a:r>
              <a:rPr lang="en-US" sz="2400" b="1" dirty="0">
                <a:solidFill>
                  <a:srgbClr val="1F497D"/>
                </a:solidFill>
              </a:rPr>
              <a:t>Maintain</a:t>
            </a:r>
            <a:r>
              <a:rPr lang="en-US" sz="2400" dirty="0"/>
              <a:t> – don’t neglect (ongoing communication and investments) or betray (unfairness and conflict) customers </a:t>
            </a:r>
          </a:p>
          <a:p>
            <a:pPr lvl="1"/>
            <a:r>
              <a:rPr lang="en-US" sz="2400" b="1" dirty="0">
                <a:solidFill>
                  <a:srgbClr val="1F497D"/>
                </a:solidFill>
              </a:rPr>
              <a:t>Recovery</a:t>
            </a:r>
            <a:r>
              <a:rPr lang="en-US" sz="2400" dirty="0"/>
              <a:t> – use communication together with compromise to rebuild relationships and avoid exchanges based solely on dependence </a:t>
            </a:r>
          </a:p>
          <a:p>
            <a:pPr lvl="1"/>
            <a:endParaRPr lang="en-US" sz="24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42</a:t>
            </a:fld>
            <a:endParaRPr lang="en-US" dirty="0">
              <a:solidFill>
                <a:srgbClr val="595959"/>
              </a:solidFill>
            </a:endParaRPr>
          </a:p>
        </p:txBody>
      </p:sp>
    </p:spTree>
    <p:extLst>
      <p:ext uri="{BB962C8B-B14F-4D97-AF65-F5344CB8AC3E}">
        <p14:creationId xmlns:p14="http://schemas.microsoft.com/office/powerpoint/2010/main" val="152178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7653840"/>
              </p:ext>
            </p:extLst>
          </p:nvPr>
        </p:nvGraphicFramePr>
        <p:xfrm>
          <a:off x="1316182" y="1517018"/>
          <a:ext cx="6788727" cy="5559910"/>
        </p:xfrm>
        <a:graphic>
          <a:graphicData uri="http://schemas.openxmlformats.org/drawingml/2006/table">
            <a:tbl>
              <a:tblPr firstRow="1" bandRow="1">
                <a:tableStyleId>{2D5ABB26-0587-4C30-8999-92F81FD0307C}</a:tableStyleId>
              </a:tblPr>
              <a:tblGrid>
                <a:gridCol w="1662545">
                  <a:extLst>
                    <a:ext uri="{9D8B030D-6E8A-4147-A177-3AD203B41FA5}">
                      <a16:colId xmlns:a16="http://schemas.microsoft.com/office/drawing/2014/main" val="20000"/>
                    </a:ext>
                  </a:extLst>
                </a:gridCol>
                <a:gridCol w="1801091">
                  <a:extLst>
                    <a:ext uri="{9D8B030D-6E8A-4147-A177-3AD203B41FA5}">
                      <a16:colId xmlns:a16="http://schemas.microsoft.com/office/drawing/2014/main" val="20001"/>
                    </a:ext>
                  </a:extLst>
                </a:gridCol>
                <a:gridCol w="1731818">
                  <a:extLst>
                    <a:ext uri="{9D8B030D-6E8A-4147-A177-3AD203B41FA5}">
                      <a16:colId xmlns:a16="http://schemas.microsoft.com/office/drawing/2014/main" val="20002"/>
                    </a:ext>
                  </a:extLst>
                </a:gridCol>
                <a:gridCol w="1593273">
                  <a:extLst>
                    <a:ext uri="{9D8B030D-6E8A-4147-A177-3AD203B41FA5}">
                      <a16:colId xmlns:a16="http://schemas.microsoft.com/office/drawing/2014/main" val="20003"/>
                    </a:ext>
                  </a:extLst>
                </a:gridCol>
              </a:tblGrid>
              <a:tr h="718264">
                <a:tc>
                  <a:txBody>
                    <a:bodyPr/>
                    <a:lstStyle/>
                    <a:p>
                      <a:pPr algn="ctr"/>
                      <a:r>
                        <a:rPr lang="en-US" sz="1200" b="1" dirty="0">
                          <a:latin typeface="Cambria"/>
                          <a:cs typeface="Cambria"/>
                        </a:rPr>
                        <a:t>Exploratory</a:t>
                      </a:r>
                      <a:r>
                        <a:rPr lang="en-US" sz="1200" b="1" baseline="0" dirty="0">
                          <a:latin typeface="Cambria"/>
                          <a:cs typeface="Cambria"/>
                        </a:rPr>
                        <a:t>/Early Stage</a:t>
                      </a:r>
                    </a:p>
                    <a:p>
                      <a:pPr algn="ctr"/>
                      <a:endParaRPr lang="en-US" sz="1200" b="1" dirty="0">
                        <a:latin typeface="Cambria"/>
                        <a:cs typeface="Cambria"/>
                      </a:endParaRPr>
                    </a:p>
                  </a:txBody>
                  <a:tcPr marL="83127" marR="83127" marT="40341" marB="40341"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DD09E"/>
                    </a:solidFill>
                  </a:tcPr>
                </a:tc>
                <a:tc>
                  <a:txBody>
                    <a:bodyPr/>
                    <a:lstStyle/>
                    <a:p>
                      <a:pPr algn="ctr"/>
                      <a:r>
                        <a:rPr lang="en-US" sz="1200" b="1" dirty="0">
                          <a:latin typeface="Cambria"/>
                          <a:cs typeface="Cambria"/>
                        </a:rPr>
                        <a:t>Growth/Development Stage</a:t>
                      </a:r>
                    </a:p>
                    <a:p>
                      <a:pPr algn="ctr"/>
                      <a:endParaRPr lang="en-US" sz="1200" b="1" dirty="0">
                        <a:latin typeface="Cambria"/>
                        <a:cs typeface="Cambria"/>
                      </a:endParaRPr>
                    </a:p>
                  </a:txBody>
                  <a:tcPr marL="83127" marR="83127" marT="40341" marB="40341"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DD09E"/>
                    </a:solidFill>
                  </a:tcPr>
                </a:tc>
                <a:tc>
                  <a:txBody>
                    <a:bodyPr/>
                    <a:lstStyle/>
                    <a:p>
                      <a:pPr algn="ctr"/>
                      <a:r>
                        <a:rPr lang="en-US" sz="1200" b="1" dirty="0">
                          <a:latin typeface="Cambria"/>
                          <a:cs typeface="Cambria"/>
                        </a:rPr>
                        <a:t>Maturity/Maintain</a:t>
                      </a:r>
                      <a:r>
                        <a:rPr lang="en-US" sz="1200" b="1" baseline="0" dirty="0">
                          <a:latin typeface="Cambria"/>
                          <a:cs typeface="Cambria"/>
                        </a:rPr>
                        <a:t> Stage</a:t>
                      </a:r>
                    </a:p>
                    <a:p>
                      <a:pPr algn="ctr"/>
                      <a:endParaRPr lang="en-US" sz="1200" b="1" dirty="0">
                        <a:latin typeface="Cambria"/>
                        <a:cs typeface="Cambria"/>
                      </a:endParaRPr>
                    </a:p>
                  </a:txBody>
                  <a:tcPr marL="83127" marR="83127" marT="40341" marB="40341"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DD09E"/>
                    </a:solidFill>
                  </a:tcPr>
                </a:tc>
                <a:tc>
                  <a:txBody>
                    <a:bodyPr/>
                    <a:lstStyle/>
                    <a:p>
                      <a:pPr algn="ctr"/>
                      <a:r>
                        <a:rPr lang="en-US" sz="1200" b="1" dirty="0">
                          <a:latin typeface="Cambria"/>
                          <a:cs typeface="Cambria"/>
                        </a:rPr>
                        <a:t>Decline/Recovery Stage</a:t>
                      </a:r>
                    </a:p>
                    <a:p>
                      <a:pPr algn="ctr"/>
                      <a:endParaRPr lang="en-US" sz="1200" b="1" dirty="0">
                        <a:latin typeface="Cambria"/>
                        <a:cs typeface="Cambria"/>
                      </a:endParaRPr>
                    </a:p>
                  </a:txBody>
                  <a:tcPr marL="83127" marR="83127" marT="40341" marB="40341"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DD09E"/>
                    </a:solidFill>
                  </a:tcPr>
                </a:tc>
                <a:extLst>
                  <a:ext uri="{0D108BD9-81ED-4DB2-BD59-A6C34878D82A}">
                    <a16:rowId xmlns:a16="http://schemas.microsoft.com/office/drawing/2014/main" val="10000"/>
                  </a:ext>
                </a:extLst>
              </a:tr>
              <a:tr h="2733692">
                <a:tc>
                  <a:txBody>
                    <a:bodyPr/>
                    <a:lstStyle/>
                    <a:p>
                      <a:endParaRPr lang="en-US" sz="1100" dirty="0">
                        <a:latin typeface="Cambria"/>
                        <a:cs typeface="Cambria"/>
                      </a:endParaRPr>
                    </a:p>
                  </a:txBody>
                  <a:tcPr marL="83127" marR="83127" marT="40341" marB="403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100" dirty="0">
                        <a:latin typeface="Cambria"/>
                        <a:cs typeface="Cambria"/>
                      </a:endParaRPr>
                    </a:p>
                  </a:txBody>
                  <a:tcPr marL="83127" marR="83127" marT="40341" marB="403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100" dirty="0">
                        <a:latin typeface="Cambria"/>
                        <a:cs typeface="Cambria"/>
                      </a:endParaRPr>
                    </a:p>
                  </a:txBody>
                  <a:tcPr marL="83127" marR="83127" marT="40341" marB="403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100" dirty="0">
                        <a:latin typeface="Cambria"/>
                        <a:cs typeface="Cambria"/>
                      </a:endParaRPr>
                    </a:p>
                  </a:txBody>
                  <a:tcPr marL="83127" marR="83127" marT="40341" marB="403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42047">
                <a:tc>
                  <a:txBody>
                    <a:bodyPr/>
                    <a:lstStyle/>
                    <a:p>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59632">
                <a:tc>
                  <a:txBody>
                    <a:bodyPr/>
                    <a:lstStyle/>
                    <a:p>
                      <a:r>
                        <a:rPr lang="en-US" sz="1100" dirty="0">
                          <a:latin typeface="Cambria"/>
                          <a:cs typeface="Cambria"/>
                        </a:rPr>
                        <a:t>Use gratitude-,</a:t>
                      </a:r>
                      <a:r>
                        <a:rPr lang="en-US" sz="1100" baseline="0" dirty="0">
                          <a:latin typeface="Cambria"/>
                          <a:cs typeface="Cambria"/>
                        </a:rPr>
                        <a:t> communication-, and competency-based strategies to build reciprocity norms and explore potential.</a:t>
                      </a:r>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ambria"/>
                          <a:cs typeface="Cambria"/>
                        </a:rPr>
                        <a:t>Use bilateral investments to exploit relationship potential by building strong relationship bonds.</a:t>
                      </a: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ambria"/>
                          <a:cs typeface="Cambria"/>
                        </a:rPr>
                        <a:t>Don’t neglect (ongoing communication and investments) or betray (unfairness and conflict) the partner.</a:t>
                      </a: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Cambria"/>
                          <a:cs typeface="Cambria"/>
                        </a:rPr>
                        <a:t>Use communication</a:t>
                      </a:r>
                      <a:r>
                        <a:rPr lang="en-US" sz="1100" baseline="0" dirty="0">
                          <a:latin typeface="Cambria"/>
                          <a:cs typeface="Cambria"/>
                        </a:rPr>
                        <a:t> together with compromise to recover the relationship and avoid an exchange that is based solely on dependence.</a:t>
                      </a:r>
                      <a:endParaRPr lang="en-US" sz="1100" dirty="0">
                        <a:latin typeface="Cambria"/>
                        <a:cs typeface="Cambria"/>
                      </a:endParaRPr>
                    </a:p>
                  </a:txBody>
                  <a:tcPr marL="83127" marR="83127"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Freeform 5"/>
          <p:cNvSpPr/>
          <p:nvPr/>
        </p:nvSpPr>
        <p:spPr>
          <a:xfrm>
            <a:off x="1630547" y="3104156"/>
            <a:ext cx="5946368" cy="1868429"/>
          </a:xfrm>
          <a:custGeom>
            <a:avLst/>
            <a:gdLst>
              <a:gd name="connsiteX0" fmla="*/ 0 w 5370577"/>
              <a:gd name="connsiteY0" fmla="*/ 2110220 h 2317060"/>
              <a:gd name="connsiteX1" fmla="*/ 4689230 w 5370577"/>
              <a:gd name="connsiteY1" fmla="*/ 67 h 2317060"/>
              <a:gd name="connsiteX2" fmla="*/ 5334000 w 5370577"/>
              <a:gd name="connsiteY2" fmla="*/ 2168836 h 2317060"/>
              <a:gd name="connsiteX3" fmla="*/ 5294923 w 5370577"/>
              <a:gd name="connsiteY3" fmla="*/ 2129759 h 2317060"/>
              <a:gd name="connsiteX0" fmla="*/ 0 w 5499535"/>
              <a:gd name="connsiteY0" fmla="*/ 2012535 h 2212166"/>
              <a:gd name="connsiteX1" fmla="*/ 2930768 w 5499535"/>
              <a:gd name="connsiteY1" fmla="*/ 74 h 2212166"/>
              <a:gd name="connsiteX2" fmla="*/ 5334000 w 5499535"/>
              <a:gd name="connsiteY2" fmla="*/ 2071151 h 2212166"/>
              <a:gd name="connsiteX3" fmla="*/ 5294923 w 5499535"/>
              <a:gd name="connsiteY3" fmla="*/ 2032074 h 2212166"/>
              <a:gd name="connsiteX0" fmla="*/ 0 w 5499535"/>
              <a:gd name="connsiteY0" fmla="*/ 2012524 h 2212155"/>
              <a:gd name="connsiteX1" fmla="*/ 2930768 w 5499535"/>
              <a:gd name="connsiteY1" fmla="*/ 63 h 2212155"/>
              <a:gd name="connsiteX2" fmla="*/ 5334000 w 5499535"/>
              <a:gd name="connsiteY2" fmla="*/ 2071140 h 2212155"/>
              <a:gd name="connsiteX3" fmla="*/ 5294923 w 5499535"/>
              <a:gd name="connsiteY3" fmla="*/ 2032063 h 2212155"/>
              <a:gd name="connsiteX0" fmla="*/ 0 w 5334000"/>
              <a:gd name="connsiteY0" fmla="*/ 2012524 h 2071140"/>
              <a:gd name="connsiteX1" fmla="*/ 2930768 w 5334000"/>
              <a:gd name="connsiteY1" fmla="*/ 63 h 2071140"/>
              <a:gd name="connsiteX2" fmla="*/ 5334000 w 5334000"/>
              <a:gd name="connsiteY2" fmla="*/ 2071140 h 2071140"/>
              <a:gd name="connsiteX0" fmla="*/ 0 w 5334000"/>
              <a:gd name="connsiteY0" fmla="*/ 2012524 h 2071140"/>
              <a:gd name="connsiteX1" fmla="*/ 2930768 w 5334000"/>
              <a:gd name="connsiteY1" fmla="*/ 63 h 2071140"/>
              <a:gd name="connsiteX2" fmla="*/ 5334000 w 5334000"/>
              <a:gd name="connsiteY2" fmla="*/ 2071140 h 2071140"/>
              <a:gd name="connsiteX0" fmla="*/ 0 w 5334000"/>
              <a:gd name="connsiteY0" fmla="*/ 2012524 h 2071140"/>
              <a:gd name="connsiteX1" fmla="*/ 2793999 w 5334000"/>
              <a:gd name="connsiteY1" fmla="*/ 63 h 2071140"/>
              <a:gd name="connsiteX2" fmla="*/ 5334000 w 5334000"/>
              <a:gd name="connsiteY2" fmla="*/ 2071140 h 2071140"/>
              <a:gd name="connsiteX0" fmla="*/ 0 w 5334000"/>
              <a:gd name="connsiteY0" fmla="*/ 1992987 h 2051603"/>
              <a:gd name="connsiteX1" fmla="*/ 3516922 w 5334000"/>
              <a:gd name="connsiteY1" fmla="*/ 64 h 2051603"/>
              <a:gd name="connsiteX2" fmla="*/ 5334000 w 5334000"/>
              <a:gd name="connsiteY2" fmla="*/ 2051603 h 2051603"/>
              <a:gd name="connsiteX0" fmla="*/ 0 w 5439615"/>
              <a:gd name="connsiteY0" fmla="*/ 2093424 h 2093424"/>
              <a:gd name="connsiteX1" fmla="*/ 3622537 w 5439615"/>
              <a:gd name="connsiteY1" fmla="*/ 59 h 2093424"/>
              <a:gd name="connsiteX2" fmla="*/ 5439615 w 5439615"/>
              <a:gd name="connsiteY2" fmla="*/ 2051598 h 2093424"/>
            </a:gdLst>
            <a:ahLst/>
            <a:cxnLst>
              <a:cxn ang="0">
                <a:pos x="connsiteX0" y="connsiteY0"/>
              </a:cxn>
              <a:cxn ang="0">
                <a:pos x="connsiteX1" y="connsiteY1"/>
              </a:cxn>
              <a:cxn ang="0">
                <a:pos x="connsiteX2" y="connsiteY2"/>
              </a:cxn>
            </a:cxnLst>
            <a:rect l="l" t="t" r="r" b="b"/>
            <a:pathLst>
              <a:path w="5439615" h="2093424">
                <a:moveTo>
                  <a:pt x="0" y="2093424"/>
                </a:moveTo>
                <a:cubicBezTo>
                  <a:pt x="884115" y="1209309"/>
                  <a:pt x="2733537" y="-9710"/>
                  <a:pt x="3622537" y="59"/>
                </a:cubicBezTo>
                <a:cubicBezTo>
                  <a:pt x="4511537" y="9828"/>
                  <a:pt x="5143281" y="1615239"/>
                  <a:pt x="5439615" y="205159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lIns="82058" tIns="41029" rIns="82058" bIns="41029" rtlCol="0" anchor="ctr"/>
          <a:lstStyle/>
          <a:p>
            <a:pPr algn="ctr"/>
            <a:endParaRPr lang="en-US">
              <a:latin typeface="Cambria"/>
              <a:cs typeface="Cambria"/>
            </a:endParaRPr>
          </a:p>
        </p:txBody>
      </p:sp>
      <p:cxnSp>
        <p:nvCxnSpPr>
          <p:cNvPr id="7" name="Straight Arrow Connector 6"/>
          <p:cNvCxnSpPr/>
          <p:nvPr/>
        </p:nvCxnSpPr>
        <p:spPr>
          <a:xfrm flipV="1">
            <a:off x="692727" y="3076471"/>
            <a:ext cx="0" cy="139510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 Box 28"/>
          <p:cNvSpPr txBox="1">
            <a:spLocks noChangeArrowheads="1"/>
          </p:cNvSpPr>
          <p:nvPr/>
        </p:nvSpPr>
        <p:spPr bwMode="auto">
          <a:xfrm>
            <a:off x="69273" y="2641961"/>
            <a:ext cx="1239732" cy="452191"/>
          </a:xfrm>
          <a:prstGeom prst="rect">
            <a:avLst/>
          </a:prstGeom>
          <a:noFill/>
          <a:ln w="9525">
            <a:noFill/>
            <a:miter lim="800000"/>
            <a:headEnd/>
            <a:tailEnd/>
          </a:ln>
        </p:spPr>
        <p:txBody>
          <a:bodyPr wrap="square" lIns="82058" tIns="41029" rIns="82058" bIns="41029">
            <a:spAutoFit/>
          </a:bodyPr>
          <a:lstStyle/>
          <a:p>
            <a:pPr algn="ctr">
              <a:spcBef>
                <a:spcPct val="50000"/>
              </a:spcBef>
            </a:pPr>
            <a:r>
              <a:rPr lang="en-US" sz="1200" b="1" dirty="0">
                <a:latin typeface="Cambria"/>
                <a:cs typeface="Cambria"/>
              </a:rPr>
              <a:t>Relationship Quality High</a:t>
            </a:r>
          </a:p>
        </p:txBody>
      </p:sp>
      <p:sp>
        <p:nvSpPr>
          <p:cNvPr id="9" name="Text Box 28"/>
          <p:cNvSpPr txBox="1">
            <a:spLocks noChangeArrowheads="1"/>
          </p:cNvSpPr>
          <p:nvPr/>
        </p:nvSpPr>
        <p:spPr bwMode="auto">
          <a:xfrm>
            <a:off x="69273" y="4538812"/>
            <a:ext cx="1239732" cy="452191"/>
          </a:xfrm>
          <a:prstGeom prst="rect">
            <a:avLst/>
          </a:prstGeom>
          <a:noFill/>
          <a:ln w="9525">
            <a:noFill/>
            <a:miter lim="800000"/>
            <a:headEnd/>
            <a:tailEnd/>
          </a:ln>
        </p:spPr>
        <p:txBody>
          <a:bodyPr wrap="square" lIns="82058" tIns="41029" rIns="82058" bIns="41029">
            <a:spAutoFit/>
          </a:bodyPr>
          <a:lstStyle/>
          <a:p>
            <a:pPr algn="ctr">
              <a:spcBef>
                <a:spcPct val="50000"/>
              </a:spcBef>
            </a:pPr>
            <a:r>
              <a:rPr lang="en-US" sz="1200" b="1" dirty="0">
                <a:latin typeface="Cambria"/>
                <a:cs typeface="Cambria"/>
              </a:rPr>
              <a:t>Relationship Quality Low</a:t>
            </a:r>
          </a:p>
        </p:txBody>
      </p:sp>
      <p:sp>
        <p:nvSpPr>
          <p:cNvPr id="3" name="Rectangle 2"/>
          <p:cNvSpPr/>
          <p:nvPr/>
        </p:nvSpPr>
        <p:spPr>
          <a:xfrm>
            <a:off x="0" y="5241105"/>
            <a:ext cx="1280444" cy="759968"/>
          </a:xfrm>
          <a:prstGeom prst="rect">
            <a:avLst/>
          </a:prstGeom>
        </p:spPr>
        <p:txBody>
          <a:bodyPr wrap="square" lIns="82058" tIns="41029" rIns="82058" bIns="41029">
            <a:spAutoFit/>
          </a:bodyPr>
          <a:lstStyle/>
          <a:p>
            <a:pPr algn="r"/>
            <a:r>
              <a:rPr lang="en-US" sz="1100" b="1" dirty="0">
                <a:latin typeface="Cambria"/>
                <a:cs typeface="Cambria"/>
              </a:rPr>
              <a:t>Most Effective Relationship Marketing Strategies</a:t>
            </a:r>
          </a:p>
        </p:txBody>
      </p:sp>
      <p:cxnSp>
        <p:nvCxnSpPr>
          <p:cNvPr id="10" name="Straight Connector 9"/>
          <p:cNvCxnSpPr/>
          <p:nvPr/>
        </p:nvCxnSpPr>
        <p:spPr>
          <a:xfrm>
            <a:off x="277091" y="5147722"/>
            <a:ext cx="7827818" cy="0"/>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09005" y="5173870"/>
            <a:ext cx="0" cy="1049617"/>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978727" y="5173870"/>
            <a:ext cx="0" cy="1049617"/>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779818" y="5173870"/>
            <a:ext cx="0" cy="1049617"/>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511636" y="5173870"/>
            <a:ext cx="0" cy="1049617"/>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104909" y="5173870"/>
            <a:ext cx="0" cy="1049617"/>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1746001" y="3128923"/>
            <a:ext cx="5830962" cy="1839505"/>
          </a:xfrm>
          <a:custGeom>
            <a:avLst/>
            <a:gdLst>
              <a:gd name="connsiteX0" fmla="*/ 0 w 5370577"/>
              <a:gd name="connsiteY0" fmla="*/ 2110220 h 2317060"/>
              <a:gd name="connsiteX1" fmla="*/ 4689230 w 5370577"/>
              <a:gd name="connsiteY1" fmla="*/ 67 h 2317060"/>
              <a:gd name="connsiteX2" fmla="*/ 5334000 w 5370577"/>
              <a:gd name="connsiteY2" fmla="*/ 2168836 h 2317060"/>
              <a:gd name="connsiteX3" fmla="*/ 5294923 w 5370577"/>
              <a:gd name="connsiteY3" fmla="*/ 2129759 h 2317060"/>
              <a:gd name="connsiteX0" fmla="*/ 0 w 5499535"/>
              <a:gd name="connsiteY0" fmla="*/ 2012535 h 2212166"/>
              <a:gd name="connsiteX1" fmla="*/ 2930768 w 5499535"/>
              <a:gd name="connsiteY1" fmla="*/ 74 h 2212166"/>
              <a:gd name="connsiteX2" fmla="*/ 5334000 w 5499535"/>
              <a:gd name="connsiteY2" fmla="*/ 2071151 h 2212166"/>
              <a:gd name="connsiteX3" fmla="*/ 5294923 w 5499535"/>
              <a:gd name="connsiteY3" fmla="*/ 2032074 h 2212166"/>
              <a:gd name="connsiteX0" fmla="*/ 0 w 5499535"/>
              <a:gd name="connsiteY0" fmla="*/ 2012524 h 2212155"/>
              <a:gd name="connsiteX1" fmla="*/ 2930768 w 5499535"/>
              <a:gd name="connsiteY1" fmla="*/ 63 h 2212155"/>
              <a:gd name="connsiteX2" fmla="*/ 5334000 w 5499535"/>
              <a:gd name="connsiteY2" fmla="*/ 2071140 h 2212155"/>
              <a:gd name="connsiteX3" fmla="*/ 5294923 w 5499535"/>
              <a:gd name="connsiteY3" fmla="*/ 2032063 h 2212155"/>
              <a:gd name="connsiteX0" fmla="*/ 0 w 5334000"/>
              <a:gd name="connsiteY0" fmla="*/ 2012524 h 2071140"/>
              <a:gd name="connsiteX1" fmla="*/ 2930768 w 5334000"/>
              <a:gd name="connsiteY1" fmla="*/ 63 h 2071140"/>
              <a:gd name="connsiteX2" fmla="*/ 5334000 w 5334000"/>
              <a:gd name="connsiteY2" fmla="*/ 2071140 h 2071140"/>
              <a:gd name="connsiteX0" fmla="*/ 0 w 5334000"/>
              <a:gd name="connsiteY0" fmla="*/ 2012524 h 2071140"/>
              <a:gd name="connsiteX1" fmla="*/ 2930768 w 5334000"/>
              <a:gd name="connsiteY1" fmla="*/ 63 h 2071140"/>
              <a:gd name="connsiteX2" fmla="*/ 5334000 w 5334000"/>
              <a:gd name="connsiteY2" fmla="*/ 2071140 h 2071140"/>
              <a:gd name="connsiteX0" fmla="*/ 0 w 5334000"/>
              <a:gd name="connsiteY0" fmla="*/ 2012524 h 2071140"/>
              <a:gd name="connsiteX1" fmla="*/ 2793999 w 5334000"/>
              <a:gd name="connsiteY1" fmla="*/ 63 h 2071140"/>
              <a:gd name="connsiteX2" fmla="*/ 5334000 w 5334000"/>
              <a:gd name="connsiteY2" fmla="*/ 2071140 h 2071140"/>
              <a:gd name="connsiteX0" fmla="*/ 0 w 5334000"/>
              <a:gd name="connsiteY0" fmla="*/ 1992987 h 2051603"/>
              <a:gd name="connsiteX1" fmla="*/ 3516922 w 5334000"/>
              <a:gd name="connsiteY1" fmla="*/ 64 h 2051603"/>
              <a:gd name="connsiteX2" fmla="*/ 5334000 w 5334000"/>
              <a:gd name="connsiteY2" fmla="*/ 2051603 h 2051603"/>
              <a:gd name="connsiteX0" fmla="*/ 0 w 5334000"/>
              <a:gd name="connsiteY0" fmla="*/ 1992987 h 2051603"/>
              <a:gd name="connsiteX1" fmla="*/ 3516922 w 5334000"/>
              <a:gd name="connsiteY1" fmla="*/ 64 h 2051603"/>
              <a:gd name="connsiteX2" fmla="*/ 5334000 w 5334000"/>
              <a:gd name="connsiteY2" fmla="*/ 2051603 h 2051603"/>
              <a:gd name="connsiteX3" fmla="*/ 0 w 5334000"/>
              <a:gd name="connsiteY3" fmla="*/ 1992987 h 2051603"/>
              <a:gd name="connsiteX0" fmla="*/ 0 w 5334000"/>
              <a:gd name="connsiteY0" fmla="*/ 1992987 h 2051603"/>
              <a:gd name="connsiteX1" fmla="*/ 3516922 w 5334000"/>
              <a:gd name="connsiteY1" fmla="*/ 64 h 2051603"/>
              <a:gd name="connsiteX2" fmla="*/ 5334000 w 5334000"/>
              <a:gd name="connsiteY2" fmla="*/ 2051603 h 2051603"/>
              <a:gd name="connsiteX3" fmla="*/ 0 w 5334000"/>
              <a:gd name="connsiteY3" fmla="*/ 1992987 h 2051603"/>
              <a:gd name="connsiteX0" fmla="*/ 0 w 5334000"/>
              <a:gd name="connsiteY0" fmla="*/ 2068314 h 2072531"/>
              <a:gd name="connsiteX1" fmla="*/ 3516922 w 5334000"/>
              <a:gd name="connsiteY1" fmla="*/ 60 h 2072531"/>
              <a:gd name="connsiteX2" fmla="*/ 5334000 w 5334000"/>
              <a:gd name="connsiteY2" fmla="*/ 2051599 h 2072531"/>
              <a:gd name="connsiteX3" fmla="*/ 0 w 5334000"/>
              <a:gd name="connsiteY3" fmla="*/ 2068314 h 2072531"/>
              <a:gd name="connsiteX0" fmla="*/ 43 w 5334043"/>
              <a:gd name="connsiteY0" fmla="*/ 2068314 h 2081960"/>
              <a:gd name="connsiteX1" fmla="*/ 3516965 w 5334043"/>
              <a:gd name="connsiteY1" fmla="*/ 60 h 2081960"/>
              <a:gd name="connsiteX2" fmla="*/ 5334043 w 5334043"/>
              <a:gd name="connsiteY2" fmla="*/ 2051599 h 2081960"/>
              <a:gd name="connsiteX3" fmla="*/ 43 w 5334043"/>
              <a:gd name="connsiteY3" fmla="*/ 2068314 h 2081960"/>
              <a:gd name="connsiteX0" fmla="*/ 43 w 5334043"/>
              <a:gd name="connsiteY0" fmla="*/ 1992986 h 2051602"/>
              <a:gd name="connsiteX1" fmla="*/ 3516965 w 5334043"/>
              <a:gd name="connsiteY1" fmla="*/ 63 h 2051602"/>
              <a:gd name="connsiteX2" fmla="*/ 5334043 w 5334043"/>
              <a:gd name="connsiteY2" fmla="*/ 2051602 h 2051602"/>
              <a:gd name="connsiteX3" fmla="*/ 43 w 5334043"/>
              <a:gd name="connsiteY3" fmla="*/ 1992986 h 2051602"/>
              <a:gd name="connsiteX0" fmla="*/ 43 w 5334043"/>
              <a:gd name="connsiteY0" fmla="*/ 2043205 h 2061016"/>
              <a:gd name="connsiteX1" fmla="*/ 3516965 w 5334043"/>
              <a:gd name="connsiteY1" fmla="*/ 61 h 2061016"/>
              <a:gd name="connsiteX2" fmla="*/ 5334043 w 5334043"/>
              <a:gd name="connsiteY2" fmla="*/ 2051600 h 2061016"/>
              <a:gd name="connsiteX3" fmla="*/ 43 w 5334043"/>
              <a:gd name="connsiteY3" fmla="*/ 2043205 h 2061016"/>
            </a:gdLst>
            <a:ahLst/>
            <a:cxnLst>
              <a:cxn ang="0">
                <a:pos x="connsiteX0" y="connsiteY0"/>
              </a:cxn>
              <a:cxn ang="0">
                <a:pos x="connsiteX1" y="connsiteY1"/>
              </a:cxn>
              <a:cxn ang="0">
                <a:pos x="connsiteX2" y="connsiteY2"/>
              </a:cxn>
              <a:cxn ang="0">
                <a:pos x="connsiteX3" y="connsiteY3"/>
              </a:cxn>
            </a:cxnLst>
            <a:rect l="l" t="t" r="r" b="b"/>
            <a:pathLst>
              <a:path w="5334043" h="2061016">
                <a:moveTo>
                  <a:pt x="43" y="2043205"/>
                </a:moveTo>
                <a:cubicBezTo>
                  <a:pt x="884158" y="1159090"/>
                  <a:pt x="2627965" y="-9708"/>
                  <a:pt x="3516965" y="61"/>
                </a:cubicBezTo>
                <a:cubicBezTo>
                  <a:pt x="4405965" y="9830"/>
                  <a:pt x="5037709" y="1615241"/>
                  <a:pt x="5334043" y="2051600"/>
                </a:cubicBezTo>
                <a:cubicBezTo>
                  <a:pt x="5288136" y="2032061"/>
                  <a:pt x="-17419" y="2087855"/>
                  <a:pt x="43" y="2043205"/>
                </a:cubicBezTo>
                <a:close/>
              </a:path>
            </a:pathLst>
          </a:custGeom>
          <a:solidFill>
            <a:srgbClr val="70C5CA"/>
          </a:solidFill>
          <a:ln>
            <a:noFill/>
          </a:ln>
        </p:spPr>
        <p:style>
          <a:lnRef idx="2">
            <a:schemeClr val="accent1"/>
          </a:lnRef>
          <a:fillRef idx="0">
            <a:schemeClr val="accent1"/>
          </a:fillRef>
          <a:effectRef idx="1">
            <a:schemeClr val="accent1"/>
          </a:effectRef>
          <a:fontRef idx="minor">
            <a:schemeClr val="tx1"/>
          </a:fontRef>
        </p:style>
        <p:txBody>
          <a:bodyPr lIns="82058" tIns="41029" rIns="82058" bIns="41029" rtlCol="0" anchor="ctr"/>
          <a:lstStyle/>
          <a:p>
            <a:pPr algn="ctr"/>
            <a:endParaRPr lang="en-US">
              <a:latin typeface="Cambria"/>
              <a:cs typeface="Cambria"/>
            </a:endParaRPr>
          </a:p>
        </p:txBody>
      </p:sp>
      <p:sp>
        <p:nvSpPr>
          <p:cNvPr id="4" name="Title 3"/>
          <p:cNvSpPr>
            <a:spLocks noGrp="1"/>
          </p:cNvSpPr>
          <p:nvPr>
            <p:ph type="title"/>
          </p:nvPr>
        </p:nvSpPr>
        <p:spPr>
          <a:xfrm>
            <a:off x="498474" y="401105"/>
            <a:ext cx="7556313" cy="803691"/>
          </a:xfrm>
        </p:spPr>
        <p:txBody>
          <a:bodyPr/>
          <a:lstStyle/>
          <a:p>
            <a:r>
              <a:rPr lang="en-US" b="1" dirty="0">
                <a:cs typeface="Cambria"/>
              </a:rPr>
              <a:t>Customer Relationship Lifecycle</a:t>
            </a:r>
            <a:br>
              <a:rPr lang="en-US" b="1" dirty="0">
                <a:cs typeface="Cambria"/>
              </a:rPr>
            </a:br>
            <a:endParaRPr lang="en-US" b="1" dirty="0"/>
          </a:p>
        </p:txBody>
      </p:sp>
      <p:sp>
        <p:nvSpPr>
          <p:cNvPr id="22"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23"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43</a:t>
            </a:fld>
            <a:endParaRPr lang="en-US" dirty="0">
              <a:solidFill>
                <a:srgbClr val="595959"/>
              </a:solidFill>
            </a:endParaRPr>
          </a:p>
        </p:txBody>
      </p:sp>
    </p:spTree>
    <p:extLst>
      <p:ext uri="{BB962C8B-B14F-4D97-AF65-F5344CB8AC3E}">
        <p14:creationId xmlns:p14="http://schemas.microsoft.com/office/powerpoint/2010/main" val="460316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dirty="0"/>
              <a:t>Introduction</a:t>
            </a:r>
          </a:p>
          <a:p>
            <a:r>
              <a:rPr lang="en-US" sz="1800" dirty="0"/>
              <a:t>Relationship Marketing Strategy</a:t>
            </a:r>
          </a:p>
          <a:p>
            <a:pPr lvl="1"/>
            <a:r>
              <a:rPr lang="en-US" sz="1600" dirty="0"/>
              <a:t>Building and Maintaining Relationships</a:t>
            </a:r>
          </a:p>
          <a:p>
            <a:pPr lvl="1"/>
            <a:r>
              <a:rPr lang="en-US" sz="1600" dirty="0"/>
              <a:t>Targeting and Adapting Relationship Marketing Strategies</a:t>
            </a:r>
          </a:p>
          <a:p>
            <a:pPr lvl="1"/>
            <a:r>
              <a:rPr lang="en-US" sz="1600" dirty="0"/>
              <a:t>Relationship Dynamics and Lifecycle Stages</a:t>
            </a:r>
          </a:p>
          <a:p>
            <a:r>
              <a:rPr lang="en-US" sz="1800" b="1" dirty="0">
                <a:solidFill>
                  <a:schemeClr val="tx2"/>
                </a:solidFill>
              </a:rPr>
              <a:t>Managing Relationship-Based Sustainable Competitive Advantage</a:t>
            </a:r>
          </a:p>
          <a:p>
            <a:pPr lvl="1"/>
            <a:r>
              <a:rPr lang="en-US" sz="1600" dirty="0"/>
              <a:t>Building Relationship Equity</a:t>
            </a:r>
          </a:p>
          <a:p>
            <a:pPr lvl="1"/>
            <a:r>
              <a:rPr lang="en-US" sz="1600" dirty="0"/>
              <a:t>Measuring Relationship Equity</a:t>
            </a:r>
          </a:p>
          <a:p>
            <a:pPr lvl="1"/>
            <a:r>
              <a:rPr lang="en-US" sz="1600" dirty="0"/>
              <a:t>Multiple Regression</a:t>
            </a:r>
          </a:p>
          <a:p>
            <a:r>
              <a:rPr lang="en-US" sz="1800" dirty="0"/>
              <a:t>Takeaways</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44</a:t>
            </a:fld>
            <a:endParaRPr lang="en-US" dirty="0">
              <a:solidFill>
                <a:srgbClr val="595959"/>
              </a:solidFill>
            </a:endParaRPr>
          </a:p>
        </p:txBody>
      </p:sp>
    </p:spTree>
    <p:extLst>
      <p:ext uri="{BB962C8B-B14F-4D97-AF65-F5344CB8AC3E}">
        <p14:creationId xmlns:p14="http://schemas.microsoft.com/office/powerpoint/2010/main" val="1709236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b="1" dirty="0"/>
              <a:t>Building Relationship Equity</a:t>
            </a:r>
          </a:p>
        </p:txBody>
      </p:sp>
      <p:sp>
        <p:nvSpPr>
          <p:cNvPr id="3" name="Content Placeholder 2"/>
          <p:cNvSpPr>
            <a:spLocks noGrp="1"/>
          </p:cNvSpPr>
          <p:nvPr>
            <p:ph idx="1"/>
          </p:nvPr>
        </p:nvSpPr>
        <p:spPr/>
        <p:txBody>
          <a:bodyPr>
            <a:normAutofit/>
          </a:bodyPr>
          <a:lstStyle/>
          <a:p>
            <a:r>
              <a:rPr lang="en-US" sz="2400" dirty="0"/>
              <a:t>The process of building relationship equity consists of two main steps:</a:t>
            </a:r>
          </a:p>
          <a:p>
            <a:pPr marL="571500" lvl="1" indent="-342900">
              <a:buFont typeface="+mj-lt"/>
              <a:buAutoNum type="arabicPeriod"/>
            </a:pPr>
            <a:r>
              <a:rPr lang="en-US" sz="2000" dirty="0"/>
              <a:t>A firm needs to develop a strong foundation that supports relationship building and maintenance </a:t>
            </a:r>
          </a:p>
          <a:p>
            <a:pPr marL="571500" lvl="1" indent="-342900">
              <a:buFont typeface="+mj-lt"/>
              <a:buAutoNum type="arabicPeriod"/>
            </a:pPr>
            <a:r>
              <a:rPr lang="en-US" sz="2000" dirty="0"/>
              <a:t>With this foundation, the firm can begin to implement relationship marketing and loyalty programs targeted at specific customer groups, designed to generate specific relational outcomes across the firm’s customer portfolio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45</a:t>
            </a:fld>
            <a:endParaRPr lang="en-US" dirty="0">
              <a:solidFill>
                <a:srgbClr val="595959"/>
              </a:solidFill>
            </a:endParaRPr>
          </a:p>
        </p:txBody>
      </p:sp>
    </p:spTree>
    <p:extLst>
      <p:ext uri="{BB962C8B-B14F-4D97-AF65-F5344CB8AC3E}">
        <p14:creationId xmlns:p14="http://schemas.microsoft.com/office/powerpoint/2010/main" val="419598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80976"/>
            <a:ext cx="7556313" cy="803691"/>
          </a:xfrm>
        </p:spPr>
        <p:txBody>
          <a:bodyPr/>
          <a:lstStyle/>
          <a:p>
            <a:r>
              <a:rPr lang="en-US" b="1" dirty="0"/>
              <a:t>Step 1: Developing a Strong Relationship Foundation</a:t>
            </a:r>
          </a:p>
        </p:txBody>
      </p:sp>
      <p:sp>
        <p:nvSpPr>
          <p:cNvPr id="3" name="Content Placeholder 2"/>
          <p:cNvSpPr>
            <a:spLocks noGrp="1"/>
          </p:cNvSpPr>
          <p:nvPr>
            <p:ph idx="1"/>
          </p:nvPr>
        </p:nvSpPr>
        <p:spPr>
          <a:xfrm>
            <a:off x="498474" y="1331056"/>
            <a:ext cx="8354173" cy="5234020"/>
          </a:xfrm>
        </p:spPr>
        <p:txBody>
          <a:bodyPr>
            <a:normAutofit fontScale="92500" lnSpcReduction="10000"/>
          </a:bodyPr>
          <a:lstStyle/>
          <a:p>
            <a:r>
              <a:rPr lang="en-US" sz="1900" dirty="0"/>
              <a:t>Unfairness and unresolved conflict can undo years and fortunes spent on relationship building </a:t>
            </a:r>
          </a:p>
          <a:p>
            <a:r>
              <a:rPr lang="en-US" sz="1900" dirty="0"/>
              <a:t>Counterproductive to increase RM budgets without having a process that deals with customer problems, service failures, or trust violations</a:t>
            </a:r>
          </a:p>
          <a:p>
            <a:r>
              <a:rPr lang="en-US" sz="1900" dirty="0"/>
              <a:t>The individual, boundary-spanning personnel with whom customers interact usually are the most critical means to create and maintain strong customer relationships </a:t>
            </a:r>
          </a:p>
          <a:p>
            <a:r>
              <a:rPr lang="en-US" sz="1900" dirty="0"/>
              <a:t>Because so many drivers of customer relationships revolve around boundary spanners, sellers need to dedicate their RM investments to selecting, training, and motivating boundary-spanning employees </a:t>
            </a:r>
          </a:p>
          <a:p>
            <a:r>
              <a:rPr lang="en-US" sz="1900" dirty="0"/>
              <a:t>Increasing the amount, frequency, and quality of communication with customers also can be effective </a:t>
            </a:r>
          </a:p>
          <a:p>
            <a:r>
              <a:rPr lang="en-US" sz="1900" dirty="0"/>
              <a:t>Regardless of the extensiveness of such external communication though, a poor alignment of internal, organizational elements with RM can undermine any effort to build customer relationships </a:t>
            </a:r>
          </a:p>
          <a:p>
            <a:endParaRPr lang="en-US"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46</a:t>
            </a:fld>
            <a:endParaRPr lang="en-US" dirty="0">
              <a:solidFill>
                <a:srgbClr val="595959"/>
              </a:solidFill>
            </a:endParaRPr>
          </a:p>
        </p:txBody>
      </p:sp>
    </p:spTree>
    <p:extLst>
      <p:ext uri="{BB962C8B-B14F-4D97-AF65-F5344CB8AC3E}">
        <p14:creationId xmlns:p14="http://schemas.microsoft.com/office/powerpoint/2010/main" val="23035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8474" y="353138"/>
            <a:ext cx="7556313" cy="803691"/>
          </a:xfrm>
        </p:spPr>
        <p:txBody>
          <a:bodyPr/>
          <a:lstStyle/>
          <a:p>
            <a:r>
              <a:rPr lang="en-US" b="1" dirty="0"/>
              <a:t>Relationship Marketing Best Practices</a:t>
            </a:r>
          </a:p>
        </p:txBody>
      </p:sp>
      <p:sp>
        <p:nvSpPr>
          <p:cNvPr id="5" name="Slide Number Placeholder 4"/>
          <p:cNvSpPr txBox="1">
            <a:spLocks/>
          </p:cNvSpPr>
          <p:nvPr/>
        </p:nvSpPr>
        <p:spPr>
          <a:xfrm>
            <a:off x="8417143" y="6512501"/>
            <a:ext cx="554038" cy="365125"/>
          </a:xfrm>
          <a:prstGeom prst="rect">
            <a:avLst/>
          </a:prstGeom>
        </p:spPr>
        <p:txBody>
          <a:bodyPr vert="horz" lIns="91440" tIns="45720" rIns="91440" bIns="45720" rtlCol="0" anchor="ctr"/>
          <a:lstStyle>
            <a:defPPr>
              <a:defRPr lang="en-US"/>
            </a:defPPr>
            <a:lvl1pPr marL="0" algn="r" defTabSz="456827" rtl="0" eaLnBrk="1" latinLnBrk="0" hangingPunct="1">
              <a:defRPr sz="1400" kern="1200">
                <a:solidFill>
                  <a:schemeClr val="bg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rgbClr val="595959"/>
                </a:solidFill>
              </a:rPr>
              <a:pPr/>
              <a:t>47</a:t>
            </a:fld>
            <a:endParaRPr lang="en-US" dirty="0">
              <a:solidFill>
                <a:srgbClr val="595959"/>
              </a:solidFill>
            </a:endParaRPr>
          </a:p>
        </p:txBody>
      </p:sp>
      <p:pic>
        <p:nvPicPr>
          <p:cNvPr id="3" name="Picture 2">
            <a:extLst>
              <a:ext uri="{FF2B5EF4-FFF2-40B4-BE49-F238E27FC236}">
                <a16:creationId xmlns:a16="http://schemas.microsoft.com/office/drawing/2014/main" id="{4F089ABC-7536-48C3-8F99-7FAE1A756024}"/>
              </a:ext>
            </a:extLst>
          </p:cNvPr>
          <p:cNvPicPr>
            <a:picLocks noChangeAspect="1"/>
          </p:cNvPicPr>
          <p:nvPr/>
        </p:nvPicPr>
        <p:blipFill rotWithShape="1">
          <a:blip r:embed="rId2"/>
          <a:srcRect b="2676"/>
          <a:stretch/>
        </p:blipFill>
        <p:spPr>
          <a:xfrm>
            <a:off x="1560352" y="1251766"/>
            <a:ext cx="6023296" cy="5606234"/>
          </a:xfrm>
          <a:prstGeom prst="rect">
            <a:avLst/>
          </a:prstGeom>
        </p:spPr>
      </p:pic>
    </p:spTree>
    <p:extLst>
      <p:ext uri="{BB962C8B-B14F-4D97-AF65-F5344CB8AC3E}">
        <p14:creationId xmlns:p14="http://schemas.microsoft.com/office/powerpoint/2010/main" val="3360196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47110"/>
            <a:ext cx="7556313" cy="803691"/>
          </a:xfrm>
        </p:spPr>
        <p:txBody>
          <a:bodyPr/>
          <a:lstStyle/>
          <a:p>
            <a:r>
              <a:rPr lang="en-US" b="1" dirty="0"/>
              <a:t>Step 2: Implementing Targeted RM and Loyalty Programs</a:t>
            </a:r>
          </a:p>
        </p:txBody>
      </p:sp>
      <p:sp>
        <p:nvSpPr>
          <p:cNvPr id="3" name="Content Placeholder 2"/>
          <p:cNvSpPr>
            <a:spLocks noGrp="1"/>
          </p:cNvSpPr>
          <p:nvPr>
            <p:ph idx="1"/>
          </p:nvPr>
        </p:nvSpPr>
        <p:spPr/>
        <p:txBody>
          <a:bodyPr>
            <a:normAutofit/>
          </a:bodyPr>
          <a:lstStyle/>
          <a:p>
            <a:r>
              <a:rPr lang="en-US" dirty="0"/>
              <a:t>Different RM programs build different forms of relational ties that generate varying returns from different types of customers </a:t>
            </a:r>
          </a:p>
          <a:p>
            <a:r>
              <a:rPr lang="en-US" b="1" dirty="0">
                <a:solidFill>
                  <a:srgbClr val="1F497D"/>
                </a:solidFill>
              </a:rPr>
              <a:t>Social RM programs</a:t>
            </a:r>
            <a:r>
              <a:rPr lang="en-US" dirty="0">
                <a:solidFill>
                  <a:srgbClr val="1F497D"/>
                </a:solidFill>
              </a:rPr>
              <a:t> </a:t>
            </a:r>
            <a:r>
              <a:rPr lang="en-US" dirty="0"/>
              <a:t>use social engagements like meals and sporting events to convey the customer’s special status </a:t>
            </a:r>
          </a:p>
          <a:p>
            <a:r>
              <a:rPr lang="en-US" b="1" dirty="0">
                <a:solidFill>
                  <a:srgbClr val="1F497D"/>
                </a:solidFill>
              </a:rPr>
              <a:t>Structural RM programs</a:t>
            </a:r>
            <a:r>
              <a:rPr lang="en-US" dirty="0">
                <a:solidFill>
                  <a:srgbClr val="1F497D"/>
                </a:solidFill>
              </a:rPr>
              <a:t> </a:t>
            </a:r>
            <a:r>
              <a:rPr lang="en-US" dirty="0"/>
              <a:t>provide investments that customers might not make themselves, such as in electronic order processing interfaces or customized packaging </a:t>
            </a:r>
          </a:p>
          <a:p>
            <a:r>
              <a:rPr lang="en-US" b="1" dirty="0">
                <a:solidFill>
                  <a:srgbClr val="1F497D"/>
                </a:solidFill>
              </a:rPr>
              <a:t>Financial RM programs</a:t>
            </a:r>
            <a:r>
              <a:rPr lang="en-US" dirty="0">
                <a:solidFill>
                  <a:srgbClr val="1F497D"/>
                </a:solidFill>
              </a:rPr>
              <a:t> </a:t>
            </a:r>
            <a:r>
              <a:rPr lang="en-US" dirty="0"/>
              <a:t>provide economic benefits, in the form of special discounts, giveaways, free shipping, or extended payment terms that ultimately tend to offer little relative advantage, because competitors can easily match them </a:t>
            </a:r>
          </a:p>
          <a:p>
            <a:endParaRPr lang="en-US" sz="24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48</a:t>
            </a:fld>
            <a:endParaRPr lang="en-US" dirty="0">
              <a:solidFill>
                <a:srgbClr val="595959"/>
              </a:solidFill>
            </a:endParaRPr>
          </a:p>
        </p:txBody>
      </p:sp>
    </p:spTree>
    <p:extLst>
      <p:ext uri="{BB962C8B-B14F-4D97-AF65-F5344CB8AC3E}">
        <p14:creationId xmlns:p14="http://schemas.microsoft.com/office/powerpoint/2010/main" val="28704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07094"/>
            <a:ext cx="7556313" cy="803691"/>
          </a:xfrm>
        </p:spPr>
        <p:txBody>
          <a:bodyPr/>
          <a:lstStyle/>
          <a:p>
            <a:r>
              <a:rPr lang="en-US" b="1" dirty="0"/>
              <a:t>Example: Telstra (Australia)</a:t>
            </a:r>
          </a:p>
        </p:txBody>
      </p:sp>
      <p:sp>
        <p:nvSpPr>
          <p:cNvPr id="3" name="Content Placeholder 2"/>
          <p:cNvSpPr>
            <a:spLocks noGrp="1"/>
          </p:cNvSpPr>
          <p:nvPr>
            <p:ph idx="1"/>
          </p:nvPr>
        </p:nvSpPr>
        <p:spPr/>
        <p:txBody>
          <a:bodyPr/>
          <a:lstStyle/>
          <a:p>
            <a:r>
              <a:rPr lang="en-US" dirty="0"/>
              <a:t>Telstra, Australia’s telecoms giant, launched a loyalty program called “Thanks” that rewards its customers with movie tickets and access to live music and sporting events</a:t>
            </a:r>
          </a:p>
          <a:p>
            <a:r>
              <a:rPr lang="en-US" dirty="0"/>
              <a:t>Mark </a:t>
            </a:r>
            <a:r>
              <a:rPr lang="en-US" dirty="0" err="1"/>
              <a:t>Buckman</a:t>
            </a:r>
            <a:r>
              <a:rPr lang="en-US" dirty="0"/>
              <a:t>, the chief marketing officer of Telstra, indicated that: “We want our customers to turn into advocates for our business. They stay longer with you, they spend more money with you and they recommend you to friends and family” </a:t>
            </a:r>
          </a:p>
          <a:p>
            <a:r>
              <a:rPr lang="en-US" dirty="0"/>
              <a:t>The program was launched to recognize the relationship Telstra has with its customers, while enhancing the commitment to the brand.</a:t>
            </a:r>
          </a:p>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49</a:t>
            </a:fld>
            <a:endParaRPr lang="en-US" dirty="0"/>
          </a:p>
        </p:txBody>
      </p:sp>
      <p:pic>
        <p:nvPicPr>
          <p:cNvPr id="6" name="Picture 5" descr="telst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039" y="4846367"/>
            <a:ext cx="2984734" cy="1942343"/>
          </a:xfrm>
          <a:prstGeom prst="rect">
            <a:avLst/>
          </a:prstGeom>
        </p:spPr>
      </p:pic>
    </p:spTree>
    <p:extLst>
      <p:ext uri="{BB962C8B-B14F-4D97-AF65-F5344CB8AC3E}">
        <p14:creationId xmlns:p14="http://schemas.microsoft.com/office/powerpoint/2010/main" val="393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5" y="93133"/>
            <a:ext cx="7772400" cy="990600"/>
          </a:xfrm>
        </p:spPr>
        <p:txBody>
          <a:bodyPr/>
          <a:lstStyle/>
          <a:p>
            <a:r>
              <a:rPr lang="en-US" sz="3200" b="1" dirty="0"/>
              <a:t>Relationship Marketing Builds Customer Relational Equity</a:t>
            </a:r>
          </a:p>
        </p:txBody>
      </p:sp>
      <p:sp>
        <p:nvSpPr>
          <p:cNvPr id="3" name="Content Placeholder 2"/>
          <p:cNvSpPr>
            <a:spLocks noGrp="1"/>
          </p:cNvSpPr>
          <p:nvPr>
            <p:ph idx="1"/>
          </p:nvPr>
        </p:nvSpPr>
        <p:spPr>
          <a:xfrm>
            <a:off x="457200" y="1371600"/>
            <a:ext cx="8382000" cy="4800600"/>
          </a:xfrm>
        </p:spPr>
        <p:txBody>
          <a:bodyPr>
            <a:normAutofit fontScale="92500" lnSpcReduction="10000"/>
          </a:bodyPr>
          <a:lstStyle/>
          <a:p>
            <a:r>
              <a:rPr lang="en-US" dirty="0"/>
              <a:t>Marketing Principle #3 focuses on building and maintaining barriers, or sustainable competitive advantages (SCA), to competitive attacks, based on the premise that competitors react continually to a firm’s success </a:t>
            </a:r>
            <a:endParaRPr lang="en-US" b="1" dirty="0">
              <a:solidFill>
                <a:srgbClr val="1F497D"/>
              </a:solidFill>
            </a:endParaRPr>
          </a:p>
          <a:p>
            <a:r>
              <a:rPr lang="en-US" b="1" dirty="0">
                <a:solidFill>
                  <a:srgbClr val="1F497D"/>
                </a:solidFill>
              </a:rPr>
              <a:t>Relationship equity</a:t>
            </a:r>
            <a:r>
              <a:rPr lang="en-US" dirty="0">
                <a:solidFill>
                  <a:srgbClr val="1F497D"/>
                </a:solidFill>
              </a:rPr>
              <a:t> </a:t>
            </a:r>
            <a:r>
              <a:rPr lang="en-US" dirty="0"/>
              <a:t>refers to the aggregation of relational assets and liabilities, associated with the firm’s boundary-spanning employees and social networks linked to the offering or experience, that add to or subtract from the value provided by the firm’s offering </a:t>
            </a:r>
          </a:p>
          <a:p>
            <a:r>
              <a:rPr lang="en-US" dirty="0"/>
              <a:t>Relationships powerfully affect behavior; relational-based decision making is ingrained in people’s psyches </a:t>
            </a:r>
          </a:p>
          <a:p>
            <a:r>
              <a:rPr lang="en-US" dirty="0"/>
              <a:t>Strong affect on performance outcomes (meta-analysis of 20 years of data across 38,000 relationships)</a:t>
            </a:r>
            <a:endParaRPr lang="en-US" sz="2400" baseline="30000" dirty="0"/>
          </a:p>
          <a:p>
            <a:pPr lvl="1"/>
            <a:r>
              <a:rPr lang="en-US" sz="2200" dirty="0"/>
              <a:t>WOM (r = .61, </a:t>
            </a:r>
            <a:r>
              <a:rPr lang="en-US" sz="2200" i="1" dirty="0"/>
              <a:t>p</a:t>
            </a:r>
            <a:r>
              <a:rPr lang="en-US" sz="2200" dirty="0"/>
              <a:t> &lt; .01)</a:t>
            </a:r>
          </a:p>
          <a:p>
            <a:pPr lvl="1"/>
            <a:r>
              <a:rPr lang="en-US" sz="2200" dirty="0"/>
              <a:t>Loyalty (r = .52, </a:t>
            </a:r>
            <a:r>
              <a:rPr lang="en-US" sz="2200" i="1" dirty="0"/>
              <a:t>p</a:t>
            </a:r>
            <a:r>
              <a:rPr lang="en-US" sz="2200" dirty="0"/>
              <a:t> &lt; .01)</a:t>
            </a:r>
          </a:p>
          <a:p>
            <a:pPr lvl="1"/>
            <a:r>
              <a:rPr lang="en-US" sz="2200" dirty="0"/>
              <a:t>Objective performance (r = .35, </a:t>
            </a:r>
            <a:r>
              <a:rPr lang="en-US" sz="2200" i="1" dirty="0"/>
              <a:t>p</a:t>
            </a:r>
            <a:r>
              <a:rPr lang="en-US" sz="2200" dirty="0"/>
              <a:t> &lt; .01)</a:t>
            </a:r>
          </a:p>
          <a:p>
            <a:pPr>
              <a:spcBef>
                <a:spcPts val="500"/>
              </a:spcBef>
            </a:pPr>
            <a:endParaRPr lang="en-US" baseline="30000" dirty="0"/>
          </a:p>
          <a:p>
            <a:pPr lvl="1">
              <a:spcBef>
                <a:spcPts val="500"/>
              </a:spcBef>
            </a:pPr>
            <a:endParaRPr lang="en-US" sz="2000" dirty="0"/>
          </a:p>
          <a:p>
            <a:pPr marL="914349" lvl="1" indent="-457200">
              <a:buFont typeface="+mj-lt"/>
              <a:buAutoNum type="arabicPeriod"/>
            </a:pPr>
            <a:endParaRPr lang="en-US" sz="2000" dirty="0"/>
          </a:p>
          <a:p>
            <a:pPr marL="914349" lvl="1" indent="-457200">
              <a:buFont typeface="+mj-lt"/>
              <a:buAutoNum type="arabicPeriod"/>
            </a:pPr>
            <a:endParaRPr lang="en-US" sz="2400" dirty="0"/>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5</a:t>
            </a:fld>
            <a:endParaRPr lang="en-US" dirty="0"/>
          </a:p>
        </p:txBody>
      </p:sp>
      <p:sp>
        <p:nvSpPr>
          <p:cNvPr id="5" name="Text Box 4"/>
          <p:cNvSpPr txBox="1">
            <a:spLocks noChangeArrowheads="1"/>
          </p:cNvSpPr>
          <p:nvPr/>
        </p:nvSpPr>
        <p:spPr bwMode="auto">
          <a:xfrm>
            <a:off x="2633125" y="6400800"/>
            <a:ext cx="2700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(Palmatier et al. 2006)</a:t>
            </a:r>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5</a:t>
            </a:fld>
            <a:endParaRPr lang="en-US" dirty="0">
              <a:solidFill>
                <a:srgbClr val="595959"/>
              </a:solidFill>
            </a:endParaRPr>
          </a:p>
        </p:txBody>
      </p:sp>
    </p:spTree>
    <p:extLst>
      <p:ext uri="{BB962C8B-B14F-4D97-AF65-F5344CB8AC3E}">
        <p14:creationId xmlns:p14="http://schemas.microsoft.com/office/powerpoint/2010/main" val="52868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2190"/>
            <a:ext cx="7556313" cy="803691"/>
          </a:xfrm>
        </p:spPr>
        <p:txBody>
          <a:bodyPr/>
          <a:lstStyle/>
          <a:p>
            <a:r>
              <a:rPr lang="en-US" b="1" dirty="0"/>
              <a:t>Example: Your World Rewards (UAE &amp; US)</a:t>
            </a:r>
            <a:br>
              <a:rPr lang="en-US" b="1" dirty="0"/>
            </a:br>
            <a:endParaRPr lang="en-US" b="1" dirty="0"/>
          </a:p>
        </p:txBody>
      </p:sp>
      <p:sp>
        <p:nvSpPr>
          <p:cNvPr id="3" name="Content Placeholder 2"/>
          <p:cNvSpPr>
            <a:spLocks noGrp="1"/>
          </p:cNvSpPr>
          <p:nvPr>
            <p:ph idx="1"/>
          </p:nvPr>
        </p:nvSpPr>
        <p:spPr/>
        <p:txBody>
          <a:bodyPr>
            <a:normAutofit/>
          </a:bodyPr>
          <a:lstStyle/>
          <a:p>
            <a:r>
              <a:rPr lang="en-US" dirty="0">
                <a:solidFill>
                  <a:srgbClr val="595959"/>
                </a:solidFill>
              </a:rPr>
              <a:t>Emirates Airline and Starwood Hotels &amp; Resorts Worldwide, Inc. formed a partnership, Your World Rewards, to provide reciprocal benefits to Emirates Skywards and Starwood Preferred Guest (SPG) customers</a:t>
            </a:r>
          </a:p>
          <a:p>
            <a:r>
              <a:rPr lang="en-US" dirty="0">
                <a:solidFill>
                  <a:srgbClr val="595959"/>
                </a:solidFill>
              </a:rPr>
              <a:t> The combined program allows Skywards and SPG elite members to gain points and rewards when they fly with Emirates or stay with Starwood.. </a:t>
            </a:r>
          </a:p>
          <a:p>
            <a:r>
              <a:rPr lang="en-US" dirty="0">
                <a:solidFill>
                  <a:srgbClr val="595959"/>
                </a:solidFill>
              </a:rPr>
              <a:t>Thierry </a:t>
            </a:r>
            <a:r>
              <a:rPr lang="en-US" dirty="0" err="1">
                <a:solidFill>
                  <a:srgbClr val="595959"/>
                </a:solidFill>
              </a:rPr>
              <a:t>Antinori</a:t>
            </a:r>
            <a:r>
              <a:rPr lang="en-US" dirty="0">
                <a:solidFill>
                  <a:srgbClr val="595959"/>
                </a:solidFill>
              </a:rPr>
              <a:t>, executive vice president and chief commercial officer of Emirates Airline, reports that: “The combination of Emirates’ growing global network, Starwood’s innovative take on hospitality and our top-rated loyalty programs allow us to recognize our most valuable customers with a heightened level of service and greater rewards wherever they travel – be it to one of our more than 140 destinations or at any of Starwood’s 1,200 hotels.”</a:t>
            </a:r>
          </a:p>
          <a:p>
            <a:endParaRPr lang="en-US" dirty="0">
              <a:solidFill>
                <a:srgbClr val="595959"/>
              </a:solidFill>
            </a:endParaRPr>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50</a:t>
            </a:fld>
            <a:endParaRPr lang="en-US" dirty="0"/>
          </a:p>
        </p:txBody>
      </p:sp>
      <p:pic>
        <p:nvPicPr>
          <p:cNvPr id="6" name="Picture 5" descr="SPG-275x175_tcm233-19304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176" y="5257606"/>
            <a:ext cx="2406020" cy="1531104"/>
          </a:xfrm>
          <a:prstGeom prst="rect">
            <a:avLst/>
          </a:prstGeom>
        </p:spPr>
      </p:pic>
    </p:spTree>
    <p:extLst>
      <p:ext uri="{BB962C8B-B14F-4D97-AF65-F5344CB8AC3E}">
        <p14:creationId xmlns:p14="http://schemas.microsoft.com/office/powerpoint/2010/main" val="44245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47110"/>
            <a:ext cx="7556313" cy="803691"/>
          </a:xfrm>
        </p:spPr>
        <p:txBody>
          <a:bodyPr/>
          <a:lstStyle/>
          <a:p>
            <a:r>
              <a:rPr lang="en-US" b="1" dirty="0"/>
              <a:t>Step 2: Implementing Targeting RM and Loyalty Programs</a:t>
            </a:r>
          </a:p>
        </p:txBody>
      </p:sp>
      <p:sp>
        <p:nvSpPr>
          <p:cNvPr id="3" name="Content Placeholder 2"/>
          <p:cNvSpPr>
            <a:spLocks noGrp="1"/>
          </p:cNvSpPr>
          <p:nvPr>
            <p:ph idx="1"/>
          </p:nvPr>
        </p:nvSpPr>
        <p:spPr/>
        <p:txBody>
          <a:bodyPr>
            <a:normAutofit/>
          </a:bodyPr>
          <a:lstStyle/>
          <a:p>
            <a:r>
              <a:rPr lang="en-US" sz="2400" dirty="0"/>
              <a:t>Overall, targeting RM programs toward customers with high relationship orientations will make them more effective </a:t>
            </a:r>
          </a:p>
          <a:p>
            <a:r>
              <a:rPr lang="en-US" sz="2400" dirty="0"/>
              <a:t>Sellers need to leverage their RM investments by designing and delivering programs that increase their customers’ perceptions of the seller’s free will, benevolence, risk, and cost </a:t>
            </a:r>
          </a:p>
          <a:p>
            <a:r>
              <a:rPr lang="en-US" sz="2400" dirty="0"/>
              <a:t>The next step, beyond inducing gratitude, is getting customers to act on these feelings in ways that produce the most benefits </a:t>
            </a:r>
          </a:p>
          <a:p>
            <a:r>
              <a:rPr lang="en-US" sz="2400" dirty="0"/>
              <a:t>RM investments should be targeted and adapted according to the relationship stage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51</a:t>
            </a:fld>
            <a:endParaRPr lang="en-US" dirty="0">
              <a:solidFill>
                <a:srgbClr val="595959"/>
              </a:solidFill>
            </a:endParaRPr>
          </a:p>
        </p:txBody>
      </p:sp>
    </p:spTree>
    <p:extLst>
      <p:ext uri="{BB962C8B-B14F-4D97-AF65-F5344CB8AC3E}">
        <p14:creationId xmlns:p14="http://schemas.microsoft.com/office/powerpoint/2010/main" val="31555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Measuring Relationship Equity</a:t>
            </a:r>
          </a:p>
        </p:txBody>
      </p:sp>
      <p:sp>
        <p:nvSpPr>
          <p:cNvPr id="3" name="Content Placeholder 2"/>
          <p:cNvSpPr>
            <a:spLocks noGrp="1"/>
          </p:cNvSpPr>
          <p:nvPr>
            <p:ph idx="1"/>
          </p:nvPr>
        </p:nvSpPr>
        <p:spPr>
          <a:xfrm>
            <a:off x="498474" y="1331056"/>
            <a:ext cx="8354173" cy="5092530"/>
          </a:xfrm>
        </p:spPr>
        <p:txBody>
          <a:bodyPr>
            <a:normAutofit/>
          </a:bodyPr>
          <a:lstStyle/>
          <a:p>
            <a:r>
              <a:rPr lang="en-US" sz="1800" dirty="0"/>
              <a:t>A central measure of the effectiveness of RM efforts is relational equity, which should be assessed on an ongoing basis to support learning and refinement over time </a:t>
            </a:r>
          </a:p>
          <a:p>
            <a:r>
              <a:rPr lang="en-US" sz="1800" dirty="0"/>
              <a:t>An effective measure of relational equity requires a clear definition of the target of that measure </a:t>
            </a:r>
          </a:p>
          <a:p>
            <a:r>
              <a:rPr lang="en-US" sz="1800" dirty="0"/>
              <a:t>If RM efforts inherently result in longer relationships, then it may seem that duration should be a good proxy for relationship strength or equity </a:t>
            </a:r>
          </a:p>
          <a:p>
            <a:r>
              <a:rPr lang="en-US" sz="1800" dirty="0"/>
              <a:t>Another approach links RM programs and relationship equity measures to customer lifetime value, to isolate what portion of the CLV results from relationship equity or specific RM programs </a:t>
            </a:r>
          </a:p>
          <a:p>
            <a:r>
              <a:rPr lang="en-US" sz="1800" dirty="0"/>
              <a:t>Although this CLV approach is very helpful, in that it integrates multiple financial outcomes into one measure and captures future financial benefits, it cannot capture some of the potential benefits of a strong relational bond, such as positive WOM that leads to new customer acquisition </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52</a:t>
            </a:fld>
            <a:endParaRPr lang="en-US" dirty="0">
              <a:solidFill>
                <a:srgbClr val="595959"/>
              </a:solidFill>
            </a:endParaRPr>
          </a:p>
        </p:txBody>
      </p:sp>
    </p:spTree>
    <p:extLst>
      <p:ext uri="{BB962C8B-B14F-4D97-AF65-F5344CB8AC3E}">
        <p14:creationId xmlns:p14="http://schemas.microsoft.com/office/powerpoint/2010/main" val="64720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Key Relationship Dimensions and Example Measures</a:t>
            </a:r>
          </a:p>
        </p:txBody>
      </p:sp>
      <p:sp>
        <p:nvSpPr>
          <p:cNvPr id="5" name="Slide Number Placeholder 4"/>
          <p:cNvSpPr txBox="1">
            <a:spLocks/>
          </p:cNvSpPr>
          <p:nvPr/>
        </p:nvSpPr>
        <p:spPr>
          <a:xfrm>
            <a:off x="8417143" y="6406655"/>
            <a:ext cx="554038" cy="365125"/>
          </a:xfrm>
          <a:prstGeom prst="rect">
            <a:avLst/>
          </a:prstGeom>
        </p:spPr>
        <p:txBody>
          <a:bodyPr vert="horz" lIns="91440" tIns="45720" rIns="91440" bIns="45720" rtlCol="0" anchor="ctr"/>
          <a:lstStyle>
            <a:defPPr>
              <a:defRPr lang="en-US"/>
            </a:defPPr>
            <a:lvl1pPr marL="0" algn="r" defTabSz="456827" rtl="0" eaLnBrk="1" latinLnBrk="0" hangingPunct="1">
              <a:defRPr sz="1400" kern="1200">
                <a:solidFill>
                  <a:schemeClr val="bg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rgbClr val="595959"/>
                </a:solidFill>
              </a:rPr>
              <a:pPr/>
              <a:t>53</a:t>
            </a:fld>
            <a:endParaRPr lang="en-US" dirty="0">
              <a:solidFill>
                <a:srgbClr val="595959"/>
              </a:solidFill>
            </a:endParaRPr>
          </a:p>
        </p:txBody>
      </p:sp>
      <p:pic>
        <p:nvPicPr>
          <p:cNvPr id="3" name="Picture 2">
            <a:extLst>
              <a:ext uri="{FF2B5EF4-FFF2-40B4-BE49-F238E27FC236}">
                <a16:creationId xmlns:a16="http://schemas.microsoft.com/office/drawing/2014/main" id="{ADCBDCB4-7085-4921-AD1D-4AE27332E2F7}"/>
              </a:ext>
            </a:extLst>
          </p:cNvPr>
          <p:cNvPicPr>
            <a:picLocks noChangeAspect="1"/>
          </p:cNvPicPr>
          <p:nvPr/>
        </p:nvPicPr>
        <p:blipFill>
          <a:blip r:embed="rId2"/>
          <a:stretch>
            <a:fillRect/>
          </a:stretch>
        </p:blipFill>
        <p:spPr>
          <a:xfrm>
            <a:off x="793843" y="1235929"/>
            <a:ext cx="7556314" cy="5552878"/>
          </a:xfrm>
          <a:prstGeom prst="rect">
            <a:avLst/>
          </a:prstGeom>
        </p:spPr>
      </p:pic>
    </p:spTree>
    <p:extLst>
      <p:ext uri="{BB962C8B-B14F-4D97-AF65-F5344CB8AC3E}">
        <p14:creationId xmlns:p14="http://schemas.microsoft.com/office/powerpoint/2010/main" val="1831659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Key Relationship Dimensions and Example Measures</a:t>
            </a:r>
          </a:p>
        </p:txBody>
      </p:sp>
      <p:sp>
        <p:nvSpPr>
          <p:cNvPr id="5" name="Slide Number Placeholder 4"/>
          <p:cNvSpPr txBox="1">
            <a:spLocks/>
          </p:cNvSpPr>
          <p:nvPr/>
        </p:nvSpPr>
        <p:spPr>
          <a:xfrm>
            <a:off x="8417143" y="6406655"/>
            <a:ext cx="554038" cy="365125"/>
          </a:xfrm>
          <a:prstGeom prst="rect">
            <a:avLst/>
          </a:prstGeom>
        </p:spPr>
        <p:txBody>
          <a:bodyPr vert="horz" lIns="91440" tIns="45720" rIns="91440" bIns="45720" rtlCol="0" anchor="ctr"/>
          <a:lstStyle>
            <a:defPPr>
              <a:defRPr lang="en-US"/>
            </a:defPPr>
            <a:lvl1pPr marL="0" algn="r" defTabSz="456827" rtl="0" eaLnBrk="1" latinLnBrk="0" hangingPunct="1">
              <a:defRPr sz="1400" kern="1200">
                <a:solidFill>
                  <a:schemeClr val="bg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rgbClr val="595959"/>
                </a:solidFill>
              </a:rPr>
              <a:pPr/>
              <a:t>54</a:t>
            </a:fld>
            <a:endParaRPr lang="en-US" dirty="0">
              <a:solidFill>
                <a:srgbClr val="595959"/>
              </a:solidFill>
            </a:endParaRPr>
          </a:p>
        </p:txBody>
      </p:sp>
      <p:pic>
        <p:nvPicPr>
          <p:cNvPr id="3" name="Picture 2">
            <a:extLst>
              <a:ext uri="{FF2B5EF4-FFF2-40B4-BE49-F238E27FC236}">
                <a16:creationId xmlns:a16="http://schemas.microsoft.com/office/drawing/2014/main" id="{ADCBDCB4-7085-4921-AD1D-4AE27332E2F7}"/>
              </a:ext>
            </a:extLst>
          </p:cNvPr>
          <p:cNvPicPr>
            <a:picLocks noChangeAspect="1"/>
          </p:cNvPicPr>
          <p:nvPr/>
        </p:nvPicPr>
        <p:blipFill>
          <a:blip r:embed="rId2"/>
          <a:stretch>
            <a:fillRect/>
          </a:stretch>
        </p:blipFill>
        <p:spPr>
          <a:xfrm>
            <a:off x="793843" y="1235929"/>
            <a:ext cx="7556314" cy="5552878"/>
          </a:xfrm>
          <a:prstGeom prst="rect">
            <a:avLst/>
          </a:prstGeom>
        </p:spPr>
      </p:pic>
      <p:pic>
        <p:nvPicPr>
          <p:cNvPr id="4" name="Picture 3">
            <a:extLst>
              <a:ext uri="{FF2B5EF4-FFF2-40B4-BE49-F238E27FC236}">
                <a16:creationId xmlns:a16="http://schemas.microsoft.com/office/drawing/2014/main" id="{63D166AB-A02B-404D-9FB5-81F08F3B0AFD}"/>
              </a:ext>
            </a:extLst>
          </p:cNvPr>
          <p:cNvPicPr>
            <a:picLocks noChangeAspect="1"/>
          </p:cNvPicPr>
          <p:nvPr/>
        </p:nvPicPr>
        <p:blipFill>
          <a:blip r:embed="rId3"/>
          <a:stretch>
            <a:fillRect/>
          </a:stretch>
        </p:blipFill>
        <p:spPr>
          <a:xfrm>
            <a:off x="793843" y="1582226"/>
            <a:ext cx="7556314" cy="5189554"/>
          </a:xfrm>
          <a:prstGeom prst="rect">
            <a:avLst/>
          </a:prstGeom>
        </p:spPr>
      </p:pic>
    </p:spTree>
    <p:extLst>
      <p:ext uri="{BB962C8B-B14F-4D97-AF65-F5344CB8AC3E}">
        <p14:creationId xmlns:p14="http://schemas.microsoft.com/office/powerpoint/2010/main" val="1273369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Key Relationship Dimensions and Example Measures</a:t>
            </a:r>
          </a:p>
        </p:txBody>
      </p:sp>
      <p:sp>
        <p:nvSpPr>
          <p:cNvPr id="5" name="Slide Number Placeholder 4"/>
          <p:cNvSpPr txBox="1">
            <a:spLocks/>
          </p:cNvSpPr>
          <p:nvPr/>
        </p:nvSpPr>
        <p:spPr>
          <a:xfrm>
            <a:off x="8417143" y="6406655"/>
            <a:ext cx="554038" cy="365125"/>
          </a:xfrm>
          <a:prstGeom prst="rect">
            <a:avLst/>
          </a:prstGeom>
        </p:spPr>
        <p:txBody>
          <a:bodyPr vert="horz" lIns="91440" tIns="45720" rIns="91440" bIns="45720" rtlCol="0" anchor="ctr"/>
          <a:lstStyle>
            <a:defPPr>
              <a:defRPr lang="en-US"/>
            </a:defPPr>
            <a:lvl1pPr marL="0" algn="r" defTabSz="456827" rtl="0" eaLnBrk="1" latinLnBrk="0" hangingPunct="1">
              <a:defRPr sz="1400" kern="1200">
                <a:solidFill>
                  <a:schemeClr val="bg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rgbClr val="595959"/>
                </a:solidFill>
              </a:rPr>
              <a:pPr/>
              <a:t>55</a:t>
            </a:fld>
            <a:endParaRPr lang="en-US" dirty="0">
              <a:solidFill>
                <a:srgbClr val="595959"/>
              </a:solidFill>
            </a:endParaRPr>
          </a:p>
        </p:txBody>
      </p:sp>
      <p:pic>
        <p:nvPicPr>
          <p:cNvPr id="7" name="Picture 6">
            <a:extLst>
              <a:ext uri="{FF2B5EF4-FFF2-40B4-BE49-F238E27FC236}">
                <a16:creationId xmlns:a16="http://schemas.microsoft.com/office/drawing/2014/main" id="{66EF2F53-519C-49E2-8A8F-CA9126AF91D6}"/>
              </a:ext>
            </a:extLst>
          </p:cNvPr>
          <p:cNvPicPr>
            <a:picLocks noChangeAspect="1"/>
          </p:cNvPicPr>
          <p:nvPr/>
        </p:nvPicPr>
        <p:blipFill>
          <a:blip r:embed="rId2"/>
          <a:stretch>
            <a:fillRect/>
          </a:stretch>
        </p:blipFill>
        <p:spPr>
          <a:xfrm>
            <a:off x="793842" y="1472569"/>
            <a:ext cx="7556315" cy="3579307"/>
          </a:xfrm>
          <a:prstGeom prst="rect">
            <a:avLst/>
          </a:prstGeom>
        </p:spPr>
      </p:pic>
    </p:spTree>
    <p:extLst>
      <p:ext uri="{BB962C8B-B14F-4D97-AF65-F5344CB8AC3E}">
        <p14:creationId xmlns:p14="http://schemas.microsoft.com/office/powerpoint/2010/main" val="2201966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AB9AC9"/>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459690-DEC2-4277-9B0C-58F78E3BDE84}"/>
              </a:ext>
            </a:extLst>
          </p:cNvPr>
          <p:cNvPicPr>
            <a:picLocks noChangeAspect="1"/>
          </p:cNvPicPr>
          <p:nvPr/>
        </p:nvPicPr>
        <p:blipFill>
          <a:blip r:embed="rId2"/>
          <a:stretch>
            <a:fillRect/>
          </a:stretch>
        </p:blipFill>
        <p:spPr>
          <a:xfrm>
            <a:off x="1224948" y="2863977"/>
            <a:ext cx="6286860" cy="4005532"/>
          </a:xfrm>
          <a:prstGeom prst="rect">
            <a:avLst/>
          </a:prstGeom>
        </p:spPr>
      </p:pic>
      <p:pic>
        <p:nvPicPr>
          <p:cNvPr id="14" name="Picture 13">
            <a:extLst>
              <a:ext uri="{FF2B5EF4-FFF2-40B4-BE49-F238E27FC236}">
                <a16:creationId xmlns:a16="http://schemas.microsoft.com/office/drawing/2014/main" id="{0305A7D0-AFE7-4FDC-9124-ADDF8F50E172}"/>
              </a:ext>
            </a:extLst>
          </p:cNvPr>
          <p:cNvPicPr>
            <a:picLocks noChangeAspect="1"/>
          </p:cNvPicPr>
          <p:nvPr/>
        </p:nvPicPr>
        <p:blipFill rotWithShape="1">
          <a:blip r:embed="rId3"/>
          <a:srcRect r="48239"/>
          <a:stretch/>
        </p:blipFill>
        <p:spPr>
          <a:xfrm>
            <a:off x="0" y="0"/>
            <a:ext cx="4733026" cy="1211937"/>
          </a:xfrm>
          <a:prstGeom prst="rect">
            <a:avLst/>
          </a:prstGeom>
        </p:spPr>
      </p:pic>
      <p:pic>
        <p:nvPicPr>
          <p:cNvPr id="26" name="Picture 25">
            <a:extLst>
              <a:ext uri="{FF2B5EF4-FFF2-40B4-BE49-F238E27FC236}">
                <a16:creationId xmlns:a16="http://schemas.microsoft.com/office/drawing/2014/main" id="{55D6B04F-B89B-48C5-B10A-B4E17A5A5D52}"/>
              </a:ext>
            </a:extLst>
          </p:cNvPr>
          <p:cNvPicPr>
            <a:picLocks noChangeAspect="1"/>
          </p:cNvPicPr>
          <p:nvPr/>
        </p:nvPicPr>
        <p:blipFill rotWithShape="1">
          <a:blip r:embed="rId3"/>
          <a:srcRect l="56629"/>
          <a:stretch/>
        </p:blipFill>
        <p:spPr>
          <a:xfrm>
            <a:off x="5187351" y="0"/>
            <a:ext cx="3965814" cy="1211937"/>
          </a:xfrm>
          <a:prstGeom prst="rect">
            <a:avLst/>
          </a:prstGeom>
        </p:spPr>
      </p:pic>
      <p:pic>
        <p:nvPicPr>
          <p:cNvPr id="7" name="Picture 6">
            <a:extLst>
              <a:ext uri="{FF2B5EF4-FFF2-40B4-BE49-F238E27FC236}">
                <a16:creationId xmlns:a16="http://schemas.microsoft.com/office/drawing/2014/main" id="{A9FB3F50-CB74-4735-992F-A7BFF3FD4FA2}"/>
              </a:ext>
            </a:extLst>
          </p:cNvPr>
          <p:cNvPicPr>
            <a:picLocks noChangeAspect="1"/>
          </p:cNvPicPr>
          <p:nvPr/>
        </p:nvPicPr>
        <p:blipFill>
          <a:blip r:embed="rId4"/>
          <a:stretch>
            <a:fillRect/>
          </a:stretch>
        </p:blipFill>
        <p:spPr>
          <a:xfrm>
            <a:off x="1213446" y="881525"/>
            <a:ext cx="6377796" cy="1991258"/>
          </a:xfrm>
          <a:prstGeom prst="rect">
            <a:avLst/>
          </a:prstGeom>
        </p:spPr>
      </p:pic>
      <p:pic>
        <p:nvPicPr>
          <p:cNvPr id="28" name="Picture 27">
            <a:extLst>
              <a:ext uri="{FF2B5EF4-FFF2-40B4-BE49-F238E27FC236}">
                <a16:creationId xmlns:a16="http://schemas.microsoft.com/office/drawing/2014/main" id="{2B728DBB-6AE2-4237-A44E-E0E0E3EA5647}"/>
              </a:ext>
            </a:extLst>
          </p:cNvPr>
          <p:cNvPicPr>
            <a:picLocks noChangeAspect="1"/>
          </p:cNvPicPr>
          <p:nvPr/>
        </p:nvPicPr>
        <p:blipFill rotWithShape="1">
          <a:blip r:embed="rId3"/>
          <a:srcRect l="82667"/>
          <a:stretch/>
        </p:blipFill>
        <p:spPr>
          <a:xfrm>
            <a:off x="7568241" y="0"/>
            <a:ext cx="1584923" cy="1211937"/>
          </a:xfrm>
          <a:prstGeom prst="rect">
            <a:avLst/>
          </a:prstGeom>
        </p:spPr>
      </p:pic>
    </p:spTree>
    <p:extLst>
      <p:ext uri="{BB962C8B-B14F-4D97-AF65-F5344CB8AC3E}">
        <p14:creationId xmlns:p14="http://schemas.microsoft.com/office/powerpoint/2010/main" val="1132707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AB9AC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DB939-87E5-4991-BF3C-2EAA853A3519}"/>
              </a:ext>
            </a:extLst>
          </p:cNvPr>
          <p:cNvPicPr>
            <a:picLocks noChangeAspect="1"/>
          </p:cNvPicPr>
          <p:nvPr/>
        </p:nvPicPr>
        <p:blipFill>
          <a:blip r:embed="rId2"/>
          <a:stretch>
            <a:fillRect/>
          </a:stretch>
        </p:blipFill>
        <p:spPr>
          <a:xfrm>
            <a:off x="0" y="1775462"/>
            <a:ext cx="9144000" cy="3905179"/>
          </a:xfrm>
          <a:prstGeom prst="rect">
            <a:avLst/>
          </a:prstGeom>
        </p:spPr>
      </p:pic>
      <p:pic>
        <p:nvPicPr>
          <p:cNvPr id="4" name="Picture 3">
            <a:extLst>
              <a:ext uri="{FF2B5EF4-FFF2-40B4-BE49-F238E27FC236}">
                <a16:creationId xmlns:a16="http://schemas.microsoft.com/office/drawing/2014/main" id="{0AE4951D-BF8E-452E-A560-95A8F8B3E1E5}"/>
              </a:ext>
            </a:extLst>
          </p:cNvPr>
          <p:cNvPicPr>
            <a:picLocks noChangeAspect="1"/>
          </p:cNvPicPr>
          <p:nvPr/>
        </p:nvPicPr>
        <p:blipFill rotWithShape="1">
          <a:blip r:embed="rId3"/>
          <a:srcRect r="48239"/>
          <a:stretch/>
        </p:blipFill>
        <p:spPr>
          <a:xfrm>
            <a:off x="0" y="0"/>
            <a:ext cx="4733026" cy="1211937"/>
          </a:xfrm>
          <a:prstGeom prst="rect">
            <a:avLst/>
          </a:prstGeom>
        </p:spPr>
      </p:pic>
      <p:pic>
        <p:nvPicPr>
          <p:cNvPr id="5" name="Picture 4">
            <a:extLst>
              <a:ext uri="{FF2B5EF4-FFF2-40B4-BE49-F238E27FC236}">
                <a16:creationId xmlns:a16="http://schemas.microsoft.com/office/drawing/2014/main" id="{0A4536F9-066F-4610-9640-1419CA3A9148}"/>
              </a:ext>
            </a:extLst>
          </p:cNvPr>
          <p:cNvPicPr>
            <a:picLocks noChangeAspect="1"/>
          </p:cNvPicPr>
          <p:nvPr/>
        </p:nvPicPr>
        <p:blipFill rotWithShape="1">
          <a:blip r:embed="rId3"/>
          <a:srcRect l="56629"/>
          <a:stretch/>
        </p:blipFill>
        <p:spPr>
          <a:xfrm>
            <a:off x="5187351" y="0"/>
            <a:ext cx="3965814" cy="1211937"/>
          </a:xfrm>
          <a:prstGeom prst="rect">
            <a:avLst/>
          </a:prstGeom>
        </p:spPr>
      </p:pic>
    </p:spTree>
    <p:extLst>
      <p:ext uri="{BB962C8B-B14F-4D97-AF65-F5344CB8AC3E}">
        <p14:creationId xmlns:p14="http://schemas.microsoft.com/office/powerpoint/2010/main" val="21587133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B9AC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98780-4754-4CB6-9E89-718240AC0180}"/>
              </a:ext>
            </a:extLst>
          </p:cNvPr>
          <p:cNvPicPr>
            <a:picLocks noChangeAspect="1"/>
          </p:cNvPicPr>
          <p:nvPr/>
        </p:nvPicPr>
        <p:blipFill rotWithShape="1">
          <a:blip r:embed="rId2"/>
          <a:srcRect b="26373"/>
          <a:stretch/>
        </p:blipFill>
        <p:spPr>
          <a:xfrm>
            <a:off x="648546" y="241539"/>
            <a:ext cx="7846908" cy="6078747"/>
          </a:xfrm>
          <a:prstGeom prst="rect">
            <a:avLst/>
          </a:prstGeom>
        </p:spPr>
      </p:pic>
    </p:spTree>
    <p:extLst>
      <p:ext uri="{BB962C8B-B14F-4D97-AF65-F5344CB8AC3E}">
        <p14:creationId xmlns:p14="http://schemas.microsoft.com/office/powerpoint/2010/main" val="2550039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AB9AC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5CA43B-CDBD-46EA-BD07-BE5B977476DC}"/>
              </a:ext>
            </a:extLst>
          </p:cNvPr>
          <p:cNvPicPr>
            <a:picLocks noChangeAspect="1"/>
          </p:cNvPicPr>
          <p:nvPr/>
        </p:nvPicPr>
        <p:blipFill rotWithShape="1">
          <a:blip r:embed="rId2"/>
          <a:srcRect l="1914" t="78071" r="3326" b="2893"/>
          <a:stretch/>
        </p:blipFill>
        <p:spPr>
          <a:xfrm>
            <a:off x="424885" y="2099099"/>
            <a:ext cx="8179179" cy="1728746"/>
          </a:xfrm>
          <a:prstGeom prst="rect">
            <a:avLst/>
          </a:prstGeom>
        </p:spPr>
      </p:pic>
      <p:pic>
        <p:nvPicPr>
          <p:cNvPr id="4" name="Picture 3">
            <a:extLst>
              <a:ext uri="{FF2B5EF4-FFF2-40B4-BE49-F238E27FC236}">
                <a16:creationId xmlns:a16="http://schemas.microsoft.com/office/drawing/2014/main" id="{542BF2DE-DE27-48C7-B3D6-74FD96CDC8E0}"/>
              </a:ext>
            </a:extLst>
          </p:cNvPr>
          <p:cNvPicPr>
            <a:picLocks noChangeAspect="1"/>
          </p:cNvPicPr>
          <p:nvPr/>
        </p:nvPicPr>
        <p:blipFill>
          <a:blip r:embed="rId3"/>
          <a:stretch>
            <a:fillRect/>
          </a:stretch>
        </p:blipFill>
        <p:spPr>
          <a:xfrm>
            <a:off x="424885" y="3818633"/>
            <a:ext cx="8179180" cy="2001329"/>
          </a:xfrm>
          <a:prstGeom prst="rect">
            <a:avLst/>
          </a:prstGeom>
        </p:spPr>
      </p:pic>
      <p:pic>
        <p:nvPicPr>
          <p:cNvPr id="5" name="Picture 4">
            <a:extLst>
              <a:ext uri="{FF2B5EF4-FFF2-40B4-BE49-F238E27FC236}">
                <a16:creationId xmlns:a16="http://schemas.microsoft.com/office/drawing/2014/main" id="{3813B971-FEB1-48BC-BEA9-7B81856F2ED6}"/>
              </a:ext>
            </a:extLst>
          </p:cNvPr>
          <p:cNvPicPr>
            <a:picLocks noChangeAspect="1"/>
          </p:cNvPicPr>
          <p:nvPr/>
        </p:nvPicPr>
        <p:blipFill rotWithShape="1">
          <a:blip r:embed="rId4"/>
          <a:srcRect r="48239"/>
          <a:stretch/>
        </p:blipFill>
        <p:spPr>
          <a:xfrm>
            <a:off x="0" y="0"/>
            <a:ext cx="4733026" cy="1211937"/>
          </a:xfrm>
          <a:prstGeom prst="rect">
            <a:avLst/>
          </a:prstGeom>
        </p:spPr>
      </p:pic>
      <p:pic>
        <p:nvPicPr>
          <p:cNvPr id="6" name="Picture 5">
            <a:extLst>
              <a:ext uri="{FF2B5EF4-FFF2-40B4-BE49-F238E27FC236}">
                <a16:creationId xmlns:a16="http://schemas.microsoft.com/office/drawing/2014/main" id="{54FF2610-5AB8-4313-9A77-DAD9DF725AA1}"/>
              </a:ext>
            </a:extLst>
          </p:cNvPr>
          <p:cNvPicPr>
            <a:picLocks noChangeAspect="1"/>
          </p:cNvPicPr>
          <p:nvPr/>
        </p:nvPicPr>
        <p:blipFill rotWithShape="1">
          <a:blip r:embed="rId4"/>
          <a:srcRect l="56629"/>
          <a:stretch/>
        </p:blipFill>
        <p:spPr>
          <a:xfrm>
            <a:off x="5187351" y="0"/>
            <a:ext cx="3965814" cy="1211937"/>
          </a:xfrm>
          <a:prstGeom prst="rect">
            <a:avLst/>
          </a:prstGeom>
        </p:spPr>
      </p:pic>
    </p:spTree>
    <p:extLst>
      <p:ext uri="{BB962C8B-B14F-4D97-AF65-F5344CB8AC3E}">
        <p14:creationId xmlns:p14="http://schemas.microsoft.com/office/powerpoint/2010/main" val="253167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200"/>
            <a:ext cx="7696200" cy="1143000"/>
          </a:xfrm>
        </p:spPr>
        <p:txBody>
          <a:bodyPr/>
          <a:lstStyle/>
          <a:p>
            <a:pPr eaLnBrk="1" hangingPunct="1"/>
            <a:r>
              <a:rPr lang="en-US" sz="3200" b="1" dirty="0"/>
              <a:t>Many Trends are Increasing Effectiveness of RM Strategies</a:t>
            </a:r>
            <a:endParaRPr lang="en-US" sz="3200" b="1" baseline="30000" dirty="0"/>
          </a:p>
        </p:txBody>
      </p:sp>
      <p:sp>
        <p:nvSpPr>
          <p:cNvPr id="5123" name="Rectangle 3"/>
          <p:cNvSpPr>
            <a:spLocks noGrp="1" noChangeArrowheads="1"/>
          </p:cNvSpPr>
          <p:nvPr>
            <p:ph type="body" idx="1"/>
          </p:nvPr>
        </p:nvSpPr>
        <p:spPr>
          <a:xfrm>
            <a:off x="533400" y="1295400"/>
            <a:ext cx="8534400" cy="4800600"/>
          </a:xfrm>
        </p:spPr>
        <p:txBody>
          <a:bodyPr>
            <a:normAutofit/>
          </a:bodyPr>
          <a:lstStyle/>
          <a:p>
            <a:pPr eaLnBrk="1" hangingPunct="1"/>
            <a:r>
              <a:rPr lang="en-US" sz="2400" dirty="0"/>
              <a:t>Shift to service economies</a:t>
            </a:r>
          </a:p>
          <a:p>
            <a:pPr eaLnBrk="1" hangingPunct="1"/>
            <a:r>
              <a:rPr lang="en-US" sz="2400" dirty="0"/>
              <a:t>Increase in use of marketing channels</a:t>
            </a:r>
          </a:p>
          <a:p>
            <a:pPr eaLnBrk="1" hangingPunct="1"/>
            <a:r>
              <a:rPr lang="en-US" sz="2400" dirty="0"/>
              <a:t>Aging population and shift of purchasing power</a:t>
            </a:r>
          </a:p>
          <a:p>
            <a:pPr eaLnBrk="1" hangingPunct="1"/>
            <a:r>
              <a:rPr lang="en-US" sz="2400" dirty="0"/>
              <a:t>Increased global competition, “me too” offerings, and faster “product” commoditization</a:t>
            </a:r>
          </a:p>
          <a:p>
            <a:r>
              <a:rPr lang="en-US" sz="2400" dirty="0"/>
              <a:t>Firms look for additional sources of SCA and higher marketing ROI (advertising saturation)</a:t>
            </a:r>
          </a:p>
        </p:txBody>
      </p:sp>
      <p:sp>
        <p:nvSpPr>
          <p:cNvPr id="5124" name="Text Box 4"/>
          <p:cNvSpPr txBox="1">
            <a:spLocks noChangeArrowheads="1"/>
          </p:cNvSpPr>
          <p:nvPr/>
        </p:nvSpPr>
        <p:spPr bwMode="auto">
          <a:xfrm>
            <a:off x="1837238" y="6443246"/>
            <a:ext cx="5359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bg2"/>
                </a:solidFill>
                <a:latin typeface="Times New Roman" pitchFamily="18" charset="0"/>
              </a:defRPr>
            </a:lvl1pPr>
            <a:lvl2pPr marL="742950" indent="-285750" eaLnBrk="0" hangingPunct="0">
              <a:defRPr sz="1200">
                <a:solidFill>
                  <a:schemeClr val="bg2"/>
                </a:solidFill>
                <a:latin typeface="Times New Roman" pitchFamily="18" charset="0"/>
              </a:defRPr>
            </a:lvl2pPr>
            <a:lvl3pPr marL="1143000" indent="-228600" eaLnBrk="0" hangingPunct="0">
              <a:defRPr sz="1200">
                <a:solidFill>
                  <a:schemeClr val="bg2"/>
                </a:solidFill>
                <a:latin typeface="Times New Roman" pitchFamily="18" charset="0"/>
              </a:defRPr>
            </a:lvl3pPr>
            <a:lvl4pPr marL="1600200" indent="-228600" eaLnBrk="0" hangingPunct="0">
              <a:defRPr sz="1200">
                <a:solidFill>
                  <a:schemeClr val="bg2"/>
                </a:solidFill>
                <a:latin typeface="Times New Roman" pitchFamily="18" charset="0"/>
              </a:defRPr>
            </a:lvl4pPr>
            <a:lvl5pPr marL="2057400" indent="-228600" eaLnBrk="0" hangingPunct="0">
              <a:defRPr sz="1200">
                <a:solidFill>
                  <a:schemeClr val="bg2"/>
                </a:solidFill>
                <a:latin typeface="Times New Roman" pitchFamily="18" charset="0"/>
              </a:defRPr>
            </a:lvl5pPr>
            <a:lvl6pPr marL="2514600" indent="-228600" eaLnBrk="0" fontAlgn="base" hangingPunct="0">
              <a:spcBef>
                <a:spcPct val="0"/>
              </a:spcBef>
              <a:spcAft>
                <a:spcPct val="0"/>
              </a:spcAft>
              <a:defRPr sz="1200">
                <a:solidFill>
                  <a:schemeClr val="bg2"/>
                </a:solidFill>
                <a:latin typeface="Times New Roman" pitchFamily="18" charset="0"/>
              </a:defRPr>
            </a:lvl6pPr>
            <a:lvl7pPr marL="2971800" indent="-228600" eaLnBrk="0" fontAlgn="base" hangingPunct="0">
              <a:spcBef>
                <a:spcPct val="0"/>
              </a:spcBef>
              <a:spcAft>
                <a:spcPct val="0"/>
              </a:spcAft>
              <a:defRPr sz="1200">
                <a:solidFill>
                  <a:schemeClr val="bg2"/>
                </a:solidFill>
                <a:latin typeface="Times New Roman" pitchFamily="18" charset="0"/>
              </a:defRPr>
            </a:lvl7pPr>
            <a:lvl8pPr marL="3429000" indent="-228600" eaLnBrk="0" fontAlgn="base" hangingPunct="0">
              <a:spcBef>
                <a:spcPct val="0"/>
              </a:spcBef>
              <a:spcAft>
                <a:spcPct val="0"/>
              </a:spcAft>
              <a:defRPr sz="1200">
                <a:solidFill>
                  <a:schemeClr val="bg2"/>
                </a:solidFill>
                <a:latin typeface="Times New Roman" pitchFamily="18" charset="0"/>
              </a:defRPr>
            </a:lvl8pPr>
            <a:lvl9pPr marL="3886200" indent="-228600" eaLnBrk="0" fontAlgn="base" hangingPunct="0">
              <a:spcBef>
                <a:spcPct val="0"/>
              </a:spcBef>
              <a:spcAft>
                <a:spcPct val="0"/>
              </a:spcAft>
              <a:defRPr sz="1200">
                <a:solidFill>
                  <a:schemeClr val="bg2"/>
                </a:solidFill>
                <a:latin typeface="Times New Roman" pitchFamily="18" charset="0"/>
              </a:defRPr>
            </a:lvl9pPr>
          </a:lstStyle>
          <a:p>
            <a:pPr eaLnBrk="1" hangingPunct="1">
              <a:spcBef>
                <a:spcPct val="50000"/>
              </a:spcBef>
            </a:pPr>
            <a:r>
              <a:rPr lang="en-US" sz="1600" dirty="0">
                <a:solidFill>
                  <a:srgbClr val="595959"/>
                </a:solidFill>
                <a:latin typeface="+mn-lt"/>
                <a:cs typeface="Arial"/>
              </a:rPr>
              <a:t>(Fang, Palmatier, and Steenkamp 2007; Palmatier 2008)</a:t>
            </a:r>
          </a:p>
        </p:txBody>
      </p:sp>
      <p:sp>
        <p:nvSpPr>
          <p:cNvPr id="2" name="Slide Number Placeholder 1"/>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6</a:t>
            </a:fld>
            <a:endParaRPr lang="en-US" dirty="0"/>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6</a:t>
            </a:fld>
            <a:endParaRPr lang="en-US" dirty="0">
              <a:solidFill>
                <a:srgbClr val="595959"/>
              </a:solidFill>
            </a:endParaRPr>
          </a:p>
        </p:txBody>
      </p:sp>
    </p:spTree>
    <p:extLst>
      <p:ext uri="{BB962C8B-B14F-4D97-AF65-F5344CB8AC3E}">
        <p14:creationId xmlns:p14="http://schemas.microsoft.com/office/powerpoint/2010/main" val="102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64043"/>
            <a:ext cx="7556313" cy="803691"/>
          </a:xfrm>
        </p:spPr>
        <p:txBody>
          <a:bodyPr/>
          <a:lstStyle/>
          <a:p>
            <a:r>
              <a:rPr lang="en-US" b="1" dirty="0">
                <a:solidFill>
                  <a:srgbClr val="000000"/>
                </a:solidFill>
              </a:rPr>
              <a:t>RM Program Audit/Design Process (same process for any BOR program)</a:t>
            </a:r>
          </a:p>
        </p:txBody>
      </p:sp>
      <p:sp>
        <p:nvSpPr>
          <p:cNvPr id="5" name="Content Placeholder 4"/>
          <p:cNvSpPr>
            <a:spLocks noGrp="1"/>
          </p:cNvSpPr>
          <p:nvPr>
            <p:ph idx="1"/>
          </p:nvPr>
        </p:nvSpPr>
        <p:spPr/>
        <p:txBody>
          <a:bodyPr>
            <a:normAutofit fontScale="85000" lnSpcReduction="20000"/>
          </a:bodyPr>
          <a:lstStyle/>
          <a:p>
            <a:pPr marL="457200" indent="-457200">
              <a:buFont typeface="+mj-lt"/>
              <a:buAutoNum type="arabicPeriod"/>
            </a:pPr>
            <a:r>
              <a:rPr lang="en-US" sz="2200" dirty="0"/>
              <a:t>Determine AER objective(s) for targeted persona(s) using CLV</a:t>
            </a:r>
          </a:p>
          <a:p>
            <a:pPr marL="457200" indent="-457200">
              <a:buFont typeface="+mj-lt"/>
              <a:buAutoNum type="arabicPeriod"/>
            </a:pPr>
            <a:r>
              <a:rPr lang="en-US" sz="2200" dirty="0"/>
              <a:t>Collect and analyze data to identify effective RM strategies</a:t>
            </a:r>
          </a:p>
          <a:p>
            <a:pPr marL="971505" lvl="2" indent="-342900"/>
            <a:r>
              <a:rPr lang="en-US" sz="1900" dirty="0"/>
              <a:t>Evaluate past programs using choice models, natural experiments, etc.</a:t>
            </a:r>
          </a:p>
          <a:p>
            <a:pPr marL="971505" lvl="2" indent="-342900"/>
            <a:r>
              <a:rPr lang="en-US" sz="1900" dirty="0"/>
              <a:t>Qualitative interviews and/or surveys personas</a:t>
            </a:r>
          </a:p>
          <a:p>
            <a:pPr marL="971505" lvl="2" indent="-342900"/>
            <a:r>
              <a:rPr lang="en-US" sz="1900" dirty="0"/>
              <a:t>Qualitative interviews within exemplar boundary spanners</a:t>
            </a:r>
          </a:p>
          <a:p>
            <a:pPr marL="971505" lvl="2" indent="-342900"/>
            <a:r>
              <a:rPr lang="en-US" sz="1900" dirty="0"/>
              <a:t>Benchmark competitors and/or best in class </a:t>
            </a:r>
          </a:p>
          <a:p>
            <a:pPr marL="457200" indent="-457200">
              <a:buFont typeface="+mj-lt"/>
              <a:buAutoNum type="arabicPeriod"/>
            </a:pPr>
            <a:r>
              <a:rPr lang="en-US" sz="2200" dirty="0"/>
              <a:t>Design RM/loyalty program</a:t>
            </a:r>
          </a:p>
          <a:p>
            <a:pPr marL="969264" lvl="2" indent="-347472"/>
            <a:r>
              <a:rPr lang="en-US" sz="1900" dirty="0"/>
              <a:t>Rank reward elements to build gratitude and status with targets and prevent unfairness with bystanders (gifts, interpersonal, specialness, communication, similarity, trust)</a:t>
            </a:r>
          </a:p>
          <a:p>
            <a:pPr marL="969264" lvl="2" indent="-347472"/>
            <a:r>
              <a:rPr lang="en-US" sz="1900" dirty="0"/>
              <a:t>Identify delivery options to magnify effects with targets (visibility, rules, surprise, randomness, timing, control attributions)</a:t>
            </a:r>
          </a:p>
          <a:p>
            <a:pPr marL="969264" lvl="2" indent="-347472"/>
            <a:r>
              <a:rPr lang="en-US" sz="1900" dirty="0"/>
              <a:t>Evaluate effect on portfolio (prevent unintended consequences)</a:t>
            </a:r>
          </a:p>
          <a:p>
            <a:pPr marL="969264" lvl="2" indent="-347472"/>
            <a:r>
              <a:rPr lang="en-US" sz="1900" dirty="0"/>
              <a:t>Estimate ROI of programs</a:t>
            </a:r>
          </a:p>
          <a:p>
            <a:pPr marL="457200" indent="-457200">
              <a:buFont typeface="+mj-lt"/>
              <a:buAutoNum type="arabicPeriod"/>
            </a:pPr>
            <a:r>
              <a:rPr lang="en-US" sz="2200" dirty="0"/>
              <a:t>Perform field experiment to test effectiveness of top few programs versus control group, analyze, and then launch</a:t>
            </a:r>
          </a:p>
          <a:p>
            <a:pPr marL="857205" lvl="1" indent="-457200">
              <a:buFont typeface="+mj-lt"/>
              <a:buAutoNum type="arabicPeriod"/>
            </a:pPr>
            <a:endParaRPr lang="en-US" sz="1600" dirty="0"/>
          </a:p>
          <a:p>
            <a:pPr marL="457200" indent="-457200">
              <a:buFont typeface="+mj-lt"/>
              <a:buAutoNum type="arabicPeriod"/>
            </a:pPr>
            <a:endParaRPr lang="en-US" dirty="0"/>
          </a:p>
          <a:p>
            <a:pPr lvl="1"/>
            <a:endParaRPr lang="en-US" sz="2000" dirty="0"/>
          </a:p>
          <a:p>
            <a:pPr lvl="1"/>
            <a:endParaRPr lang="en-US" sz="2000" dirty="0"/>
          </a:p>
          <a:p>
            <a:endParaRPr lang="en-US" dirty="0"/>
          </a:p>
        </p:txBody>
      </p:sp>
      <p:sp>
        <p:nvSpPr>
          <p:cNvPr id="6"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60</a:t>
            </a:fld>
            <a:endParaRPr lang="en-US" dirty="0">
              <a:solidFill>
                <a:srgbClr val="595959"/>
              </a:solidFill>
            </a:endParaRPr>
          </a:p>
        </p:txBody>
      </p:sp>
    </p:spTree>
    <p:extLst>
      <p:ext uri="{BB962C8B-B14F-4D97-AF65-F5344CB8AC3E}">
        <p14:creationId xmlns:p14="http://schemas.microsoft.com/office/powerpoint/2010/main" val="40246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sz="1800" dirty="0">
                <a:solidFill>
                  <a:srgbClr val="595959"/>
                </a:solidFill>
              </a:rPr>
              <a:t>Introduction</a:t>
            </a:r>
          </a:p>
          <a:p>
            <a:r>
              <a:rPr lang="en-US" sz="1800" dirty="0"/>
              <a:t>Relationship Marketing Strategy</a:t>
            </a:r>
          </a:p>
          <a:p>
            <a:pPr lvl="1"/>
            <a:r>
              <a:rPr lang="en-US" sz="1600" dirty="0"/>
              <a:t>Building and Maintaining Relationships</a:t>
            </a:r>
          </a:p>
          <a:p>
            <a:pPr lvl="1"/>
            <a:r>
              <a:rPr lang="en-US" sz="1600" dirty="0"/>
              <a:t>Targeting and Adapting Relationship Marketing Strategies</a:t>
            </a:r>
          </a:p>
          <a:p>
            <a:pPr lvl="1"/>
            <a:r>
              <a:rPr lang="en-US" sz="1600" dirty="0"/>
              <a:t>Relationship Dynamics and Lifecycle Stages</a:t>
            </a:r>
          </a:p>
          <a:p>
            <a:r>
              <a:rPr lang="en-US" sz="1800" dirty="0"/>
              <a:t>Managing Relationship-Based Sustainable Competitive Advantage</a:t>
            </a:r>
          </a:p>
          <a:p>
            <a:pPr lvl="1"/>
            <a:r>
              <a:rPr lang="en-US" sz="1600" dirty="0"/>
              <a:t>Building Relationship Equity</a:t>
            </a:r>
          </a:p>
          <a:p>
            <a:pPr lvl="1"/>
            <a:r>
              <a:rPr lang="en-US" sz="1600" dirty="0"/>
              <a:t>Measuring Relationship Equity</a:t>
            </a:r>
          </a:p>
          <a:p>
            <a:pPr lvl="1"/>
            <a:r>
              <a:rPr lang="en-US" sz="1600" dirty="0"/>
              <a:t>Multiple Regression</a:t>
            </a:r>
          </a:p>
          <a:p>
            <a:r>
              <a:rPr lang="en-US" sz="1800" b="1" dirty="0">
                <a:solidFill>
                  <a:schemeClr val="tx2"/>
                </a:solidFill>
              </a:rPr>
              <a:t>Takeaways</a:t>
            </a:r>
          </a:p>
        </p:txBody>
      </p:sp>
      <p:sp>
        <p:nvSpPr>
          <p:cNvPr id="6" name="Footer Placeholder 5"/>
          <p:cNvSpPr>
            <a:spLocks noGrp="1"/>
          </p:cNvSpPr>
          <p:nvPr>
            <p:ph type="ftr" sz="quarter" idx="11"/>
          </p:nvPr>
        </p:nvSpPr>
        <p:spPr/>
        <p:txBody>
          <a:bodyPr/>
          <a:lstStyle/>
          <a:p>
            <a:r>
              <a:rPr lang="en-US" dirty="0"/>
              <a:t>© </a:t>
            </a:r>
            <a:r>
              <a:rPr lang="en-US" dirty="0" err="1"/>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61</a:t>
            </a:fld>
            <a:endParaRPr lang="en-US" dirty="0">
              <a:solidFill>
                <a:srgbClr val="595959"/>
              </a:solidFill>
            </a:endParaRPr>
          </a:p>
        </p:txBody>
      </p:sp>
    </p:spTree>
    <p:extLst>
      <p:ext uri="{BB962C8B-B14F-4D97-AF65-F5344CB8AC3E}">
        <p14:creationId xmlns:p14="http://schemas.microsoft.com/office/powerpoint/2010/main" val="1135112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Takeaways</a:t>
            </a:r>
          </a:p>
        </p:txBody>
      </p:sp>
      <p:sp>
        <p:nvSpPr>
          <p:cNvPr id="3" name="Content Placeholder 2"/>
          <p:cNvSpPr>
            <a:spLocks noGrp="1"/>
          </p:cNvSpPr>
          <p:nvPr>
            <p:ph idx="1"/>
          </p:nvPr>
        </p:nvSpPr>
        <p:spPr/>
        <p:txBody>
          <a:bodyPr/>
          <a:lstStyle/>
          <a:p>
            <a:pPr lvl="0"/>
            <a:r>
              <a:rPr lang="en-US" dirty="0"/>
              <a:t>Relationship marketing’s (RM) influence on decision making is supported by the underlying psychological emotion of gratitude, which leads to a desire to repay</a:t>
            </a:r>
          </a:p>
          <a:p>
            <a:pPr lvl="0"/>
            <a:r>
              <a:rPr lang="en-US" dirty="0"/>
              <a:t>The linkages between relationships and financial performance operate through four mechanisms, including increased cooperation, loyalty, word-of-mouth, and empathetic behaviors</a:t>
            </a:r>
          </a:p>
          <a:p>
            <a:pPr lvl="0"/>
            <a:r>
              <a:rPr lang="en-US" dirty="0"/>
              <a:t>The most effective RM strategies emphasize positive factors such as seller expertise, communication, relationship investment, and similarity while minimizing negative factors such as unfairness and conflict</a:t>
            </a:r>
          </a:p>
          <a:p>
            <a:pPr lvl="0"/>
            <a:r>
              <a:rPr lang="en-US" dirty="0"/>
              <a:t>The effect of negative activities on relationships is twice as strong as positive activities; it is important to prevent negative events while continuing positive RM</a:t>
            </a:r>
          </a:p>
          <a:p>
            <a:endParaRPr lang="en-US"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62</a:t>
            </a:fld>
            <a:endParaRPr lang="en-US" dirty="0">
              <a:solidFill>
                <a:srgbClr val="595959"/>
              </a:solidFill>
            </a:endParaRPr>
          </a:p>
        </p:txBody>
      </p:sp>
    </p:spTree>
    <p:extLst>
      <p:ext uri="{BB962C8B-B14F-4D97-AF65-F5344CB8AC3E}">
        <p14:creationId xmlns:p14="http://schemas.microsoft.com/office/powerpoint/2010/main" val="223080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0306"/>
            <a:ext cx="7556313" cy="803691"/>
          </a:xfrm>
        </p:spPr>
        <p:txBody>
          <a:bodyPr/>
          <a:lstStyle/>
          <a:p>
            <a:r>
              <a:rPr lang="en-US" b="1" dirty="0"/>
              <a:t>Takeaways</a:t>
            </a:r>
          </a:p>
        </p:txBody>
      </p:sp>
      <p:sp>
        <p:nvSpPr>
          <p:cNvPr id="3" name="Content Placeholder 2"/>
          <p:cNvSpPr>
            <a:spLocks noGrp="1"/>
          </p:cNvSpPr>
          <p:nvPr>
            <p:ph idx="1"/>
          </p:nvPr>
        </p:nvSpPr>
        <p:spPr/>
        <p:txBody>
          <a:bodyPr/>
          <a:lstStyle/>
          <a:p>
            <a:pPr lvl="0"/>
            <a:r>
              <a:rPr lang="en-US" dirty="0"/>
              <a:t>Bystanders of loyalty programs often perceive their treatment as unfair; this is why loyalty program preferential treatment should be invisible to bystanders</a:t>
            </a:r>
          </a:p>
          <a:p>
            <a:pPr lvl="0"/>
            <a:r>
              <a:rPr lang="en-US" dirty="0"/>
              <a:t>To optimize RM effectiveness, sellers must match the level of RM activities to the customer’s relationship orientation. Some of the factors that determine a customer’s relationship orientation are relationship proneness, exchange and product uncertainty, product category involvement or dependence, relational norms, relation-centric reward systems, services, business-to-business markets, and emerging markets</a:t>
            </a:r>
          </a:p>
          <a:p>
            <a:pPr lvl="0"/>
            <a:r>
              <a:rPr lang="en-US" dirty="0"/>
              <a:t>Because RM is not effective for all customers, sellers must determine where to allocate RM resources across their customer portfolios</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63</a:t>
            </a:fld>
            <a:endParaRPr lang="en-US" dirty="0">
              <a:solidFill>
                <a:srgbClr val="595959"/>
              </a:solidFill>
            </a:endParaRPr>
          </a:p>
        </p:txBody>
      </p:sp>
    </p:spTree>
    <p:extLst>
      <p:ext uri="{BB962C8B-B14F-4D97-AF65-F5344CB8AC3E}">
        <p14:creationId xmlns:p14="http://schemas.microsoft.com/office/powerpoint/2010/main" val="18180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172"/>
            <a:ext cx="7556313" cy="803691"/>
          </a:xfrm>
        </p:spPr>
        <p:txBody>
          <a:bodyPr/>
          <a:lstStyle/>
          <a:p>
            <a:r>
              <a:rPr lang="en-US" b="1" dirty="0"/>
              <a:t>Takeaways</a:t>
            </a:r>
          </a:p>
        </p:txBody>
      </p:sp>
      <p:sp>
        <p:nvSpPr>
          <p:cNvPr id="3" name="Content Placeholder 2"/>
          <p:cNvSpPr>
            <a:spLocks noGrp="1"/>
          </p:cNvSpPr>
          <p:nvPr>
            <p:ph idx="1"/>
          </p:nvPr>
        </p:nvSpPr>
        <p:spPr/>
        <p:txBody>
          <a:bodyPr/>
          <a:lstStyle/>
          <a:p>
            <a:pPr lvl="0"/>
            <a:r>
              <a:rPr lang="en-US" dirty="0"/>
              <a:t>Factors that help leverage the effectiveness of RM delivery include free will, motive, risk, and value</a:t>
            </a:r>
          </a:p>
          <a:p>
            <a:pPr lvl="0"/>
            <a:r>
              <a:rPr lang="en-US" dirty="0"/>
              <a:t>Relationships operate through a typical lifecycle with four phases: exploration, growth, maturity, and decline/recovery. Each phase requires different RM strategies</a:t>
            </a:r>
          </a:p>
          <a:p>
            <a:pPr lvl="0"/>
            <a:r>
              <a:rPr lang="en-US" dirty="0"/>
              <a:t>There are two steps to building relationship equity: developing a strong relationship foundation and implementing targeted RM and loyalty programs</a:t>
            </a:r>
          </a:p>
          <a:p>
            <a:pPr lvl="0"/>
            <a:r>
              <a:rPr lang="en-US" dirty="0"/>
              <a:t>To understand the effectiveness of RM efforts, firms should measure their relational equity on an ongoing basis and link it to customer lifetime value</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64</a:t>
            </a:fld>
            <a:endParaRPr lang="en-US" dirty="0">
              <a:solidFill>
                <a:srgbClr val="595959"/>
              </a:solidFill>
            </a:endParaRPr>
          </a:p>
        </p:txBody>
      </p:sp>
    </p:spTree>
    <p:extLst>
      <p:ext uri="{BB962C8B-B14F-4D97-AF65-F5344CB8AC3E}">
        <p14:creationId xmlns:p14="http://schemas.microsoft.com/office/powerpoint/2010/main" val="128210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Readings</a:t>
            </a:r>
          </a:p>
        </p:txBody>
      </p:sp>
      <p:sp>
        <p:nvSpPr>
          <p:cNvPr id="3" name="Content Placeholder 2"/>
          <p:cNvSpPr>
            <a:spLocks noGrp="1"/>
          </p:cNvSpPr>
          <p:nvPr>
            <p:ph idx="1"/>
          </p:nvPr>
        </p:nvSpPr>
        <p:spPr>
          <a:xfrm>
            <a:off x="381000" y="1236127"/>
            <a:ext cx="8763000" cy="5638800"/>
          </a:xfrm>
        </p:spPr>
        <p:txBody>
          <a:bodyPr>
            <a:normAutofit/>
          </a:bodyPr>
          <a:lstStyle/>
          <a:p>
            <a:r>
              <a:rPr lang="en-US" sz="2400" b="1" i="1" dirty="0">
                <a:solidFill>
                  <a:schemeClr val="tx2"/>
                </a:solidFill>
                <a:cs typeface="Arial"/>
              </a:rPr>
              <a:t>The Role of Customer Gratitude in Relationship Marketing </a:t>
            </a:r>
            <a:r>
              <a:rPr lang="en-US" sz="2400" dirty="0">
                <a:cs typeface="Arial"/>
              </a:rPr>
              <a:t>(academic paper on how RM programs work, experiment and survey)</a:t>
            </a:r>
          </a:p>
          <a:p>
            <a:r>
              <a:rPr lang="en-US" sz="2400" b="1" i="1" dirty="0">
                <a:solidFill>
                  <a:schemeClr val="tx2"/>
                </a:solidFill>
              </a:rPr>
              <a:t>Understanding the Effectiveness of Loyalty Programs: Managing Target and Bystander Effects </a:t>
            </a:r>
            <a:r>
              <a:rPr lang="en-US" sz="2400" dirty="0">
                <a:cs typeface="Arial"/>
              </a:rPr>
              <a:t>(framework for understanding loyalty programs)</a:t>
            </a:r>
          </a:p>
          <a:p>
            <a:r>
              <a:rPr lang="en-US" sz="2400" b="1" i="1" dirty="0">
                <a:solidFill>
                  <a:schemeClr val="tx2"/>
                </a:solidFill>
                <a:cs typeface="Arial"/>
              </a:rPr>
              <a:t>Effect of Service Transition Strategies on Firm Value </a:t>
            </a:r>
            <a:r>
              <a:rPr lang="en-US" sz="2400" dirty="0">
                <a:cs typeface="Arial"/>
              </a:rPr>
              <a:t>(academic paper using secondary data to understand when shifting to services payoffs)</a:t>
            </a:r>
          </a:p>
          <a:p>
            <a:r>
              <a:rPr lang="en-US" sz="2400" b="1" i="1" dirty="0">
                <a:solidFill>
                  <a:schemeClr val="tx2"/>
                </a:solidFill>
                <a:ea typeface="Lucida Grande"/>
                <a:cs typeface="Arial"/>
              </a:rPr>
              <a:t>Marketing Strategy Book</a:t>
            </a:r>
            <a:r>
              <a:rPr lang="en-US" sz="2400" dirty="0">
                <a:solidFill>
                  <a:srgbClr val="595959"/>
                </a:solidFill>
                <a:ea typeface="Lucida Grande"/>
                <a:cs typeface="Arial"/>
              </a:rPr>
              <a:t>: Chapter 7</a:t>
            </a:r>
          </a:p>
          <a:p>
            <a:pPr lvl="1"/>
            <a:r>
              <a:rPr lang="en-US" sz="2200" dirty="0">
                <a:cs typeface="Arial"/>
              </a:rPr>
              <a:t>Relationship Marketing Book</a:t>
            </a:r>
          </a:p>
        </p:txBody>
      </p:sp>
      <p:sp>
        <p:nvSpPr>
          <p:cNvPr id="4" name="Slide Number Placeholder 3"/>
          <p:cNvSpPr>
            <a:spLocks noGrp="1"/>
          </p:cNvSpPr>
          <p:nvPr>
            <p:ph type="sldNum" sz="quarter" idx="4294967295"/>
          </p:nvPr>
        </p:nvSpPr>
        <p:spPr>
          <a:xfrm>
            <a:off x="8153400" y="6582771"/>
            <a:ext cx="643720" cy="274423"/>
          </a:xfrm>
          <a:prstGeom prst="rect">
            <a:avLst/>
          </a:prstGeom>
        </p:spPr>
        <p:txBody>
          <a:bodyPr/>
          <a:lstStyle/>
          <a:p>
            <a:fld id="{C2FFFFA8-C424-3D40-8C75-649CC0B3824F}" type="slidenum">
              <a:rPr lang="en-US" smtClean="0"/>
              <a:pPr/>
              <a:t>65</a:t>
            </a:fld>
            <a:endParaRPr lang="en-US" dirty="0"/>
          </a:p>
        </p:txBody>
      </p:sp>
      <p:sp>
        <p:nvSpPr>
          <p:cNvPr id="5" name="Footer Placeholder 5"/>
          <p:cNvSpPr>
            <a:spLocks noGrp="1"/>
          </p:cNvSpPr>
          <p:nvPr>
            <p:ph type="ftr" sz="quarter" idx="11"/>
          </p:nvPr>
        </p:nvSpPr>
        <p:spPr>
          <a:xfrm>
            <a:off x="201706" y="6423585"/>
            <a:ext cx="6122894" cy="365125"/>
          </a:xfrm>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65</a:t>
            </a:fld>
            <a:endParaRPr lang="en-US" dirty="0">
              <a:solidFill>
                <a:srgbClr val="595959"/>
              </a:solidFill>
            </a:endParaRPr>
          </a:p>
        </p:txBody>
      </p:sp>
    </p:spTree>
    <p:extLst>
      <p:ext uri="{BB962C8B-B14F-4D97-AF65-F5344CB8AC3E}">
        <p14:creationId xmlns:p14="http://schemas.microsoft.com/office/powerpoint/2010/main" val="298764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7239"/>
            <a:ext cx="7556313" cy="803691"/>
          </a:xfrm>
        </p:spPr>
        <p:txBody>
          <a:bodyPr/>
          <a:lstStyle/>
          <a:p>
            <a:r>
              <a:rPr lang="en-US" sz="3200" b="1" dirty="0"/>
              <a:t>Benefits from Relationship Equity</a:t>
            </a:r>
          </a:p>
        </p:txBody>
      </p:sp>
      <p:sp>
        <p:nvSpPr>
          <p:cNvPr id="3" name="Content Placeholder 2"/>
          <p:cNvSpPr>
            <a:spLocks noGrp="1"/>
          </p:cNvSpPr>
          <p:nvPr>
            <p:ph idx="1"/>
          </p:nvPr>
        </p:nvSpPr>
        <p:spPr/>
        <p:txBody>
          <a:bodyPr/>
          <a:lstStyle/>
          <a:p>
            <a:r>
              <a:rPr lang="en-US" dirty="0"/>
              <a:t>Relationship marketing efforts seek to improve relationship characteristics with an exchange partner and build relationship equity, in the hope of ultimately improved financial performance </a:t>
            </a:r>
          </a:p>
          <a:p>
            <a:r>
              <a:rPr lang="en-US" dirty="0"/>
              <a:t>RM activities do not affect financial performance directly </a:t>
            </a:r>
          </a:p>
          <a:p>
            <a:r>
              <a:rPr lang="en-US" dirty="0"/>
              <a:t>Instead, they help build relationship equity, which influences customer behaviors, which improves the seller’s financial outcomes </a:t>
            </a:r>
          </a:p>
          <a:p>
            <a:r>
              <a:rPr lang="en-US" dirty="0"/>
              <a:t>This chain of effects operates through four mechanisms:</a:t>
            </a:r>
          </a:p>
          <a:p>
            <a:pPr lvl="1"/>
            <a:r>
              <a:rPr lang="en-US" dirty="0"/>
              <a:t>Cooperative behaviors</a:t>
            </a:r>
          </a:p>
          <a:p>
            <a:pPr lvl="1"/>
            <a:r>
              <a:rPr lang="en-US" dirty="0"/>
              <a:t>Relational loyalty</a:t>
            </a:r>
          </a:p>
          <a:p>
            <a:pPr lvl="1"/>
            <a:r>
              <a:rPr lang="en-US" dirty="0"/>
              <a:t>Referrals or word of mouth (WOM)</a:t>
            </a:r>
          </a:p>
          <a:p>
            <a:pPr lvl="1"/>
            <a:r>
              <a:rPr lang="en-US" dirty="0"/>
              <a:t>Empathetic behaviors</a:t>
            </a:r>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7</a:t>
            </a:fld>
            <a:endParaRPr lang="en-US" dirty="0">
              <a:solidFill>
                <a:srgbClr val="595959"/>
              </a:solidFill>
            </a:endParaRPr>
          </a:p>
        </p:txBody>
      </p:sp>
    </p:spTree>
    <p:extLst>
      <p:ext uri="{BB962C8B-B14F-4D97-AF65-F5344CB8AC3E}">
        <p14:creationId xmlns:p14="http://schemas.microsoft.com/office/powerpoint/2010/main" val="122297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5858"/>
            <a:ext cx="7556313" cy="803691"/>
          </a:xfrm>
        </p:spPr>
        <p:txBody>
          <a:bodyPr/>
          <a:lstStyle/>
          <a:p>
            <a:r>
              <a:rPr lang="en-US" b="1" dirty="0"/>
              <a:t>Example: Corning </a:t>
            </a:r>
          </a:p>
        </p:txBody>
      </p:sp>
      <p:sp>
        <p:nvSpPr>
          <p:cNvPr id="3" name="Content Placeholder 2"/>
          <p:cNvSpPr>
            <a:spLocks noGrp="1"/>
          </p:cNvSpPr>
          <p:nvPr>
            <p:ph idx="1"/>
          </p:nvPr>
        </p:nvSpPr>
        <p:spPr/>
        <p:txBody>
          <a:bodyPr/>
          <a:lstStyle/>
          <a:p>
            <a:r>
              <a:rPr lang="en-US" dirty="0"/>
              <a:t>Corning is a committed partner to Apple, manufacturing all the touchscreens for the iPhone</a:t>
            </a:r>
          </a:p>
          <a:p>
            <a:r>
              <a:rPr lang="en-US" dirty="0"/>
              <a:t>As new manufacturers step into the market with tougher, lighter, and glossy touchscreens, Corning is forced to innovate to maintain its relationship, as a top supplier, with Apple</a:t>
            </a:r>
          </a:p>
          <a:p>
            <a:r>
              <a:rPr lang="en-US" dirty="0"/>
              <a:t>In turn, Apple also devotes attention to Corning’s R&amp;D effort by informing Corning about the desired properties of the new touchscreens (e.g., size, toughness, texture)</a:t>
            </a:r>
          </a:p>
          <a:p>
            <a:r>
              <a:rPr lang="en-US" dirty="0"/>
              <a:t>These efforts on the part of Apple and Corning support and strengthen the relationship bond between these partners.</a:t>
            </a:r>
          </a:p>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8</a:t>
            </a:fld>
            <a:endParaRPr lang="en-US" dirty="0"/>
          </a:p>
        </p:txBody>
      </p:sp>
      <p:pic>
        <p:nvPicPr>
          <p:cNvPr id="6" name="Picture 5"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62" y="5597217"/>
            <a:ext cx="4316735" cy="682397"/>
          </a:xfrm>
          <a:prstGeom prst="rect">
            <a:avLst/>
          </a:prstGeom>
        </p:spPr>
      </p:pic>
    </p:spTree>
    <p:extLst>
      <p:ext uri="{BB962C8B-B14F-4D97-AF65-F5344CB8AC3E}">
        <p14:creationId xmlns:p14="http://schemas.microsoft.com/office/powerpoint/2010/main" val="281294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0306"/>
            <a:ext cx="7556313" cy="803691"/>
          </a:xfrm>
        </p:spPr>
        <p:txBody>
          <a:bodyPr/>
          <a:lstStyle/>
          <a:p>
            <a:r>
              <a:rPr lang="en-US" b="1" dirty="0"/>
              <a:t>Cooperative Behaviors</a:t>
            </a:r>
          </a:p>
        </p:txBody>
      </p:sp>
      <p:sp>
        <p:nvSpPr>
          <p:cNvPr id="3" name="Content Placeholder 2"/>
          <p:cNvSpPr>
            <a:spLocks noGrp="1"/>
          </p:cNvSpPr>
          <p:nvPr>
            <p:ph idx="1"/>
          </p:nvPr>
        </p:nvSpPr>
        <p:spPr>
          <a:xfrm>
            <a:off x="329144" y="1229458"/>
            <a:ext cx="8354173" cy="4948558"/>
          </a:xfrm>
        </p:spPr>
        <p:txBody>
          <a:bodyPr>
            <a:noAutofit/>
          </a:bodyPr>
          <a:lstStyle/>
          <a:p>
            <a:r>
              <a:rPr lang="en-US" sz="2400" b="1" dirty="0">
                <a:solidFill>
                  <a:srgbClr val="1F497D"/>
                </a:solidFill>
              </a:rPr>
              <a:t>Cooperative behaviors</a:t>
            </a:r>
            <a:r>
              <a:rPr lang="en-US" sz="2400" dirty="0">
                <a:solidFill>
                  <a:srgbClr val="1F497D"/>
                </a:solidFill>
              </a:rPr>
              <a:t> </a:t>
            </a:r>
            <a:r>
              <a:rPr lang="en-US" sz="2400" dirty="0"/>
              <a:t>are coordinated, complementary actions between partners to achieve a mutual goal </a:t>
            </a:r>
          </a:p>
          <a:p>
            <a:r>
              <a:rPr lang="en-US" sz="2400" dirty="0"/>
              <a:t>This creates value beyond what each individual firm could do on its own, cooperation increases customers’ flexibility and adaptiveness to sellers’ requests for changes, information, or reciprocation </a:t>
            </a:r>
          </a:p>
          <a:p>
            <a:r>
              <a:rPr lang="en-US" sz="2400" dirty="0"/>
              <a:t>If the customer obtains its portion of that created value before the seller (or vice versa), then the seller must wait for the reciprocal benefits </a:t>
            </a:r>
          </a:p>
          <a:p>
            <a:r>
              <a:rPr lang="en-US" sz="2400" dirty="0"/>
              <a:t>Commitment encourages the parties to remain in their valued relationships and bonds, even if the reciprocity is delayed or non-equivalent </a:t>
            </a:r>
          </a:p>
          <a:p>
            <a:endParaRPr lang="en-US" sz="2400" dirty="0"/>
          </a:p>
        </p:txBody>
      </p:sp>
      <p:sp>
        <p:nvSpPr>
          <p:cNvPr id="4" name="Footer Placeholder 3"/>
          <p:cNvSpPr>
            <a:spLocks noGrp="1"/>
          </p:cNvSpPr>
          <p:nvPr>
            <p:ph type="ftr" sz="quarter" idx="11"/>
          </p:nvPr>
        </p:nvSpPr>
        <p:spPr/>
        <p:txBody>
          <a:bodyPr/>
          <a:lstStyle/>
          <a:p>
            <a:r>
              <a:rPr lang="en-US" dirty="0"/>
              <a:t>© </a:t>
            </a:r>
            <a:r>
              <a:rPr lang="en-US" dirty="0" err="1"/>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z="1200" smtClean="0">
                <a:solidFill>
                  <a:srgbClr val="595959"/>
                </a:solidFill>
              </a:rPr>
              <a:t>9</a:t>
            </a:fld>
            <a:endParaRPr lang="en-US" dirty="0">
              <a:solidFill>
                <a:srgbClr val="595959"/>
              </a:solidFill>
            </a:endParaRPr>
          </a:p>
        </p:txBody>
      </p:sp>
    </p:spTree>
    <p:extLst>
      <p:ext uri="{BB962C8B-B14F-4D97-AF65-F5344CB8AC3E}">
        <p14:creationId xmlns:p14="http://schemas.microsoft.com/office/powerpoint/2010/main" val="24434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lmatie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Palmatier1</Template>
  <TotalTime>27</TotalTime>
  <Words>15311</Words>
  <Application>Microsoft Office PowerPoint</Application>
  <PresentationFormat>On-screen Show (4:3)</PresentationFormat>
  <Paragraphs>814</Paragraphs>
  <Slides>65</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Avenir Light</vt:lpstr>
      <vt:lpstr>Calibri</vt:lpstr>
      <vt:lpstr>Cambria</vt:lpstr>
      <vt:lpstr>Times New Roman</vt:lpstr>
      <vt:lpstr>Wingdings</vt:lpstr>
      <vt:lpstr>Palmatier1</vt:lpstr>
      <vt:lpstr>PowerPoint Presentation</vt:lpstr>
      <vt:lpstr>Agenda</vt:lpstr>
      <vt:lpstr>Relationship Marketing Basics</vt:lpstr>
      <vt:lpstr>Relationship Equity Represent an Important Source of SCA</vt:lpstr>
      <vt:lpstr>Relationship Marketing Builds Customer Relational Equity</vt:lpstr>
      <vt:lpstr>Many Trends are Increasing Effectiveness of RM Strategies</vt:lpstr>
      <vt:lpstr>Benefits from Relationship Equity</vt:lpstr>
      <vt:lpstr>Example: Corning </vt:lpstr>
      <vt:lpstr>Cooperative Behaviors</vt:lpstr>
      <vt:lpstr>Relational Loyalty</vt:lpstr>
      <vt:lpstr>Referrals or Word of Mouth (WOM)</vt:lpstr>
      <vt:lpstr>Empathetic Behaviors</vt:lpstr>
      <vt:lpstr>Example: E-Commerce (China)</vt:lpstr>
      <vt:lpstr>Agenda</vt:lpstr>
      <vt:lpstr>Power of Gratitude and Reciprocation</vt:lpstr>
      <vt:lpstr>PowerPoint Presentation</vt:lpstr>
      <vt:lpstr>Higher Payoff when RM Program Operates in the “Social” vs. “Financial” Domain</vt:lpstr>
      <vt:lpstr>Other Factors are Also Critical When Building Interfirm Relationships</vt:lpstr>
      <vt:lpstr>Density and Authority of “Relationship Portfolio” Impacts B2B Performance</vt:lpstr>
      <vt:lpstr>Model of Interfirm Relationships </vt:lpstr>
      <vt:lpstr>Customer Relationship Develop at Multiple Levels Simultaneously</vt:lpstr>
      <vt:lpstr>Highest Impact Relationship Marketing Activities</vt:lpstr>
      <vt:lpstr>Example: Zappos (US)</vt:lpstr>
      <vt:lpstr>Building Relationships: Takeaways</vt:lpstr>
      <vt:lpstr>Maintaining Relationships</vt:lpstr>
      <vt:lpstr>Example: United Airlines</vt:lpstr>
      <vt:lpstr>Maintaining Relationships: Preventing the “Bad” is More Important than Adding More “Good”</vt:lpstr>
      <vt:lpstr>PowerPoint Presentation</vt:lpstr>
      <vt:lpstr>PowerPoint Presentation</vt:lpstr>
      <vt:lpstr>PowerPoint Presentation</vt:lpstr>
      <vt:lpstr>However, Firms Often Expose Themselves to the Toxic Effects of Unfairness</vt:lpstr>
      <vt:lpstr>PowerPoint Presentation</vt:lpstr>
      <vt:lpstr>60% of Sales Lift Comes from Gratitude and 70% of Drop Comes from Unfairness</vt:lpstr>
      <vt:lpstr>Maintaining Relationships: Takeaways</vt:lpstr>
      <vt:lpstr>However, RM Doesn’t Always Work</vt:lpstr>
      <vt:lpstr>Targeting and Adapting Relationship Marketing Strategies</vt:lpstr>
      <vt:lpstr>PowerPoint Presentation</vt:lpstr>
      <vt:lpstr>Firms Are Becoming More Global, But Use US-based RM Insights</vt:lpstr>
      <vt:lpstr>RM Payoff Varies Across Different Countries </vt:lpstr>
      <vt:lpstr>Targeting RM: Takeaways</vt:lpstr>
      <vt:lpstr>Relationship Dynamics and Lifecycle Stages</vt:lpstr>
      <vt:lpstr>Relationship Dynamics and Lifecycle Stages</vt:lpstr>
      <vt:lpstr>Customer Relationship Lifecycle </vt:lpstr>
      <vt:lpstr>Agenda</vt:lpstr>
      <vt:lpstr>Building Relationship Equity</vt:lpstr>
      <vt:lpstr>Step 1: Developing a Strong Relationship Foundation</vt:lpstr>
      <vt:lpstr>Relationship Marketing Best Practices</vt:lpstr>
      <vt:lpstr>Step 2: Implementing Targeted RM and Loyalty Programs</vt:lpstr>
      <vt:lpstr>Example: Telstra (Australia)</vt:lpstr>
      <vt:lpstr>Example: Your World Rewards (UAE &amp; US) </vt:lpstr>
      <vt:lpstr>Step 2: Implementing Targeting RM and Loyalty Programs</vt:lpstr>
      <vt:lpstr>Measuring Relationship Equity</vt:lpstr>
      <vt:lpstr>Key Relationship Dimensions and Example Measures</vt:lpstr>
      <vt:lpstr>Key Relationship Dimensions and Example Measures</vt:lpstr>
      <vt:lpstr>Key Relationship Dimensions and Example Measures</vt:lpstr>
      <vt:lpstr>PowerPoint Presentation</vt:lpstr>
      <vt:lpstr>PowerPoint Presentation</vt:lpstr>
      <vt:lpstr>PowerPoint Presentation</vt:lpstr>
      <vt:lpstr>PowerPoint Presentation</vt:lpstr>
      <vt:lpstr>RM Program Audit/Design Process (same process for any BOR program)</vt:lpstr>
      <vt:lpstr>Agenda</vt:lpstr>
      <vt:lpstr>Takeaways</vt:lpstr>
      <vt:lpstr>Takeaways</vt:lpstr>
      <vt:lpstr>Takeaways</vt:lpstr>
      <vt:lpstr>Readings</vt:lpstr>
    </vt:vector>
  </TitlesOfParts>
  <Company>Springer Nature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Heron</dc:creator>
  <cp:lastModifiedBy>Natalie Chisam</cp:lastModifiedBy>
  <cp:revision>13</cp:revision>
  <dcterms:created xsi:type="dcterms:W3CDTF">2020-10-07T15:28:40Z</dcterms:created>
  <dcterms:modified xsi:type="dcterms:W3CDTF">2020-12-24T00:45:00Z</dcterms:modified>
</cp:coreProperties>
</file>