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0" r:id="rId1"/>
  </p:sldMasterIdLst>
  <p:notesMasterIdLst>
    <p:notesMasterId r:id="rId45"/>
  </p:notesMasterIdLst>
  <p:handoutMasterIdLst>
    <p:handoutMasterId r:id="rId46"/>
  </p:handoutMasterIdLst>
  <p:sldIdLst>
    <p:sldId id="256" r:id="rId2"/>
    <p:sldId id="257" r:id="rId3"/>
    <p:sldId id="258" r:id="rId4"/>
    <p:sldId id="260" r:id="rId5"/>
    <p:sldId id="285" r:id="rId6"/>
    <p:sldId id="262" r:id="rId7"/>
    <p:sldId id="263" r:id="rId8"/>
    <p:sldId id="286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7" r:id="rId30"/>
    <p:sldId id="288" r:id="rId31"/>
    <p:sldId id="289" r:id="rId32"/>
    <p:sldId id="290" r:id="rId33"/>
    <p:sldId id="291" r:id="rId34"/>
    <p:sldId id="292" r:id="rId35"/>
    <p:sldId id="293" r:id="rId36"/>
    <p:sldId id="294" r:id="rId37"/>
    <p:sldId id="295" r:id="rId38"/>
    <p:sldId id="296" r:id="rId39"/>
    <p:sldId id="297" r:id="rId40"/>
    <p:sldId id="298" r:id="rId41"/>
    <p:sldId id="299" r:id="rId42"/>
    <p:sldId id="300" r:id="rId43"/>
    <p:sldId id="301" r:id="rId4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onor Henderson" initials="CH" lastIdx="1" clrIdx="0">
    <p:extLst>
      <p:ext uri="{19B8F6BF-5375-455C-9EA6-DF929625EA0E}">
        <p15:presenceInfo xmlns:p15="http://schemas.microsoft.com/office/powerpoint/2012/main" userId="S-1-5-21-2613503727-1553357937-2150718590-13244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50890D"/>
    <a:srgbClr val="AFCCA0"/>
    <a:srgbClr val="62A710"/>
    <a:srgbClr val="F9DD7D"/>
    <a:srgbClr val="141413"/>
    <a:srgbClr val="FF6600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9" autoAdjust="0"/>
    <p:restoredTop sz="92722" autoAdjust="0"/>
  </p:normalViewPr>
  <p:slideViewPr>
    <p:cSldViewPr snapToGrid="0">
      <p:cViewPr varScale="1">
        <p:scale>
          <a:sx n="105" d="100"/>
          <a:sy n="105" d="100"/>
        </p:scale>
        <p:origin x="210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64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commentAuthors" Target="commentAuthors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93AECA-69D8-AE4F-BFE4-3E0048F51D48}" type="datetimeFigureOut">
              <a:rPr lang="en-US" smtClean="0"/>
              <a:t>12/3/2019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AD1F26-DEF1-5D44-B74F-DF67DA0E4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46377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8174C1-FCCA-4D21-8CDB-36AB78892A7F}" type="datetimeFigureOut">
              <a:rPr lang="en-US" smtClean="0"/>
              <a:t>12/3/2019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C28E80-CEAF-49D1-B1B1-2FF7018CD7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09276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28E80-CEAF-49D1-B1B1-2FF7018CD76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3461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11F77D1-5673-4380-80E6-38CAC7C2945D}" type="slidenum">
              <a:rPr lang="en-US"/>
              <a:pPr/>
              <a:t>17</a:t>
            </a:fld>
            <a:endParaRPr lang="en-US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3138" y="4560888"/>
            <a:ext cx="5368925" cy="828675"/>
          </a:xfrm>
          <a:noFill/>
          <a:ln/>
        </p:spPr>
        <p:txBody>
          <a:bodyPr/>
          <a:lstStyle/>
          <a:p>
            <a:pPr eaLnBrk="1" hangingPunct="1"/>
            <a:r>
              <a:rPr lang="en-US"/>
              <a:t>Parallel to to agriculture due to productivity growth- we no longer need hordes of manufacturer workers as we no longer need hordes of farmers</a:t>
            </a:r>
          </a:p>
          <a:p>
            <a:pPr eaLnBrk="1" hangingPunct="1"/>
            <a:r>
              <a:rPr lang="en-US"/>
              <a:t>China shift from agri</a:t>
            </a:r>
          </a:p>
          <a:p>
            <a:pPr eaLnBrk="1" hangingPunct="1"/>
            <a:r>
              <a:rPr lang="en-US"/>
              <a:t>Services-health, financial, retail, entertainment</a:t>
            </a:r>
          </a:p>
        </p:txBody>
      </p:sp>
    </p:spTree>
    <p:extLst>
      <p:ext uri="{BB962C8B-B14F-4D97-AF65-F5344CB8AC3E}">
        <p14:creationId xmlns:p14="http://schemas.microsoft.com/office/powerpoint/2010/main" val="35564295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A640F23-46AC-46DA-AA5F-48238B95594F}" type="slidenum">
              <a:rPr lang="en-US"/>
              <a:pPr/>
              <a:t>18</a:t>
            </a:fld>
            <a:endParaRPr lang="en-US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/>
              <a:t>Ideas and what they actually did</a:t>
            </a:r>
          </a:p>
        </p:txBody>
      </p:sp>
    </p:spTree>
    <p:extLst>
      <p:ext uri="{BB962C8B-B14F-4D97-AF65-F5344CB8AC3E}">
        <p14:creationId xmlns:p14="http://schemas.microsoft.com/office/powerpoint/2010/main" val="4105868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A640F23-46AC-46DA-AA5F-48238B95594F}" type="slidenum">
              <a:rPr lang="en-US"/>
              <a:pPr/>
              <a:t>19</a:t>
            </a:fld>
            <a:endParaRPr lang="en-US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/>
              <a:t>Ideas and what they actually did</a:t>
            </a:r>
          </a:p>
        </p:txBody>
      </p:sp>
    </p:spTree>
    <p:extLst>
      <p:ext uri="{BB962C8B-B14F-4D97-AF65-F5344CB8AC3E}">
        <p14:creationId xmlns:p14="http://schemas.microsoft.com/office/powerpoint/2010/main" val="33699993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A640F23-46AC-46DA-AA5F-48238B95594F}" type="slidenum">
              <a:rPr lang="en-US"/>
              <a:pPr/>
              <a:t>20</a:t>
            </a:fld>
            <a:endParaRPr lang="en-US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/>
              <a:t>Ideas and what they actually did</a:t>
            </a:r>
          </a:p>
        </p:txBody>
      </p:sp>
    </p:spTree>
    <p:extLst>
      <p:ext uri="{BB962C8B-B14F-4D97-AF65-F5344CB8AC3E}">
        <p14:creationId xmlns:p14="http://schemas.microsoft.com/office/powerpoint/2010/main" val="33573740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A640F23-46AC-46DA-AA5F-48238B95594F}" type="slidenum">
              <a:rPr lang="en-US"/>
              <a:pPr/>
              <a:t>21</a:t>
            </a:fld>
            <a:endParaRPr lang="en-US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/>
              <a:t>Ideas and what they actually did</a:t>
            </a:r>
          </a:p>
        </p:txBody>
      </p:sp>
    </p:spTree>
    <p:extLst>
      <p:ext uri="{BB962C8B-B14F-4D97-AF65-F5344CB8AC3E}">
        <p14:creationId xmlns:p14="http://schemas.microsoft.com/office/powerpoint/2010/main" val="1064333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0ACDE92-D3C1-492C-A6A0-937F52531537}" type="slidenum">
              <a:rPr lang="en-US"/>
              <a:pPr/>
              <a:t>22</a:t>
            </a:fld>
            <a:endParaRPr lang="en-US"/>
          </a:p>
        </p:txBody>
      </p:sp>
      <p:sp>
        <p:nvSpPr>
          <p:cNvPr id="54275" name="Rectangle 4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/>
              <a:t>Value chain analysis can work well</a:t>
            </a:r>
          </a:p>
        </p:txBody>
      </p:sp>
      <p:sp>
        <p:nvSpPr>
          <p:cNvPr id="54276" name="Rectangle 5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</p:spTree>
    <p:extLst>
      <p:ext uri="{BB962C8B-B14F-4D97-AF65-F5344CB8AC3E}">
        <p14:creationId xmlns:p14="http://schemas.microsoft.com/office/powerpoint/2010/main" val="416526670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E20E648-F878-4EA3-8B51-E670158C1FCF}" type="slidenum">
              <a:rPr lang="en-US"/>
              <a:pPr/>
              <a:t>23</a:t>
            </a:fld>
            <a:endParaRPr lang="en-US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z="1000"/>
              <a:t>What are the advantages and disadvantages of each method? </a:t>
            </a:r>
          </a:p>
          <a:p>
            <a:pPr eaLnBrk="1" hangingPunct="1"/>
            <a:r>
              <a:rPr lang="en-US" sz="1000"/>
              <a:t>What companies are good at this? Starbucks? What innovation, atmospherics, types of employees?</a:t>
            </a:r>
          </a:p>
          <a:p>
            <a:pPr eaLnBrk="1" hangingPunct="1"/>
            <a:r>
              <a:rPr lang="en-US" sz="1000"/>
              <a:t>Drive through?</a:t>
            </a:r>
          </a:p>
          <a:p>
            <a:pPr eaLnBrk="1" hangingPunct="1"/>
            <a:r>
              <a:rPr lang="en-US" sz="1000"/>
              <a:t>Greeters?</a:t>
            </a:r>
          </a:p>
          <a:p>
            <a:pPr eaLnBrk="1" hangingPunct="1"/>
            <a:endParaRPr lang="en-US" sz="1000"/>
          </a:p>
          <a:p>
            <a:pPr eaLnBrk="1" hangingPunct="1"/>
            <a:r>
              <a:rPr lang="en-US" sz="1000"/>
              <a:t>Perceived wait times reduced by monitors</a:t>
            </a:r>
          </a:p>
          <a:p>
            <a:pPr eaLnBrk="1" hangingPunct="1"/>
            <a:endParaRPr lang="en-US" sz="1000"/>
          </a:p>
        </p:txBody>
      </p:sp>
    </p:spTree>
    <p:extLst>
      <p:ext uri="{BB962C8B-B14F-4D97-AF65-F5344CB8AC3E}">
        <p14:creationId xmlns:p14="http://schemas.microsoft.com/office/powerpoint/2010/main" val="284391914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E2739E6-CD43-4842-BE69-67630B999463}" type="slidenum">
              <a:rPr lang="en-US"/>
              <a:pPr/>
              <a:t>24</a:t>
            </a:fld>
            <a:endParaRPr lang="en-US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z="1000"/>
              <a:t>Stage of life-education, career</a:t>
            </a:r>
          </a:p>
          <a:p>
            <a:pPr eaLnBrk="1" hangingPunct="1"/>
            <a:r>
              <a:rPr lang="en-US" sz="1000"/>
              <a:t>Interest-golf, camping</a:t>
            </a:r>
          </a:p>
          <a:p>
            <a:pPr eaLnBrk="1" hangingPunct="1"/>
            <a:r>
              <a:rPr lang="en-US" sz="1000"/>
              <a:t>Asset- car, home</a:t>
            </a:r>
          </a:p>
          <a:p>
            <a:pPr eaLnBrk="1" hangingPunct="1"/>
            <a:r>
              <a:rPr lang="en-US" sz="1000"/>
              <a:t>HR</a:t>
            </a:r>
          </a:p>
          <a:p>
            <a:pPr eaLnBrk="1" hangingPunct="1"/>
            <a:r>
              <a:rPr lang="en-US" sz="1000"/>
              <a:t>Segment level- IT productive improvement for lawyers</a:t>
            </a:r>
          </a:p>
          <a:p>
            <a:pPr eaLnBrk="1" hangingPunct="1"/>
            <a:r>
              <a:rPr lang="en-US" sz="1000"/>
              <a:t>Same as first reading, new points of differentiation but adds in blue ocean, and discontinuous innovation</a:t>
            </a:r>
          </a:p>
          <a:p>
            <a:pPr eaLnBrk="1" hangingPunct="1"/>
            <a:r>
              <a:rPr lang="en-US" sz="1000"/>
              <a:t>Think of this as product line extension, brand extensions, etc.</a:t>
            </a:r>
          </a:p>
        </p:txBody>
      </p:sp>
    </p:spTree>
    <p:extLst>
      <p:ext uri="{BB962C8B-B14F-4D97-AF65-F5344CB8AC3E}">
        <p14:creationId xmlns:p14="http://schemas.microsoft.com/office/powerpoint/2010/main" val="281398251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782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/>
              <a:t>Solve specific marketing problems while understanding how decisions impact overall strategy</a:t>
            </a:r>
          </a:p>
          <a:p>
            <a:pPr eaLnBrk="1" hangingPunct="1"/>
            <a:r>
              <a:rPr lang="en-US"/>
              <a:t>Must balance</a:t>
            </a:r>
          </a:p>
        </p:txBody>
      </p:sp>
      <p:sp>
        <p:nvSpPr>
          <p:cNvPr id="778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47A7152-487B-45A9-8EA0-26E3DE9076FB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23818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 eaLnBrk="1" hangingPunct="1"/>
            <a:r>
              <a:rPr lang="en-US" b="1" dirty="0"/>
              <a:t>DISCUSSION QUESTIONS: Make a grid elements/questions on left- who and  process across top in 2 columns</a:t>
            </a:r>
          </a:p>
          <a:p>
            <a:pPr lvl="1" eaLnBrk="1" hangingPunct="1"/>
            <a:endParaRPr lang="en-US" b="1" dirty="0"/>
          </a:p>
          <a:p>
            <a:pPr lvl="1" eaLnBrk="1" hangingPunct="1"/>
            <a:r>
              <a:rPr lang="en-US" dirty="0"/>
              <a:t>Who to sell to?	Marketing: Segmentation and targeting customers</a:t>
            </a:r>
          </a:p>
          <a:p>
            <a:pPr lvl="1" eaLnBrk="1" hangingPunct="1"/>
            <a:r>
              <a:rPr lang="en-US" dirty="0"/>
              <a:t>What to sell? 	Marketing and engineering:   Product &amp; services (benefits/experience/status)</a:t>
            </a:r>
          </a:p>
          <a:p>
            <a:pPr lvl="1" eaLnBrk="1" hangingPunct="1"/>
            <a:r>
              <a:rPr lang="en-US" dirty="0"/>
              <a:t>How to win? 	Marketing/</a:t>
            </a:r>
            <a:r>
              <a:rPr lang="en-US" dirty="0" err="1"/>
              <a:t>Eng</a:t>
            </a:r>
            <a:r>
              <a:rPr lang="en-US" dirty="0"/>
              <a:t>/</a:t>
            </a:r>
            <a:r>
              <a:rPr lang="en-US" dirty="0" err="1"/>
              <a:t>Mgt</a:t>
            </a:r>
            <a:r>
              <a:rPr lang="en-US" dirty="0"/>
              <a:t>: Positioning versus competition, SCA, 4Ps</a:t>
            </a:r>
          </a:p>
          <a:p>
            <a:pPr lvl="1" eaLnBrk="1" hangingPunct="1"/>
            <a:r>
              <a:rPr lang="en-US" dirty="0"/>
              <a:t>How to manage customer interactions: Marketing: AER processes, CLV</a:t>
            </a:r>
          </a:p>
          <a:p>
            <a:pPr lvl="1" eaLnBrk="1" hangingPunct="1"/>
            <a:endParaRPr lang="en-US" dirty="0"/>
          </a:p>
          <a:p>
            <a:pPr lvl="1" eaLnBrk="1" hangingPunct="1"/>
            <a:r>
              <a:rPr lang="en-US" b="1" dirty="0"/>
              <a:t>Corporate vs marketing</a:t>
            </a:r>
            <a:r>
              <a:rPr lang="en-US" dirty="0"/>
              <a:t>: finance, cash flow, taxes, reporting, allocation among SBUs, vision and mission, boundaries, financial dimensions (cash, taxes, reporting)</a:t>
            </a:r>
          </a:p>
          <a:p>
            <a:pPr lvl="1" eaLnBrk="1" hangingPunct="1"/>
            <a:r>
              <a:rPr lang="en-US" dirty="0"/>
              <a:t>Draw circle and show portions</a:t>
            </a:r>
          </a:p>
          <a:p>
            <a:pPr lvl="1" eaLnBrk="1" hangingPunct="1"/>
            <a:endParaRPr lang="en-US" dirty="0"/>
          </a:p>
          <a:p>
            <a:pPr lvl="1" eaLnBrk="1" hangingPunct="1"/>
            <a:r>
              <a:rPr lang="en-US" dirty="0"/>
              <a:t>Thus, can’t leave marketing strategy to just the marketers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28E80-CEAF-49D1-B1B1-2FF7018CD760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315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C98921-DA23-4010-830E-9110D13733A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4798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11F77D1-5673-4380-80E6-38CAC7C2945D}" type="slidenum">
              <a:rPr lang="en-US"/>
              <a:pPr/>
              <a:t>5</a:t>
            </a:fld>
            <a:endParaRPr lang="en-US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3138" y="4560888"/>
            <a:ext cx="5368925" cy="828675"/>
          </a:xfrm>
          <a:noFill/>
          <a:ln/>
        </p:spPr>
        <p:txBody>
          <a:bodyPr/>
          <a:lstStyle/>
          <a:p>
            <a:pPr eaLnBrk="1" hangingPunct="1"/>
            <a:r>
              <a:rPr lang="en-US"/>
              <a:t>Parallel to to agriculture due to productivity growth- we no longer need hordes of manufacturer workers as we no longer need hordes of farmers</a:t>
            </a:r>
          </a:p>
          <a:p>
            <a:pPr eaLnBrk="1" hangingPunct="1"/>
            <a:r>
              <a:rPr lang="en-US"/>
              <a:t>China shift from agri</a:t>
            </a:r>
          </a:p>
          <a:p>
            <a:pPr eaLnBrk="1" hangingPunct="1"/>
            <a:r>
              <a:rPr lang="en-US"/>
              <a:t>Services-health, financial, retail, entertainment</a:t>
            </a:r>
          </a:p>
        </p:txBody>
      </p:sp>
    </p:spTree>
    <p:extLst>
      <p:ext uri="{BB962C8B-B14F-4D97-AF65-F5344CB8AC3E}">
        <p14:creationId xmlns:p14="http://schemas.microsoft.com/office/powerpoint/2010/main" val="19808152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11F77D1-5673-4380-80E6-38CAC7C2945D}" type="slidenum">
              <a:rPr lang="en-US"/>
              <a:pPr/>
              <a:t>6</a:t>
            </a:fld>
            <a:endParaRPr lang="en-US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3138" y="4560888"/>
            <a:ext cx="5368925" cy="828675"/>
          </a:xfrm>
          <a:noFill/>
          <a:ln/>
        </p:spPr>
        <p:txBody>
          <a:bodyPr/>
          <a:lstStyle/>
          <a:p>
            <a:pPr eaLnBrk="1" hangingPunct="1"/>
            <a:r>
              <a:rPr lang="en-US"/>
              <a:t>Parallel to to agriculture due to productivity growth- we no longer need hordes of manufacturer workers as we no longer need hordes of farmers</a:t>
            </a:r>
          </a:p>
          <a:p>
            <a:pPr eaLnBrk="1" hangingPunct="1"/>
            <a:r>
              <a:rPr lang="en-US"/>
              <a:t>China shift from agri</a:t>
            </a:r>
          </a:p>
          <a:p>
            <a:pPr eaLnBrk="1" hangingPunct="1"/>
            <a:r>
              <a:rPr lang="en-US"/>
              <a:t>Services-health, financial, retail, entertainment</a:t>
            </a:r>
          </a:p>
        </p:txBody>
      </p:sp>
    </p:spTree>
    <p:extLst>
      <p:ext uri="{BB962C8B-B14F-4D97-AF65-F5344CB8AC3E}">
        <p14:creationId xmlns:p14="http://schemas.microsoft.com/office/powerpoint/2010/main" val="38766817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00D69D4-2A31-449E-8C3D-FF61DDCCE4C6}" type="slidenum">
              <a:rPr lang="en-US"/>
              <a:pPr/>
              <a:t>11</a:t>
            </a:fld>
            <a:endParaRPr lang="en-US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/>
              <a:t>Jobs with services or products?</a:t>
            </a:r>
          </a:p>
        </p:txBody>
      </p:sp>
    </p:spTree>
    <p:extLst>
      <p:ext uri="{BB962C8B-B14F-4D97-AF65-F5344CB8AC3E}">
        <p14:creationId xmlns:p14="http://schemas.microsoft.com/office/powerpoint/2010/main" val="7069780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E2E1B69-6E57-4A33-A9E1-502785F842A9}" type="slidenum">
              <a:rPr lang="en-US"/>
              <a:pPr/>
              <a:t>12</a:t>
            </a:fld>
            <a:endParaRPr lang="en-US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dirty="0"/>
              <a:t>Tangibility spectrum- fast food both product or services</a:t>
            </a:r>
          </a:p>
          <a:p>
            <a:pPr eaLnBrk="1" hangingPunct="1"/>
            <a:r>
              <a:rPr lang="en-US" dirty="0"/>
              <a:t>Healthcare</a:t>
            </a:r>
          </a:p>
        </p:txBody>
      </p:sp>
    </p:spTree>
    <p:extLst>
      <p:ext uri="{BB962C8B-B14F-4D97-AF65-F5344CB8AC3E}">
        <p14:creationId xmlns:p14="http://schemas.microsoft.com/office/powerpoint/2010/main" val="9375517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8701B9D-F489-480D-ACD9-71CDD916C192}" type="slidenum">
              <a:rPr lang="en-US"/>
              <a:pPr/>
              <a:t>13</a:t>
            </a:fld>
            <a:endParaRPr lang="en-US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3138" y="4560888"/>
            <a:ext cx="5449887" cy="2112962"/>
          </a:xfrm>
          <a:noFill/>
          <a:ln/>
        </p:spPr>
        <p:txBody>
          <a:bodyPr/>
          <a:lstStyle/>
          <a:p>
            <a:pPr eaLnBrk="1" hangingPunct="1"/>
            <a:r>
              <a:rPr lang="en-US" dirty="0"/>
              <a:t>Do we care about a manufacturers employees? Location? Etc.</a:t>
            </a:r>
          </a:p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8172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9FB51EA-D4D5-40B8-806F-4145FD9D7100}" type="slidenum">
              <a:rPr lang="en-US"/>
              <a:pPr/>
              <a:t>14</a:t>
            </a:fld>
            <a:endParaRPr lang="en-US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/>
              <a:t>Japanese retailer bow and are extremely helpful, gas station</a:t>
            </a:r>
          </a:p>
          <a:p>
            <a:pPr eaLnBrk="1" hangingPunct="1"/>
            <a:r>
              <a:rPr lang="en-US"/>
              <a:t>Russian chess playing waiters</a:t>
            </a:r>
          </a:p>
          <a:p>
            <a:pPr eaLnBrk="1" hangingPunct="1"/>
            <a:r>
              <a:rPr lang="en-US"/>
              <a:t>Expectations provide the reference point for service quality</a:t>
            </a:r>
          </a:p>
          <a:p>
            <a:pPr eaLnBrk="1" hangingPunct="1"/>
            <a:r>
              <a:rPr lang="en-US"/>
              <a:t>Prospect theory</a:t>
            </a:r>
          </a:p>
        </p:txBody>
      </p:sp>
    </p:spTree>
    <p:extLst>
      <p:ext uri="{BB962C8B-B14F-4D97-AF65-F5344CB8AC3E}">
        <p14:creationId xmlns:p14="http://schemas.microsoft.com/office/powerpoint/2010/main" val="36968883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330F8A6-CBD7-4757-8BA2-29FB3317028B}" type="slidenum">
              <a:rPr lang="en-US"/>
              <a:pPr/>
              <a:t>15</a:t>
            </a:fld>
            <a:endParaRPr lang="en-US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/>
              <a:t>McDonalds example</a:t>
            </a:r>
          </a:p>
        </p:txBody>
      </p:sp>
    </p:spTree>
    <p:extLst>
      <p:ext uri="{BB962C8B-B14F-4D97-AF65-F5344CB8AC3E}">
        <p14:creationId xmlns:p14="http://schemas.microsoft.com/office/powerpoint/2010/main" val="20237763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1971524"/>
            <a:ext cx="7772400" cy="713618"/>
          </a:xfrm>
        </p:spPr>
        <p:txBody>
          <a:bodyPr>
            <a:noAutofit/>
          </a:bodyPr>
          <a:lstStyle>
            <a:lvl1pPr>
              <a:defRPr sz="4800" b="1" i="1">
                <a:latin typeface="Century Gothic"/>
                <a:cs typeface="Century Gothic"/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0" y="3886200"/>
            <a:ext cx="6400800" cy="492084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>
                <a:solidFill>
                  <a:schemeClr val="accent1"/>
                </a:solidFill>
                <a:latin typeface="Verdana"/>
                <a:cs typeface="Verdan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PROFESSOR HENDERSON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78206" y="6259512"/>
            <a:ext cx="2494344" cy="457200"/>
          </a:xfrm>
          <a:prstGeom prst="rect">
            <a:avLst/>
          </a:prstGeom>
        </p:spPr>
      </p:pic>
      <p:sp>
        <p:nvSpPr>
          <p:cNvPr id="18" name="Footer Placeholder 8"/>
          <p:cNvSpPr>
            <a:spLocks noGrp="1"/>
          </p:cNvSpPr>
          <p:nvPr>
            <p:ph type="ftr" sz="quarter" idx="3"/>
          </p:nvPr>
        </p:nvSpPr>
        <p:spPr>
          <a:xfrm>
            <a:off x="246742" y="6345841"/>
            <a:ext cx="3086100" cy="3708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Verdana"/>
                <a:cs typeface="Verdana"/>
              </a:defRPr>
            </a:lvl1pPr>
          </a:lstStyle>
          <a:p>
            <a:r>
              <a:rPr lang="nb-NO" dirty="0"/>
              <a:t>Henderson 2016©</a:t>
            </a:r>
            <a:endParaRPr lang="en-US" dirty="0"/>
          </a:p>
        </p:txBody>
      </p:sp>
      <p:sp>
        <p:nvSpPr>
          <p:cNvPr id="19" name="Date Placeholder 3"/>
          <p:cNvSpPr>
            <a:spLocks noGrp="1"/>
          </p:cNvSpPr>
          <p:nvPr>
            <p:ph type="dt" sz="half" idx="10"/>
          </p:nvPr>
        </p:nvSpPr>
        <p:spPr>
          <a:xfrm>
            <a:off x="685800" y="4378284"/>
            <a:ext cx="4116010" cy="330731"/>
          </a:xfrm>
          <a:prstGeom prst="rect">
            <a:avLst/>
          </a:prstGeom>
        </p:spPr>
        <p:txBody>
          <a:bodyPr anchor="ctr"/>
          <a:lstStyle>
            <a:lvl1pPr algn="l">
              <a:defRPr sz="2000" b="0">
                <a:solidFill>
                  <a:schemeClr val="tx2"/>
                </a:solidFill>
                <a:latin typeface="Verdana"/>
                <a:cs typeface="Verdana"/>
              </a:defRPr>
            </a:lvl1pPr>
          </a:lstStyle>
          <a:p>
            <a:endParaRPr lang="en-US" dirty="0"/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11" hasCustomPrompt="1"/>
          </p:nvPr>
        </p:nvSpPr>
        <p:spPr>
          <a:xfrm>
            <a:off x="685800" y="2684463"/>
            <a:ext cx="7772400" cy="608012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latin typeface="Century Gothic"/>
                <a:cs typeface="Century Gothic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62047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9906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6550837"/>
            <a:ext cx="9144000" cy="307163"/>
          </a:xfrm>
          <a:prstGeom prst="rect">
            <a:avLst/>
          </a:prstGeom>
          <a:solidFill>
            <a:srgbClr val="141413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9100" y="127000"/>
            <a:ext cx="8229600" cy="838200"/>
          </a:xfrm>
        </p:spPr>
        <p:txBody>
          <a:bodyPr/>
          <a:lstStyle>
            <a:lvl1pPr>
              <a:defRPr spc="-150">
                <a:latin typeface="Verdana"/>
                <a:cs typeface="Verdana"/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19100" y="1270000"/>
            <a:ext cx="8229600" cy="5130800"/>
          </a:xfrm>
        </p:spPr>
        <p:txBody>
          <a:bodyPr/>
          <a:lstStyle>
            <a:lvl1pPr marL="0" indent="0">
              <a:buFontTx/>
              <a:buNone/>
              <a:defRPr b="0" i="0">
                <a:solidFill>
                  <a:srgbClr val="54565B"/>
                </a:solidFill>
                <a:latin typeface="Arial"/>
                <a:cs typeface="Arial"/>
              </a:defRPr>
            </a:lvl1pPr>
            <a:lvl2pPr>
              <a:defRPr b="0" i="0">
                <a:solidFill>
                  <a:srgbClr val="54565B"/>
                </a:solidFill>
                <a:latin typeface="Arial"/>
                <a:cs typeface="Arial"/>
              </a:defRPr>
            </a:lvl2pPr>
            <a:lvl3pPr>
              <a:defRPr b="0" i="0">
                <a:solidFill>
                  <a:srgbClr val="54565B"/>
                </a:solidFill>
                <a:latin typeface="Arial"/>
                <a:cs typeface="Arial"/>
              </a:defRPr>
            </a:lvl3pPr>
            <a:lvl4pPr>
              <a:defRPr b="0" i="0">
                <a:solidFill>
                  <a:srgbClr val="54565B"/>
                </a:solidFill>
                <a:latin typeface="Arial"/>
                <a:cs typeface="Arial"/>
              </a:defRPr>
            </a:lvl4pPr>
            <a:lvl5pPr>
              <a:defRPr b="0" i="0">
                <a:solidFill>
                  <a:srgbClr val="54565B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/>
              <a:t>Click to edit subtitle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entagon 10"/>
          <p:cNvSpPr/>
          <p:nvPr userDrawn="1"/>
        </p:nvSpPr>
        <p:spPr>
          <a:xfrm rot="10800000">
            <a:off x="8200566" y="6553200"/>
            <a:ext cx="943429" cy="304796"/>
          </a:xfrm>
          <a:prstGeom prst="homePlate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7010400" y="6550837"/>
            <a:ext cx="2133600" cy="307163"/>
          </a:xfrm>
        </p:spPr>
        <p:txBody>
          <a:bodyPr anchor="ctr"/>
          <a:lstStyle>
            <a:lvl1pPr algn="r"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fld id="{3CDFB8B2-2CCF-1348-9358-D6FC03A270F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8"/>
          <p:cNvSpPr>
            <a:spLocks noGrp="1"/>
          </p:cNvSpPr>
          <p:nvPr>
            <p:ph type="ftr" sz="quarter" idx="3"/>
          </p:nvPr>
        </p:nvSpPr>
        <p:spPr>
          <a:xfrm>
            <a:off x="3011714" y="6556744"/>
            <a:ext cx="3086100" cy="25990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bg1"/>
                </a:solidFill>
                <a:latin typeface="Akzidenz-Grotesk BQ" panose="02000503000000000000" pitchFamily="50" charset="0"/>
              </a:defRPr>
            </a:lvl1pPr>
          </a:lstStyle>
          <a:p>
            <a:r>
              <a:rPr lang="nb-NO" dirty="0"/>
              <a:t>Henderson 2016©</a:t>
            </a:r>
            <a:endParaRPr lang="en-US" dirty="0"/>
          </a:p>
        </p:txBody>
      </p:sp>
      <p:pic>
        <p:nvPicPr>
          <p:cNvPr id="4" name="Picture 3" descr="LCB-BAR-BLK.eps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3723" b="13018"/>
          <a:stretch/>
        </p:blipFill>
        <p:spPr>
          <a:xfrm>
            <a:off x="0" y="6558839"/>
            <a:ext cx="2870200" cy="299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4932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50837"/>
            <a:ext cx="9144000" cy="307163"/>
          </a:xfrm>
          <a:prstGeom prst="rect">
            <a:avLst/>
          </a:prstGeom>
          <a:solidFill>
            <a:srgbClr val="141413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entagon 11"/>
          <p:cNvSpPr/>
          <p:nvPr userDrawn="1"/>
        </p:nvSpPr>
        <p:spPr>
          <a:xfrm rot="10800000">
            <a:off x="8200566" y="6553200"/>
            <a:ext cx="943429" cy="304796"/>
          </a:xfrm>
          <a:prstGeom prst="homePlate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7010400" y="6550837"/>
            <a:ext cx="2133600" cy="307163"/>
          </a:xfrm>
        </p:spPr>
        <p:txBody>
          <a:bodyPr anchor="ctr"/>
          <a:lstStyle>
            <a:lvl1pPr algn="r"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fld id="{3CDFB8B2-2CCF-1348-9358-D6FC03A270F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8"/>
          <p:cNvSpPr>
            <a:spLocks noGrp="1"/>
          </p:cNvSpPr>
          <p:nvPr>
            <p:ph type="ftr" sz="quarter" idx="3"/>
          </p:nvPr>
        </p:nvSpPr>
        <p:spPr>
          <a:xfrm>
            <a:off x="3011714" y="6556744"/>
            <a:ext cx="3086100" cy="25990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bg1"/>
                </a:solidFill>
                <a:latin typeface="Akzidenz-Grotesk BQ" panose="02000503000000000000" pitchFamily="50" charset="0"/>
              </a:defRPr>
            </a:lvl1pPr>
          </a:lstStyle>
          <a:p>
            <a:r>
              <a:rPr lang="nb-NO" dirty="0"/>
              <a:t>Henderson 2016©</a:t>
            </a:r>
            <a:endParaRPr lang="en-US" dirty="0"/>
          </a:p>
        </p:txBody>
      </p:sp>
      <p:pic>
        <p:nvPicPr>
          <p:cNvPr id="15" name="Picture 14" descr="LCB-BAR-BLK.eps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3723" b="13018"/>
          <a:stretch/>
        </p:blipFill>
        <p:spPr>
          <a:xfrm>
            <a:off x="0" y="6558839"/>
            <a:ext cx="2870200" cy="299161"/>
          </a:xfrm>
          <a:prstGeom prst="rect">
            <a:avLst/>
          </a:prstGeom>
        </p:spPr>
      </p:pic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419100" y="127000"/>
            <a:ext cx="8229600" cy="838200"/>
          </a:xfrm>
        </p:spPr>
        <p:txBody>
          <a:bodyPr/>
          <a:lstStyle>
            <a:lvl1pPr>
              <a:defRPr spc="-150">
                <a:latin typeface="Verdana"/>
                <a:cs typeface="Verdana"/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</p:spTree>
    <p:extLst>
      <p:ext uri="{BB962C8B-B14F-4D97-AF65-F5344CB8AC3E}">
        <p14:creationId xmlns:p14="http://schemas.microsoft.com/office/powerpoint/2010/main" val="22316184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1971523"/>
            <a:ext cx="7772400" cy="1214487"/>
          </a:xfrm>
        </p:spPr>
        <p:txBody>
          <a:bodyPr anchor="b">
            <a:noAutofit/>
          </a:bodyPr>
          <a:lstStyle>
            <a:lvl1pPr>
              <a:defRPr sz="4800" b="1" i="1">
                <a:latin typeface="Century Gothic"/>
                <a:cs typeface="Century Gothic"/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685800" y="3542488"/>
            <a:ext cx="6400800" cy="835796"/>
          </a:xfrm>
        </p:spPr>
        <p:txBody>
          <a:bodyPr anchor="t">
            <a:normAutofit/>
          </a:bodyPr>
          <a:lstStyle>
            <a:lvl1pPr marL="0" indent="0" algn="l">
              <a:buNone/>
              <a:defRPr sz="2400" b="0" i="0">
                <a:solidFill>
                  <a:schemeClr val="accent1"/>
                </a:solidFill>
                <a:latin typeface="Verdana"/>
                <a:cs typeface="Verdan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n-US" dirty="0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78206" y="6259512"/>
            <a:ext cx="2494344" cy="457200"/>
          </a:xfrm>
          <a:prstGeom prst="rect">
            <a:avLst/>
          </a:prstGeom>
        </p:spPr>
      </p:pic>
      <p:sp>
        <p:nvSpPr>
          <p:cNvPr id="16" name="Footer Placeholder 8"/>
          <p:cNvSpPr>
            <a:spLocks noGrp="1"/>
          </p:cNvSpPr>
          <p:nvPr>
            <p:ph type="ftr" sz="quarter" idx="3"/>
          </p:nvPr>
        </p:nvSpPr>
        <p:spPr>
          <a:xfrm>
            <a:off x="246742" y="6345841"/>
            <a:ext cx="3086100" cy="3708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Verdana"/>
                <a:cs typeface="Verdana"/>
              </a:defRPr>
            </a:lvl1pPr>
          </a:lstStyle>
          <a:p>
            <a:r>
              <a:rPr lang="nb-NO" dirty="0"/>
              <a:t>Henderson 2016©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05778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36530"/>
            <a:ext cx="4038600" cy="4585151"/>
          </a:xfrm>
        </p:spPr>
        <p:txBody>
          <a:bodyPr/>
          <a:lstStyle>
            <a:lvl1pPr>
              <a:defRPr sz="2800" b="0" i="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36530"/>
            <a:ext cx="4038600" cy="4585152"/>
          </a:xfrm>
        </p:spPr>
        <p:txBody>
          <a:bodyPr/>
          <a:lstStyle>
            <a:lvl1pPr>
              <a:defRPr sz="2800" b="0" i="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6550837"/>
            <a:ext cx="9144000" cy="307163"/>
          </a:xfrm>
          <a:prstGeom prst="rect">
            <a:avLst/>
          </a:prstGeom>
          <a:solidFill>
            <a:srgbClr val="141413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Pentagon 12"/>
          <p:cNvSpPr/>
          <p:nvPr userDrawn="1"/>
        </p:nvSpPr>
        <p:spPr>
          <a:xfrm rot="10800000">
            <a:off x="8200566" y="6553200"/>
            <a:ext cx="943429" cy="304796"/>
          </a:xfrm>
          <a:prstGeom prst="homePlate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7010400" y="6550837"/>
            <a:ext cx="2133600" cy="307163"/>
          </a:xfrm>
        </p:spPr>
        <p:txBody>
          <a:bodyPr anchor="ctr"/>
          <a:lstStyle>
            <a:lvl1pPr algn="r"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fld id="{3CDFB8B2-2CCF-1348-9358-D6FC03A270F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Footer Placeholder 8"/>
          <p:cNvSpPr>
            <a:spLocks noGrp="1"/>
          </p:cNvSpPr>
          <p:nvPr>
            <p:ph type="ftr" sz="quarter" idx="3"/>
          </p:nvPr>
        </p:nvSpPr>
        <p:spPr>
          <a:xfrm>
            <a:off x="3011714" y="6556744"/>
            <a:ext cx="3086100" cy="25990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bg1"/>
                </a:solidFill>
                <a:latin typeface="Akzidenz-Grotesk BQ" panose="02000503000000000000" pitchFamily="50" charset="0"/>
              </a:defRPr>
            </a:lvl1pPr>
          </a:lstStyle>
          <a:p>
            <a:r>
              <a:rPr lang="nb-NO" dirty="0"/>
              <a:t>Henderson 2016©</a:t>
            </a:r>
            <a:endParaRPr lang="en-US" dirty="0"/>
          </a:p>
        </p:txBody>
      </p:sp>
      <p:pic>
        <p:nvPicPr>
          <p:cNvPr id="16" name="Picture 15" descr="LCB-BAR-BLK.eps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3723" b="13018"/>
          <a:stretch/>
        </p:blipFill>
        <p:spPr>
          <a:xfrm>
            <a:off x="0" y="6558839"/>
            <a:ext cx="2870200" cy="299161"/>
          </a:xfrm>
          <a:prstGeom prst="rect">
            <a:avLst/>
          </a:prstGeom>
        </p:spPr>
      </p:pic>
      <p:sp>
        <p:nvSpPr>
          <p:cNvPr id="17" name="Title 1"/>
          <p:cNvSpPr>
            <a:spLocks noGrp="1"/>
          </p:cNvSpPr>
          <p:nvPr>
            <p:ph type="title" hasCustomPrompt="1"/>
          </p:nvPr>
        </p:nvSpPr>
        <p:spPr>
          <a:xfrm>
            <a:off x="419100" y="127000"/>
            <a:ext cx="8229600" cy="838200"/>
          </a:xfrm>
        </p:spPr>
        <p:txBody>
          <a:bodyPr/>
          <a:lstStyle>
            <a:lvl1pPr>
              <a:defRPr spc="-150">
                <a:latin typeface="Verdana"/>
                <a:cs typeface="Verdana"/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</p:spTree>
    <p:extLst>
      <p:ext uri="{BB962C8B-B14F-4D97-AF65-F5344CB8AC3E}">
        <p14:creationId xmlns:p14="http://schemas.microsoft.com/office/powerpoint/2010/main" val="2229528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7" name="Picture 6" descr="mesh.png"/>
          <p:cNvPicPr>
            <a:picLocks noChangeAspect="1"/>
          </p:cNvPicPr>
          <p:nvPr/>
        </p:nvPicPr>
        <p:blipFill rotWithShape="1">
          <a:blip r:embed="rId7" cstate="email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325518"/>
            <a:ext cx="9144000" cy="2532482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DFB8B2-2CCF-1348-9358-D6FC03A270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9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5" r:id="rId3"/>
    <p:sldLayoutId id="2147483686" r:id="rId4"/>
    <p:sldLayoutId id="2147483683" r:id="rId5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4800" b="0" i="0" kern="1200">
          <a:solidFill>
            <a:schemeClr val="accent1"/>
          </a:solidFill>
          <a:latin typeface="Helvetica"/>
          <a:ea typeface="+mj-ea"/>
          <a:cs typeface="Helvetica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Tx/>
        <a:buSzPct val="100000"/>
        <a:buFontTx/>
        <a:buBlip>
          <a:blip r:embed="rId8"/>
        </a:buBlip>
        <a:defRPr sz="3200" b="0" i="0" kern="1200">
          <a:solidFill>
            <a:schemeClr val="tx2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ClrTx/>
        <a:buSzPct val="100000"/>
        <a:buFontTx/>
        <a:buBlip>
          <a:blip r:embed="rId8"/>
        </a:buBlip>
        <a:defRPr sz="2800" b="0" i="0" kern="1200">
          <a:solidFill>
            <a:schemeClr val="tx2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ClrTx/>
        <a:buSzPct val="100000"/>
        <a:buFontTx/>
        <a:buBlip>
          <a:blip r:embed="rId8"/>
        </a:buBlip>
        <a:defRPr sz="2400" b="0" i="0" kern="1200">
          <a:solidFill>
            <a:schemeClr val="tx2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ClrTx/>
        <a:buSzPct val="100000"/>
        <a:buFontTx/>
        <a:buBlip>
          <a:blip r:embed="rId8"/>
        </a:buBlip>
        <a:defRPr sz="2000" b="0" i="0" kern="1200">
          <a:solidFill>
            <a:schemeClr val="tx2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ClrTx/>
        <a:buSzPct val="100000"/>
        <a:buFontTx/>
        <a:buBlip>
          <a:blip r:embed="rId8"/>
        </a:buBlip>
        <a:defRPr sz="2000" b="0" i="0" kern="1200">
          <a:solidFill>
            <a:schemeClr val="tx2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7.png"/><Relationship Id="rId4" Type="http://schemas.openxmlformats.org/officeDocument/2006/relationships/image" Target="../media/image36.wm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429000"/>
            <a:ext cx="7772400" cy="713618"/>
          </a:xfrm>
        </p:spPr>
        <p:txBody>
          <a:bodyPr vert="horz" lIns="0" tIns="0" rIns="0" bIns="0" rtlCol="0" anchor="b">
            <a:noAutofit/>
          </a:bodyPr>
          <a:lstStyle/>
          <a:p>
            <a:r>
              <a:rPr lang="en-US" dirty="0"/>
              <a:t>Class 15</a:t>
            </a:r>
            <a:br>
              <a:rPr lang="en-US" dirty="0"/>
            </a:br>
            <a:r>
              <a:rPr lang="en-US" dirty="0"/>
              <a:t>SERVICES MARKETING</a:t>
            </a:r>
            <a:br>
              <a:rPr lang="en-US" dirty="0"/>
            </a:br>
            <a:r>
              <a:rPr lang="en-US" dirty="0"/>
              <a:t>and</a:t>
            </a:r>
            <a:br>
              <a:rPr lang="en-US" dirty="0"/>
            </a:br>
            <a:r>
              <a:rPr lang="en-US" dirty="0"/>
              <a:t>SERVICES INNOVATION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 dirty="0"/>
              <a:t>Henderson 2017©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89213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04800" y="2908300"/>
            <a:ext cx="8601075" cy="11874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/>
              <a:t>Today’s Key Topics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Need to think of marketing as delivering services.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Key characteristics of services and service quality.</a:t>
            </a:r>
          </a:p>
          <a:p>
            <a:pPr marL="514350" indent="-514350">
              <a:buFont typeface="+mj-lt"/>
              <a:buAutoNum type="arabicPeriod"/>
            </a:pPr>
            <a:endParaRPr lang="en-US" b="1" i="1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Innovate with services: product company adding services or services company adding products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Slide </a:t>
            </a:r>
            <a:fld id="{3F4869C3-E133-4BFE-9A1E-2D1906E8EC4C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28330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What are Services?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567765" y="1240118"/>
            <a:ext cx="8032225" cy="5109882"/>
          </a:xfrm>
        </p:spPr>
        <p:txBody>
          <a:bodyPr>
            <a:normAutofit fontScale="92500" lnSpcReduction="10000"/>
          </a:bodyPr>
          <a:lstStyle/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en-US" dirty="0"/>
              <a:t>Economic activities whose </a:t>
            </a:r>
            <a:r>
              <a:rPr lang="en-US" i="1" dirty="0"/>
              <a:t>output</a:t>
            </a:r>
            <a:r>
              <a:rPr lang="en-US" dirty="0"/>
              <a:t> is </a:t>
            </a:r>
            <a:r>
              <a:rPr lang="en-US" i="1" dirty="0"/>
              <a:t>not</a:t>
            </a:r>
            <a:r>
              <a:rPr lang="en-US" dirty="0"/>
              <a:t> a </a:t>
            </a:r>
            <a:r>
              <a:rPr lang="en-US" i="1" dirty="0"/>
              <a:t>physical</a:t>
            </a:r>
            <a:r>
              <a:rPr lang="en-US" dirty="0"/>
              <a:t> product or construction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en-US" dirty="0"/>
              <a:t>Generally </a:t>
            </a:r>
            <a:r>
              <a:rPr lang="en-US" i="1" dirty="0"/>
              <a:t>consumed when produced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en-US" dirty="0"/>
              <a:t>Provides </a:t>
            </a:r>
            <a:r>
              <a:rPr lang="en-US" i="1" dirty="0"/>
              <a:t>intangible</a:t>
            </a:r>
            <a:r>
              <a:rPr lang="en-US" dirty="0"/>
              <a:t> benefits:</a:t>
            </a:r>
          </a:p>
          <a:p>
            <a:pPr marL="1033463" lvl="1" indent="-457200"/>
            <a:r>
              <a:rPr lang="en-US" dirty="0"/>
              <a:t>Convenience</a:t>
            </a:r>
          </a:p>
          <a:p>
            <a:pPr marL="1033463" lvl="1" indent="-457200"/>
            <a:r>
              <a:rPr lang="en-US" dirty="0"/>
              <a:t>Amusement</a:t>
            </a:r>
          </a:p>
          <a:p>
            <a:pPr marL="1033463" lvl="1" indent="-457200"/>
            <a:r>
              <a:rPr lang="en-US" dirty="0"/>
              <a:t>Timeliness</a:t>
            </a:r>
          </a:p>
          <a:p>
            <a:pPr marL="1033463" lvl="1" indent="-457200"/>
            <a:r>
              <a:rPr lang="en-US" dirty="0"/>
              <a:t>Comfort</a:t>
            </a:r>
          </a:p>
          <a:p>
            <a:pPr marL="1033463" lvl="1" indent="-457200"/>
            <a:r>
              <a:rPr lang="en-US" dirty="0"/>
              <a:t>Health</a:t>
            </a:r>
          </a:p>
          <a:p>
            <a:pPr marL="1033463" lvl="1" indent="-457200"/>
            <a:r>
              <a:rPr lang="en-US" dirty="0"/>
              <a:t>Confidence</a:t>
            </a:r>
          </a:p>
          <a:p>
            <a:pPr marL="1033463" lvl="1" indent="-457200"/>
            <a:r>
              <a:rPr lang="en-US" dirty="0"/>
              <a:t>Peace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Slide </a:t>
            </a:r>
            <a:fld id="{3F4869C3-E133-4BFE-9A1E-2D1906E8EC4C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1687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/>
              <a:t>Key “Service” Characteristics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628650" y="1041401"/>
            <a:ext cx="7886700" cy="4689475"/>
          </a:xfrm>
          <a:solidFill>
            <a:schemeClr val="bg1"/>
          </a:solidFill>
        </p:spPr>
        <p:txBody>
          <a:bodyPr>
            <a:normAutofit fontScale="85000" lnSpcReduction="2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2800" dirty="0"/>
              <a:t>Intangibility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200" dirty="0"/>
              <a:t>No inventory</a:t>
            </a:r>
          </a:p>
          <a:p>
            <a:pPr lvl="2" eaLnBrk="1" hangingPunct="1">
              <a:lnSpc>
                <a:spcPct val="90000"/>
              </a:lnSpc>
            </a:pPr>
            <a:r>
              <a:rPr lang="en-US" dirty="0"/>
              <a:t>Few</a:t>
            </a:r>
            <a:r>
              <a:rPr lang="en-US" sz="2200" dirty="0"/>
              <a:t> patents, IP difficult to protect</a:t>
            </a:r>
          </a:p>
          <a:p>
            <a:pPr lvl="2" eaLnBrk="1" hangingPunct="1">
              <a:lnSpc>
                <a:spcPct val="90000"/>
              </a:lnSpc>
            </a:pPr>
            <a:r>
              <a:rPr lang="en-US" dirty="0"/>
              <a:t>Difficult for customers to</a:t>
            </a:r>
            <a:r>
              <a:rPr lang="en-US" sz="2200" dirty="0"/>
              <a:t> visualize</a:t>
            </a:r>
          </a:p>
          <a:p>
            <a:pPr lvl="2"/>
            <a:r>
              <a:rPr lang="en-US" dirty="0"/>
              <a:t>Difficult for customers to verify an intangible benefit</a:t>
            </a:r>
            <a:endParaRPr lang="en-US" sz="2200" dirty="0"/>
          </a:p>
          <a:p>
            <a:pPr lvl="2" eaLnBrk="1" hangingPunct="1">
              <a:lnSpc>
                <a:spcPct val="90000"/>
              </a:lnSpc>
            </a:pPr>
            <a:r>
              <a:rPr lang="en-US" sz="2200" dirty="0"/>
              <a:t>Pricing not based on cost, but based on “value”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/>
              <a:t>Co-production and Use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200" dirty="0"/>
              <a:t>Customer involvement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200" dirty="0"/>
              <a:t>Hard to decentralize: can’t mass produce heart surgery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/>
              <a:t>Perishable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200" dirty="0"/>
              <a:t>No returns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200" dirty="0"/>
              <a:t>Cyclical issues in matching supply &amp; demand</a:t>
            </a:r>
          </a:p>
          <a:p>
            <a:r>
              <a:rPr lang="en-US" sz="2800" dirty="0"/>
              <a:t>Heterogeneity (customer &amp; employee)</a:t>
            </a:r>
          </a:p>
          <a:p>
            <a:pPr lvl="2"/>
            <a:r>
              <a:rPr lang="en-US" dirty="0"/>
              <a:t>Difficult to standardize &amp; control experience</a:t>
            </a:r>
          </a:p>
          <a:p>
            <a:pPr lvl="2"/>
            <a:r>
              <a:rPr lang="en-US" dirty="0"/>
              <a:t>Robot or empowered employee?</a:t>
            </a:r>
          </a:p>
          <a:p>
            <a:pPr lvl="2" eaLnBrk="1" hangingPunct="1">
              <a:lnSpc>
                <a:spcPct val="90000"/>
              </a:lnSpc>
            </a:pPr>
            <a:endParaRPr lang="en-US" sz="22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Slide </a:t>
            </a:r>
            <a:fld id="{3F4869C3-E133-4BFE-9A1E-2D1906E8EC4C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699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2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22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22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22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1229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229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1229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1229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3 Additional P’s for Services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531812" y="1205756"/>
            <a:ext cx="7807325" cy="292576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People-</a:t>
            </a:r>
            <a:r>
              <a:rPr lang="en-US" sz="2800" dirty="0"/>
              <a:t> employees &amp; customers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Physical environment - </a:t>
            </a:r>
            <a:r>
              <a:rPr lang="en-US" sz="2800" dirty="0"/>
              <a:t>atmospherics, facilities, and materials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Process-</a:t>
            </a:r>
            <a:r>
              <a:rPr lang="en-US" sz="2800" dirty="0"/>
              <a:t> procedures &amp; flow of activities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Slide </a:t>
            </a:r>
            <a:fld id="{3F4869C3-E133-4BFE-9A1E-2D1906E8EC4C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5148412" y="3168855"/>
            <a:ext cx="3366937" cy="2803781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Times New Roman" pitchFamily="18" charset="0"/>
              </a:rPr>
              <a:t>Service Marketing Mix:</a:t>
            </a:r>
          </a:p>
          <a:p>
            <a:pPr marL="566738" indent="-219075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Times New Roman" pitchFamily="18" charset="0"/>
              </a:rPr>
              <a:t>Product/service</a:t>
            </a:r>
          </a:p>
          <a:p>
            <a:pPr marL="566738" indent="-219075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Times New Roman" pitchFamily="18" charset="0"/>
              </a:rPr>
              <a:t>Place</a:t>
            </a:r>
          </a:p>
          <a:p>
            <a:pPr marL="566738" indent="-219075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Times New Roman" pitchFamily="18" charset="0"/>
              </a:rPr>
              <a:t>Promotion</a:t>
            </a:r>
          </a:p>
          <a:p>
            <a:pPr marL="566738" indent="-219075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Times New Roman" pitchFamily="18" charset="0"/>
              </a:rPr>
              <a:t>Price</a:t>
            </a:r>
          </a:p>
          <a:p>
            <a:pPr marL="566738" indent="-219075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Times New Roman" pitchFamily="18" charset="0"/>
              </a:rPr>
              <a:t>People</a:t>
            </a:r>
          </a:p>
          <a:p>
            <a:pPr marL="566738" indent="-219075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Times New Roman" pitchFamily="18" charset="0"/>
              </a:rPr>
              <a:t>Physical environment</a:t>
            </a:r>
          </a:p>
          <a:p>
            <a:pPr marL="566738" indent="-219075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Times New Roman" pitchFamily="18" charset="0"/>
              </a:rPr>
              <a:t>Process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2664" y="3168855"/>
            <a:ext cx="4224759" cy="2803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522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uiExpand="1" build="p"/>
      <p:bldP spid="174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63592" y="0"/>
            <a:ext cx="5227004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4000" b="1" dirty="0"/>
              <a:t>Service Quality (SQ)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163592" y="1041400"/>
            <a:ext cx="3991429" cy="2666774"/>
          </a:xfrm>
          <a:solidFill>
            <a:srgbClr val="FFFFFF">
              <a:alpha val="47843"/>
            </a:srgbClr>
          </a:solidFill>
        </p:spPr>
        <p:txBody>
          <a:bodyPr anchor="ctr">
            <a:normAutofit/>
          </a:bodyPr>
          <a:lstStyle/>
          <a:p>
            <a:pPr algn="ctr" eaLnBrk="1" hangingPunct="1"/>
            <a:r>
              <a:rPr lang="en-US" sz="3600" b="1" dirty="0">
                <a:solidFill>
                  <a:schemeClr val="accent1"/>
                </a:solidFill>
              </a:rPr>
              <a:t>Expectations </a:t>
            </a:r>
          </a:p>
          <a:p>
            <a:pPr algn="ctr" eaLnBrk="1" hangingPunct="1"/>
            <a:r>
              <a:rPr lang="en-US" sz="3600" b="1" dirty="0">
                <a:solidFill>
                  <a:schemeClr val="accent1"/>
                </a:solidFill>
              </a:rPr>
              <a:t>vs </a:t>
            </a:r>
          </a:p>
          <a:p>
            <a:pPr algn="ctr" eaLnBrk="1" hangingPunct="1"/>
            <a:r>
              <a:rPr lang="en-US" sz="3600" b="1" dirty="0">
                <a:solidFill>
                  <a:schemeClr val="accent1"/>
                </a:solidFill>
              </a:rPr>
              <a:t>Experience</a:t>
            </a:r>
          </a:p>
        </p:txBody>
      </p:sp>
      <p:sp>
        <p:nvSpPr>
          <p:cNvPr id="4" name="Rectangle 3"/>
          <p:cNvSpPr/>
          <p:nvPr/>
        </p:nvSpPr>
        <p:spPr>
          <a:xfrm>
            <a:off x="6197600" y="268941"/>
            <a:ext cx="2946400" cy="33306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000" b="1" u="sng" dirty="0"/>
              <a:t>5 drivers of SQ</a:t>
            </a:r>
          </a:p>
          <a:p>
            <a:pPr marL="571500" lvl="1" indent="-279400">
              <a:lnSpc>
                <a:spcPct val="150000"/>
              </a:lnSpc>
              <a:buFont typeface="+mj-lt"/>
              <a:buAutoNum type="arabicPeriod"/>
            </a:pPr>
            <a:r>
              <a:rPr lang="en-US" sz="2000" b="1" dirty="0"/>
              <a:t>Reliability</a:t>
            </a:r>
          </a:p>
          <a:p>
            <a:pPr marL="571500" lvl="1" indent="-279400">
              <a:lnSpc>
                <a:spcPct val="150000"/>
              </a:lnSpc>
              <a:buFont typeface="+mj-lt"/>
              <a:buAutoNum type="arabicPeriod"/>
            </a:pPr>
            <a:r>
              <a:rPr lang="en-US" sz="2000" b="1" dirty="0"/>
              <a:t>Responsiveness</a:t>
            </a:r>
          </a:p>
          <a:p>
            <a:pPr marL="571500" lvl="1" indent="-279400">
              <a:lnSpc>
                <a:spcPct val="150000"/>
              </a:lnSpc>
              <a:buFont typeface="+mj-lt"/>
              <a:buAutoNum type="arabicPeriod"/>
            </a:pPr>
            <a:r>
              <a:rPr lang="en-US" sz="2000" b="1" dirty="0"/>
              <a:t>Assurance</a:t>
            </a:r>
          </a:p>
          <a:p>
            <a:pPr marL="571500" lvl="1" indent="-279400">
              <a:lnSpc>
                <a:spcPct val="150000"/>
              </a:lnSpc>
              <a:buFont typeface="+mj-lt"/>
              <a:buAutoNum type="arabicPeriod"/>
            </a:pPr>
            <a:r>
              <a:rPr lang="en-US" sz="2000" b="1" dirty="0"/>
              <a:t>Empathy</a:t>
            </a:r>
          </a:p>
          <a:p>
            <a:pPr marL="571500" lvl="1" indent="-279400">
              <a:lnSpc>
                <a:spcPct val="150000"/>
              </a:lnSpc>
              <a:buFont typeface="+mj-lt"/>
              <a:buAutoNum type="arabicPeriod"/>
            </a:pPr>
            <a:r>
              <a:rPr lang="en-US" sz="2000" b="1" dirty="0"/>
              <a:t>Tangibles</a:t>
            </a:r>
          </a:p>
          <a:p>
            <a:pPr algn="ctr"/>
            <a:endParaRPr lang="en-US" sz="2000" dirty="0"/>
          </a:p>
        </p:txBody>
      </p:sp>
      <p:sp>
        <p:nvSpPr>
          <p:cNvPr id="6" name="Left-Right Arrow 5"/>
          <p:cNvSpPr/>
          <p:nvPr/>
        </p:nvSpPr>
        <p:spPr>
          <a:xfrm>
            <a:off x="0" y="3809774"/>
            <a:ext cx="9144000" cy="3048226"/>
          </a:xfrm>
          <a:prstGeom prst="leftRightArrow">
            <a:avLst>
              <a:gd name="adj1" fmla="val 60659"/>
              <a:gd name="adj2" fmla="val 50000"/>
            </a:avLst>
          </a:prstGeom>
          <a:solidFill>
            <a:srgbClr val="FFFFFF">
              <a:alpha val="58824"/>
            </a:srgb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2800" b="1" u="sng" dirty="0">
                <a:solidFill>
                  <a:schemeClr val="accent1"/>
                </a:solidFill>
              </a:rPr>
              <a:t>Range of Expectations = Zone of Tolerance (ZOT)</a:t>
            </a:r>
          </a:p>
          <a:p>
            <a:pPr algn="ctr"/>
            <a:r>
              <a:rPr lang="en-US" sz="2800" dirty="0">
                <a:solidFill>
                  <a:schemeClr val="accent1"/>
                </a:solidFill>
              </a:rPr>
              <a:t>Experience Above or Below </a:t>
            </a:r>
            <a:r>
              <a:rPr lang="en-US" sz="2800" dirty="0">
                <a:solidFill>
                  <a:schemeClr val="accent1"/>
                </a:solidFill>
                <a:sym typeface="Wingdings" panose="05000000000000000000" pitchFamily="2" charset="2"/>
              </a:rPr>
              <a:t> </a:t>
            </a:r>
            <a:r>
              <a:rPr lang="en-US" sz="2800" dirty="0">
                <a:solidFill>
                  <a:schemeClr val="accent1"/>
                </a:solidFill>
              </a:rPr>
              <a:t>Loyalty </a:t>
            </a:r>
            <a:r>
              <a:rPr lang="en-US" sz="2800" dirty="0">
                <a:solidFill>
                  <a:schemeClr val="accent1"/>
                </a:solidFill>
                <a:sym typeface="Wingdings" panose="05000000000000000000" pitchFamily="2" charset="2"/>
              </a:rPr>
              <a:t> or </a:t>
            </a:r>
            <a:r>
              <a:rPr lang="en-US" sz="2800" dirty="0">
                <a:solidFill>
                  <a:schemeClr val="accent1"/>
                </a:solidFill>
              </a:rPr>
              <a:t> </a:t>
            </a:r>
          </a:p>
          <a:p>
            <a:pPr algn="ctr"/>
            <a:r>
              <a:rPr lang="en-US" sz="2800" dirty="0">
                <a:solidFill>
                  <a:schemeClr val="accent1"/>
                </a:solidFill>
              </a:rPr>
              <a:t>&amp; adjusts future ZOT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DFB8B2-2CCF-1348-9358-D6FC03A270F5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5368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build="p" animBg="1"/>
      <p:bldP spid="4" grpId="0" build="p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41"/>
          <p:cNvSpPr/>
          <p:nvPr/>
        </p:nvSpPr>
        <p:spPr>
          <a:xfrm>
            <a:off x="6350" y="-19050"/>
            <a:ext cx="9144000" cy="3479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-38102" y="3506602"/>
            <a:ext cx="9182101" cy="299439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Slide </a:t>
            </a:r>
            <a:fld id="{3F4869C3-E133-4BFE-9A1E-2D1906E8EC4C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36328"/>
            <a:ext cx="8229600" cy="838200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/>
              <a:t>Gaps Model = SQ failures</a:t>
            </a:r>
          </a:p>
        </p:txBody>
      </p:sp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3657600" y="1556658"/>
            <a:ext cx="1752600" cy="609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1800">
              <a:latin typeface="Times New Roman" pitchFamily="18" charset="0"/>
            </a:endParaRPr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3048000" y="3657600"/>
            <a:ext cx="3048000" cy="5334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chemeClr val="accent1"/>
              </a:solidFill>
            </a:endParaRPr>
          </a:p>
        </p:txBody>
      </p:sp>
      <p:sp>
        <p:nvSpPr>
          <p:cNvPr id="21510" name="Rectangle 6"/>
          <p:cNvSpPr>
            <a:spLocks noChangeArrowheads="1"/>
          </p:cNvSpPr>
          <p:nvPr/>
        </p:nvSpPr>
        <p:spPr bwMode="auto">
          <a:xfrm>
            <a:off x="3048000" y="4572000"/>
            <a:ext cx="3048000" cy="5334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chemeClr val="accent1"/>
              </a:solidFill>
            </a:endParaRPr>
          </a:p>
        </p:txBody>
      </p:sp>
      <p:sp>
        <p:nvSpPr>
          <p:cNvPr id="21511" name="Rectangle 7"/>
          <p:cNvSpPr>
            <a:spLocks noChangeArrowheads="1"/>
          </p:cNvSpPr>
          <p:nvPr/>
        </p:nvSpPr>
        <p:spPr bwMode="auto">
          <a:xfrm>
            <a:off x="3048000" y="5486400"/>
            <a:ext cx="3048000" cy="5334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chemeClr val="accent1"/>
              </a:solidFill>
            </a:endParaRPr>
          </a:p>
        </p:txBody>
      </p:sp>
      <p:sp>
        <p:nvSpPr>
          <p:cNvPr id="21512" name="Rectangle 8"/>
          <p:cNvSpPr>
            <a:spLocks noChangeArrowheads="1"/>
          </p:cNvSpPr>
          <p:nvPr/>
        </p:nvSpPr>
        <p:spPr bwMode="auto">
          <a:xfrm>
            <a:off x="6781800" y="3657600"/>
            <a:ext cx="2057400" cy="8382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chemeClr val="accent1"/>
              </a:solidFill>
            </a:endParaRPr>
          </a:p>
        </p:txBody>
      </p:sp>
      <p:sp>
        <p:nvSpPr>
          <p:cNvPr id="21513" name="Line 9"/>
          <p:cNvSpPr>
            <a:spLocks noChangeShapeType="1"/>
          </p:cNvSpPr>
          <p:nvPr/>
        </p:nvSpPr>
        <p:spPr bwMode="auto">
          <a:xfrm>
            <a:off x="1676400" y="2057400"/>
            <a:ext cx="1828800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514" name="Line 10"/>
          <p:cNvSpPr>
            <a:spLocks noChangeShapeType="1"/>
          </p:cNvSpPr>
          <p:nvPr/>
        </p:nvSpPr>
        <p:spPr bwMode="auto">
          <a:xfrm>
            <a:off x="1676400" y="2057400"/>
            <a:ext cx="0" cy="381000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15" name="Line 11"/>
          <p:cNvSpPr>
            <a:spLocks noChangeShapeType="1"/>
          </p:cNvSpPr>
          <p:nvPr/>
        </p:nvSpPr>
        <p:spPr bwMode="auto">
          <a:xfrm>
            <a:off x="1676400" y="5867400"/>
            <a:ext cx="1143000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516" name="Line 12"/>
          <p:cNvSpPr>
            <a:spLocks noChangeShapeType="1"/>
          </p:cNvSpPr>
          <p:nvPr/>
        </p:nvSpPr>
        <p:spPr bwMode="auto">
          <a:xfrm>
            <a:off x="0" y="3472316"/>
            <a:ext cx="8991600" cy="13834"/>
          </a:xfrm>
          <a:prstGeom prst="line">
            <a:avLst/>
          </a:prstGeom>
          <a:noFill/>
          <a:ln w="31750">
            <a:solidFill>
              <a:schemeClr val="accent5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17" name="Text Box 13"/>
          <p:cNvSpPr txBox="1">
            <a:spLocks noChangeArrowheads="1"/>
          </p:cNvSpPr>
          <p:nvPr/>
        </p:nvSpPr>
        <p:spPr bwMode="auto">
          <a:xfrm>
            <a:off x="45407" y="1556658"/>
            <a:ext cx="151419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 b="1" dirty="0">
                <a:solidFill>
                  <a:schemeClr val="accent1"/>
                </a:solidFill>
                <a:latin typeface="Times New Roman" pitchFamily="18" charset="0"/>
              </a:rPr>
              <a:t>CUSTOMER</a:t>
            </a:r>
          </a:p>
        </p:txBody>
      </p:sp>
      <p:sp>
        <p:nvSpPr>
          <p:cNvPr id="21518" name="Text Box 14"/>
          <p:cNvSpPr txBox="1">
            <a:spLocks noChangeArrowheads="1"/>
          </p:cNvSpPr>
          <p:nvPr/>
        </p:nvSpPr>
        <p:spPr bwMode="auto">
          <a:xfrm>
            <a:off x="116004" y="3777734"/>
            <a:ext cx="137300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 b="1" dirty="0">
                <a:solidFill>
                  <a:schemeClr val="accent1"/>
                </a:solidFill>
                <a:latin typeface="Times New Roman" pitchFamily="18" charset="0"/>
              </a:rPr>
              <a:t>COMPANY</a:t>
            </a:r>
          </a:p>
        </p:txBody>
      </p:sp>
      <p:sp>
        <p:nvSpPr>
          <p:cNvPr id="21519" name="Line 15"/>
          <p:cNvSpPr>
            <a:spLocks noChangeShapeType="1"/>
          </p:cNvSpPr>
          <p:nvPr/>
        </p:nvSpPr>
        <p:spPr bwMode="auto">
          <a:xfrm flipV="1">
            <a:off x="7848600" y="2057400"/>
            <a:ext cx="0" cy="160020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20" name="Text Box 16"/>
          <p:cNvSpPr txBox="1">
            <a:spLocks noChangeArrowheads="1"/>
          </p:cNvSpPr>
          <p:nvPr/>
        </p:nvSpPr>
        <p:spPr bwMode="auto">
          <a:xfrm>
            <a:off x="6172200" y="3962400"/>
            <a:ext cx="565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800" dirty="0">
                <a:solidFill>
                  <a:srgbClr val="FF0000"/>
                </a:solidFill>
                <a:latin typeface="Times New Roman" pitchFamily="18" charset="0"/>
              </a:rPr>
              <a:t>Gap</a:t>
            </a:r>
          </a:p>
          <a:p>
            <a:pPr algn="ctr"/>
            <a:r>
              <a:rPr lang="en-US" sz="1800" dirty="0">
                <a:solidFill>
                  <a:srgbClr val="FF0000"/>
                </a:solidFill>
                <a:latin typeface="Times New Roman" pitchFamily="18" charset="0"/>
              </a:rPr>
              <a:t>4</a:t>
            </a:r>
          </a:p>
        </p:txBody>
      </p:sp>
      <p:sp>
        <p:nvSpPr>
          <p:cNvPr id="21521" name="Line 17"/>
          <p:cNvSpPr>
            <a:spLocks noChangeShapeType="1"/>
          </p:cNvSpPr>
          <p:nvPr/>
        </p:nvSpPr>
        <p:spPr bwMode="auto">
          <a:xfrm>
            <a:off x="7848600" y="4648200"/>
            <a:ext cx="0" cy="30480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22" name="Line 18"/>
          <p:cNvSpPr>
            <a:spLocks noChangeShapeType="1"/>
          </p:cNvSpPr>
          <p:nvPr/>
        </p:nvSpPr>
        <p:spPr bwMode="auto">
          <a:xfrm flipH="1">
            <a:off x="6096000" y="4953000"/>
            <a:ext cx="1752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23" name="Line 19"/>
          <p:cNvSpPr>
            <a:spLocks noChangeShapeType="1"/>
          </p:cNvSpPr>
          <p:nvPr/>
        </p:nvSpPr>
        <p:spPr bwMode="auto">
          <a:xfrm flipH="1">
            <a:off x="5562600" y="2057400"/>
            <a:ext cx="22860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524" name="Text Box 20"/>
          <p:cNvSpPr txBox="1">
            <a:spLocks noChangeArrowheads="1"/>
          </p:cNvSpPr>
          <p:nvPr/>
        </p:nvSpPr>
        <p:spPr bwMode="auto">
          <a:xfrm>
            <a:off x="2498045" y="2154053"/>
            <a:ext cx="11493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800" b="1" dirty="0">
                <a:solidFill>
                  <a:srgbClr val="FF0000"/>
                </a:solidFill>
                <a:latin typeface="Times New Roman" pitchFamily="18" charset="0"/>
              </a:rPr>
              <a:t>Customer</a:t>
            </a:r>
          </a:p>
          <a:p>
            <a:pPr algn="ctr"/>
            <a:r>
              <a:rPr lang="en-US" sz="1800" b="1" dirty="0">
                <a:solidFill>
                  <a:srgbClr val="FF0000"/>
                </a:solidFill>
                <a:latin typeface="Times New Roman" pitchFamily="18" charset="0"/>
              </a:rPr>
              <a:t>Gap</a:t>
            </a:r>
          </a:p>
        </p:txBody>
      </p:sp>
      <p:sp>
        <p:nvSpPr>
          <p:cNvPr id="21525" name="Text Box 21"/>
          <p:cNvSpPr txBox="1">
            <a:spLocks noChangeArrowheads="1"/>
          </p:cNvSpPr>
          <p:nvPr/>
        </p:nvSpPr>
        <p:spPr bwMode="auto">
          <a:xfrm>
            <a:off x="1981200" y="4191000"/>
            <a:ext cx="736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 dirty="0">
                <a:solidFill>
                  <a:srgbClr val="FF0000"/>
                </a:solidFill>
                <a:latin typeface="Times New Roman" pitchFamily="18" charset="0"/>
              </a:rPr>
              <a:t>Gap 3</a:t>
            </a:r>
          </a:p>
        </p:txBody>
      </p:sp>
      <p:sp>
        <p:nvSpPr>
          <p:cNvPr id="21526" name="Text Box 22"/>
          <p:cNvSpPr txBox="1">
            <a:spLocks noChangeArrowheads="1"/>
          </p:cNvSpPr>
          <p:nvPr/>
        </p:nvSpPr>
        <p:spPr bwMode="auto">
          <a:xfrm>
            <a:off x="1981200" y="5105400"/>
            <a:ext cx="736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 dirty="0">
                <a:solidFill>
                  <a:srgbClr val="FF0000"/>
                </a:solidFill>
                <a:latin typeface="Times New Roman" pitchFamily="18" charset="0"/>
              </a:rPr>
              <a:t>Gap 2</a:t>
            </a:r>
          </a:p>
        </p:txBody>
      </p:sp>
      <p:sp>
        <p:nvSpPr>
          <p:cNvPr id="21527" name="Text Box 23"/>
          <p:cNvSpPr txBox="1">
            <a:spLocks noChangeArrowheads="1"/>
          </p:cNvSpPr>
          <p:nvPr/>
        </p:nvSpPr>
        <p:spPr bwMode="auto">
          <a:xfrm>
            <a:off x="4059250" y="1570991"/>
            <a:ext cx="94929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600" dirty="0">
                <a:solidFill>
                  <a:schemeClr val="accent1"/>
                </a:solidFill>
                <a:latin typeface="Times New Roman" pitchFamily="18" charset="0"/>
              </a:rPr>
              <a:t>Expected</a:t>
            </a:r>
          </a:p>
          <a:p>
            <a:pPr algn="ctr"/>
            <a:r>
              <a:rPr lang="en-US" sz="1600" dirty="0">
                <a:solidFill>
                  <a:schemeClr val="accent1"/>
                </a:solidFill>
                <a:latin typeface="Times New Roman" pitchFamily="18" charset="0"/>
              </a:rPr>
              <a:t>Service</a:t>
            </a:r>
          </a:p>
        </p:txBody>
      </p:sp>
      <p:sp>
        <p:nvSpPr>
          <p:cNvPr id="21528" name="Text Box 24"/>
          <p:cNvSpPr txBox="1">
            <a:spLocks noChangeArrowheads="1"/>
          </p:cNvSpPr>
          <p:nvPr/>
        </p:nvSpPr>
        <p:spPr bwMode="auto">
          <a:xfrm>
            <a:off x="3608506" y="2679412"/>
            <a:ext cx="1778051" cy="5847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600" dirty="0">
                <a:solidFill>
                  <a:schemeClr val="accent1"/>
                </a:solidFill>
                <a:latin typeface="Times New Roman" pitchFamily="18" charset="0"/>
              </a:rPr>
              <a:t>Perceived</a:t>
            </a:r>
          </a:p>
          <a:p>
            <a:pPr algn="ctr"/>
            <a:r>
              <a:rPr lang="en-US" sz="1600" dirty="0">
                <a:solidFill>
                  <a:schemeClr val="accent1"/>
                </a:solidFill>
                <a:latin typeface="Times New Roman" pitchFamily="18" charset="0"/>
              </a:rPr>
              <a:t>Service Experience</a:t>
            </a:r>
          </a:p>
        </p:txBody>
      </p:sp>
      <p:sp>
        <p:nvSpPr>
          <p:cNvPr id="21529" name="Text Box 25"/>
          <p:cNvSpPr txBox="1">
            <a:spLocks noChangeArrowheads="1"/>
          </p:cNvSpPr>
          <p:nvPr/>
        </p:nvSpPr>
        <p:spPr bwMode="auto">
          <a:xfrm>
            <a:off x="3814647" y="3755883"/>
            <a:ext cx="13843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chemeClr val="accent1"/>
                </a:solidFill>
                <a:latin typeface="Times New Roman" pitchFamily="18" charset="0"/>
              </a:rPr>
              <a:t>Service Delivery</a:t>
            </a:r>
          </a:p>
        </p:txBody>
      </p:sp>
      <p:sp>
        <p:nvSpPr>
          <p:cNvPr id="21530" name="Text Box 26"/>
          <p:cNvSpPr txBox="1">
            <a:spLocks noChangeArrowheads="1"/>
          </p:cNvSpPr>
          <p:nvPr/>
        </p:nvSpPr>
        <p:spPr bwMode="auto">
          <a:xfrm>
            <a:off x="3657600" y="4572000"/>
            <a:ext cx="195239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chemeClr val="accent1"/>
                </a:solidFill>
                <a:latin typeface="Times New Roman" pitchFamily="18" charset="0"/>
              </a:rPr>
              <a:t>Customer-driven service</a:t>
            </a:r>
          </a:p>
          <a:p>
            <a:r>
              <a:rPr lang="en-US" sz="1400" dirty="0">
                <a:solidFill>
                  <a:schemeClr val="accent1"/>
                </a:solidFill>
                <a:latin typeface="Times New Roman" pitchFamily="18" charset="0"/>
              </a:rPr>
              <a:t>designs and standards</a:t>
            </a:r>
          </a:p>
        </p:txBody>
      </p:sp>
      <p:sp>
        <p:nvSpPr>
          <p:cNvPr id="21531" name="Text Box 27"/>
          <p:cNvSpPr txBox="1">
            <a:spLocks noChangeArrowheads="1"/>
          </p:cNvSpPr>
          <p:nvPr/>
        </p:nvSpPr>
        <p:spPr bwMode="auto">
          <a:xfrm>
            <a:off x="3648583" y="5486400"/>
            <a:ext cx="199605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 dirty="0">
                <a:solidFill>
                  <a:schemeClr val="accent1"/>
                </a:solidFill>
                <a:latin typeface="Times New Roman" pitchFamily="18" charset="0"/>
              </a:rPr>
              <a:t>Company perceptions of </a:t>
            </a:r>
          </a:p>
          <a:p>
            <a:pPr algn="ctr"/>
            <a:r>
              <a:rPr lang="en-US" sz="1400" dirty="0">
                <a:solidFill>
                  <a:schemeClr val="accent1"/>
                </a:solidFill>
                <a:latin typeface="Times New Roman" pitchFamily="18" charset="0"/>
              </a:rPr>
              <a:t>customer’s expectations</a:t>
            </a:r>
          </a:p>
        </p:txBody>
      </p:sp>
      <p:sp>
        <p:nvSpPr>
          <p:cNvPr id="21532" name="Text Box 28"/>
          <p:cNvSpPr txBox="1">
            <a:spLocks noChangeArrowheads="1"/>
          </p:cNvSpPr>
          <p:nvPr/>
        </p:nvSpPr>
        <p:spPr bwMode="auto">
          <a:xfrm>
            <a:off x="7136543" y="3810000"/>
            <a:ext cx="145745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 dirty="0">
                <a:solidFill>
                  <a:schemeClr val="accent1"/>
                </a:solidFill>
                <a:latin typeface="Times New Roman" pitchFamily="18" charset="0"/>
              </a:rPr>
              <a:t>Communications </a:t>
            </a:r>
          </a:p>
          <a:p>
            <a:pPr algn="ctr"/>
            <a:r>
              <a:rPr lang="en-US" sz="1400" dirty="0">
                <a:solidFill>
                  <a:schemeClr val="accent1"/>
                </a:solidFill>
                <a:latin typeface="Times New Roman" pitchFamily="18" charset="0"/>
              </a:rPr>
              <a:t>to customers</a:t>
            </a:r>
          </a:p>
        </p:txBody>
      </p:sp>
      <p:sp>
        <p:nvSpPr>
          <p:cNvPr id="21533" name="Text Box 29"/>
          <p:cNvSpPr txBox="1">
            <a:spLocks noChangeArrowheads="1"/>
          </p:cNvSpPr>
          <p:nvPr/>
        </p:nvSpPr>
        <p:spPr bwMode="auto">
          <a:xfrm>
            <a:off x="838200" y="4495800"/>
            <a:ext cx="736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 dirty="0">
                <a:solidFill>
                  <a:srgbClr val="FF0000"/>
                </a:solidFill>
                <a:latin typeface="Times New Roman" pitchFamily="18" charset="0"/>
              </a:rPr>
              <a:t>Gap 1</a:t>
            </a:r>
          </a:p>
        </p:txBody>
      </p:sp>
      <p:sp>
        <p:nvSpPr>
          <p:cNvPr id="21534" name="Line 30"/>
          <p:cNvSpPr>
            <a:spLocks noChangeShapeType="1"/>
          </p:cNvSpPr>
          <p:nvPr/>
        </p:nvSpPr>
        <p:spPr bwMode="auto">
          <a:xfrm flipV="1">
            <a:off x="4495800" y="5105400"/>
            <a:ext cx="0" cy="3810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535" name="Line 31"/>
          <p:cNvSpPr>
            <a:spLocks noChangeShapeType="1"/>
          </p:cNvSpPr>
          <p:nvPr/>
        </p:nvSpPr>
        <p:spPr bwMode="auto">
          <a:xfrm flipV="1">
            <a:off x="4495800" y="4191000"/>
            <a:ext cx="0" cy="3810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536" name="Line 32"/>
          <p:cNvSpPr>
            <a:spLocks noChangeShapeType="1"/>
          </p:cNvSpPr>
          <p:nvPr/>
        </p:nvSpPr>
        <p:spPr bwMode="auto">
          <a:xfrm flipV="1">
            <a:off x="4495800" y="3276600"/>
            <a:ext cx="0" cy="3810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537" name="Line 33"/>
          <p:cNvSpPr>
            <a:spLocks noChangeShapeType="1"/>
          </p:cNvSpPr>
          <p:nvPr/>
        </p:nvSpPr>
        <p:spPr bwMode="auto">
          <a:xfrm>
            <a:off x="3910700" y="2209574"/>
            <a:ext cx="0" cy="438376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538" name="Line 34"/>
          <p:cNvSpPr>
            <a:spLocks noChangeShapeType="1"/>
          </p:cNvSpPr>
          <p:nvPr/>
        </p:nvSpPr>
        <p:spPr bwMode="auto">
          <a:xfrm>
            <a:off x="3429000" y="4191000"/>
            <a:ext cx="0" cy="38100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539" name="Line 35"/>
          <p:cNvSpPr>
            <a:spLocks noChangeShapeType="1"/>
          </p:cNvSpPr>
          <p:nvPr/>
        </p:nvSpPr>
        <p:spPr bwMode="auto">
          <a:xfrm>
            <a:off x="3429000" y="5105400"/>
            <a:ext cx="0" cy="38100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540" name="Line 36"/>
          <p:cNvSpPr>
            <a:spLocks noChangeShapeType="1"/>
          </p:cNvSpPr>
          <p:nvPr/>
        </p:nvSpPr>
        <p:spPr bwMode="auto">
          <a:xfrm rot="5400000">
            <a:off x="6438900" y="3619500"/>
            <a:ext cx="0" cy="53340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541" name="Text Box 37"/>
          <p:cNvSpPr txBox="1">
            <a:spLocks noChangeArrowheads="1"/>
          </p:cNvSpPr>
          <p:nvPr/>
        </p:nvSpPr>
        <p:spPr bwMode="auto">
          <a:xfrm>
            <a:off x="714883" y="2534074"/>
            <a:ext cx="2032000" cy="7016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>
                <a:solidFill>
                  <a:srgbClr val="FF0000"/>
                </a:solidFill>
              </a:rPr>
              <a:t>Customer gap= Gaps 1+2+3+4</a:t>
            </a:r>
          </a:p>
        </p:txBody>
      </p:sp>
      <p:sp>
        <p:nvSpPr>
          <p:cNvPr id="40" name="Rectangle 39"/>
          <p:cNvSpPr/>
          <p:nvPr/>
        </p:nvSpPr>
        <p:spPr>
          <a:xfrm>
            <a:off x="6134100" y="5059548"/>
            <a:ext cx="2971799" cy="14619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tIns="91440" bIns="91440" rtlCol="0" anchor="t"/>
          <a:lstStyle/>
          <a:p>
            <a:pPr marL="114300" indent="-114300" algn="ctr"/>
            <a:r>
              <a:rPr lang="en-US" sz="1400" b="1" dirty="0">
                <a:solidFill>
                  <a:schemeClr val="accent5"/>
                </a:solidFill>
              </a:rPr>
              <a:t>Critical Incident:</a:t>
            </a:r>
          </a:p>
          <a:p>
            <a:pPr marL="114300" indent="-11430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5"/>
                </a:solidFill>
              </a:rPr>
              <a:t>Gap widens unexpectedly</a:t>
            </a:r>
          </a:p>
          <a:p>
            <a:pPr marL="114300" indent="-11430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5"/>
                </a:solidFill>
              </a:rPr>
              <a:t>Can convert failure to delight if handled well</a:t>
            </a:r>
          </a:p>
          <a:p>
            <a:pPr marL="114300" indent="-11430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5"/>
                </a:solidFill>
              </a:rPr>
              <a:t>Need single person/group responsible for whole SQ system</a:t>
            </a:r>
          </a:p>
        </p:txBody>
      </p:sp>
    </p:spTree>
    <p:extLst>
      <p:ext uri="{BB962C8B-B14F-4D97-AF65-F5344CB8AC3E}">
        <p14:creationId xmlns:p14="http://schemas.microsoft.com/office/powerpoint/2010/main" val="2429589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13" grpId="0" animBg="1"/>
      <p:bldP spid="21514" grpId="0" animBg="1"/>
      <p:bldP spid="21515" grpId="0" animBg="1"/>
      <p:bldP spid="21520" grpId="0"/>
      <p:bldP spid="21524" grpId="0"/>
      <p:bldP spid="21525" grpId="0"/>
      <p:bldP spid="21526" grpId="0"/>
      <p:bldP spid="21533" grpId="0"/>
      <p:bldP spid="21537" grpId="0" animBg="1"/>
      <p:bldP spid="21538" grpId="0" animBg="1"/>
      <p:bldP spid="21539" grpId="0" animBg="1"/>
      <p:bldP spid="21540" grpId="0" animBg="1"/>
      <p:bldP spid="21541" grpId="0" animBg="1"/>
      <p:bldP spid="4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04800" y="4594225"/>
            <a:ext cx="8601075" cy="1587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/>
              <a:t>Today’s Key Topics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Need to think of marketing as delivering services.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Key characteristics of services and service quality.</a:t>
            </a:r>
          </a:p>
          <a:p>
            <a:pPr marL="514350" indent="-514350">
              <a:buFont typeface="+mj-lt"/>
              <a:buAutoNum type="arabicPeriod"/>
            </a:pPr>
            <a:endParaRPr lang="en-US" b="1" i="1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Innovate with services: product company adding services or services company adding products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Slide </a:t>
            </a:r>
            <a:fld id="{3F4869C3-E133-4BFE-9A1E-2D1906E8EC4C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65026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509588" y="0"/>
            <a:ext cx="8229600" cy="1001059"/>
          </a:xfrm>
        </p:spPr>
        <p:txBody>
          <a:bodyPr>
            <a:normAutofit/>
          </a:bodyPr>
          <a:lstStyle/>
          <a:p>
            <a:pPr eaLnBrk="1" hangingPunct="1"/>
            <a:r>
              <a:rPr lang="en-US" sz="3600" dirty="0"/>
              <a:t>Questions for struggling companies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519113" y="1566863"/>
            <a:ext cx="8320087" cy="4733925"/>
          </a:xfrm>
        </p:spPr>
        <p:txBody>
          <a:bodyPr>
            <a:normAutofit/>
          </a:bodyPr>
          <a:lstStyle/>
          <a:p>
            <a:pPr marL="457200" indent="-45720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800" dirty="0"/>
              <a:t>What business are you in?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What does your customer accomplish with your product?</a:t>
            </a:r>
          </a:p>
          <a:p>
            <a:pPr marL="457200" indent="-45720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457200" indent="-45720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800" dirty="0"/>
              <a:t>Is your customer interested in a “product”, a “service”, or a “solution”?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Slide </a:t>
            </a:r>
            <a:fld id="{3F4869C3-E133-4BFE-9A1E-2D1906E8EC4C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718887"/>
      </p:ext>
    </p:extLst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577970" y="0"/>
            <a:ext cx="8229600" cy="1001059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/>
              <a:t>Example of SCA from services</a:t>
            </a:r>
            <a:endParaRPr lang="en-US" sz="40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Slide </a:t>
            </a:r>
            <a:fld id="{3F4869C3-E133-4BFE-9A1E-2D1906E8EC4C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7001" y="1284882"/>
            <a:ext cx="5906282" cy="380771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76746" y="1284883"/>
            <a:ext cx="1591437" cy="426030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7001" y="1284882"/>
            <a:ext cx="2117441" cy="1094011"/>
          </a:xfrm>
          <a:prstGeom prst="rect">
            <a:avLst/>
          </a:prstGeom>
        </p:spPr>
      </p:pic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135164" y="5092595"/>
            <a:ext cx="8839200" cy="1129851"/>
          </a:xfrm>
          <a:prstGeom prst="rect">
            <a:avLst/>
          </a:prstGeom>
          <a:ln w="57150" cap="flat" cmpd="sng" algn="ctr">
            <a:solidFill>
              <a:schemeClr val="tx2"/>
            </a:solidFill>
            <a:prstDash val="solid"/>
            <a:miter lim="800000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5762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2620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en-US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Manufactured elevators &amp; escalators</a:t>
            </a:r>
          </a:p>
          <a:p>
            <a:pPr algn="ctr">
              <a:lnSpc>
                <a:spcPct val="80000"/>
              </a:lnSpc>
            </a:pPr>
            <a:r>
              <a:rPr lang="en-US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Founded in Finland, 1908</a:t>
            </a:r>
          </a:p>
        </p:txBody>
      </p:sp>
    </p:spTree>
    <p:extLst>
      <p:ext uri="{BB962C8B-B14F-4D97-AF65-F5344CB8AC3E}">
        <p14:creationId xmlns:p14="http://schemas.microsoft.com/office/powerpoint/2010/main" val="8661883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577970" y="0"/>
            <a:ext cx="8229600" cy="1016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/>
              <a:t>Example of SCA from services</a:t>
            </a:r>
            <a:endParaRPr lang="en-US" sz="4000" dirty="0"/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en-US" sz="3600" dirty="0"/>
              <a:t>Problems:</a:t>
            </a:r>
          </a:p>
          <a:p>
            <a:pPr marL="457200" indent="-457200" eaLnBrk="1" hangingPunct="1">
              <a:lnSpc>
                <a:spcPct val="80000"/>
              </a:lnSpc>
              <a:buFont typeface="+mj-lt"/>
              <a:buAutoNum type="arabicPeriod"/>
            </a:pPr>
            <a:r>
              <a:rPr lang="en-US" sz="3600" dirty="0"/>
              <a:t>Quality increased</a:t>
            </a:r>
          </a:p>
          <a:p>
            <a:pPr marL="1033463" lvl="1" indent="-457200">
              <a:lnSpc>
                <a:spcPct val="80000"/>
              </a:lnSpc>
            </a:pPr>
            <a:r>
              <a:rPr lang="en-US" sz="2800" dirty="0"/>
              <a:t>Less replacement orders in existing markets</a:t>
            </a:r>
          </a:p>
          <a:p>
            <a:pPr marL="457200" indent="-457200">
              <a:lnSpc>
                <a:spcPct val="80000"/>
              </a:lnSpc>
              <a:buFont typeface="+mj-lt"/>
              <a:buAutoNum type="arabicPeriod"/>
            </a:pPr>
            <a:r>
              <a:rPr lang="en-US" sz="3600" dirty="0"/>
              <a:t>Globalization</a:t>
            </a:r>
          </a:p>
          <a:p>
            <a:pPr marL="1033463" lvl="1" indent="-457200">
              <a:lnSpc>
                <a:spcPct val="80000"/>
              </a:lnSpc>
            </a:pPr>
            <a:r>
              <a:rPr lang="en-US" sz="2800" dirty="0"/>
              <a:t>Price pressure from global manufacturers</a:t>
            </a:r>
          </a:p>
          <a:p>
            <a:pPr marL="1033463" lvl="1" indent="-457200">
              <a:lnSpc>
                <a:spcPct val="80000"/>
              </a:lnSpc>
            </a:pPr>
            <a:r>
              <a:rPr lang="en-US" sz="2800" dirty="0"/>
              <a:t>Growing markets were foreign </a:t>
            </a:r>
          </a:p>
          <a:p>
            <a:pPr marL="1371600" lvl="2" indent="-457200">
              <a:lnSpc>
                <a:spcPct val="80000"/>
              </a:lnSpc>
            </a:pPr>
            <a:r>
              <a:rPr lang="en-US" sz="2400" dirty="0"/>
              <a:t>Higher costs to sell</a:t>
            </a:r>
          </a:p>
          <a:p>
            <a:pPr marL="1371600" lvl="2" indent="-457200">
              <a:lnSpc>
                <a:spcPct val="80000"/>
              </a:lnSpc>
            </a:pPr>
            <a:r>
              <a:rPr lang="en-US" sz="2400" dirty="0"/>
              <a:t>Risks from geo-political, cultural, distance, currency, etc…</a:t>
            </a:r>
          </a:p>
          <a:p>
            <a:pPr marL="457200" indent="-457200">
              <a:lnSpc>
                <a:spcPct val="80000"/>
              </a:lnSpc>
              <a:buFont typeface="+mj-lt"/>
              <a:buAutoNum type="arabicPeriod"/>
            </a:pPr>
            <a:endParaRPr lang="en-US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Slide </a:t>
            </a:r>
            <a:fld id="{3F4869C3-E133-4BFE-9A1E-2D1906E8EC4C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9287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71523"/>
            <a:ext cx="7920318" cy="1464948"/>
          </a:xfrm>
        </p:spPr>
        <p:txBody>
          <a:bodyPr/>
          <a:lstStyle/>
          <a:p>
            <a:r>
              <a:rPr lang="en-US" dirty="0"/>
              <a:t>Innovating Through Services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99336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628650" y="1397002"/>
            <a:ext cx="7886700" cy="468947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kern="1200">
                <a:solidFill>
                  <a:schemeClr val="accent1"/>
                </a:solidFill>
                <a:latin typeface="Akzidenz-Grotesk BQ" panose="02000503000000000000" pitchFamily="50" charset="0"/>
                <a:ea typeface="+mn-ea"/>
                <a:cs typeface="+mn-cs"/>
              </a:defRPr>
            </a:lvl1pPr>
            <a:lvl2pPr marL="5762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2"/>
                </a:solidFill>
                <a:latin typeface="Akzidenz-Grotesk BQ" panose="02000503000000000000" pitchFamily="50" charset="0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2"/>
                </a:solidFill>
                <a:latin typeface="Akzidenz-Grotesk BQ" panose="02000503000000000000" pitchFamily="50" charset="0"/>
                <a:ea typeface="+mn-ea"/>
                <a:cs typeface="+mn-cs"/>
              </a:defRPr>
            </a:lvl3pPr>
            <a:lvl4pPr marL="12620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Akzidenz-Grotesk BQ" panose="02000503000000000000" pitchFamily="50" charset="0"/>
                <a:ea typeface="+mn-ea"/>
                <a:cs typeface="+mn-cs"/>
              </a:defRPr>
            </a:lvl4pPr>
            <a:lvl5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Akzidenz-Grotesk BQ" panose="02000503000000000000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en-US" sz="3600" dirty="0"/>
              <a:t>Solution: Transition to Selling Services</a:t>
            </a:r>
          </a:p>
          <a:p>
            <a:pPr marL="457200" indent="-457200">
              <a:lnSpc>
                <a:spcPct val="80000"/>
              </a:lnSpc>
              <a:buFont typeface="+mj-lt"/>
              <a:buAutoNum type="arabicPeriod"/>
            </a:pPr>
            <a:r>
              <a:rPr lang="en-US" sz="3600" dirty="0"/>
              <a:t>Transactional sales</a:t>
            </a:r>
          </a:p>
          <a:p>
            <a:pPr marL="1033463" lvl="1" indent="-457200">
              <a:lnSpc>
                <a:spcPct val="80000"/>
              </a:lnSpc>
            </a:pPr>
            <a:r>
              <a:rPr lang="en-US" sz="2800" dirty="0"/>
              <a:t>“please buy my elevator”</a:t>
            </a:r>
          </a:p>
          <a:p>
            <a:pPr marL="1033463" lvl="1" indent="-457200">
              <a:lnSpc>
                <a:spcPct val="80000"/>
              </a:lnSpc>
            </a:pPr>
            <a:r>
              <a:rPr lang="en-US" sz="2800" dirty="0"/>
              <a:t>“I’ll throw in maintenance if there are issues”</a:t>
            </a:r>
          </a:p>
          <a:p>
            <a:pPr marL="457200" indent="-457200">
              <a:lnSpc>
                <a:spcPct val="80000"/>
              </a:lnSpc>
              <a:buFont typeface="+mj-lt"/>
              <a:buAutoNum type="arabicPeriod"/>
            </a:pPr>
            <a:r>
              <a:rPr lang="en-US" sz="3600" dirty="0"/>
              <a:t>Maintenance prioritization</a:t>
            </a:r>
          </a:p>
          <a:p>
            <a:pPr marL="1033463" lvl="1" indent="-457200">
              <a:lnSpc>
                <a:spcPct val="80000"/>
              </a:lnSpc>
            </a:pPr>
            <a:r>
              <a:rPr lang="en-US" sz="2800" dirty="0"/>
              <a:t>Negotiate maintenance visits upfront</a:t>
            </a:r>
          </a:p>
          <a:p>
            <a:pPr marL="1033463" lvl="1" indent="-457200">
              <a:lnSpc>
                <a:spcPct val="80000"/>
              </a:lnSpc>
            </a:pPr>
            <a:r>
              <a:rPr lang="en-US" sz="2800" dirty="0"/>
              <a:t>Change to </a:t>
            </a:r>
            <a:r>
              <a:rPr lang="en-US" sz="2800" b="1" i="1" dirty="0"/>
              <a:t>relational</a:t>
            </a:r>
            <a:r>
              <a:rPr lang="en-US" sz="2800" dirty="0"/>
              <a:t> contracts &amp; norms</a:t>
            </a:r>
          </a:p>
          <a:p>
            <a:pPr marL="1033463" lvl="1" indent="-457200">
              <a:lnSpc>
                <a:spcPct val="80000"/>
              </a:lnSpc>
            </a:pPr>
            <a:r>
              <a:rPr lang="en-US" sz="2800" dirty="0"/>
              <a:t>Build ongoing connection &amp; knowledge of customers (Knowledge SCA)</a:t>
            </a:r>
          </a:p>
          <a:p>
            <a:pPr marL="1033463" lvl="1" indent="-457200">
              <a:lnSpc>
                <a:spcPct val="80000"/>
              </a:lnSpc>
            </a:pPr>
            <a:r>
              <a:rPr lang="en-US" sz="2800" dirty="0"/>
              <a:t>Availability to many customers in dense area (Network SCA)</a:t>
            </a:r>
            <a:endParaRPr lang="en-US" sz="3600" dirty="0"/>
          </a:p>
        </p:txBody>
      </p:sp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577970" y="1"/>
            <a:ext cx="8229600" cy="1016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/>
              <a:t>Example of SCA from services</a:t>
            </a:r>
            <a:endParaRPr lang="en-US" sz="40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Slide </a:t>
            </a:r>
            <a:fld id="{3F4869C3-E133-4BFE-9A1E-2D1906E8EC4C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1721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628650" y="1397002"/>
            <a:ext cx="8178920" cy="4689475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kern="1200">
                <a:solidFill>
                  <a:schemeClr val="accent1"/>
                </a:solidFill>
                <a:latin typeface="Akzidenz-Grotesk BQ" panose="02000503000000000000" pitchFamily="50" charset="0"/>
                <a:ea typeface="+mn-ea"/>
                <a:cs typeface="+mn-cs"/>
              </a:defRPr>
            </a:lvl1pPr>
            <a:lvl2pPr marL="5762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2"/>
                </a:solidFill>
                <a:latin typeface="Akzidenz-Grotesk BQ" panose="02000503000000000000" pitchFamily="50" charset="0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2"/>
                </a:solidFill>
                <a:latin typeface="Akzidenz-Grotesk BQ" panose="02000503000000000000" pitchFamily="50" charset="0"/>
                <a:ea typeface="+mn-ea"/>
                <a:cs typeface="+mn-cs"/>
              </a:defRPr>
            </a:lvl3pPr>
            <a:lvl4pPr marL="12620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Akzidenz-Grotesk BQ" panose="02000503000000000000" pitchFamily="50" charset="0"/>
                <a:ea typeface="+mn-ea"/>
                <a:cs typeface="+mn-cs"/>
              </a:defRPr>
            </a:lvl4pPr>
            <a:lvl5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Akzidenz-Grotesk BQ" panose="02000503000000000000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en-US" sz="3600" dirty="0"/>
              <a:t>Solution: Transition to Selling Services</a:t>
            </a:r>
          </a:p>
          <a:p>
            <a:pPr marL="742950" indent="-742950">
              <a:lnSpc>
                <a:spcPct val="80000"/>
              </a:lnSpc>
              <a:buFont typeface="+mj-lt"/>
              <a:buAutoNum type="arabicPeriod" startAt="3"/>
            </a:pPr>
            <a:r>
              <a:rPr lang="en-US" sz="3600" dirty="0"/>
              <a:t>Final “solution” selling</a:t>
            </a:r>
            <a:endParaRPr lang="en-US" sz="2800" dirty="0"/>
          </a:p>
          <a:p>
            <a:pPr marL="1033463" lvl="1" indent="-457200">
              <a:lnSpc>
                <a:spcPct val="80000"/>
              </a:lnSpc>
            </a:pPr>
            <a:r>
              <a:rPr lang="en-US" sz="2800" dirty="0"/>
              <a:t>“Sell” availability of resource</a:t>
            </a:r>
          </a:p>
          <a:p>
            <a:pPr marL="1371600" lvl="2" indent="-457200">
              <a:lnSpc>
                <a:spcPct val="80000"/>
              </a:lnSpc>
            </a:pPr>
            <a:r>
              <a:rPr lang="en-US" sz="2400" dirty="0"/>
              <a:t>“Pay per day of operation at high level of quality”</a:t>
            </a:r>
          </a:p>
          <a:p>
            <a:pPr marL="1033463" lvl="1" indent="-457200">
              <a:lnSpc>
                <a:spcPct val="80000"/>
              </a:lnSpc>
            </a:pPr>
            <a:r>
              <a:rPr lang="en-US" sz="2800" dirty="0"/>
              <a:t>Handle all install, replacement, maintenance , insurance, etc… </a:t>
            </a:r>
          </a:p>
          <a:p>
            <a:pPr marL="1033463" lvl="1" indent="-457200">
              <a:lnSpc>
                <a:spcPct val="80000"/>
              </a:lnSpc>
            </a:pPr>
            <a:r>
              <a:rPr lang="en-US" sz="2800" dirty="0"/>
              <a:t>Can buy other manufacturers products</a:t>
            </a:r>
          </a:p>
          <a:p>
            <a:pPr marL="1033463" lvl="1" indent="-457200">
              <a:lnSpc>
                <a:spcPct val="80000"/>
              </a:lnSpc>
            </a:pPr>
            <a:endParaRPr lang="en-US" sz="2800" dirty="0"/>
          </a:p>
          <a:p>
            <a:pPr marL="1033463" lvl="1" indent="-457200">
              <a:lnSpc>
                <a:spcPct val="80000"/>
              </a:lnSpc>
            </a:pPr>
            <a:endParaRPr lang="en-US" sz="2800" dirty="0"/>
          </a:p>
          <a:p>
            <a:pPr marL="1033463" lvl="1" indent="-457200">
              <a:lnSpc>
                <a:spcPct val="80000"/>
              </a:lnSpc>
            </a:pPr>
            <a:endParaRPr lang="en-US" sz="2800" dirty="0"/>
          </a:p>
          <a:p>
            <a:pPr marL="1033463" lvl="1" indent="-457200">
              <a:lnSpc>
                <a:spcPct val="80000"/>
              </a:lnSpc>
            </a:pPr>
            <a:endParaRPr lang="en-US" sz="2800" dirty="0"/>
          </a:p>
          <a:p>
            <a:pPr marL="1033463" lvl="1" indent="-457200">
              <a:lnSpc>
                <a:spcPct val="80000"/>
              </a:lnSpc>
            </a:pPr>
            <a:r>
              <a:rPr lang="en-US" sz="2800" dirty="0"/>
              <a:t>Efficiency goes up &amp; costs go down</a:t>
            </a:r>
            <a:endParaRPr lang="en-US" sz="3600" dirty="0"/>
          </a:p>
        </p:txBody>
      </p:sp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577970" y="0"/>
            <a:ext cx="8229600" cy="1030941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/>
              <a:t>Example of SCA from services</a:t>
            </a:r>
            <a:endParaRPr lang="en-US" sz="40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Slide </a:t>
            </a:r>
            <a:fld id="{3F4869C3-E133-4BFE-9A1E-2D1906E8EC4C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7542" y="4076497"/>
            <a:ext cx="2089439" cy="139766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7910" y="4124196"/>
            <a:ext cx="2422995" cy="1365866"/>
          </a:xfrm>
          <a:prstGeom prst="rect">
            <a:avLst/>
          </a:prstGeom>
        </p:spPr>
      </p:pic>
      <p:sp>
        <p:nvSpPr>
          <p:cNvPr id="6" name="Right Arrow 5"/>
          <p:cNvSpPr/>
          <p:nvPr/>
        </p:nvSpPr>
        <p:spPr>
          <a:xfrm>
            <a:off x="4115013" y="4377122"/>
            <a:ext cx="1388613" cy="796413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048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246063" y="0"/>
            <a:ext cx="8775700" cy="1001059"/>
          </a:xfrm>
        </p:spPr>
        <p:txBody>
          <a:bodyPr>
            <a:normAutofit/>
          </a:bodyPr>
          <a:lstStyle/>
          <a:p>
            <a:pPr eaLnBrk="1" hangingPunct="1"/>
            <a:r>
              <a:rPr lang="en-US" sz="4000" dirty="0"/>
              <a:t>Integrated </a:t>
            </a:r>
            <a:r>
              <a:rPr lang="en-US" sz="4000" b="1" dirty="0"/>
              <a:t>Solution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47787"/>
            <a:ext cx="8142288" cy="4646613"/>
          </a:xfrm>
        </p:spPr>
        <p:txBody>
          <a:bodyPr/>
          <a:lstStyle/>
          <a:p>
            <a:pPr marL="457200" indent="-457200" eaLnBrk="1" hangingPunct="1">
              <a:lnSpc>
                <a:spcPct val="80000"/>
              </a:lnSpc>
              <a:buFont typeface="+mj-lt"/>
              <a:buAutoNum type="arabicPeriod"/>
            </a:pPr>
            <a:r>
              <a:rPr lang="en-US" sz="2000" b="1" i="1" dirty="0"/>
              <a:t>Bundle</a:t>
            </a:r>
            <a:r>
              <a:rPr lang="en-US" sz="2000" dirty="0"/>
              <a:t> services around core product with new service capabilities into product (</a:t>
            </a:r>
            <a:r>
              <a:rPr lang="en-US" sz="2000" dirty="0" err="1"/>
              <a:t>ipod</a:t>
            </a:r>
            <a:r>
              <a:rPr lang="en-US" sz="2000" dirty="0"/>
              <a:t> + </a:t>
            </a:r>
            <a:r>
              <a:rPr lang="en-US" sz="2000" dirty="0" err="1"/>
              <a:t>itunes</a:t>
            </a:r>
            <a:r>
              <a:rPr lang="en-US" sz="2000" dirty="0"/>
              <a:t>)</a:t>
            </a:r>
          </a:p>
          <a:p>
            <a:pPr marL="457200" indent="-457200" eaLnBrk="1" hangingPunct="1">
              <a:lnSpc>
                <a:spcPct val="80000"/>
              </a:lnSpc>
              <a:buFont typeface="+mj-lt"/>
              <a:buAutoNum type="arabicPeriod"/>
            </a:pPr>
            <a:r>
              <a:rPr lang="en-US" sz="2000" i="1" dirty="0"/>
              <a:t>Take over </a:t>
            </a:r>
            <a:r>
              <a:rPr lang="en-US" sz="2000" dirty="0"/>
              <a:t>middleman </a:t>
            </a:r>
            <a:r>
              <a:rPr lang="en-US" sz="2000" b="1" dirty="0"/>
              <a:t>distribution</a:t>
            </a:r>
            <a:r>
              <a:rPr lang="en-US" sz="2000" dirty="0"/>
              <a:t>, install, replacement, (</a:t>
            </a:r>
            <a:r>
              <a:rPr lang="en-US" sz="2000" dirty="0" err="1"/>
              <a:t>Kone</a:t>
            </a:r>
            <a:r>
              <a:rPr lang="en-US" sz="2000" dirty="0"/>
              <a:t>)</a:t>
            </a:r>
          </a:p>
          <a:p>
            <a:pPr marL="457200" indent="-457200" eaLnBrk="1" hangingPunct="1">
              <a:lnSpc>
                <a:spcPct val="80000"/>
              </a:lnSpc>
              <a:buFont typeface="+mj-lt"/>
              <a:buAutoNum type="arabicPeriod"/>
            </a:pPr>
            <a:r>
              <a:rPr lang="en-US" sz="2000" i="1" dirty="0"/>
              <a:t>Solve for</a:t>
            </a:r>
            <a:r>
              <a:rPr lang="en-US" sz="2000" dirty="0"/>
              <a:t> </a:t>
            </a:r>
            <a:r>
              <a:rPr lang="en-US" sz="2000" b="1" dirty="0"/>
              <a:t>risk</a:t>
            </a:r>
            <a:r>
              <a:rPr lang="en-US" sz="2000" dirty="0"/>
              <a:t> and </a:t>
            </a:r>
            <a:r>
              <a:rPr lang="en-US" sz="2000" b="1" dirty="0"/>
              <a:t>payment</a:t>
            </a:r>
            <a:r>
              <a:rPr lang="en-US" sz="2000" dirty="0"/>
              <a:t> to sell total solution (Rover)</a:t>
            </a:r>
          </a:p>
          <a:p>
            <a:pPr marL="457200" indent="-457200" eaLnBrk="1" hangingPunct="1">
              <a:lnSpc>
                <a:spcPct val="80000"/>
              </a:lnSpc>
              <a:buFont typeface="+mj-lt"/>
              <a:buAutoNum type="arabicPeriod"/>
            </a:pPr>
            <a:r>
              <a:rPr lang="en-US" sz="2000" dirty="0"/>
              <a:t>Leverage concentrated </a:t>
            </a:r>
            <a:r>
              <a:rPr lang="en-US" sz="2000" b="1" i="1" dirty="0"/>
              <a:t>knowledge</a:t>
            </a:r>
            <a:r>
              <a:rPr lang="en-US" sz="2000" dirty="0"/>
              <a:t> (</a:t>
            </a:r>
            <a:r>
              <a:rPr lang="en-US" sz="2000" dirty="0" err="1"/>
              <a:t>WayUp</a:t>
            </a:r>
            <a:r>
              <a:rPr lang="en-US" sz="2000" dirty="0"/>
              <a:t>/</a:t>
            </a:r>
            <a:r>
              <a:rPr lang="en-US" sz="2000" dirty="0" err="1"/>
              <a:t>CampusJob</a:t>
            </a:r>
            <a:r>
              <a:rPr lang="en-US" sz="2000" dirty="0"/>
              <a:t>: Consult &amp; Educate)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Slide </a:t>
            </a:r>
            <a:fld id="{3F4869C3-E133-4BFE-9A1E-2D1906E8EC4C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sp>
        <p:nvSpPr>
          <p:cNvPr id="29700" name="Text Box 4"/>
          <p:cNvSpPr txBox="1">
            <a:spLocks noChangeArrowheads="1"/>
          </p:cNvSpPr>
          <p:nvPr/>
        </p:nvSpPr>
        <p:spPr bwMode="auto">
          <a:xfrm>
            <a:off x="673754" y="6077697"/>
            <a:ext cx="676695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/>
              <a:t>(Davies, Brady, </a:t>
            </a:r>
            <a:r>
              <a:rPr lang="en-US" sz="1600" dirty="0" err="1"/>
              <a:t>Hobday</a:t>
            </a:r>
            <a:r>
              <a:rPr lang="en-US" sz="1600" dirty="0"/>
              <a:t> 2006; Wise and Baumgartner 1999)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07460" y="3297610"/>
            <a:ext cx="3641767" cy="2437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7797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z="4000" dirty="0"/>
              <a:t>Innovation “Processes” in Services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730550" y="1205756"/>
            <a:ext cx="7886700" cy="4689475"/>
          </a:xfrm>
          <a:solidFill>
            <a:schemeClr val="bg1"/>
          </a:solidFill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b="1" dirty="0"/>
              <a:t>Problem: </a:t>
            </a:r>
            <a:r>
              <a:rPr lang="en-US" sz="2400" dirty="0"/>
              <a:t>Service innovation is difficult to research before launch, success depends on execution</a:t>
            </a:r>
          </a:p>
          <a:p>
            <a:pPr eaLnBrk="1" hangingPunct="1">
              <a:lnSpc>
                <a:spcPct val="90000"/>
              </a:lnSpc>
            </a:pPr>
            <a:endParaRPr lang="en-US" sz="2400" dirty="0"/>
          </a:p>
          <a:p>
            <a:pPr eaLnBrk="1" hangingPunct="1">
              <a:lnSpc>
                <a:spcPct val="90000"/>
              </a:lnSpc>
            </a:pPr>
            <a:r>
              <a:rPr lang="en-US" sz="2400" b="1" dirty="0"/>
              <a:t>Solutions</a:t>
            </a:r>
            <a:r>
              <a:rPr lang="en-US" sz="2400" dirty="0"/>
              <a:t>: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dirty="0"/>
              <a:t>Bank of America’s Idea </a:t>
            </a:r>
            <a:r>
              <a:rPr lang="en-US" sz="2400" b="1" dirty="0"/>
              <a:t>Generation &amp; Test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/>
              <a:t>Stage-gate process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/>
              <a:t>Redesigned “experimental” branches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dirty="0"/>
              <a:t>Wal-Mart’s let </a:t>
            </a:r>
            <a:r>
              <a:rPr lang="en-US" sz="2400" b="1" dirty="0"/>
              <a:t>1,000 flowers bloom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/>
              <a:t>All stores can develop and implement ideas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/>
              <a:t>Systematic duplication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/>
              <a:t>Emeralds Facebook Ads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Slide </a:t>
            </a:r>
            <a:fld id="{3F4869C3-E133-4BFE-9A1E-2D1906E8EC4C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530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3" grpId="0" uiExpand="1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244475" y="0"/>
            <a:ext cx="8758238" cy="1001059"/>
          </a:xfrm>
        </p:spPr>
        <p:txBody>
          <a:bodyPr/>
          <a:lstStyle/>
          <a:p>
            <a:pPr eaLnBrk="1" hangingPunct="1"/>
            <a:r>
              <a:rPr lang="en-US" sz="3600" dirty="0"/>
              <a:t>Product + Service Innovations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419100" y="1270000"/>
            <a:ext cx="8229600" cy="4419600"/>
          </a:xfrm>
          <a:solidFill>
            <a:schemeClr val="bg1"/>
          </a:solidFill>
        </p:spPr>
        <p:txBody>
          <a:bodyPr>
            <a:normAutofit/>
          </a:bodyPr>
          <a:lstStyle/>
          <a:p>
            <a:pPr eaLnBrk="1" hangingPunct="1"/>
            <a:r>
              <a:rPr lang="en-US" sz="2800" dirty="0"/>
              <a:t>Innovate across </a:t>
            </a:r>
            <a:r>
              <a:rPr lang="en-US" sz="2800" b="1" dirty="0"/>
              <a:t>Customer-Activity-Chain</a:t>
            </a:r>
            <a:r>
              <a:rPr lang="en-US" sz="2800" dirty="0"/>
              <a:t> (CAC)</a:t>
            </a:r>
          </a:p>
          <a:p>
            <a:pPr eaLnBrk="1" hangingPunct="1"/>
            <a:r>
              <a:rPr lang="en-US" sz="2800" b="1" dirty="0"/>
              <a:t>CAC</a:t>
            </a:r>
            <a:r>
              <a:rPr lang="en-US" sz="2800" dirty="0"/>
              <a:t>: total experience revolving around “product” </a:t>
            </a:r>
          </a:p>
          <a:p>
            <a:pPr lvl="1" eaLnBrk="1" hangingPunct="1"/>
            <a:r>
              <a:rPr lang="en-US" sz="2400" b="1" i="1" dirty="0"/>
              <a:t>Temporal</a:t>
            </a:r>
            <a:r>
              <a:rPr lang="en-US" sz="2400" dirty="0"/>
              <a:t>: end-to-end sequence of related activities</a:t>
            </a:r>
          </a:p>
          <a:p>
            <a:pPr lvl="2"/>
            <a:r>
              <a:rPr lang="en-US" sz="2000" dirty="0"/>
              <a:t>Leads to specific customer outcomes</a:t>
            </a:r>
          </a:p>
          <a:p>
            <a:pPr lvl="1"/>
            <a:r>
              <a:rPr lang="en-US" sz="2400" b="1" i="1" dirty="0"/>
              <a:t>Expansion</a:t>
            </a:r>
            <a:r>
              <a:rPr lang="en-US" sz="2400" dirty="0"/>
              <a:t>: total related activities across company &amp; industry boundaries</a:t>
            </a:r>
          </a:p>
          <a:p>
            <a:pPr eaLnBrk="1" hangingPunct="1"/>
            <a:endParaRPr lang="en-US" sz="2800" dirty="0"/>
          </a:p>
          <a:p>
            <a:r>
              <a:rPr lang="en-US" sz="2800" i="1" dirty="0"/>
              <a:t>Change boundaries </a:t>
            </a:r>
            <a:r>
              <a:rPr lang="en-US" sz="2800" dirty="0"/>
              <a:t>between user &amp; provider</a:t>
            </a:r>
          </a:p>
          <a:p>
            <a:r>
              <a:rPr lang="en-US" sz="2800" dirty="0"/>
              <a:t>Innovate to </a:t>
            </a:r>
            <a:r>
              <a:rPr lang="en-US" sz="2800" i="1" dirty="0"/>
              <a:t>help with </a:t>
            </a:r>
            <a:r>
              <a:rPr lang="en-US" sz="2800" dirty="0"/>
              <a:t>more of the </a:t>
            </a:r>
            <a:r>
              <a:rPr lang="en-US" sz="2800" i="1" dirty="0"/>
              <a:t>CAC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Slide </a:t>
            </a:r>
            <a:fld id="{3F4869C3-E133-4BFE-9A1E-2D1906E8EC4C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sp>
        <p:nvSpPr>
          <p:cNvPr id="26628" name="Text Box 4"/>
          <p:cNvSpPr txBox="1">
            <a:spLocks noChangeArrowheads="1"/>
          </p:cNvSpPr>
          <p:nvPr/>
        </p:nvSpPr>
        <p:spPr bwMode="auto">
          <a:xfrm>
            <a:off x="0" y="6257925"/>
            <a:ext cx="49672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solidFill>
                  <a:schemeClr val="bg1"/>
                </a:solidFill>
              </a:rPr>
              <a:t> (Sawhney, Balasubramanian, and Krishnan, 2004)</a:t>
            </a:r>
          </a:p>
        </p:txBody>
      </p:sp>
    </p:spTree>
    <p:extLst>
      <p:ext uri="{BB962C8B-B14F-4D97-AF65-F5344CB8AC3E}">
        <p14:creationId xmlns:p14="http://schemas.microsoft.com/office/powerpoint/2010/main" val="143656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 uiExpand="1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522594" y="0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4000" dirty="0"/>
              <a:t>But, “Service Innovations” Take Time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Slide </a:t>
            </a:r>
            <a:fld id="{3F4869C3-E133-4BFE-9A1E-2D1906E8EC4C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284" r="10838"/>
          <a:stretch/>
        </p:blipFill>
        <p:spPr bwMode="auto">
          <a:xfrm>
            <a:off x="674255" y="1202143"/>
            <a:ext cx="7166544" cy="50414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141288" y="6218705"/>
            <a:ext cx="3025775" cy="25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600" dirty="0"/>
              <a:t>(Fang, </a:t>
            </a:r>
            <a:r>
              <a:rPr lang="en-US" sz="1600" dirty="0" err="1"/>
              <a:t>Palmatier</a:t>
            </a:r>
            <a:r>
              <a:rPr lang="en-US" sz="1600" dirty="0"/>
              <a:t>, and </a:t>
            </a:r>
            <a:r>
              <a:rPr lang="en-US" sz="1600" dirty="0" err="1"/>
              <a:t>Steenkamp</a:t>
            </a:r>
            <a:r>
              <a:rPr lang="en-US" sz="1600" dirty="0"/>
              <a:t> 2008)</a:t>
            </a:r>
          </a:p>
        </p:txBody>
      </p:sp>
      <p:sp>
        <p:nvSpPr>
          <p:cNvPr id="10" name="Down Arrow 9"/>
          <p:cNvSpPr/>
          <p:nvPr/>
        </p:nvSpPr>
        <p:spPr>
          <a:xfrm rot="14149507">
            <a:off x="4702735" y="640052"/>
            <a:ext cx="572888" cy="49619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1333408" y="1805149"/>
            <a:ext cx="3667309" cy="12504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kern="1200">
                <a:solidFill>
                  <a:schemeClr val="accent1"/>
                </a:solidFill>
                <a:latin typeface="Akzidenz-Grotesk BQ" panose="02000503000000000000" pitchFamily="50" charset="0"/>
                <a:ea typeface="+mn-ea"/>
                <a:cs typeface="+mn-cs"/>
              </a:defRPr>
            </a:lvl1pPr>
            <a:lvl2pPr marL="5762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2"/>
                </a:solidFill>
                <a:latin typeface="Akzidenz-Grotesk BQ" panose="02000503000000000000" pitchFamily="50" charset="0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2"/>
                </a:solidFill>
                <a:latin typeface="Akzidenz-Grotesk BQ" panose="02000503000000000000" pitchFamily="50" charset="0"/>
                <a:ea typeface="+mn-ea"/>
                <a:cs typeface="+mn-cs"/>
              </a:defRPr>
            </a:lvl3pPr>
            <a:lvl4pPr marL="12620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Akzidenz-Grotesk BQ" panose="02000503000000000000" pitchFamily="50" charset="0"/>
                <a:ea typeface="+mn-ea"/>
                <a:cs typeface="+mn-cs"/>
              </a:defRPr>
            </a:lvl4pPr>
            <a:lvl5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Akzidenz-Grotesk BQ" panose="02000503000000000000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en-US" sz="2400" dirty="0"/>
              <a:t>Must reach a critical mass before positively impacting firm value (20 to 30%)</a:t>
            </a:r>
            <a:endParaRPr lang="en-US" sz="2000" dirty="0"/>
          </a:p>
        </p:txBody>
      </p:sp>
      <p:sp>
        <p:nvSpPr>
          <p:cNvPr id="4" name="Down Arrow 3"/>
          <p:cNvSpPr/>
          <p:nvPr/>
        </p:nvSpPr>
        <p:spPr>
          <a:xfrm>
            <a:off x="3732800" y="3025697"/>
            <a:ext cx="284967" cy="12969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5361943" y="3286125"/>
            <a:ext cx="3549333" cy="2225271"/>
          </a:xfrm>
          <a:solidFill>
            <a:schemeClr val="bg1"/>
          </a:solidFill>
          <a:ln>
            <a:solidFill>
              <a:schemeClr val="accent1"/>
            </a:solidFill>
          </a:ln>
        </p:spPr>
        <p:txBody>
          <a:bodyPr tIns="182880">
            <a:normAutofit fontScale="92500" lnSpcReduction="10000"/>
          </a:bodyPr>
          <a:lstStyle/>
          <a:p>
            <a:pPr eaLnBrk="1" hangingPunct="1">
              <a:lnSpc>
                <a:spcPct val="80000"/>
              </a:lnSpc>
            </a:pPr>
            <a:r>
              <a:rPr lang="en-US" sz="2400" dirty="0"/>
              <a:t>Faster &amp; larger effects if: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dirty="0"/>
              <a:t>Related services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dirty="0"/>
              <a:t>Increase R&amp;D spend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dirty="0"/>
              <a:t>Slow growth core market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dirty="0"/>
              <a:t>High level of competition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dirty="0"/>
              <a:t>New salesforce</a:t>
            </a:r>
          </a:p>
        </p:txBody>
      </p:sp>
    </p:spTree>
    <p:extLst>
      <p:ext uri="{BB962C8B-B14F-4D97-AF65-F5344CB8AC3E}">
        <p14:creationId xmlns:p14="http://schemas.microsoft.com/office/powerpoint/2010/main" val="761919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8" grpId="0" animBg="1"/>
      <p:bldP spid="4" grpId="0" animBg="1"/>
      <p:bldP spid="8195" grpId="0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Products vs Services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9964" y="1057564"/>
            <a:ext cx="8229600" cy="5130800"/>
          </a:xfrm>
          <a:solidFill>
            <a:srgbClr val="FFFFFF"/>
          </a:solidFill>
        </p:spPr>
        <p:txBody>
          <a:bodyPr>
            <a:normAutofit lnSpcReduction="10000"/>
          </a:bodyPr>
          <a:lstStyle/>
          <a:p>
            <a:r>
              <a:rPr lang="en-US" dirty="0"/>
              <a:t>Perfect before or after launch?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Perfect products before launch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dirty="0"/>
              <a:t>Launch is expensive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dirty="0"/>
              <a:t>Difficult to change once production ramps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dirty="0"/>
              <a:t>Test prototypes with conjoint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Launch services as MVP </a:t>
            </a:r>
            <a:r>
              <a:rPr lang="en-US" sz="2400" dirty="0"/>
              <a:t>(lean startup book)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dirty="0"/>
              <a:t>Find which segment fits (product market fit)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dirty="0"/>
              <a:t>Refine with user feedback (iterate)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dirty="0"/>
              <a:t>Rate of change predicts winner (Tesla software updates)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DFB8B2-2CCF-1348-9358-D6FC03A270F5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51655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Product + Service = </a:t>
            </a:r>
            <a:r>
              <a:rPr lang="en-US" dirty="0">
                <a:sym typeface="Wingdings" panose="05000000000000000000" pitchFamily="2" charset="2"/>
              </a:rPr>
              <a:t>holy grail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100" y="1270000"/>
            <a:ext cx="8521700" cy="51308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Product companies should add services for knowledge accumulation, differentiation, and relationship development.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Service companies should consider adding product to reinforce service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DFB8B2-2CCF-1348-9358-D6FC03A270F5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159" y="3979235"/>
            <a:ext cx="3875058" cy="21780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67760" y="4451926"/>
            <a:ext cx="1120515" cy="13086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88275" y="3979235"/>
            <a:ext cx="4244249" cy="2421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7649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Slide </a:t>
            </a:r>
            <a:fld id="{3F4869C3-E133-4BFE-9A1E-2D1906E8EC4C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3941" y="107695"/>
            <a:ext cx="6999185" cy="55401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3121891"/>
            <a:ext cx="9143861" cy="3428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879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Course Review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DFB8B2-2CCF-1348-9358-D6FC03A270F5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13604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Agenda for Today &amp; Next Few Classes 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19100" y="1270000"/>
            <a:ext cx="8229600" cy="4927600"/>
          </a:xfrm>
          <a:solidFill>
            <a:srgbClr val="FFFFFF">
              <a:alpha val="50196"/>
            </a:srgbClr>
          </a:solidFill>
        </p:spPr>
        <p:txBody>
          <a:bodyPr>
            <a:normAutofit/>
          </a:bodyPr>
          <a:lstStyle/>
          <a:p>
            <a:r>
              <a:rPr lang="en-US" dirty="0"/>
              <a:t>Today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dirty="0"/>
              <a:t>Services</a:t>
            </a:r>
          </a:p>
          <a:p>
            <a:r>
              <a:rPr lang="en-US" dirty="0"/>
              <a:t>Remaining class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dirty="0"/>
              <a:t>Consulting Project for Portland Trailblazers</a:t>
            </a:r>
          </a:p>
          <a:p>
            <a:pPr marL="1600200" lvl="2" indent="-457200">
              <a:buFont typeface="Arial" panose="020B0604020202020204" pitchFamily="34" charset="0"/>
              <a:buChar char="•"/>
            </a:pPr>
            <a:r>
              <a:rPr lang="en-US" dirty="0"/>
              <a:t>Reports</a:t>
            </a:r>
          </a:p>
          <a:p>
            <a:pPr marL="1600200" lvl="2" indent="-457200">
              <a:buFont typeface="Arial" panose="020B0604020202020204" pitchFamily="34" charset="0"/>
              <a:buChar char="•"/>
            </a:pPr>
            <a:r>
              <a:rPr lang="en-US" dirty="0"/>
              <a:t>Presentations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dirty="0"/>
              <a:t>Final Exam – On Canvas</a:t>
            </a:r>
          </a:p>
          <a:p>
            <a:pPr marL="1600200" lvl="2" indent="-457200">
              <a:buFont typeface="Arial" panose="020B0604020202020204" pitchFamily="34" charset="0"/>
              <a:buChar char="•"/>
            </a:pPr>
            <a:r>
              <a:rPr lang="en-US" dirty="0"/>
              <a:t>1 page of written notes</a:t>
            </a:r>
          </a:p>
          <a:p>
            <a:pPr marL="1600200" lvl="2" indent="-457200">
              <a:buFont typeface="Arial" panose="020B0604020202020204" pitchFamily="34" charset="0"/>
              <a:buChar char="•"/>
            </a:pPr>
            <a:r>
              <a:rPr lang="en-US" dirty="0"/>
              <a:t>Peer Evaluation included in Final Exam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Slide </a:t>
            </a:r>
            <a:fld id="{3F4869C3-E133-4BFE-9A1E-2D1906E8EC4C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sp>
        <p:nvSpPr>
          <p:cNvPr id="6" name="Right Arrow 5"/>
          <p:cNvSpPr/>
          <p:nvPr/>
        </p:nvSpPr>
        <p:spPr>
          <a:xfrm>
            <a:off x="71315" y="1327150"/>
            <a:ext cx="347785" cy="351692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63213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Slide </a:t>
            </a:r>
            <a:fld id="{3F4869C3-E133-4BFE-9A1E-2D1906E8EC4C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z="3600" dirty="0">
                <a:solidFill>
                  <a:schemeClr val="tx1"/>
                </a:solidFill>
              </a:rPr>
              <a:t>4 Fundamental Complexities of Marketing</a:t>
            </a:r>
          </a:p>
        </p:txBody>
      </p:sp>
      <p:sp>
        <p:nvSpPr>
          <p:cNvPr id="25603" name="Content Placeholder 2"/>
          <p:cNvSpPr>
            <a:spLocks noGrp="1"/>
          </p:cNvSpPr>
          <p:nvPr>
            <p:ph idx="4294967295"/>
          </p:nvPr>
        </p:nvSpPr>
        <p:spPr>
          <a:xfrm>
            <a:off x="914400" y="1123950"/>
            <a:ext cx="8229600" cy="4800600"/>
          </a:xfrm>
        </p:spPr>
        <p:txBody>
          <a:bodyPr>
            <a:noAutofit/>
          </a:bodyPr>
          <a:lstStyle/>
          <a:p>
            <a:pPr marL="342900" indent="-342900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Customers are different (heterogeneity)</a:t>
            </a:r>
          </a:p>
          <a:p>
            <a:pPr marL="1257300" lvl="2" indent="-342900"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sz="2000" dirty="0">
                <a:solidFill>
                  <a:schemeClr val="accent4"/>
                </a:solidFill>
              </a:rPr>
              <a:t>STP &amp; Customer centricity</a:t>
            </a:r>
          </a:p>
          <a:p>
            <a:pPr marL="342900" indent="-3429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Customers change (dynamics)</a:t>
            </a:r>
          </a:p>
          <a:p>
            <a:pPr marL="1257300" lvl="2" indent="-342900"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sz="2000" dirty="0">
                <a:solidFill>
                  <a:schemeClr val="accent4"/>
                </a:solidFill>
              </a:rPr>
              <a:t>CLV, AERC, Product Lifecycle and diffusion</a:t>
            </a:r>
          </a:p>
          <a:p>
            <a:pPr marL="342900" indent="-342900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Competition reacts (pressure &amp; disruption)</a:t>
            </a:r>
          </a:p>
          <a:p>
            <a:pPr marL="1257300" lvl="2" indent="-342900"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sz="2000" dirty="0">
                <a:solidFill>
                  <a:schemeClr val="accent4"/>
                </a:solidFill>
              </a:rPr>
              <a:t>SCA</a:t>
            </a:r>
          </a:p>
          <a:p>
            <a:pPr marL="342900" indent="-342900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Resources are limited (interdependency)</a:t>
            </a:r>
          </a:p>
          <a:p>
            <a:pPr marL="1257300" lvl="2" indent="-342900"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sz="2000" dirty="0">
                <a:solidFill>
                  <a:schemeClr val="accent4"/>
                </a:solidFill>
              </a:rPr>
              <a:t>ROM, control loop, Portfolio management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98365" y="1045497"/>
            <a:ext cx="593016" cy="680031"/>
          </a:xfrm>
          <a:prstGeom prst="rect">
            <a:avLst/>
          </a:prstGeom>
          <a:solidFill>
            <a:srgbClr val="FFFFFF">
              <a:alpha val="63922"/>
            </a:srgbClr>
          </a:solidFill>
          <a:ln w="38100">
            <a:noFill/>
          </a:ln>
        </p:spPr>
        <p:txBody>
          <a:bodyPr lIns="91430" tIns="45715" rIns="91430" bIns="45715"/>
          <a:lstStyle>
            <a:lvl1pPr marL="342862" indent="-342862" algn="l" defTabSz="457149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j-lt"/>
                <a:ea typeface="+mn-ea"/>
                <a:cs typeface="Calibri" pitchFamily="34" charset="0"/>
              </a:defRPr>
            </a:lvl1pPr>
            <a:lvl2pPr marL="742867" indent="-285718" algn="l" defTabSz="457149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+mj-lt"/>
                <a:ea typeface="+mn-ea"/>
                <a:cs typeface="Calibri" pitchFamily="34" charset="0"/>
              </a:defRPr>
            </a:lvl2pPr>
            <a:lvl3pPr marL="1142873" indent="-228575" algn="l" defTabSz="45714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j-lt"/>
                <a:ea typeface="+mn-ea"/>
                <a:cs typeface="Calibri" pitchFamily="34" charset="0"/>
              </a:defRPr>
            </a:lvl3pPr>
            <a:lvl4pPr marL="1600022" indent="-228575" algn="l" defTabSz="457149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chemeClr val="tx1"/>
                </a:solidFill>
                <a:latin typeface="+mj-lt"/>
                <a:ea typeface="+mn-ea"/>
                <a:cs typeface="Calibri" pitchFamily="34" charset="0"/>
              </a:defRPr>
            </a:lvl4pPr>
            <a:lvl5pPr marL="2057171" indent="-228575" algn="l" defTabSz="457149" rtl="0" eaLnBrk="1" latinLnBrk="0" hangingPunct="1">
              <a:spcBef>
                <a:spcPct val="20000"/>
              </a:spcBef>
              <a:buFont typeface="Arial"/>
              <a:buChar char="»"/>
              <a:defRPr sz="1600" kern="1200">
                <a:solidFill>
                  <a:schemeClr val="tx1"/>
                </a:solidFill>
                <a:latin typeface="+mj-lt"/>
                <a:ea typeface="+mn-ea"/>
                <a:cs typeface="Calibri" pitchFamily="34" charset="0"/>
              </a:defRPr>
            </a:lvl5pPr>
            <a:lvl6pPr marL="2514320" indent="-228575" algn="l" defTabSz="45714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469" indent="-228575" algn="l" defTabSz="45714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618" indent="-228575" algn="l" defTabSz="45714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767" indent="-228575" algn="l" defTabSz="45714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14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n-lt"/>
              </a:rPr>
              <a:t>1)</a:t>
            </a:r>
          </a:p>
          <a:p>
            <a:pPr marL="0" marR="0" lvl="0" indent="0" algn="l" defTabSz="45714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lang="en-US" sz="2400" b="1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  <a:p>
            <a:pPr marL="0" marR="0" lvl="0" indent="0" algn="l" defTabSz="45714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en-US" sz="2400" b="1" noProof="0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2)</a:t>
            </a:r>
          </a:p>
          <a:p>
            <a:pPr marL="0" marR="0" lvl="0" indent="0" algn="l" defTabSz="45714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en-US" sz="2400" b="1" i="0" u="none" strike="noStrike" kern="1200" cap="none" spc="0" normalizeH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45714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en-US" sz="2400" b="1" i="0" u="none" strike="noStrike" kern="1200" cap="none" spc="0" normalizeH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n-lt"/>
              </a:rPr>
              <a:t>3)</a:t>
            </a:r>
          </a:p>
          <a:p>
            <a:pPr marL="0" marR="0" lvl="0" indent="0" algn="l" defTabSz="45714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lang="en-US" sz="2400" b="1" noProof="0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  <a:p>
            <a:pPr marL="0" marR="0" lvl="0" indent="0" algn="l" defTabSz="45714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en-US" sz="2400" b="1" noProof="0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4)</a:t>
            </a:r>
            <a:endParaRPr kumimoji="0" lang="en-US" sz="2400" i="0" u="none" strike="noStrike" kern="1200" cap="none" spc="0" normalizeH="0" noProof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uLnTx/>
              <a:uFillTx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8520997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25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256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256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Strategy, STP, SCA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is strategy?</a:t>
            </a:r>
          </a:p>
          <a:p>
            <a:endParaRPr lang="en-US" dirty="0"/>
          </a:p>
          <a:p>
            <a:r>
              <a:rPr lang="en-US" dirty="0"/>
              <a:t>STP?</a:t>
            </a:r>
          </a:p>
          <a:p>
            <a:endParaRPr lang="en-US" dirty="0"/>
          </a:p>
          <a:p>
            <a:r>
              <a:rPr lang="en-US" dirty="0"/>
              <a:t>SCA?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DFB8B2-2CCF-1348-9358-D6FC03A270F5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19181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dirty="0"/>
              <a:t>Theory of Optimal Distinctiveness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Tradeoff between desire for: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dirty="0"/>
              <a:t>Autonomy vs _________?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endParaRPr lang="en-US" dirty="0"/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dirty="0"/>
              <a:t>Niche vs Mass Market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DFB8B2-2CCF-1348-9358-D6FC03A270F5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2266" y="3532151"/>
            <a:ext cx="4694443" cy="2930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61760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Slide </a:t>
            </a:r>
            <a:fld id="{3F4869C3-E133-4BFE-9A1E-2D1906E8EC4C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55600" y="120976"/>
            <a:ext cx="8407400" cy="1196306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accent2"/>
                </a:solidFill>
              </a:rPr>
              <a:t>Foundation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/>
              <a:t>of Business Strategy</a:t>
            </a:r>
          </a:p>
        </p:txBody>
      </p:sp>
      <p:grpSp>
        <p:nvGrpSpPr>
          <p:cNvPr id="41" name="Group 40"/>
          <p:cNvGrpSpPr/>
          <p:nvPr/>
        </p:nvGrpSpPr>
        <p:grpSpPr>
          <a:xfrm>
            <a:off x="2552299" y="1324534"/>
            <a:ext cx="4297680" cy="822960"/>
            <a:chOff x="2560320" y="1645920"/>
            <a:chExt cx="4297680" cy="822960"/>
          </a:xfrm>
        </p:grpSpPr>
        <p:sp>
          <p:nvSpPr>
            <p:cNvPr id="7" name="AutoShape 3"/>
            <p:cNvSpPr>
              <a:spLocks noChangeArrowheads="1"/>
            </p:cNvSpPr>
            <p:nvPr/>
          </p:nvSpPr>
          <p:spPr bwMode="auto">
            <a:xfrm>
              <a:off x="2743200" y="1828800"/>
              <a:ext cx="1188720" cy="457200"/>
            </a:xfrm>
            <a:prstGeom prst="roundRect">
              <a:avLst>
                <a:gd name="adj" fmla="val 16667"/>
              </a:avLst>
            </a:prstGeom>
            <a:solidFill>
              <a:srgbClr val="333367">
                <a:alpha val="14902"/>
              </a:srgbClr>
            </a:solidFill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200">
                  <a:latin typeface="Akzidenz-Grotesk BQ" panose="02000503000000000000" pitchFamily="50" charset="0"/>
                </a:rPr>
                <a:t>Customers</a:t>
              </a:r>
            </a:p>
          </p:txBody>
        </p:sp>
        <p:sp>
          <p:nvSpPr>
            <p:cNvPr id="8" name="AutoShape 4"/>
            <p:cNvSpPr>
              <a:spLocks noChangeArrowheads="1"/>
            </p:cNvSpPr>
            <p:nvPr/>
          </p:nvSpPr>
          <p:spPr bwMode="auto">
            <a:xfrm>
              <a:off x="4132446" y="1828800"/>
              <a:ext cx="1188720" cy="457200"/>
            </a:xfrm>
            <a:prstGeom prst="roundRect">
              <a:avLst>
                <a:gd name="adj" fmla="val 16667"/>
              </a:avLst>
            </a:prstGeom>
            <a:solidFill>
              <a:srgbClr val="333367">
                <a:alpha val="14902"/>
              </a:srgbClr>
            </a:solidFill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n-US" sz="1200" dirty="0">
                  <a:latin typeface="Akzidenz-Grotesk BQ" panose="02000503000000000000" pitchFamily="50" charset="0"/>
                </a:rPr>
                <a:t>Company</a:t>
              </a:r>
            </a:p>
          </p:txBody>
        </p:sp>
        <p:sp>
          <p:nvSpPr>
            <p:cNvPr id="9" name="AutoShape 6"/>
            <p:cNvSpPr>
              <a:spLocks noChangeArrowheads="1"/>
            </p:cNvSpPr>
            <p:nvPr/>
          </p:nvSpPr>
          <p:spPr bwMode="auto">
            <a:xfrm>
              <a:off x="5486400" y="1828800"/>
              <a:ext cx="1188720" cy="457200"/>
            </a:xfrm>
            <a:prstGeom prst="roundRect">
              <a:avLst>
                <a:gd name="adj" fmla="val 16667"/>
              </a:avLst>
            </a:prstGeom>
            <a:solidFill>
              <a:srgbClr val="333367">
                <a:alpha val="14902"/>
              </a:srgbClr>
            </a:solidFill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n-US" sz="1200">
                  <a:latin typeface="Akzidenz-Grotesk BQ" panose="02000503000000000000" pitchFamily="50" charset="0"/>
                </a:rPr>
                <a:t>Competitors</a:t>
              </a:r>
            </a:p>
          </p:txBody>
        </p:sp>
        <p:sp>
          <p:nvSpPr>
            <p:cNvPr id="10" name="AutoShape 7"/>
            <p:cNvSpPr>
              <a:spLocks noChangeArrowheads="1"/>
            </p:cNvSpPr>
            <p:nvPr/>
          </p:nvSpPr>
          <p:spPr bwMode="auto">
            <a:xfrm>
              <a:off x="2560320" y="1645920"/>
              <a:ext cx="4297680" cy="822960"/>
            </a:xfrm>
            <a:prstGeom prst="roundRect">
              <a:avLst>
                <a:gd name="adj" fmla="val 16667"/>
              </a:avLst>
            </a:prstGeom>
            <a:noFill/>
            <a:ln w="2540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200"/>
            </a:p>
          </p:txBody>
        </p:sp>
      </p:grp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280305" y="1445876"/>
            <a:ext cx="1905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 dirty="0">
                <a:latin typeface="Akzidenz-Grotesk BQ" panose="02000503000000000000" pitchFamily="50" charset="0"/>
              </a:rPr>
              <a:t>Background analysis (3Cs)</a:t>
            </a:r>
          </a:p>
        </p:txBody>
      </p:sp>
      <p:sp>
        <p:nvSpPr>
          <p:cNvPr id="15" name="AutoShape 13"/>
          <p:cNvSpPr>
            <a:spLocks noChangeArrowheads="1"/>
          </p:cNvSpPr>
          <p:nvPr/>
        </p:nvSpPr>
        <p:spPr bwMode="auto">
          <a:xfrm>
            <a:off x="2727158" y="4233945"/>
            <a:ext cx="3931920" cy="304800"/>
          </a:xfrm>
          <a:prstGeom prst="roundRect">
            <a:avLst>
              <a:gd name="adj" fmla="val 16667"/>
            </a:avLst>
          </a:prstGeom>
          <a:solidFill>
            <a:srgbClr val="333367">
              <a:alpha val="14902"/>
            </a:srgbClr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US" sz="1200">
                <a:latin typeface="Akzidenz-Grotesk BQ" panose="02000503000000000000" pitchFamily="50" charset="0"/>
              </a:rPr>
              <a:t>Pricing</a:t>
            </a:r>
          </a:p>
        </p:txBody>
      </p:sp>
      <p:sp>
        <p:nvSpPr>
          <p:cNvPr id="19" name="AutoShape 19"/>
          <p:cNvSpPr>
            <a:spLocks noChangeArrowheads="1"/>
          </p:cNvSpPr>
          <p:nvPr/>
        </p:nvSpPr>
        <p:spPr bwMode="auto">
          <a:xfrm>
            <a:off x="7543800" y="4234284"/>
            <a:ext cx="1219200" cy="914400"/>
          </a:xfrm>
          <a:prstGeom prst="roundRect">
            <a:avLst>
              <a:gd name="adj" fmla="val 16667"/>
            </a:avLst>
          </a:prstGeom>
          <a:solidFill>
            <a:srgbClr val="333367">
              <a:alpha val="14902"/>
            </a:srgbClr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US" sz="1200">
                <a:latin typeface="Akzidenz-Grotesk BQ" panose="02000503000000000000" pitchFamily="50" charset="0"/>
              </a:rPr>
              <a:t>Sales and Profits</a:t>
            </a:r>
          </a:p>
        </p:txBody>
      </p:sp>
      <p:sp>
        <p:nvSpPr>
          <p:cNvPr id="21" name="AutoShape 21"/>
          <p:cNvSpPr>
            <a:spLocks noChangeArrowheads="1"/>
          </p:cNvSpPr>
          <p:nvPr/>
        </p:nvSpPr>
        <p:spPr bwMode="auto">
          <a:xfrm>
            <a:off x="2560320" y="3437814"/>
            <a:ext cx="4297680" cy="1219200"/>
          </a:xfrm>
          <a:prstGeom prst="roundRect">
            <a:avLst>
              <a:gd name="adj" fmla="val 16667"/>
            </a:avLst>
          </a:prstGeom>
          <a:noFill/>
          <a:ln w="2540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 sz="1200"/>
          </a:p>
        </p:txBody>
      </p:sp>
      <p:sp>
        <p:nvSpPr>
          <p:cNvPr id="22" name="Rectangle 22"/>
          <p:cNvSpPr>
            <a:spLocks noChangeArrowheads="1"/>
          </p:cNvSpPr>
          <p:nvPr/>
        </p:nvSpPr>
        <p:spPr bwMode="auto">
          <a:xfrm>
            <a:off x="261255" y="3572019"/>
            <a:ext cx="19431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kzidenz-Grotesk BQ" panose="02000503000000000000" pitchFamily="50" charset="0"/>
              </a:rPr>
              <a:t>Marketing mix</a:t>
            </a:r>
          </a:p>
          <a:p>
            <a:pPr algn="ctr"/>
            <a:r>
              <a:rPr lang="en-US" sz="1600" b="1" dirty="0">
                <a:latin typeface="Akzidenz-Grotesk BQ" panose="02000503000000000000" pitchFamily="50" charset="0"/>
              </a:rPr>
              <a:t>(4Ps &amp; SCA)</a:t>
            </a:r>
          </a:p>
        </p:txBody>
      </p:sp>
      <p:sp>
        <p:nvSpPr>
          <p:cNvPr id="23" name="Line 25"/>
          <p:cNvSpPr>
            <a:spLocks noChangeShapeType="1"/>
          </p:cNvSpPr>
          <p:nvPr/>
        </p:nvSpPr>
        <p:spPr bwMode="auto">
          <a:xfrm>
            <a:off x="4672111" y="2139390"/>
            <a:ext cx="0" cy="228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med"/>
          </a:ln>
        </p:spPr>
        <p:txBody>
          <a:bodyPr/>
          <a:lstStyle/>
          <a:p>
            <a:endParaRPr lang="en-US"/>
          </a:p>
        </p:txBody>
      </p:sp>
      <p:sp>
        <p:nvSpPr>
          <p:cNvPr id="25" name="Line 29"/>
          <p:cNvSpPr>
            <a:spLocks noChangeShapeType="1"/>
          </p:cNvSpPr>
          <p:nvPr/>
        </p:nvSpPr>
        <p:spPr bwMode="auto">
          <a:xfrm>
            <a:off x="3923899" y="2794852"/>
            <a:ext cx="18288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6" name="Line 30"/>
          <p:cNvSpPr>
            <a:spLocks noChangeShapeType="1"/>
          </p:cNvSpPr>
          <p:nvPr/>
        </p:nvSpPr>
        <p:spPr bwMode="auto">
          <a:xfrm>
            <a:off x="5287478" y="2794852"/>
            <a:ext cx="18288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7" name="Line 31"/>
          <p:cNvSpPr>
            <a:spLocks noChangeShapeType="1"/>
          </p:cNvSpPr>
          <p:nvPr/>
        </p:nvSpPr>
        <p:spPr bwMode="auto">
          <a:xfrm>
            <a:off x="3276599" y="4002411"/>
            <a:ext cx="0" cy="2468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0" name="AutoShape 35"/>
          <p:cNvSpPr>
            <a:spLocks/>
          </p:cNvSpPr>
          <p:nvPr/>
        </p:nvSpPr>
        <p:spPr bwMode="auto">
          <a:xfrm rot="10800000">
            <a:off x="7257647" y="3361614"/>
            <a:ext cx="148038" cy="2659743"/>
          </a:xfrm>
          <a:prstGeom prst="leftBrace">
            <a:avLst>
              <a:gd name="adj1" fmla="val 80556"/>
              <a:gd name="adj2" fmla="val 50000"/>
            </a:avLst>
          </a:prstGeom>
          <a:noFill/>
          <a:ln w="25400">
            <a:solidFill>
              <a:schemeClr val="accent2"/>
            </a:solidFill>
            <a:round/>
            <a:headEnd/>
            <a:tailEnd/>
          </a:ln>
        </p:spPr>
        <p:txBody>
          <a:bodyPr rot="10800000" wrap="none" anchor="ctr"/>
          <a:lstStyle/>
          <a:p>
            <a:endParaRPr lang="en-US" b="1"/>
          </a:p>
        </p:txBody>
      </p:sp>
      <p:sp>
        <p:nvSpPr>
          <p:cNvPr id="31" name="Rectangle 36"/>
          <p:cNvSpPr>
            <a:spLocks noChangeArrowheads="1"/>
          </p:cNvSpPr>
          <p:nvPr/>
        </p:nvSpPr>
        <p:spPr bwMode="auto">
          <a:xfrm>
            <a:off x="280305" y="2465545"/>
            <a:ext cx="19812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kzidenz-Grotesk BQ" panose="02000503000000000000" pitchFamily="50" charset="0"/>
              </a:rPr>
              <a:t>Fit to Market (STP)</a:t>
            </a:r>
          </a:p>
        </p:txBody>
      </p:sp>
      <p:sp>
        <p:nvSpPr>
          <p:cNvPr id="35" name="Line 46"/>
          <p:cNvSpPr>
            <a:spLocks noChangeShapeType="1"/>
          </p:cNvSpPr>
          <p:nvPr/>
        </p:nvSpPr>
        <p:spPr bwMode="auto">
          <a:xfrm>
            <a:off x="3321518" y="4657014"/>
            <a:ext cx="0" cy="228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med"/>
          </a:ln>
        </p:spPr>
        <p:txBody>
          <a:bodyPr/>
          <a:lstStyle/>
          <a:p>
            <a:endParaRPr lang="en-US"/>
          </a:p>
        </p:txBody>
      </p:sp>
      <p:sp>
        <p:nvSpPr>
          <p:cNvPr id="36" name="Line 47"/>
          <p:cNvSpPr>
            <a:spLocks noChangeShapeType="1"/>
          </p:cNvSpPr>
          <p:nvPr/>
        </p:nvSpPr>
        <p:spPr bwMode="auto">
          <a:xfrm>
            <a:off x="6064718" y="4657014"/>
            <a:ext cx="0" cy="228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med"/>
          </a:ln>
        </p:spPr>
        <p:txBody>
          <a:bodyPr/>
          <a:lstStyle/>
          <a:p>
            <a:endParaRPr lang="en-US"/>
          </a:p>
        </p:txBody>
      </p:sp>
      <p:sp>
        <p:nvSpPr>
          <p:cNvPr id="37" name="Rectangle 48"/>
          <p:cNvSpPr>
            <a:spLocks noChangeArrowheads="1"/>
          </p:cNvSpPr>
          <p:nvPr/>
        </p:nvSpPr>
        <p:spPr bwMode="auto">
          <a:xfrm>
            <a:off x="318405" y="4791217"/>
            <a:ext cx="1828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kzidenz-Grotesk BQ" panose="02000503000000000000" pitchFamily="50" charset="0"/>
              </a:rPr>
              <a:t>Customer management (AERC &amp; CLV)</a:t>
            </a:r>
          </a:p>
        </p:txBody>
      </p:sp>
      <p:sp>
        <p:nvSpPr>
          <p:cNvPr id="43" name="AutoShape 3"/>
          <p:cNvSpPr>
            <a:spLocks noChangeArrowheads="1"/>
          </p:cNvSpPr>
          <p:nvPr/>
        </p:nvSpPr>
        <p:spPr bwMode="auto">
          <a:xfrm>
            <a:off x="2727158" y="2566252"/>
            <a:ext cx="1188720" cy="457200"/>
          </a:xfrm>
          <a:prstGeom prst="roundRect">
            <a:avLst>
              <a:gd name="adj" fmla="val 16667"/>
            </a:avLst>
          </a:prstGeom>
          <a:solidFill>
            <a:srgbClr val="333367">
              <a:alpha val="14902"/>
            </a:srgbClr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200" dirty="0">
                <a:latin typeface="Akzidenz-Grotesk BQ" panose="02000503000000000000" pitchFamily="50" charset="0"/>
              </a:rPr>
              <a:t>Segmentation</a:t>
            </a:r>
          </a:p>
        </p:txBody>
      </p:sp>
      <p:sp>
        <p:nvSpPr>
          <p:cNvPr id="44" name="AutoShape 4"/>
          <p:cNvSpPr>
            <a:spLocks noChangeArrowheads="1"/>
          </p:cNvSpPr>
          <p:nvPr/>
        </p:nvSpPr>
        <p:spPr bwMode="auto">
          <a:xfrm>
            <a:off x="4116404" y="2566252"/>
            <a:ext cx="1188720" cy="457200"/>
          </a:xfrm>
          <a:prstGeom prst="roundRect">
            <a:avLst>
              <a:gd name="adj" fmla="val 16667"/>
            </a:avLst>
          </a:prstGeom>
          <a:solidFill>
            <a:srgbClr val="333367">
              <a:alpha val="14902"/>
            </a:srgbClr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US" sz="1200" dirty="0">
                <a:latin typeface="Akzidenz-Grotesk BQ" panose="02000503000000000000" pitchFamily="50" charset="0"/>
              </a:rPr>
              <a:t>Targeting</a:t>
            </a:r>
          </a:p>
        </p:txBody>
      </p:sp>
      <p:sp>
        <p:nvSpPr>
          <p:cNvPr id="45" name="AutoShape 6"/>
          <p:cNvSpPr>
            <a:spLocks noChangeArrowheads="1"/>
          </p:cNvSpPr>
          <p:nvPr/>
        </p:nvSpPr>
        <p:spPr bwMode="auto">
          <a:xfrm>
            <a:off x="5470358" y="2566252"/>
            <a:ext cx="1188720" cy="457200"/>
          </a:xfrm>
          <a:prstGeom prst="roundRect">
            <a:avLst>
              <a:gd name="adj" fmla="val 16667"/>
            </a:avLst>
          </a:prstGeom>
          <a:solidFill>
            <a:srgbClr val="333367">
              <a:alpha val="14902"/>
            </a:srgbClr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US" sz="1200" dirty="0">
                <a:latin typeface="Akzidenz-Grotesk BQ" panose="02000503000000000000" pitchFamily="50" charset="0"/>
              </a:rPr>
              <a:t>Positioning</a:t>
            </a:r>
          </a:p>
        </p:txBody>
      </p:sp>
      <p:sp>
        <p:nvSpPr>
          <p:cNvPr id="46" name="AutoShape 7"/>
          <p:cNvSpPr>
            <a:spLocks noChangeArrowheads="1"/>
          </p:cNvSpPr>
          <p:nvPr/>
        </p:nvSpPr>
        <p:spPr bwMode="auto">
          <a:xfrm>
            <a:off x="2552299" y="2383372"/>
            <a:ext cx="4297680" cy="822960"/>
          </a:xfrm>
          <a:prstGeom prst="roundRect">
            <a:avLst>
              <a:gd name="adj" fmla="val 16667"/>
            </a:avLst>
          </a:prstGeom>
          <a:noFill/>
          <a:ln w="2540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 sz="1200"/>
          </a:p>
        </p:txBody>
      </p:sp>
      <p:sp>
        <p:nvSpPr>
          <p:cNvPr id="47" name="AutoShape 3"/>
          <p:cNvSpPr>
            <a:spLocks noChangeArrowheads="1"/>
          </p:cNvSpPr>
          <p:nvPr/>
        </p:nvSpPr>
        <p:spPr bwMode="auto">
          <a:xfrm>
            <a:off x="2727158" y="3559725"/>
            <a:ext cx="1188720" cy="457200"/>
          </a:xfrm>
          <a:prstGeom prst="roundRect">
            <a:avLst>
              <a:gd name="adj" fmla="val 16667"/>
            </a:avLst>
          </a:prstGeom>
          <a:solidFill>
            <a:srgbClr val="333367">
              <a:alpha val="14902"/>
            </a:srgbClr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200" dirty="0">
                <a:latin typeface="Akzidenz-Grotesk BQ" panose="02000503000000000000" pitchFamily="50" charset="0"/>
              </a:rPr>
              <a:t>Product</a:t>
            </a:r>
          </a:p>
          <a:p>
            <a:pPr algn="ctr"/>
            <a:r>
              <a:rPr lang="en-US" sz="1200" dirty="0">
                <a:latin typeface="Akzidenz-Grotesk BQ" panose="02000503000000000000" pitchFamily="50" charset="0"/>
              </a:rPr>
              <a:t>(Offering)</a:t>
            </a:r>
          </a:p>
        </p:txBody>
      </p:sp>
      <p:sp>
        <p:nvSpPr>
          <p:cNvPr id="48" name="AutoShape 4"/>
          <p:cNvSpPr>
            <a:spLocks noChangeArrowheads="1"/>
          </p:cNvSpPr>
          <p:nvPr/>
        </p:nvSpPr>
        <p:spPr bwMode="auto">
          <a:xfrm>
            <a:off x="4116404" y="3559725"/>
            <a:ext cx="1188720" cy="457200"/>
          </a:xfrm>
          <a:prstGeom prst="roundRect">
            <a:avLst>
              <a:gd name="adj" fmla="val 16667"/>
            </a:avLst>
          </a:prstGeom>
          <a:solidFill>
            <a:srgbClr val="333367">
              <a:alpha val="14902"/>
            </a:srgbClr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US" sz="1200" dirty="0">
                <a:latin typeface="Akzidenz-Grotesk BQ" panose="02000503000000000000" pitchFamily="50" charset="0"/>
              </a:rPr>
              <a:t>Place</a:t>
            </a:r>
          </a:p>
          <a:p>
            <a:pPr algn="ctr"/>
            <a:r>
              <a:rPr lang="en-US" sz="1200" dirty="0">
                <a:latin typeface="Akzidenz-Grotesk BQ" panose="02000503000000000000" pitchFamily="50" charset="0"/>
              </a:rPr>
              <a:t>(Distribution)</a:t>
            </a:r>
          </a:p>
        </p:txBody>
      </p:sp>
      <p:sp>
        <p:nvSpPr>
          <p:cNvPr id="49" name="AutoShape 6"/>
          <p:cNvSpPr>
            <a:spLocks noChangeArrowheads="1"/>
          </p:cNvSpPr>
          <p:nvPr/>
        </p:nvSpPr>
        <p:spPr bwMode="auto">
          <a:xfrm>
            <a:off x="5470358" y="3559725"/>
            <a:ext cx="1188720" cy="457200"/>
          </a:xfrm>
          <a:prstGeom prst="roundRect">
            <a:avLst>
              <a:gd name="adj" fmla="val 16667"/>
            </a:avLst>
          </a:prstGeom>
          <a:solidFill>
            <a:srgbClr val="333367">
              <a:alpha val="14902"/>
            </a:srgbClr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US" sz="1200" dirty="0">
                <a:latin typeface="Akzidenz-Grotesk BQ" panose="02000503000000000000" pitchFamily="50" charset="0"/>
              </a:rPr>
              <a:t>Promotion</a:t>
            </a:r>
          </a:p>
        </p:txBody>
      </p:sp>
      <p:sp>
        <p:nvSpPr>
          <p:cNvPr id="50" name="Line 25"/>
          <p:cNvSpPr>
            <a:spLocks noChangeShapeType="1"/>
          </p:cNvSpPr>
          <p:nvPr/>
        </p:nvSpPr>
        <p:spPr bwMode="auto">
          <a:xfrm>
            <a:off x="4672111" y="3209214"/>
            <a:ext cx="0" cy="228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med"/>
          </a:ln>
        </p:spPr>
        <p:txBody>
          <a:bodyPr/>
          <a:lstStyle/>
          <a:p>
            <a:endParaRPr lang="en-US"/>
          </a:p>
        </p:txBody>
      </p:sp>
      <p:sp>
        <p:nvSpPr>
          <p:cNvPr id="51" name="AutoShape 13"/>
          <p:cNvSpPr>
            <a:spLocks noChangeArrowheads="1"/>
          </p:cNvSpPr>
          <p:nvPr/>
        </p:nvSpPr>
        <p:spPr bwMode="auto">
          <a:xfrm>
            <a:off x="2719137" y="5681745"/>
            <a:ext cx="3931920" cy="304800"/>
          </a:xfrm>
          <a:prstGeom prst="roundRect">
            <a:avLst>
              <a:gd name="adj" fmla="val 16667"/>
            </a:avLst>
          </a:prstGeom>
          <a:solidFill>
            <a:srgbClr val="333367">
              <a:alpha val="14902"/>
            </a:srgbClr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US" sz="1200" dirty="0">
                <a:latin typeface="Akzidenz-Grotesk BQ" panose="02000503000000000000" pitchFamily="50" charset="0"/>
              </a:rPr>
              <a:t>Contagion</a:t>
            </a:r>
          </a:p>
        </p:txBody>
      </p:sp>
      <p:sp>
        <p:nvSpPr>
          <p:cNvPr id="52" name="AutoShape 21"/>
          <p:cNvSpPr>
            <a:spLocks noChangeArrowheads="1"/>
          </p:cNvSpPr>
          <p:nvPr/>
        </p:nvSpPr>
        <p:spPr bwMode="auto">
          <a:xfrm>
            <a:off x="2552299" y="4885614"/>
            <a:ext cx="4297680" cy="1219200"/>
          </a:xfrm>
          <a:prstGeom prst="roundRect">
            <a:avLst>
              <a:gd name="adj" fmla="val 16667"/>
            </a:avLst>
          </a:prstGeom>
          <a:noFill/>
          <a:ln w="2540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 sz="1200"/>
          </a:p>
        </p:txBody>
      </p:sp>
      <p:sp>
        <p:nvSpPr>
          <p:cNvPr id="56" name="AutoShape 3"/>
          <p:cNvSpPr>
            <a:spLocks noChangeArrowheads="1"/>
          </p:cNvSpPr>
          <p:nvPr/>
        </p:nvSpPr>
        <p:spPr bwMode="auto">
          <a:xfrm>
            <a:off x="2719137" y="4993011"/>
            <a:ext cx="1188720" cy="457200"/>
          </a:xfrm>
          <a:prstGeom prst="roundRect">
            <a:avLst>
              <a:gd name="adj" fmla="val 16667"/>
            </a:avLst>
          </a:prstGeom>
          <a:solidFill>
            <a:srgbClr val="333367">
              <a:alpha val="14902"/>
            </a:srgbClr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200" dirty="0">
                <a:latin typeface="Akzidenz-Grotesk BQ" panose="02000503000000000000" pitchFamily="50" charset="0"/>
              </a:rPr>
              <a:t>Acquisition</a:t>
            </a:r>
          </a:p>
        </p:txBody>
      </p:sp>
      <p:sp>
        <p:nvSpPr>
          <p:cNvPr id="57" name="AutoShape 4"/>
          <p:cNvSpPr>
            <a:spLocks noChangeArrowheads="1"/>
          </p:cNvSpPr>
          <p:nvPr/>
        </p:nvSpPr>
        <p:spPr bwMode="auto">
          <a:xfrm>
            <a:off x="4095683" y="4993011"/>
            <a:ext cx="1188720" cy="457200"/>
          </a:xfrm>
          <a:prstGeom prst="roundRect">
            <a:avLst>
              <a:gd name="adj" fmla="val 16667"/>
            </a:avLst>
          </a:prstGeom>
          <a:solidFill>
            <a:srgbClr val="333367">
              <a:alpha val="14902"/>
            </a:srgbClr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US" sz="1200" dirty="0">
                <a:latin typeface="Akzidenz-Grotesk BQ" panose="02000503000000000000" pitchFamily="50" charset="0"/>
              </a:rPr>
              <a:t>Expansion</a:t>
            </a:r>
          </a:p>
        </p:txBody>
      </p:sp>
      <p:sp>
        <p:nvSpPr>
          <p:cNvPr id="58" name="AutoShape 6"/>
          <p:cNvSpPr>
            <a:spLocks noChangeArrowheads="1"/>
          </p:cNvSpPr>
          <p:nvPr/>
        </p:nvSpPr>
        <p:spPr bwMode="auto">
          <a:xfrm>
            <a:off x="5462337" y="4993011"/>
            <a:ext cx="1188720" cy="457200"/>
          </a:xfrm>
          <a:prstGeom prst="roundRect">
            <a:avLst>
              <a:gd name="adj" fmla="val 16667"/>
            </a:avLst>
          </a:prstGeom>
          <a:solidFill>
            <a:srgbClr val="333367">
              <a:alpha val="14902"/>
            </a:srgbClr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US" sz="1200" dirty="0">
                <a:latin typeface="Akzidenz-Grotesk BQ" panose="02000503000000000000" pitchFamily="50" charset="0"/>
              </a:rPr>
              <a:t>Retention</a:t>
            </a:r>
          </a:p>
        </p:txBody>
      </p:sp>
      <p:sp>
        <p:nvSpPr>
          <p:cNvPr id="59" name="Line 29"/>
          <p:cNvSpPr>
            <a:spLocks noChangeShapeType="1"/>
          </p:cNvSpPr>
          <p:nvPr/>
        </p:nvSpPr>
        <p:spPr bwMode="auto">
          <a:xfrm>
            <a:off x="3915878" y="5221611"/>
            <a:ext cx="18288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60" name="Line 30"/>
          <p:cNvSpPr>
            <a:spLocks noChangeShapeType="1"/>
          </p:cNvSpPr>
          <p:nvPr/>
        </p:nvSpPr>
        <p:spPr bwMode="auto">
          <a:xfrm>
            <a:off x="5282799" y="5221611"/>
            <a:ext cx="18288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61" name="Line 31"/>
          <p:cNvSpPr>
            <a:spLocks noChangeShapeType="1"/>
          </p:cNvSpPr>
          <p:nvPr/>
        </p:nvSpPr>
        <p:spPr bwMode="auto">
          <a:xfrm>
            <a:off x="4678460" y="4016925"/>
            <a:ext cx="0" cy="2468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62" name="Line 31"/>
          <p:cNvSpPr>
            <a:spLocks noChangeShapeType="1"/>
          </p:cNvSpPr>
          <p:nvPr/>
        </p:nvSpPr>
        <p:spPr bwMode="auto">
          <a:xfrm>
            <a:off x="6064718" y="4002411"/>
            <a:ext cx="0" cy="2468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63" name="Line 31"/>
          <p:cNvSpPr>
            <a:spLocks noChangeShapeType="1"/>
          </p:cNvSpPr>
          <p:nvPr/>
        </p:nvSpPr>
        <p:spPr bwMode="auto">
          <a:xfrm>
            <a:off x="3270249" y="5434857"/>
            <a:ext cx="0" cy="2468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64" name="Line 31"/>
          <p:cNvSpPr>
            <a:spLocks noChangeShapeType="1"/>
          </p:cNvSpPr>
          <p:nvPr/>
        </p:nvSpPr>
        <p:spPr bwMode="auto">
          <a:xfrm>
            <a:off x="4672110" y="5449371"/>
            <a:ext cx="0" cy="2468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65" name="Line 31"/>
          <p:cNvSpPr>
            <a:spLocks noChangeShapeType="1"/>
          </p:cNvSpPr>
          <p:nvPr/>
        </p:nvSpPr>
        <p:spPr bwMode="auto">
          <a:xfrm>
            <a:off x="6058368" y="5434857"/>
            <a:ext cx="0" cy="2468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270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 animBg="1"/>
      <p:bldP spid="19" grpId="0" animBg="1"/>
      <p:bldP spid="21" grpId="0" animBg="1"/>
      <p:bldP spid="22" grpId="0"/>
      <p:bldP spid="23" grpId="0" animBg="1"/>
      <p:bldP spid="25" grpId="0" animBg="1"/>
      <p:bldP spid="26" grpId="0" animBg="1"/>
      <p:bldP spid="27" grpId="0" animBg="1"/>
      <p:bldP spid="30" grpId="0" animBg="1"/>
      <p:bldP spid="31" grpId="0"/>
      <p:bldP spid="35" grpId="0" animBg="1"/>
      <p:bldP spid="36" grpId="0" animBg="1"/>
      <p:bldP spid="37" grpId="0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355600" y="0"/>
            <a:ext cx="8159750" cy="1030941"/>
          </a:xfrm>
        </p:spPr>
        <p:txBody>
          <a:bodyPr>
            <a:normAutofit/>
          </a:bodyPr>
          <a:lstStyle/>
          <a:p>
            <a:r>
              <a:rPr lang="en-US" dirty="0"/>
              <a:t>Answer these questions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Slide </a:t>
            </a:r>
            <a:fld id="{3F4869C3-E133-4BFE-9A1E-2D1906E8EC4C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685800" y="1244270"/>
            <a:ext cx="8001000" cy="426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kern="1200">
                <a:solidFill>
                  <a:schemeClr val="accent1"/>
                </a:solidFill>
                <a:latin typeface="Akzidenz-Grotesk BQ" panose="02000503000000000000" pitchFamily="50" charset="0"/>
                <a:ea typeface="+mn-ea"/>
                <a:cs typeface="+mn-cs"/>
              </a:defRPr>
            </a:lvl1pPr>
            <a:lvl2pPr marL="5762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2"/>
                </a:solidFill>
                <a:latin typeface="Akzidenz-Grotesk BQ" panose="02000503000000000000" pitchFamily="50" charset="0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2"/>
                </a:solidFill>
                <a:latin typeface="Akzidenz-Grotesk BQ" panose="02000503000000000000" pitchFamily="50" charset="0"/>
                <a:ea typeface="+mn-ea"/>
                <a:cs typeface="+mn-cs"/>
              </a:defRPr>
            </a:lvl3pPr>
            <a:lvl4pPr marL="12620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Akzidenz-Grotesk BQ" panose="02000503000000000000" pitchFamily="50" charset="0"/>
                <a:ea typeface="+mn-ea"/>
                <a:cs typeface="+mn-cs"/>
              </a:defRPr>
            </a:lvl4pPr>
            <a:lvl5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Akzidenz-Grotesk BQ" panose="02000503000000000000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71550" lvl="1" indent="-514350">
              <a:buFontTx/>
              <a:buAutoNum type="arabicPeriod"/>
            </a:pPr>
            <a:r>
              <a:rPr lang="en-US" sz="3200" dirty="0"/>
              <a:t>Who to sell to? </a:t>
            </a:r>
          </a:p>
          <a:p>
            <a:pPr marL="971550" lvl="1" indent="-514350">
              <a:buFontTx/>
              <a:buAutoNum type="arabicPeriod"/>
            </a:pPr>
            <a:r>
              <a:rPr lang="en-US" sz="3200" dirty="0"/>
              <a:t>What to sell (real and perceived)? </a:t>
            </a:r>
          </a:p>
          <a:p>
            <a:pPr marL="971550" lvl="1" indent="-514350">
              <a:buFontTx/>
              <a:buAutoNum type="arabicPeriod"/>
            </a:pPr>
            <a:r>
              <a:rPr lang="en-US" sz="3200" dirty="0"/>
              <a:t>How to win (sustain competitive advantage)?</a:t>
            </a:r>
          </a:p>
          <a:p>
            <a:pPr marL="971550" lvl="1" indent="-514350">
              <a:buFontTx/>
              <a:buAutoNum type="arabicPeriod"/>
            </a:pPr>
            <a:r>
              <a:rPr lang="en-US" sz="3200" dirty="0"/>
              <a:t>How to manage customer interactions (acquisition, expansion, retention)?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73800" y="4457974"/>
            <a:ext cx="2895007" cy="174220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92700" y="4933950"/>
            <a:ext cx="2863700" cy="125793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0467" y="4303108"/>
            <a:ext cx="2580203" cy="2051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174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Markstrat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28650" y="1041403"/>
            <a:ext cx="7886700" cy="5045075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Strategy</a:t>
            </a:r>
          </a:p>
          <a:p>
            <a:pPr marL="1033463" lvl="1" indent="-457200"/>
            <a:r>
              <a:rPr lang="en-US" dirty="0"/>
              <a:t>STP to create &amp; hold valuable position</a:t>
            </a:r>
          </a:p>
          <a:p>
            <a:pPr marL="1033463" lvl="1" indent="-457200"/>
            <a:r>
              <a:rPr lang="en-US" dirty="0"/>
              <a:t>Customer-centricity, Market-Orientation, and 3Cs</a:t>
            </a:r>
          </a:p>
          <a:p>
            <a:pPr marL="1033463" lvl="1" indent="-457200"/>
            <a:r>
              <a:rPr lang="en-US" dirty="0"/>
              <a:t>Long term planning &amp; short term execution</a:t>
            </a:r>
          </a:p>
          <a:p>
            <a:r>
              <a:rPr lang="en-US" dirty="0"/>
              <a:t>Competition, Dynamics &amp; Heterogeneity</a:t>
            </a:r>
          </a:p>
          <a:p>
            <a:r>
              <a:rPr lang="en-US" dirty="0"/>
              <a:t>Interrelated Decisions</a:t>
            </a:r>
          </a:p>
          <a:p>
            <a:pPr marL="1033463" lvl="1" indent="-457200"/>
            <a:r>
              <a:rPr lang="en-US" dirty="0"/>
              <a:t>Constraints (budget &amp; time) </a:t>
            </a:r>
          </a:p>
          <a:p>
            <a:pPr marL="1033463" lvl="1" indent="-457200"/>
            <a:r>
              <a:rPr lang="en-US" dirty="0"/>
              <a:t>Synergies (R&amp;D, marketing mix, sales &amp; budget)</a:t>
            </a:r>
          </a:p>
          <a:p>
            <a:pPr marL="457200" indent="-457200"/>
            <a:r>
              <a:rPr lang="en-US" dirty="0"/>
              <a:t>Research &amp; Analytics</a:t>
            </a:r>
          </a:p>
          <a:p>
            <a:pPr marL="1033463" lvl="1" indent="-457200"/>
            <a:r>
              <a:rPr lang="en-US" dirty="0"/>
              <a:t>Conjoint &amp; STP (semantic and/or MDS)</a:t>
            </a:r>
          </a:p>
          <a:p>
            <a:pPr marL="1033463" lvl="1" indent="-457200"/>
            <a:r>
              <a:rPr lang="en-US" dirty="0"/>
              <a:t>Experiments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Slide </a:t>
            </a:r>
            <a:fld id="{3F4869C3-E133-4BFE-9A1E-2D1906E8EC4C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3827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Market Orientation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is it?</a:t>
            </a:r>
          </a:p>
          <a:p>
            <a:endParaRPr lang="en-US" dirty="0"/>
          </a:p>
          <a:p>
            <a:r>
              <a:rPr lang="en-US" dirty="0"/>
              <a:t>Three components?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DFB8B2-2CCF-1348-9358-D6FC03A270F5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875309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Customer Equity &amp; Brand Equity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Brand &amp; Relationship building costs are Investments or Expenses?</a:t>
            </a:r>
          </a:p>
          <a:p>
            <a:endParaRPr lang="en-US" dirty="0"/>
          </a:p>
          <a:p>
            <a:r>
              <a:rPr lang="en-US" dirty="0"/>
              <a:t>4 Pillars of Brand Equity?</a:t>
            </a:r>
          </a:p>
          <a:p>
            <a:endParaRPr lang="en-US" dirty="0"/>
          </a:p>
          <a:p>
            <a:r>
              <a:rPr lang="en-US" dirty="0"/>
              <a:t>4 Stages of Brand Development?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DFB8B2-2CCF-1348-9358-D6FC03A270F5}" type="slidenum">
              <a:rPr lang="en-US" smtClean="0"/>
              <a:pPr/>
              <a:t>37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306569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val 16"/>
          <p:cNvSpPr/>
          <p:nvPr/>
        </p:nvSpPr>
        <p:spPr>
          <a:xfrm>
            <a:off x="3816018" y="1565275"/>
            <a:ext cx="1297157" cy="962025"/>
          </a:xfrm>
          <a:prstGeom prst="ellipse">
            <a:avLst/>
          </a:prstGeom>
          <a:solidFill>
            <a:srgbClr val="F2DCDB">
              <a:alpha val="3098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5477069" y="1828799"/>
            <a:ext cx="425998" cy="335903"/>
          </a:xfrm>
          <a:prstGeom prst="ellipse">
            <a:avLst/>
          </a:prstGeom>
          <a:solidFill>
            <a:srgbClr val="F2DCDB">
              <a:alpha val="3098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val 1"/>
          <p:cNvSpPr/>
          <p:nvPr/>
        </p:nvSpPr>
        <p:spPr>
          <a:xfrm>
            <a:off x="3505199" y="1828800"/>
            <a:ext cx="273699" cy="424306"/>
          </a:xfrm>
          <a:prstGeom prst="ellipse">
            <a:avLst/>
          </a:prstGeom>
          <a:solidFill>
            <a:srgbClr val="F2DCDB">
              <a:alpha val="3098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Isosceles Triangle 4"/>
          <p:cNvSpPr/>
          <p:nvPr/>
        </p:nvSpPr>
        <p:spPr>
          <a:xfrm rot="5400000">
            <a:off x="-188499" y="308029"/>
            <a:ext cx="772212" cy="395213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367990" y="0"/>
            <a:ext cx="8776009" cy="1011271"/>
          </a:xfrm>
          <a:prstGeom prst="rect">
            <a:avLst/>
          </a:prstGeom>
        </p:spPr>
        <p:txBody>
          <a:bodyPr lIns="91430" tIns="45715" rIns="91430" bIns="45715" anchor="ctr" anchorCtr="0"/>
          <a:lstStyle>
            <a:lvl1pPr algn="l" defTabSz="457149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2"/>
                </a:solidFill>
                <a:latin typeface="+mj-lt"/>
                <a:ea typeface="+mj-ea"/>
                <a:cs typeface="Calibri" pitchFamily="34" charset="0"/>
              </a:defRPr>
            </a:lvl1pPr>
          </a:lstStyle>
          <a:p>
            <a:pPr lvl="0">
              <a:defRPr/>
            </a:pPr>
            <a:r>
              <a:rPr lang="nl-BE" sz="3400" i="1" dirty="0">
                <a:solidFill>
                  <a:schemeClr val="accent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CLV Analysis</a:t>
            </a:r>
            <a:endParaRPr kumimoji="0" lang="en-US" sz="3400" b="1" i="1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90000"/>
                  <a:lumOff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cs typeface="Arial"/>
            </a:endParaRPr>
          </a:p>
        </p:txBody>
      </p:sp>
      <p:sp>
        <p:nvSpPr>
          <p:cNvPr id="10" name="Slide Number Placeholder 7"/>
          <p:cNvSpPr>
            <a:spLocks noGrp="1"/>
          </p:cNvSpPr>
          <p:nvPr>
            <p:ph type="sldNum" sz="quarter" idx="10"/>
          </p:nvPr>
        </p:nvSpPr>
        <p:spPr>
          <a:xfrm>
            <a:off x="3505200" y="6486338"/>
            <a:ext cx="2133600" cy="365125"/>
          </a:xfrm>
          <a:prstGeom prst="rect">
            <a:avLst/>
          </a:prstGeom>
        </p:spPr>
        <p:txBody>
          <a:bodyPr/>
          <a:lstStyle/>
          <a:p>
            <a:pPr algn="ctr"/>
            <a:fld id="{564F23D3-8803-CF4A-B954-A163913B866C}" type="slidenum">
              <a:rPr lang="en-US" smtClean="0">
                <a:latin typeface="Arial"/>
                <a:cs typeface="Arial"/>
              </a:rPr>
              <a:pPr algn="ctr"/>
              <a:t>38</a:t>
            </a:fld>
            <a:endParaRPr lang="en-US" dirty="0">
              <a:latin typeface="Arial"/>
              <a:cs typeface="Arial"/>
            </a:endParaRPr>
          </a:p>
        </p:txBody>
      </p:sp>
      <p:sp>
        <p:nvSpPr>
          <p:cNvPr id="11" name="Rectangle 51"/>
          <p:cNvSpPr>
            <a:spLocks noChangeArrowheads="1"/>
          </p:cNvSpPr>
          <p:nvPr/>
        </p:nvSpPr>
        <p:spPr bwMode="auto">
          <a:xfrm>
            <a:off x="381000" y="2734118"/>
            <a:ext cx="7315200" cy="3118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>
                <a:latin typeface="Arial"/>
                <a:cs typeface="Arial"/>
              </a:rPr>
              <a:t>CLV = lifetime value of a customer (or segment) in $</a:t>
            </a:r>
          </a:p>
          <a:p>
            <a:pPr lvl="1" algn="just">
              <a:lnSpc>
                <a:spcPct val="150000"/>
              </a:lnSpc>
            </a:pPr>
            <a:r>
              <a:rPr lang="en-US" sz="2000" i="1" dirty="0">
                <a:latin typeface="Arial"/>
                <a:cs typeface="Arial"/>
              </a:rPr>
              <a:t>m</a:t>
            </a:r>
            <a:r>
              <a:rPr lang="en-US" sz="2000" dirty="0">
                <a:latin typeface="Arial"/>
                <a:cs typeface="Arial"/>
              </a:rPr>
              <a:t> = margin $ (revenue – variable costs)</a:t>
            </a:r>
          </a:p>
          <a:p>
            <a:pPr lvl="1" algn="just">
              <a:lnSpc>
                <a:spcPct val="150000"/>
              </a:lnSpc>
            </a:pPr>
            <a:r>
              <a:rPr lang="en-US" sz="2000" dirty="0" err="1">
                <a:latin typeface="Arial"/>
                <a:cs typeface="Arial"/>
              </a:rPr>
              <a:t>i</a:t>
            </a:r>
            <a:r>
              <a:rPr lang="en-US" sz="2000" dirty="0">
                <a:latin typeface="Arial"/>
                <a:cs typeface="Arial"/>
              </a:rPr>
              <a:t> = discount rate as a %	</a:t>
            </a:r>
          </a:p>
          <a:p>
            <a:pPr lvl="1" algn="just">
              <a:lnSpc>
                <a:spcPct val="150000"/>
              </a:lnSpc>
            </a:pPr>
            <a:r>
              <a:rPr lang="en-US" sz="2000" i="1" dirty="0">
                <a:latin typeface="Arial"/>
                <a:cs typeface="Arial"/>
              </a:rPr>
              <a:t>r </a:t>
            </a:r>
            <a:r>
              <a:rPr lang="en-US" sz="2000" dirty="0">
                <a:latin typeface="Arial"/>
                <a:cs typeface="Arial"/>
              </a:rPr>
              <a:t>= retention rate a %</a:t>
            </a:r>
          </a:p>
          <a:p>
            <a:pPr lvl="1" algn="just">
              <a:lnSpc>
                <a:spcPct val="150000"/>
              </a:lnSpc>
            </a:pPr>
            <a:r>
              <a:rPr lang="en-US" sz="2000" dirty="0">
                <a:latin typeface="Arial"/>
                <a:cs typeface="Arial"/>
              </a:rPr>
              <a:t>AC = acquisition cost for customer in $</a:t>
            </a:r>
          </a:p>
          <a:p>
            <a:pPr algn="just" eaLnBrk="0" hangingPunct="0">
              <a:lnSpc>
                <a:spcPct val="150000"/>
              </a:lnSpc>
            </a:pPr>
            <a:endParaRPr lang="en-US" sz="1600" dirty="0">
              <a:latin typeface="Arial"/>
              <a:cs typeface="Arial"/>
            </a:endParaRPr>
          </a:p>
          <a:p>
            <a:pPr algn="just" eaLnBrk="0" hangingPunct="0">
              <a:lnSpc>
                <a:spcPct val="150000"/>
              </a:lnSpc>
            </a:pPr>
            <a:r>
              <a:rPr lang="en-US" sz="1600" dirty="0">
                <a:latin typeface="Arial"/>
                <a:cs typeface="Arial"/>
              </a:rPr>
              <a:t>   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1" name="Text Box 5"/>
          <p:cNvSpPr txBox="1">
            <a:spLocks noChangeArrowheads="1"/>
          </p:cNvSpPr>
          <p:nvPr/>
        </p:nvSpPr>
        <p:spPr bwMode="auto">
          <a:xfrm>
            <a:off x="381000" y="6172573"/>
            <a:ext cx="175558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/>
              <a:t>(</a:t>
            </a:r>
            <a:r>
              <a:rPr lang="en-US" sz="1600" dirty="0" err="1"/>
              <a:t>Ofek</a:t>
            </a:r>
            <a:r>
              <a:rPr lang="en-US" sz="1600" dirty="0"/>
              <a:t> 2002)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81000" y="5661943"/>
            <a:ext cx="876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Calculation assumes values do not change in the future</a:t>
            </a:r>
          </a:p>
        </p:txBody>
      </p:sp>
      <p:graphicFrame>
        <p:nvGraphicFramePr>
          <p:cNvPr id="34" name="Object 4"/>
          <p:cNvGraphicFramePr>
            <a:graphicFrameLocks/>
          </p:cNvGraphicFramePr>
          <p:nvPr/>
        </p:nvGraphicFramePr>
        <p:xfrm>
          <a:off x="2455863" y="1565275"/>
          <a:ext cx="3541712" cy="962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3" name="Equation" r:id="rId3" imgW="1562040" imgH="431640" progId="Equation.3">
                  <p:embed/>
                </p:oleObj>
              </mc:Choice>
              <mc:Fallback>
                <p:oleObj name="Equation" r:id="rId3" imgW="1562040" imgH="431640" progId="Equation.3">
                  <p:embed/>
                  <p:pic>
                    <p:nvPicPr>
                      <p:cNvPr id="34" name="Object 4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55863" y="1565275"/>
                        <a:ext cx="3541712" cy="962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407206" y="1041237"/>
            <a:ext cx="10979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800000"/>
                </a:solidFill>
              </a:rPr>
              <a:t>Margin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638800" y="2253106"/>
            <a:ext cx="15084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800000"/>
                </a:solidFill>
              </a:rPr>
              <a:t>Initial cost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092053" y="1041237"/>
            <a:ext cx="14574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800000"/>
                </a:solidFill>
              </a:rPr>
              <a:t>Multiplier</a:t>
            </a:r>
          </a:p>
        </p:txBody>
      </p:sp>
      <p:cxnSp>
        <p:nvCxnSpPr>
          <p:cNvPr id="7" name="Straight Arrow Connector 6"/>
          <p:cNvCxnSpPr>
            <a:stCxn id="3" idx="2"/>
          </p:cNvCxnSpPr>
          <p:nvPr/>
        </p:nvCxnSpPr>
        <p:spPr>
          <a:xfrm>
            <a:off x="2956203" y="1502902"/>
            <a:ext cx="548997" cy="32589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16" idx="2"/>
          </p:cNvCxnSpPr>
          <p:nvPr/>
        </p:nvCxnSpPr>
        <p:spPr>
          <a:xfrm flipH="1">
            <a:off x="4755994" y="1502902"/>
            <a:ext cx="64784" cy="16294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36" idx="0"/>
            <a:endCxn id="34" idx="3"/>
          </p:cNvCxnSpPr>
          <p:nvPr/>
        </p:nvCxnSpPr>
        <p:spPr>
          <a:xfrm flipH="1" flipV="1">
            <a:off x="5997575" y="2046287"/>
            <a:ext cx="395473" cy="20681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sp>
        <p:nvSpPr>
          <p:cNvPr id="23" name="Slide Number Placeholder 7"/>
          <p:cNvSpPr txBox="1">
            <a:spLocks/>
          </p:cNvSpPr>
          <p:nvPr/>
        </p:nvSpPr>
        <p:spPr>
          <a:xfrm>
            <a:off x="7010400" y="6550837"/>
            <a:ext cx="2133600" cy="3071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Arial"/>
                <a:cs typeface="Arial"/>
              </a:rPr>
              <a:t>Slide </a:t>
            </a:r>
            <a:fld id="{564F23D3-8803-CF4A-B954-A163913B866C}" type="slidenum">
              <a:rPr lang="en-US" smtClean="0">
                <a:latin typeface="Arial"/>
                <a:cs typeface="Arial"/>
              </a:rPr>
              <a:pPr/>
              <a:t>38</a:t>
            </a:fld>
            <a:endParaRPr lang="en-US" dirty="0">
              <a:latin typeface="Arial"/>
              <a:cs typeface="Arial"/>
            </a:endParaRPr>
          </a:p>
        </p:txBody>
      </p:sp>
      <p:pic>
        <p:nvPicPr>
          <p:cNvPr id="4245" name="Picture 149" descr="http://3.bp.blogspot.com/-9wej0gLOElU/VSJDtA5Ii8I/AAAAAAAAAD8/Yw3pvctr42Q/s1600/logo-fedex_zps56f4020d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58991" y="3562316"/>
            <a:ext cx="3343800" cy="1574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560521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7"/>
          <p:cNvSpPr>
            <a:spLocks noGrp="1"/>
          </p:cNvSpPr>
          <p:nvPr>
            <p:ph type="sldNum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latin typeface="Arial"/>
                <a:cs typeface="Arial"/>
              </a:rPr>
              <a:t>Slide </a:t>
            </a:r>
            <a:fld id="{564F23D3-8803-CF4A-B954-A163913B866C}" type="slidenum">
              <a:rPr lang="en-US" smtClean="0">
                <a:latin typeface="Arial"/>
                <a:cs typeface="Arial"/>
              </a:rPr>
              <a:pPr/>
              <a:t>39</a:t>
            </a:fld>
            <a:endParaRPr lang="en-US" dirty="0">
              <a:latin typeface="Arial"/>
              <a:cs typeface="Arial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sp>
        <p:nvSpPr>
          <p:cNvPr id="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b="1" dirty="0">
                <a:latin typeface="Arial"/>
                <a:cs typeface="Arial"/>
              </a:rPr>
              <a:t>AER</a:t>
            </a:r>
            <a:r>
              <a:rPr lang="en-US" sz="4000" b="1" dirty="0">
                <a:solidFill>
                  <a:srgbClr val="00B050"/>
                </a:solidFill>
                <a:latin typeface="Arial"/>
                <a:cs typeface="Arial"/>
              </a:rPr>
              <a:t>C</a:t>
            </a:r>
            <a:r>
              <a:rPr lang="en-US" sz="4000" b="1" dirty="0">
                <a:latin typeface="Arial"/>
                <a:cs typeface="Arial"/>
              </a:rPr>
              <a:t>:</a:t>
            </a:r>
            <a:endParaRPr lang="en-US" sz="4000" dirty="0">
              <a:latin typeface="Arial"/>
              <a:cs typeface="Arial"/>
            </a:endParaRPr>
          </a:p>
        </p:txBody>
      </p:sp>
      <p:pic>
        <p:nvPicPr>
          <p:cNvPr id="60" name="Picture 5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76025" y="11282"/>
            <a:ext cx="3162596" cy="927846"/>
          </a:xfrm>
          <a:prstGeom prst="rect">
            <a:avLst/>
          </a:prstGeom>
        </p:spPr>
      </p:pic>
      <p:sp>
        <p:nvSpPr>
          <p:cNvPr id="67" name="Rectangle 66"/>
          <p:cNvSpPr/>
          <p:nvPr/>
        </p:nvSpPr>
        <p:spPr>
          <a:xfrm>
            <a:off x="2367022" y="1384179"/>
            <a:ext cx="1752600" cy="2133600"/>
          </a:xfrm>
          <a:prstGeom prst="rect">
            <a:avLst/>
          </a:prstGeom>
          <a:solidFill>
            <a:schemeClr val="bg1">
              <a:lumMod val="85000"/>
              <a:alpha val="26000"/>
            </a:schemeClr>
          </a:solidFill>
          <a:ln>
            <a:solidFill>
              <a:schemeClr val="bg1">
                <a:lumMod val="85000"/>
                <a:alpha val="51000"/>
              </a:schemeClr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 67"/>
          <p:cNvSpPr/>
          <p:nvPr/>
        </p:nvSpPr>
        <p:spPr>
          <a:xfrm>
            <a:off x="6177022" y="1384179"/>
            <a:ext cx="1600200" cy="2133600"/>
          </a:xfrm>
          <a:prstGeom prst="rect">
            <a:avLst/>
          </a:prstGeom>
          <a:solidFill>
            <a:schemeClr val="bg1">
              <a:lumMod val="85000"/>
              <a:alpha val="26000"/>
            </a:schemeClr>
          </a:solidFill>
          <a:ln>
            <a:solidFill>
              <a:schemeClr val="bg1">
                <a:lumMod val="85000"/>
                <a:alpha val="51000"/>
              </a:schemeClr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AutoShape 8"/>
          <p:cNvSpPr>
            <a:spLocks noChangeArrowheads="1"/>
          </p:cNvSpPr>
          <p:nvPr/>
        </p:nvSpPr>
        <p:spPr bwMode="auto">
          <a:xfrm>
            <a:off x="1300222" y="1841379"/>
            <a:ext cx="1066800" cy="1295400"/>
          </a:xfrm>
          <a:prstGeom prst="rightArrow">
            <a:avLst>
              <a:gd name="adj1" fmla="val 50000"/>
              <a:gd name="adj2" fmla="val 27273"/>
            </a:avLst>
          </a:prstGeom>
          <a:noFill/>
          <a:ln w="19050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0" name="AutoShape 11"/>
          <p:cNvSpPr>
            <a:spLocks noChangeArrowheads="1"/>
          </p:cNvSpPr>
          <p:nvPr/>
        </p:nvSpPr>
        <p:spPr bwMode="auto">
          <a:xfrm rot="5400000">
            <a:off x="7015222" y="3060579"/>
            <a:ext cx="533400" cy="1447800"/>
          </a:xfrm>
          <a:prstGeom prst="rightArrow">
            <a:avLst>
              <a:gd name="adj1" fmla="val 50000"/>
              <a:gd name="adj2" fmla="val 27273"/>
            </a:avLst>
          </a:prstGeom>
          <a:noFill/>
          <a:ln w="19050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" name="Oval 21"/>
          <p:cNvSpPr>
            <a:spLocks noChangeArrowheads="1"/>
          </p:cNvSpPr>
          <p:nvPr/>
        </p:nvSpPr>
        <p:spPr bwMode="auto">
          <a:xfrm>
            <a:off x="2519422" y="1612779"/>
            <a:ext cx="304800" cy="228600"/>
          </a:xfrm>
          <a:prstGeom prst="ellipse">
            <a:avLst/>
          </a:prstGeom>
          <a:solidFill>
            <a:srgbClr val="008000">
              <a:alpha val="47000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sz="1000" dirty="0">
                <a:solidFill>
                  <a:schemeClr val="tx1"/>
                </a:solidFill>
              </a:rPr>
              <a:t>$$</a:t>
            </a:r>
            <a:endParaRPr lang="en-US" sz="1000" baseline="-25000" dirty="0">
              <a:solidFill>
                <a:schemeClr val="tx1"/>
              </a:solidFill>
            </a:endParaRPr>
          </a:p>
        </p:txBody>
      </p:sp>
      <p:sp>
        <p:nvSpPr>
          <p:cNvPr id="72" name="Oval 25"/>
          <p:cNvSpPr>
            <a:spLocks noChangeArrowheads="1"/>
          </p:cNvSpPr>
          <p:nvPr/>
        </p:nvSpPr>
        <p:spPr bwMode="auto">
          <a:xfrm>
            <a:off x="2367022" y="1460379"/>
            <a:ext cx="1066800" cy="838200"/>
          </a:xfrm>
          <a:prstGeom prst="ellipse">
            <a:avLst/>
          </a:prstGeom>
          <a:noFill/>
          <a:ln w="9525" algn="ctr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en-US" sz="1000" baseline="-25000" dirty="0">
              <a:solidFill>
                <a:schemeClr val="tx1"/>
              </a:solidFill>
            </a:endParaRPr>
          </a:p>
        </p:txBody>
      </p:sp>
      <p:sp>
        <p:nvSpPr>
          <p:cNvPr id="73" name="Rectangle 4"/>
          <p:cNvSpPr>
            <a:spLocks noChangeArrowheads="1"/>
          </p:cNvSpPr>
          <p:nvPr/>
        </p:nvSpPr>
        <p:spPr bwMode="auto">
          <a:xfrm>
            <a:off x="2367022" y="1361768"/>
            <a:ext cx="5410200" cy="2133600"/>
          </a:xfrm>
          <a:prstGeom prst="rect">
            <a:avLst/>
          </a:prstGeom>
          <a:solidFill>
            <a:schemeClr val="bg1">
              <a:alpha val="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74" name="Oval 21"/>
          <p:cNvSpPr>
            <a:spLocks noChangeArrowheads="1"/>
          </p:cNvSpPr>
          <p:nvPr/>
        </p:nvSpPr>
        <p:spPr bwMode="auto">
          <a:xfrm>
            <a:off x="2519422" y="2755779"/>
            <a:ext cx="304800" cy="228600"/>
          </a:xfrm>
          <a:prstGeom prst="ellipse">
            <a:avLst/>
          </a:prstGeom>
          <a:solidFill>
            <a:srgbClr val="0000FF">
              <a:alpha val="49000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sz="1000" dirty="0">
                <a:solidFill>
                  <a:schemeClr val="tx1"/>
                </a:solidFill>
              </a:rPr>
              <a:t>$</a:t>
            </a:r>
            <a:endParaRPr lang="en-US" sz="1000" baseline="-25000" dirty="0">
              <a:solidFill>
                <a:schemeClr val="tx1"/>
              </a:solidFill>
            </a:endParaRPr>
          </a:p>
        </p:txBody>
      </p:sp>
      <p:sp>
        <p:nvSpPr>
          <p:cNvPr id="75" name="Oval 25"/>
          <p:cNvSpPr>
            <a:spLocks noChangeArrowheads="1"/>
          </p:cNvSpPr>
          <p:nvPr/>
        </p:nvSpPr>
        <p:spPr bwMode="auto">
          <a:xfrm>
            <a:off x="2367022" y="2603379"/>
            <a:ext cx="1066800" cy="838200"/>
          </a:xfrm>
          <a:prstGeom prst="ellipse">
            <a:avLst/>
          </a:prstGeom>
          <a:noFill/>
          <a:ln w="9525" algn="ctr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en-US" sz="1000" baseline="-25000" dirty="0">
              <a:solidFill>
                <a:schemeClr val="tx1"/>
              </a:solidFill>
            </a:endParaRPr>
          </a:p>
        </p:txBody>
      </p:sp>
      <p:sp>
        <p:nvSpPr>
          <p:cNvPr id="76" name="Oval 25"/>
          <p:cNvSpPr>
            <a:spLocks noChangeArrowheads="1"/>
          </p:cNvSpPr>
          <p:nvPr/>
        </p:nvSpPr>
        <p:spPr bwMode="auto">
          <a:xfrm>
            <a:off x="4195822" y="1536579"/>
            <a:ext cx="1066800" cy="762000"/>
          </a:xfrm>
          <a:prstGeom prst="ellipse">
            <a:avLst/>
          </a:prstGeom>
          <a:noFill/>
          <a:ln w="9525" algn="ctr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en-US" sz="1000" baseline="-25000" dirty="0">
              <a:solidFill>
                <a:schemeClr val="tx1"/>
              </a:solidFill>
            </a:endParaRPr>
          </a:p>
        </p:txBody>
      </p:sp>
      <p:sp>
        <p:nvSpPr>
          <p:cNvPr id="77" name="Oval 25"/>
          <p:cNvSpPr>
            <a:spLocks noChangeArrowheads="1"/>
          </p:cNvSpPr>
          <p:nvPr/>
        </p:nvSpPr>
        <p:spPr bwMode="auto">
          <a:xfrm>
            <a:off x="4805422" y="2603379"/>
            <a:ext cx="1066800" cy="609600"/>
          </a:xfrm>
          <a:prstGeom prst="ellipse">
            <a:avLst/>
          </a:prstGeom>
          <a:noFill/>
          <a:ln w="9525" algn="ctr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en-US" sz="1000" baseline="-25000" dirty="0">
              <a:solidFill>
                <a:schemeClr val="tx1"/>
              </a:solidFill>
            </a:endParaRPr>
          </a:p>
        </p:txBody>
      </p:sp>
      <p:sp>
        <p:nvSpPr>
          <p:cNvPr id="78" name="Oval 25"/>
          <p:cNvSpPr>
            <a:spLocks noChangeArrowheads="1"/>
          </p:cNvSpPr>
          <p:nvPr/>
        </p:nvSpPr>
        <p:spPr bwMode="auto">
          <a:xfrm>
            <a:off x="6558022" y="2527179"/>
            <a:ext cx="1066800" cy="838200"/>
          </a:xfrm>
          <a:prstGeom prst="ellipse">
            <a:avLst/>
          </a:prstGeom>
          <a:noFill/>
          <a:ln w="9525" algn="ctr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en-US" sz="1000" baseline="-25000" dirty="0">
              <a:solidFill>
                <a:schemeClr val="tx1"/>
              </a:solidFill>
            </a:endParaRPr>
          </a:p>
        </p:txBody>
      </p:sp>
      <p:sp>
        <p:nvSpPr>
          <p:cNvPr id="79" name="Line 26"/>
          <p:cNvSpPr>
            <a:spLocks noChangeShapeType="1"/>
          </p:cNvSpPr>
          <p:nvPr/>
        </p:nvSpPr>
        <p:spPr bwMode="auto">
          <a:xfrm>
            <a:off x="3281422" y="3212979"/>
            <a:ext cx="3733800" cy="6096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80" name="TextBox 79"/>
          <p:cNvSpPr txBox="1"/>
          <p:nvPr/>
        </p:nvSpPr>
        <p:spPr>
          <a:xfrm>
            <a:off x="2519422" y="737848"/>
            <a:ext cx="144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1" dirty="0"/>
              <a:t>Recently Acquired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4272022" y="926979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1" dirty="0"/>
              <a:t>Long-term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6253222" y="774579"/>
            <a:ext cx="144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1" dirty="0"/>
              <a:t>Nearly Lost/ Lost</a:t>
            </a:r>
          </a:p>
        </p:txBody>
      </p:sp>
      <p:sp>
        <p:nvSpPr>
          <p:cNvPr id="83" name="Line 26"/>
          <p:cNvSpPr>
            <a:spLocks noChangeShapeType="1"/>
          </p:cNvSpPr>
          <p:nvPr/>
        </p:nvSpPr>
        <p:spPr bwMode="auto">
          <a:xfrm>
            <a:off x="1681222" y="2679579"/>
            <a:ext cx="818927" cy="66317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84" name="Line 26"/>
          <p:cNvSpPr>
            <a:spLocks noChangeShapeType="1"/>
          </p:cNvSpPr>
          <p:nvPr/>
        </p:nvSpPr>
        <p:spPr bwMode="auto">
          <a:xfrm flipV="1">
            <a:off x="1833622" y="2159625"/>
            <a:ext cx="666527" cy="138954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85" name="Oval 21"/>
          <p:cNvSpPr>
            <a:spLocks noChangeArrowheads="1"/>
          </p:cNvSpPr>
          <p:nvPr/>
        </p:nvSpPr>
        <p:spPr bwMode="auto">
          <a:xfrm>
            <a:off x="2900422" y="2755779"/>
            <a:ext cx="304800" cy="228600"/>
          </a:xfrm>
          <a:prstGeom prst="ellipse">
            <a:avLst/>
          </a:prstGeom>
          <a:solidFill>
            <a:srgbClr val="0000FF">
              <a:alpha val="49000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sz="1000" dirty="0">
                <a:solidFill>
                  <a:schemeClr val="tx1"/>
                </a:solidFill>
              </a:rPr>
              <a:t>$</a:t>
            </a:r>
            <a:endParaRPr lang="en-US" sz="1000" baseline="-25000" dirty="0">
              <a:solidFill>
                <a:schemeClr val="tx1"/>
              </a:solidFill>
            </a:endParaRPr>
          </a:p>
        </p:txBody>
      </p:sp>
      <p:sp>
        <p:nvSpPr>
          <p:cNvPr id="86" name="Oval 21"/>
          <p:cNvSpPr>
            <a:spLocks noChangeArrowheads="1"/>
          </p:cNvSpPr>
          <p:nvPr/>
        </p:nvSpPr>
        <p:spPr bwMode="auto">
          <a:xfrm>
            <a:off x="2519422" y="3060579"/>
            <a:ext cx="304800" cy="228600"/>
          </a:xfrm>
          <a:prstGeom prst="ellipse">
            <a:avLst/>
          </a:prstGeom>
          <a:solidFill>
            <a:srgbClr val="0000FF">
              <a:alpha val="49000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sz="1000" dirty="0">
                <a:solidFill>
                  <a:schemeClr val="tx1"/>
                </a:solidFill>
              </a:rPr>
              <a:t>$</a:t>
            </a:r>
            <a:endParaRPr lang="en-US" sz="1000" baseline="-25000" dirty="0">
              <a:solidFill>
                <a:schemeClr val="tx1"/>
              </a:solidFill>
            </a:endParaRPr>
          </a:p>
        </p:txBody>
      </p:sp>
      <p:sp>
        <p:nvSpPr>
          <p:cNvPr id="87" name="Oval 21"/>
          <p:cNvSpPr>
            <a:spLocks noChangeArrowheads="1"/>
          </p:cNvSpPr>
          <p:nvPr/>
        </p:nvSpPr>
        <p:spPr bwMode="auto">
          <a:xfrm>
            <a:off x="2976622" y="3060579"/>
            <a:ext cx="304800" cy="228600"/>
          </a:xfrm>
          <a:prstGeom prst="ellipse">
            <a:avLst/>
          </a:prstGeom>
          <a:solidFill>
            <a:srgbClr val="0000FF">
              <a:alpha val="49000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sz="1000" dirty="0">
                <a:solidFill>
                  <a:schemeClr val="tx1"/>
                </a:solidFill>
              </a:rPr>
              <a:t>$</a:t>
            </a:r>
            <a:endParaRPr lang="en-US" sz="1000" baseline="-25000" dirty="0">
              <a:solidFill>
                <a:schemeClr val="tx1"/>
              </a:solidFill>
            </a:endParaRPr>
          </a:p>
        </p:txBody>
      </p:sp>
      <p:sp>
        <p:nvSpPr>
          <p:cNvPr id="88" name="Oval 21"/>
          <p:cNvSpPr>
            <a:spLocks noChangeArrowheads="1"/>
          </p:cNvSpPr>
          <p:nvPr/>
        </p:nvSpPr>
        <p:spPr bwMode="auto">
          <a:xfrm>
            <a:off x="2900422" y="1612779"/>
            <a:ext cx="304800" cy="228600"/>
          </a:xfrm>
          <a:prstGeom prst="ellipse">
            <a:avLst/>
          </a:prstGeom>
          <a:solidFill>
            <a:srgbClr val="008000">
              <a:alpha val="47000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sz="1000" dirty="0">
                <a:solidFill>
                  <a:schemeClr val="tx1"/>
                </a:solidFill>
              </a:rPr>
              <a:t>$$</a:t>
            </a:r>
            <a:endParaRPr lang="en-US" sz="1000" baseline="-25000" dirty="0">
              <a:solidFill>
                <a:schemeClr val="tx1"/>
              </a:solidFill>
            </a:endParaRPr>
          </a:p>
        </p:txBody>
      </p:sp>
      <p:sp>
        <p:nvSpPr>
          <p:cNvPr id="89" name="Oval 21"/>
          <p:cNvSpPr>
            <a:spLocks noChangeArrowheads="1"/>
          </p:cNvSpPr>
          <p:nvPr/>
        </p:nvSpPr>
        <p:spPr bwMode="auto">
          <a:xfrm>
            <a:off x="2595622" y="1917579"/>
            <a:ext cx="304800" cy="228600"/>
          </a:xfrm>
          <a:prstGeom prst="ellipse">
            <a:avLst/>
          </a:prstGeom>
          <a:solidFill>
            <a:srgbClr val="008000">
              <a:alpha val="47000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sz="1000" dirty="0">
                <a:solidFill>
                  <a:schemeClr val="tx1"/>
                </a:solidFill>
              </a:rPr>
              <a:t>$$</a:t>
            </a:r>
            <a:endParaRPr lang="en-US" sz="1000" baseline="-25000" dirty="0">
              <a:solidFill>
                <a:schemeClr val="tx1"/>
              </a:solidFill>
            </a:endParaRPr>
          </a:p>
        </p:txBody>
      </p:sp>
      <p:sp>
        <p:nvSpPr>
          <p:cNvPr id="90" name="Oval 21"/>
          <p:cNvSpPr>
            <a:spLocks noChangeArrowheads="1"/>
          </p:cNvSpPr>
          <p:nvPr/>
        </p:nvSpPr>
        <p:spPr bwMode="auto">
          <a:xfrm>
            <a:off x="2976622" y="1917579"/>
            <a:ext cx="304800" cy="228600"/>
          </a:xfrm>
          <a:prstGeom prst="ellipse">
            <a:avLst/>
          </a:prstGeom>
          <a:solidFill>
            <a:srgbClr val="008000">
              <a:alpha val="47000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sz="1000" dirty="0">
                <a:solidFill>
                  <a:schemeClr val="tx1"/>
                </a:solidFill>
              </a:rPr>
              <a:t>$$</a:t>
            </a:r>
            <a:endParaRPr lang="en-US" sz="1000" baseline="-25000" dirty="0">
              <a:solidFill>
                <a:schemeClr val="tx1"/>
              </a:solidFill>
            </a:endParaRPr>
          </a:p>
        </p:txBody>
      </p:sp>
      <p:sp>
        <p:nvSpPr>
          <p:cNvPr id="91" name="Oval 21"/>
          <p:cNvSpPr>
            <a:spLocks noChangeArrowheads="1"/>
          </p:cNvSpPr>
          <p:nvPr/>
        </p:nvSpPr>
        <p:spPr bwMode="auto">
          <a:xfrm>
            <a:off x="1528822" y="2222379"/>
            <a:ext cx="304800" cy="228600"/>
          </a:xfrm>
          <a:prstGeom prst="ellipse">
            <a:avLst/>
          </a:prstGeom>
          <a:solidFill>
            <a:srgbClr val="008000">
              <a:alpha val="47000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sz="1000" dirty="0">
                <a:solidFill>
                  <a:schemeClr val="tx1"/>
                </a:solidFill>
              </a:rPr>
              <a:t>$$</a:t>
            </a:r>
            <a:endParaRPr lang="en-US" sz="1000" baseline="-25000" dirty="0">
              <a:solidFill>
                <a:schemeClr val="tx1"/>
              </a:solidFill>
            </a:endParaRPr>
          </a:p>
        </p:txBody>
      </p:sp>
      <p:sp>
        <p:nvSpPr>
          <p:cNvPr id="92" name="Oval 21"/>
          <p:cNvSpPr>
            <a:spLocks noChangeArrowheads="1"/>
          </p:cNvSpPr>
          <p:nvPr/>
        </p:nvSpPr>
        <p:spPr bwMode="auto">
          <a:xfrm>
            <a:off x="1376422" y="2527179"/>
            <a:ext cx="304800" cy="228600"/>
          </a:xfrm>
          <a:prstGeom prst="ellipse">
            <a:avLst/>
          </a:prstGeom>
          <a:solidFill>
            <a:srgbClr val="0000FF">
              <a:alpha val="49000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sz="1000" dirty="0">
                <a:solidFill>
                  <a:schemeClr val="tx1"/>
                </a:solidFill>
              </a:rPr>
              <a:t>$</a:t>
            </a:r>
            <a:endParaRPr lang="en-US" sz="1000" baseline="-25000" dirty="0">
              <a:solidFill>
                <a:schemeClr val="tx1"/>
              </a:solidFill>
            </a:endParaRPr>
          </a:p>
        </p:txBody>
      </p:sp>
      <p:sp>
        <p:nvSpPr>
          <p:cNvPr id="93" name="Line 26"/>
          <p:cNvSpPr>
            <a:spLocks noChangeShapeType="1"/>
          </p:cNvSpPr>
          <p:nvPr/>
        </p:nvSpPr>
        <p:spPr bwMode="auto">
          <a:xfrm>
            <a:off x="3406809" y="2056531"/>
            <a:ext cx="3151213" cy="73626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94" name="Line 26"/>
          <p:cNvSpPr>
            <a:spLocks noChangeShapeType="1"/>
          </p:cNvSpPr>
          <p:nvPr/>
        </p:nvSpPr>
        <p:spPr bwMode="auto">
          <a:xfrm>
            <a:off x="5020502" y="2247947"/>
            <a:ext cx="89720" cy="383479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95" name="TextBox 94"/>
          <p:cNvSpPr txBox="1"/>
          <p:nvPr/>
        </p:nvSpPr>
        <p:spPr>
          <a:xfrm>
            <a:off x="3445029" y="1460379"/>
            <a:ext cx="5388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1a</a:t>
            </a:r>
          </a:p>
        </p:txBody>
      </p:sp>
      <p:sp>
        <p:nvSpPr>
          <p:cNvPr id="96" name="TextBox 95"/>
          <p:cNvSpPr txBox="1"/>
          <p:nvPr/>
        </p:nvSpPr>
        <p:spPr>
          <a:xfrm>
            <a:off x="5620910" y="1975413"/>
            <a:ext cx="6021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2a</a:t>
            </a:r>
          </a:p>
        </p:txBody>
      </p:sp>
      <p:sp>
        <p:nvSpPr>
          <p:cNvPr id="97" name="TextBox 96"/>
          <p:cNvSpPr txBox="1"/>
          <p:nvPr/>
        </p:nvSpPr>
        <p:spPr>
          <a:xfrm>
            <a:off x="4824695" y="2367732"/>
            <a:ext cx="304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3</a:t>
            </a:r>
          </a:p>
        </p:txBody>
      </p:sp>
      <p:sp>
        <p:nvSpPr>
          <p:cNvPr id="98" name="TextBox 97"/>
          <p:cNvSpPr txBox="1"/>
          <p:nvPr/>
        </p:nvSpPr>
        <p:spPr>
          <a:xfrm>
            <a:off x="3773992" y="3039495"/>
            <a:ext cx="4617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4a</a:t>
            </a:r>
          </a:p>
        </p:txBody>
      </p:sp>
      <p:sp>
        <p:nvSpPr>
          <p:cNvPr id="99" name="Line 26"/>
          <p:cNvSpPr>
            <a:spLocks noChangeShapeType="1"/>
          </p:cNvSpPr>
          <p:nvPr/>
        </p:nvSpPr>
        <p:spPr bwMode="auto">
          <a:xfrm>
            <a:off x="7396222" y="3212979"/>
            <a:ext cx="76200" cy="4572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100" name="Oval 21"/>
          <p:cNvSpPr>
            <a:spLocks noChangeArrowheads="1"/>
          </p:cNvSpPr>
          <p:nvPr/>
        </p:nvSpPr>
        <p:spPr bwMode="auto">
          <a:xfrm>
            <a:off x="4599682" y="1954925"/>
            <a:ext cx="381000" cy="228600"/>
          </a:xfrm>
          <a:prstGeom prst="ellipse">
            <a:avLst/>
          </a:prstGeom>
          <a:solidFill>
            <a:srgbClr val="008000">
              <a:alpha val="47000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sz="1000" dirty="0">
                <a:solidFill>
                  <a:schemeClr val="tx1"/>
                </a:solidFill>
              </a:rPr>
              <a:t>$$$</a:t>
            </a:r>
            <a:endParaRPr lang="en-US" sz="1000" baseline="-25000" dirty="0">
              <a:solidFill>
                <a:schemeClr val="tx1"/>
              </a:solidFill>
            </a:endParaRPr>
          </a:p>
        </p:txBody>
      </p:sp>
      <p:sp>
        <p:nvSpPr>
          <p:cNvPr id="101" name="Oval 21"/>
          <p:cNvSpPr>
            <a:spLocks noChangeArrowheads="1"/>
          </p:cNvSpPr>
          <p:nvPr/>
        </p:nvSpPr>
        <p:spPr bwMode="auto">
          <a:xfrm>
            <a:off x="4348222" y="1688979"/>
            <a:ext cx="381000" cy="228600"/>
          </a:xfrm>
          <a:prstGeom prst="ellipse">
            <a:avLst/>
          </a:prstGeom>
          <a:solidFill>
            <a:srgbClr val="008000">
              <a:alpha val="47000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sz="1000" dirty="0">
                <a:solidFill>
                  <a:schemeClr val="tx1"/>
                </a:solidFill>
              </a:rPr>
              <a:t>$$$</a:t>
            </a:r>
            <a:endParaRPr lang="en-US" sz="1000" baseline="-25000" dirty="0">
              <a:solidFill>
                <a:schemeClr val="tx1"/>
              </a:solidFill>
            </a:endParaRPr>
          </a:p>
        </p:txBody>
      </p:sp>
      <p:sp>
        <p:nvSpPr>
          <p:cNvPr id="102" name="Oval 21"/>
          <p:cNvSpPr>
            <a:spLocks noChangeArrowheads="1"/>
          </p:cNvSpPr>
          <p:nvPr/>
        </p:nvSpPr>
        <p:spPr bwMode="auto">
          <a:xfrm>
            <a:off x="6939022" y="3670179"/>
            <a:ext cx="304800" cy="228600"/>
          </a:xfrm>
          <a:prstGeom prst="ellipse">
            <a:avLst/>
          </a:prstGeom>
          <a:solidFill>
            <a:srgbClr val="0000FF">
              <a:alpha val="49000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sz="1000" dirty="0">
                <a:solidFill>
                  <a:schemeClr val="tx1"/>
                </a:solidFill>
              </a:rPr>
              <a:t>$</a:t>
            </a:r>
            <a:endParaRPr lang="en-US" sz="1000" baseline="-25000" dirty="0">
              <a:solidFill>
                <a:schemeClr val="tx1"/>
              </a:solidFill>
            </a:endParaRPr>
          </a:p>
        </p:txBody>
      </p:sp>
      <p:sp>
        <p:nvSpPr>
          <p:cNvPr id="103" name="Oval 21"/>
          <p:cNvSpPr>
            <a:spLocks noChangeArrowheads="1"/>
          </p:cNvSpPr>
          <p:nvPr/>
        </p:nvSpPr>
        <p:spPr bwMode="auto">
          <a:xfrm>
            <a:off x="4970068" y="2931749"/>
            <a:ext cx="609600" cy="228600"/>
          </a:xfrm>
          <a:prstGeom prst="ellipse">
            <a:avLst/>
          </a:prstGeom>
          <a:solidFill>
            <a:srgbClr val="008000">
              <a:alpha val="47000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sz="1000" dirty="0">
                <a:solidFill>
                  <a:schemeClr val="tx1"/>
                </a:solidFill>
              </a:rPr>
              <a:t>$$$$$</a:t>
            </a:r>
            <a:endParaRPr lang="en-US" sz="1000" baseline="-25000" dirty="0">
              <a:solidFill>
                <a:schemeClr val="tx1"/>
              </a:solidFill>
            </a:endParaRPr>
          </a:p>
        </p:txBody>
      </p:sp>
      <p:sp>
        <p:nvSpPr>
          <p:cNvPr id="104" name="Oval 21"/>
          <p:cNvSpPr>
            <a:spLocks noChangeArrowheads="1"/>
          </p:cNvSpPr>
          <p:nvPr/>
        </p:nvSpPr>
        <p:spPr bwMode="auto">
          <a:xfrm>
            <a:off x="6710422" y="2679579"/>
            <a:ext cx="304800" cy="228600"/>
          </a:xfrm>
          <a:prstGeom prst="ellipse">
            <a:avLst/>
          </a:prstGeom>
          <a:solidFill>
            <a:srgbClr val="008000">
              <a:alpha val="47000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sz="1000" dirty="0">
                <a:solidFill>
                  <a:schemeClr val="tx1"/>
                </a:solidFill>
              </a:rPr>
              <a:t>$</a:t>
            </a:r>
            <a:endParaRPr lang="en-US" sz="1000" baseline="-25000" dirty="0">
              <a:solidFill>
                <a:schemeClr val="tx1"/>
              </a:solidFill>
            </a:endParaRPr>
          </a:p>
        </p:txBody>
      </p:sp>
      <p:sp>
        <p:nvSpPr>
          <p:cNvPr id="105" name="Oval 21"/>
          <p:cNvSpPr>
            <a:spLocks noChangeArrowheads="1"/>
          </p:cNvSpPr>
          <p:nvPr/>
        </p:nvSpPr>
        <p:spPr bwMode="auto">
          <a:xfrm>
            <a:off x="7091422" y="2908179"/>
            <a:ext cx="304800" cy="228600"/>
          </a:xfrm>
          <a:prstGeom prst="ellipse">
            <a:avLst/>
          </a:prstGeom>
          <a:solidFill>
            <a:srgbClr val="008000">
              <a:alpha val="47000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sz="1000" dirty="0">
                <a:solidFill>
                  <a:schemeClr val="tx1"/>
                </a:solidFill>
              </a:rPr>
              <a:t>$</a:t>
            </a:r>
            <a:endParaRPr lang="en-US" sz="1000" baseline="-25000" dirty="0">
              <a:solidFill>
                <a:schemeClr val="tx1"/>
              </a:solidFill>
            </a:endParaRPr>
          </a:p>
        </p:txBody>
      </p:sp>
      <p:sp>
        <p:nvSpPr>
          <p:cNvPr id="106" name="Oval 21"/>
          <p:cNvSpPr>
            <a:spLocks noChangeArrowheads="1"/>
          </p:cNvSpPr>
          <p:nvPr/>
        </p:nvSpPr>
        <p:spPr bwMode="auto">
          <a:xfrm>
            <a:off x="7320022" y="3670179"/>
            <a:ext cx="304800" cy="228600"/>
          </a:xfrm>
          <a:prstGeom prst="ellipse">
            <a:avLst/>
          </a:prstGeom>
          <a:solidFill>
            <a:srgbClr val="008000">
              <a:alpha val="47000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sz="1000" dirty="0">
                <a:solidFill>
                  <a:schemeClr val="tx1"/>
                </a:solidFill>
              </a:rPr>
              <a:t>$</a:t>
            </a:r>
            <a:endParaRPr lang="en-US" sz="1000" baseline="-25000" dirty="0">
              <a:solidFill>
                <a:schemeClr val="tx1"/>
              </a:solidFill>
            </a:endParaRPr>
          </a:p>
        </p:txBody>
      </p:sp>
      <p:sp>
        <p:nvSpPr>
          <p:cNvPr id="107" name="TextBox 106"/>
          <p:cNvSpPr txBox="1"/>
          <p:nvPr/>
        </p:nvSpPr>
        <p:spPr>
          <a:xfrm>
            <a:off x="5110222" y="1536579"/>
            <a:ext cx="114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Satisfied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5186422" y="3136779"/>
            <a:ext cx="114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Loyalist</a:t>
            </a:r>
          </a:p>
        </p:txBody>
      </p:sp>
      <p:sp>
        <p:nvSpPr>
          <p:cNvPr id="109" name="TextBox 108"/>
          <p:cNvSpPr txBox="1"/>
          <p:nvPr/>
        </p:nvSpPr>
        <p:spPr>
          <a:xfrm>
            <a:off x="774292" y="1231779"/>
            <a:ext cx="1509059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Baby Amazonians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6481822" y="1942403"/>
            <a:ext cx="13777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Angry or “Cheater”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3321390" y="2591879"/>
            <a:ext cx="1143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One Timers</a:t>
            </a:r>
          </a:p>
        </p:txBody>
      </p:sp>
      <p:sp>
        <p:nvSpPr>
          <p:cNvPr id="112" name="Line 26"/>
          <p:cNvSpPr>
            <a:spLocks noChangeShapeType="1"/>
          </p:cNvSpPr>
          <p:nvPr/>
        </p:nvSpPr>
        <p:spPr bwMode="auto">
          <a:xfrm>
            <a:off x="5262622" y="1990802"/>
            <a:ext cx="1441687" cy="636147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113" name="TextBox 112"/>
          <p:cNvSpPr txBox="1"/>
          <p:nvPr/>
        </p:nvSpPr>
        <p:spPr>
          <a:xfrm>
            <a:off x="5441766" y="2264825"/>
            <a:ext cx="6021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2b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3006536" y="2247948"/>
            <a:ext cx="5388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1b</a:t>
            </a:r>
          </a:p>
        </p:txBody>
      </p:sp>
      <p:sp>
        <p:nvSpPr>
          <p:cNvPr id="115" name="Line 26"/>
          <p:cNvSpPr>
            <a:spLocks noChangeShapeType="1"/>
          </p:cNvSpPr>
          <p:nvPr/>
        </p:nvSpPr>
        <p:spPr bwMode="auto">
          <a:xfrm flipV="1">
            <a:off x="3143979" y="2027533"/>
            <a:ext cx="1059314" cy="603893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116" name="Oval 21"/>
          <p:cNvSpPr>
            <a:spLocks noChangeArrowheads="1"/>
          </p:cNvSpPr>
          <p:nvPr/>
        </p:nvSpPr>
        <p:spPr bwMode="auto">
          <a:xfrm>
            <a:off x="4779123" y="1665820"/>
            <a:ext cx="381000" cy="228600"/>
          </a:xfrm>
          <a:prstGeom prst="ellipse">
            <a:avLst/>
          </a:prstGeom>
          <a:solidFill>
            <a:srgbClr val="008000">
              <a:alpha val="47000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sz="1000" dirty="0">
                <a:solidFill>
                  <a:schemeClr val="tx1"/>
                </a:solidFill>
              </a:rPr>
              <a:t>$$$</a:t>
            </a:r>
            <a:endParaRPr lang="en-US" sz="1000" baseline="-25000" dirty="0">
              <a:solidFill>
                <a:schemeClr val="tx1"/>
              </a:solidFill>
            </a:endParaRPr>
          </a:p>
        </p:txBody>
      </p:sp>
      <p:sp>
        <p:nvSpPr>
          <p:cNvPr id="117" name="Oval 21"/>
          <p:cNvSpPr>
            <a:spLocks noChangeArrowheads="1"/>
          </p:cNvSpPr>
          <p:nvPr/>
        </p:nvSpPr>
        <p:spPr bwMode="auto">
          <a:xfrm>
            <a:off x="5063240" y="2673547"/>
            <a:ext cx="609600" cy="228600"/>
          </a:xfrm>
          <a:prstGeom prst="ellipse">
            <a:avLst/>
          </a:prstGeom>
          <a:solidFill>
            <a:srgbClr val="008000">
              <a:alpha val="47000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sz="1000" dirty="0">
                <a:solidFill>
                  <a:schemeClr val="tx1"/>
                </a:solidFill>
              </a:rPr>
              <a:t>$$$$$</a:t>
            </a:r>
            <a:endParaRPr lang="en-US" sz="1000" baseline="-25000" dirty="0">
              <a:solidFill>
                <a:schemeClr val="tx1"/>
              </a:solidFill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7335409" y="3179225"/>
            <a:ext cx="4617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4b</a:t>
            </a:r>
          </a:p>
        </p:txBody>
      </p:sp>
      <p:sp>
        <p:nvSpPr>
          <p:cNvPr id="123" name="Line 26"/>
          <p:cNvSpPr>
            <a:spLocks noChangeShapeType="1"/>
          </p:cNvSpPr>
          <p:nvPr/>
        </p:nvSpPr>
        <p:spPr bwMode="auto">
          <a:xfrm flipH="1">
            <a:off x="1947922" y="3235390"/>
            <a:ext cx="3238500" cy="748927"/>
          </a:xfrm>
          <a:prstGeom prst="line">
            <a:avLst/>
          </a:prstGeom>
          <a:noFill/>
          <a:ln w="38100">
            <a:solidFill>
              <a:srgbClr val="00B050"/>
            </a:solidFill>
            <a:prstDash val="sysDot"/>
            <a:round/>
            <a:headEnd type="none" w="med" len="med"/>
            <a:tailEnd type="none" w="med" len="med"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124" name="Line 26"/>
          <p:cNvSpPr>
            <a:spLocks noChangeShapeType="1"/>
          </p:cNvSpPr>
          <p:nvPr/>
        </p:nvSpPr>
        <p:spPr bwMode="auto">
          <a:xfrm flipH="1" flipV="1">
            <a:off x="919222" y="2706286"/>
            <a:ext cx="1028700" cy="1300442"/>
          </a:xfrm>
          <a:prstGeom prst="line">
            <a:avLst/>
          </a:prstGeom>
          <a:noFill/>
          <a:ln w="38100">
            <a:solidFill>
              <a:srgbClr val="00B050"/>
            </a:solidFill>
            <a:prstDash val="sysDot"/>
            <a:round/>
            <a:headEnd type="none" w="med" len="med"/>
            <a:tailEnd type="none" w="med" len="med"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125" name="Line 26"/>
          <p:cNvSpPr>
            <a:spLocks noChangeShapeType="1"/>
          </p:cNvSpPr>
          <p:nvPr/>
        </p:nvSpPr>
        <p:spPr bwMode="auto">
          <a:xfrm flipV="1">
            <a:off x="938495" y="2450979"/>
            <a:ext cx="297773" cy="244731"/>
          </a:xfrm>
          <a:prstGeom prst="line">
            <a:avLst/>
          </a:prstGeom>
          <a:noFill/>
          <a:ln w="38100">
            <a:solidFill>
              <a:srgbClr val="00B050"/>
            </a:solidFill>
            <a:prstDash val="sysDot"/>
            <a:round/>
            <a:headEnd/>
            <a:tailEnd type="triangle" w="med" len="med"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126" name="TextBox 125"/>
          <p:cNvSpPr txBox="1"/>
          <p:nvPr/>
        </p:nvSpPr>
        <p:spPr>
          <a:xfrm>
            <a:off x="1767279" y="3569219"/>
            <a:ext cx="4617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B050"/>
                </a:solidFill>
              </a:rPr>
              <a:t>6</a:t>
            </a:r>
          </a:p>
        </p:txBody>
      </p:sp>
      <p:sp>
        <p:nvSpPr>
          <p:cNvPr id="127" name="Line 26"/>
          <p:cNvSpPr>
            <a:spLocks noChangeShapeType="1"/>
          </p:cNvSpPr>
          <p:nvPr/>
        </p:nvSpPr>
        <p:spPr bwMode="auto">
          <a:xfrm>
            <a:off x="3414549" y="1755959"/>
            <a:ext cx="838200" cy="7272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128" name="Line 26"/>
          <p:cNvSpPr>
            <a:spLocks noChangeShapeType="1"/>
          </p:cNvSpPr>
          <p:nvPr/>
        </p:nvSpPr>
        <p:spPr bwMode="auto">
          <a:xfrm flipH="1" flipV="1">
            <a:off x="5884468" y="2897309"/>
            <a:ext cx="661308" cy="10124"/>
          </a:xfrm>
          <a:prstGeom prst="line">
            <a:avLst/>
          </a:prstGeom>
          <a:noFill/>
          <a:ln w="57150">
            <a:solidFill>
              <a:srgbClr val="00B050"/>
            </a:solidFill>
            <a:prstDash val="sysDot"/>
            <a:round/>
            <a:headEnd/>
            <a:tailEnd type="triangle" w="med" len="med"/>
          </a:ln>
        </p:spPr>
        <p:txBody>
          <a:bodyPr anchor="ctr"/>
          <a:lstStyle/>
          <a:p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29" name="Line 26"/>
          <p:cNvSpPr>
            <a:spLocks noChangeShapeType="1"/>
          </p:cNvSpPr>
          <p:nvPr/>
        </p:nvSpPr>
        <p:spPr bwMode="auto">
          <a:xfrm flipH="1" flipV="1">
            <a:off x="6094708" y="1777598"/>
            <a:ext cx="819368" cy="696950"/>
          </a:xfrm>
          <a:prstGeom prst="line">
            <a:avLst/>
          </a:prstGeom>
          <a:noFill/>
          <a:ln w="28575">
            <a:solidFill>
              <a:srgbClr val="00B050"/>
            </a:solidFill>
            <a:prstDash val="sysDot"/>
            <a:round/>
            <a:headEnd/>
            <a:tailEnd type="triangle" w="med" len="med"/>
          </a:ln>
        </p:spPr>
        <p:txBody>
          <a:bodyPr anchor="ctr"/>
          <a:lstStyle/>
          <a:p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6068504" y="2893069"/>
            <a:ext cx="4617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00B050"/>
                </a:solidFill>
              </a:rPr>
              <a:t>5b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6201108" y="1692459"/>
            <a:ext cx="4617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00B050"/>
                </a:solidFill>
              </a:rPr>
              <a:t>5a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11358" y="3895521"/>
            <a:ext cx="3247916" cy="260293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935158" y="6036793"/>
            <a:ext cx="3429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STP for each Choice</a:t>
            </a:r>
          </a:p>
        </p:txBody>
      </p:sp>
    </p:spTree>
    <p:extLst>
      <p:ext uri="{BB962C8B-B14F-4D97-AF65-F5344CB8AC3E}">
        <p14:creationId xmlns:p14="http://schemas.microsoft.com/office/powerpoint/2010/main" val="40832890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04800" y="1270000"/>
            <a:ext cx="8601075" cy="11874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/>
              <a:t>Today’s Key Topics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Need to think of marketing as delivering services. (job to be done)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Key characteristics of services and service quality.</a:t>
            </a:r>
          </a:p>
          <a:p>
            <a:pPr marL="514350" indent="-514350">
              <a:buFont typeface="+mj-lt"/>
              <a:buAutoNum type="arabicPeriod"/>
            </a:pPr>
            <a:endParaRPr lang="en-US" b="1" i="1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Innovate with services: product company adding services or services company adding products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Slide </a:t>
            </a:r>
            <a:fld id="{3F4869C3-E133-4BFE-9A1E-2D1906E8EC4C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803783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Marketing Strategy Planning Process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Components?</a:t>
            </a:r>
          </a:p>
          <a:p>
            <a:endParaRPr lang="en-US" dirty="0"/>
          </a:p>
          <a:p>
            <a:r>
              <a:rPr lang="en-US" dirty="0"/>
              <a:t>Control Loop Metrics</a:t>
            </a:r>
          </a:p>
          <a:p>
            <a:r>
              <a:rPr lang="en-US" dirty="0"/>
              <a:t>	Mission metrics?</a:t>
            </a:r>
          </a:p>
          <a:p>
            <a:r>
              <a:rPr lang="en-US" dirty="0"/>
              <a:t>	Customer centric performance metrics?</a:t>
            </a:r>
          </a:p>
          <a:p>
            <a:endParaRPr lang="en-US" dirty="0"/>
          </a:p>
          <a:p>
            <a:r>
              <a:rPr lang="en-US" b="1" dirty="0"/>
              <a:t>ROM?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DFB8B2-2CCF-1348-9358-D6FC03A270F5}" type="slidenum">
              <a:rPr lang="en-US" smtClean="0"/>
              <a:pPr/>
              <a:t>40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9708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Slide </a:t>
            </a:r>
            <a:fld id="{3F4869C3-E133-4BFE-9A1E-2D1906E8EC4C}" type="slidenum">
              <a:rPr lang="en-US" smtClean="0"/>
              <a:pPr/>
              <a:t>41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6200" y="1975974"/>
            <a:ext cx="2308160" cy="156966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Return</a:t>
            </a:r>
          </a:p>
          <a:p>
            <a:pPr algn="ctr"/>
            <a:r>
              <a:rPr lang="en-US" sz="3200" b="1" dirty="0"/>
              <a:t>On </a:t>
            </a:r>
          </a:p>
          <a:p>
            <a:pPr algn="ctr"/>
            <a:r>
              <a:rPr lang="en-US" sz="3200" b="1" dirty="0"/>
              <a:t>Marketing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461528" y="1327244"/>
            <a:ext cx="2388753" cy="10772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What is the outcome?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45841" y="3058435"/>
            <a:ext cx="2834640" cy="1188720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What is the cost?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129478" y="2252972"/>
            <a:ext cx="12528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/>
              <a:t>=</a:t>
            </a:r>
          </a:p>
        </p:txBody>
      </p:sp>
      <p:cxnSp>
        <p:nvCxnSpPr>
          <p:cNvPr id="9" name="Straight Connector 8"/>
          <p:cNvCxnSpPr>
            <a:stCxn id="7" idx="3"/>
          </p:cNvCxnSpPr>
          <p:nvPr/>
        </p:nvCxnSpPr>
        <p:spPr>
          <a:xfrm>
            <a:off x="3382322" y="2760804"/>
            <a:ext cx="5761678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895667" y="4971696"/>
            <a:ext cx="7520473" cy="107721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Most</a:t>
            </a:r>
            <a:r>
              <a:rPr lang="en-US" sz="3200" dirty="0"/>
              <a:t> </a:t>
            </a:r>
            <a:r>
              <a:rPr lang="en-US" sz="3200" b="1" dirty="0"/>
              <a:t>important</a:t>
            </a:r>
            <a:r>
              <a:rPr lang="en-US" sz="3200" dirty="0"/>
              <a:t> </a:t>
            </a:r>
            <a:r>
              <a:rPr lang="en-US" sz="3200" b="1" dirty="0"/>
              <a:t>recent</a:t>
            </a:r>
            <a:r>
              <a:rPr lang="en-US" sz="3200" dirty="0"/>
              <a:t> </a:t>
            </a:r>
            <a:r>
              <a:rPr lang="en-US" sz="3200" b="1" dirty="0">
                <a:solidFill>
                  <a:schemeClr val="accent1"/>
                </a:solidFill>
              </a:rPr>
              <a:t>contribution to</a:t>
            </a:r>
            <a:r>
              <a:rPr lang="en-US" sz="3200" dirty="0"/>
              <a:t> </a:t>
            </a:r>
            <a:r>
              <a:rPr lang="en-US" sz="3200" b="1" dirty="0"/>
              <a:t>marketing strategy</a:t>
            </a:r>
            <a:endParaRPr lang="en-US" sz="3200" dirty="0"/>
          </a:p>
        </p:txBody>
      </p:sp>
      <p:sp>
        <p:nvSpPr>
          <p:cNvPr id="11" name="TextBox 10"/>
          <p:cNvSpPr txBox="1"/>
          <p:nvPr/>
        </p:nvSpPr>
        <p:spPr>
          <a:xfrm>
            <a:off x="6729912" y="1327244"/>
            <a:ext cx="2226919" cy="107721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What is the cost? </a:t>
            </a:r>
          </a:p>
        </p:txBody>
      </p:sp>
      <p:cxnSp>
        <p:nvCxnSpPr>
          <p:cNvPr id="14" name="Straight Connector 13"/>
          <p:cNvCxnSpPr/>
          <p:nvPr/>
        </p:nvCxnSpPr>
        <p:spPr>
          <a:xfrm>
            <a:off x="6052653" y="1864407"/>
            <a:ext cx="443397" cy="144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6245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7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/>
      <p:bldP spid="8" grpId="0" animBg="1"/>
      <p:bldP spid="1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Innovation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Define?</a:t>
            </a:r>
          </a:p>
          <a:p>
            <a:endParaRPr lang="en-US" dirty="0"/>
          </a:p>
          <a:p>
            <a:r>
              <a:rPr lang="en-US" dirty="0"/>
              <a:t>Blue Ocean?</a:t>
            </a:r>
          </a:p>
          <a:p>
            <a:endParaRPr lang="en-US" dirty="0"/>
          </a:p>
          <a:p>
            <a:r>
              <a:rPr lang="en-US" dirty="0"/>
              <a:t>Disruptive Technology &amp; Innovators Dilemma?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DFB8B2-2CCF-1348-9358-D6FC03A270F5}" type="slidenum">
              <a:rPr lang="en-US" smtClean="0"/>
              <a:pPr/>
              <a:t>42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017720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Marketing new offerings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DFB8B2-2CCF-1348-9358-D6FC03A270F5}" type="slidenum">
              <a:rPr lang="en-US" smtClean="0"/>
              <a:pPr/>
              <a:t>43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381000" y="1041400"/>
            <a:ext cx="8763000" cy="5509437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Tx/>
              <a:buSzPct val="100000"/>
              <a:buFontTx/>
              <a:buBlip>
                <a:blip r:embed="rId2"/>
              </a:buBlip>
              <a:defRPr sz="3200" b="0" i="0" kern="1200">
                <a:solidFill>
                  <a:schemeClr val="tx2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Tx/>
              <a:buSzPct val="100000"/>
              <a:buFontTx/>
              <a:buBlip>
                <a:blip r:embed="rId2"/>
              </a:buBlip>
              <a:defRPr sz="2800" b="0" i="0" kern="1200">
                <a:solidFill>
                  <a:schemeClr val="tx2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Tx/>
              <a:buSzPct val="100000"/>
              <a:buFontTx/>
              <a:buBlip>
                <a:blip r:embed="rId2"/>
              </a:buBlip>
              <a:defRPr sz="2400" b="0" i="0" kern="1200">
                <a:solidFill>
                  <a:schemeClr val="tx2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Tx/>
              <a:buSzPct val="100000"/>
              <a:buFontTx/>
              <a:buBlip>
                <a:blip r:embed="rId2"/>
              </a:buBlip>
              <a:defRPr sz="2000" b="0" i="0" kern="1200">
                <a:solidFill>
                  <a:schemeClr val="tx2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Tx/>
              <a:buSzPct val="100000"/>
              <a:buFontTx/>
              <a:buBlip>
                <a:blip r:embed="rId2"/>
              </a:buBlip>
              <a:defRPr sz="2000" b="0" i="0" kern="1200">
                <a:solidFill>
                  <a:schemeClr val="tx2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1"/>
                </a:solidFill>
              </a:rPr>
              <a:t>Avoid making customer </a:t>
            </a:r>
            <a:r>
              <a:rPr lang="en-US" sz="2800" b="1" dirty="0">
                <a:solidFill>
                  <a:schemeClr val="accent1"/>
                </a:solidFill>
              </a:rPr>
              <a:t>give something up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</a:p>
          <a:p>
            <a:pPr marL="919163" lvl="1" indent="-342900">
              <a:lnSpc>
                <a:spcPct val="80000"/>
              </a:lnSpc>
            </a:pPr>
            <a:r>
              <a:rPr lang="en-US" sz="2400" dirty="0">
                <a:solidFill>
                  <a:srgbClr val="C00000"/>
                </a:solidFill>
              </a:rPr>
              <a:t>Compatibility</a:t>
            </a:r>
            <a:endParaRPr lang="en-US" sz="1800" dirty="0">
              <a:solidFill>
                <a:schemeClr val="tx1"/>
              </a:solidFill>
            </a:endParaRPr>
          </a:p>
          <a:p>
            <a:pPr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accent1"/>
                </a:solidFill>
              </a:rPr>
              <a:t>Endow benefits</a:t>
            </a:r>
            <a:r>
              <a:rPr lang="en-US" sz="2800" dirty="0">
                <a:solidFill>
                  <a:schemeClr val="accent1"/>
                </a:solidFill>
              </a:rPr>
              <a:t>… they give you up </a:t>
            </a:r>
          </a:p>
          <a:p>
            <a:pPr marL="919163" lvl="1" indent="-342900">
              <a:lnSpc>
                <a:spcPct val="80000"/>
              </a:lnSpc>
            </a:pPr>
            <a:r>
              <a:rPr lang="en-US" sz="2400" dirty="0" err="1">
                <a:solidFill>
                  <a:srgbClr val="C00000"/>
                </a:solidFill>
              </a:rPr>
              <a:t>Trialability</a:t>
            </a:r>
            <a:r>
              <a:rPr lang="en-US" sz="2400" dirty="0">
                <a:solidFill>
                  <a:srgbClr val="C00000"/>
                </a:solidFill>
              </a:rPr>
              <a:t>, Complexity, &amp; Relative Advantage</a:t>
            </a:r>
            <a:endParaRPr lang="en-US" sz="2400" dirty="0">
              <a:solidFill>
                <a:schemeClr val="tx1"/>
              </a:solidFill>
            </a:endParaRPr>
          </a:p>
          <a:p>
            <a:pPr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1"/>
                </a:solidFill>
              </a:rPr>
              <a:t>“De-Risk” to ease concerns for “</a:t>
            </a:r>
            <a:r>
              <a:rPr lang="en-US" sz="2800" b="1" dirty="0">
                <a:solidFill>
                  <a:schemeClr val="accent1"/>
                </a:solidFill>
              </a:rPr>
              <a:t>loss aversion</a:t>
            </a:r>
            <a:r>
              <a:rPr lang="en-US" sz="2800" dirty="0">
                <a:solidFill>
                  <a:schemeClr val="accent1"/>
                </a:solidFill>
              </a:rPr>
              <a:t>”</a:t>
            </a:r>
          </a:p>
          <a:p>
            <a:pPr marL="919163" lvl="1" indent="-342900">
              <a:lnSpc>
                <a:spcPct val="80000"/>
              </a:lnSpc>
            </a:pPr>
            <a:r>
              <a:rPr lang="en-US" sz="2400" dirty="0">
                <a:solidFill>
                  <a:srgbClr val="C00000"/>
                </a:solidFill>
              </a:rPr>
              <a:t>Observability &amp;</a:t>
            </a:r>
            <a:r>
              <a:rPr lang="en-US" sz="2400" dirty="0">
                <a:solidFill>
                  <a:srgbClr val="0A0203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Trialability</a:t>
            </a:r>
            <a:endParaRPr lang="en-US" sz="2400" dirty="0">
              <a:solidFill>
                <a:schemeClr val="tx1"/>
              </a:solidFill>
            </a:endParaRPr>
          </a:p>
          <a:p>
            <a:pPr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1"/>
                </a:solidFill>
              </a:rPr>
              <a:t>Successful launch strategies</a:t>
            </a:r>
          </a:p>
          <a:p>
            <a:pPr lvl="1">
              <a:lnSpc>
                <a:spcPct val="80000"/>
              </a:lnSpc>
            </a:pPr>
            <a:r>
              <a:rPr lang="en-US" sz="2400" dirty="0">
                <a:solidFill>
                  <a:schemeClr val="accent1"/>
                </a:solidFill>
              </a:rPr>
              <a:t>Eliminate the old</a:t>
            </a:r>
          </a:p>
          <a:p>
            <a:pPr lvl="1">
              <a:lnSpc>
                <a:spcPct val="80000"/>
              </a:lnSpc>
            </a:pPr>
            <a:r>
              <a:rPr lang="en-US" sz="2400" dirty="0">
                <a:solidFill>
                  <a:schemeClr val="accent1"/>
                </a:solidFill>
              </a:rPr>
              <a:t>Targeting</a:t>
            </a:r>
          </a:p>
          <a:p>
            <a:pPr lvl="2">
              <a:lnSpc>
                <a:spcPct val="80000"/>
              </a:lnSpc>
            </a:pPr>
            <a:r>
              <a:rPr lang="en-US" sz="2000" dirty="0">
                <a:solidFill>
                  <a:schemeClr val="accent1"/>
                </a:solidFill>
              </a:rPr>
              <a:t>Seek new customers &amp; uses</a:t>
            </a:r>
          </a:p>
          <a:p>
            <a:pPr lvl="2">
              <a:lnSpc>
                <a:spcPct val="80000"/>
              </a:lnSpc>
            </a:pPr>
            <a:r>
              <a:rPr lang="en-US" sz="2000" dirty="0">
                <a:solidFill>
                  <a:schemeClr val="accent1"/>
                </a:solidFill>
              </a:rPr>
              <a:t>Where do disruptions enter market?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1"/>
                </a:solidFill>
              </a:rPr>
              <a:t>Developers’ </a:t>
            </a:r>
            <a:r>
              <a:rPr lang="en-US" sz="2800" b="1" dirty="0">
                <a:solidFill>
                  <a:schemeClr val="accent1"/>
                </a:solidFill>
              </a:rPr>
              <a:t>curse</a:t>
            </a:r>
          </a:p>
          <a:p>
            <a:pPr lvl="1">
              <a:lnSpc>
                <a:spcPct val="80000"/>
              </a:lnSpc>
            </a:pPr>
            <a:r>
              <a:rPr lang="en-US" sz="2400" dirty="0">
                <a:solidFill>
                  <a:schemeClr val="accent1"/>
                </a:solidFill>
              </a:rPr>
              <a:t>Product developers are familiar</a:t>
            </a:r>
          </a:p>
          <a:p>
            <a:pPr lvl="1">
              <a:lnSpc>
                <a:spcPct val="80000"/>
              </a:lnSpc>
            </a:pPr>
            <a:r>
              <a:rPr lang="en-US" sz="2400" dirty="0">
                <a:solidFill>
                  <a:schemeClr val="accent1"/>
                </a:solidFill>
              </a:rPr>
              <a:t>Inflate value compared to novice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34447" y="2989021"/>
            <a:ext cx="2126717" cy="20811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64437" y="5070160"/>
            <a:ext cx="2279563" cy="124518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79915" y="3127060"/>
            <a:ext cx="1084522" cy="186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299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715438" y="16061"/>
            <a:ext cx="8229600" cy="1001059"/>
          </a:xfrm>
        </p:spPr>
        <p:txBody>
          <a:bodyPr>
            <a:normAutofit/>
          </a:bodyPr>
          <a:lstStyle/>
          <a:p>
            <a:pPr eaLnBrk="1" hangingPunct="1"/>
            <a:r>
              <a:rPr lang="en-US" sz="4300" dirty="0"/>
              <a:t>Why Services? History.</a:t>
            </a:r>
            <a:endParaRPr lang="en-US" sz="40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Slide </a:t>
            </a:r>
            <a:fld id="{3F4869C3-E133-4BFE-9A1E-2D1906E8EC4C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253" y="1063727"/>
            <a:ext cx="4065122" cy="211014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71292" y="1149275"/>
            <a:ext cx="3617396" cy="1966959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1821257" y="3195051"/>
            <a:ext cx="5052298" cy="3315086"/>
            <a:chOff x="414810" y="372737"/>
            <a:chExt cx="7772400" cy="5976370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14810" y="1112964"/>
              <a:ext cx="7772400" cy="5236143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414810" y="372737"/>
              <a:ext cx="7772400" cy="40011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accent5"/>
                  </a:solidFill>
                </a:rPr>
                <a:t>Bureau of Labor Statistics (2012)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099361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94646" y="0"/>
            <a:ext cx="8229600" cy="1030941"/>
          </a:xfrm>
        </p:spPr>
        <p:txBody>
          <a:bodyPr>
            <a:normAutofit/>
          </a:bodyPr>
          <a:lstStyle/>
          <a:p>
            <a:pPr eaLnBrk="1" hangingPunct="1"/>
            <a:r>
              <a:rPr lang="en-US" sz="4300" dirty="0"/>
              <a:t>Why Services? Future</a:t>
            </a:r>
            <a:endParaRPr lang="en-US" sz="4000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295089" y="1566865"/>
            <a:ext cx="8461447" cy="3767136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 eaLnBrk="1" hangingPunct="1">
              <a:lnSpc>
                <a:spcPct val="90000"/>
              </a:lnSpc>
            </a:pPr>
            <a:r>
              <a:rPr lang="en-US" sz="2800" dirty="0"/>
              <a:t>In the past, you buy and own the asset.</a:t>
            </a:r>
          </a:p>
          <a:p>
            <a:pPr algn="ctr" eaLnBrk="1" hangingPunct="1">
              <a:lnSpc>
                <a:spcPct val="90000"/>
              </a:lnSpc>
            </a:pPr>
            <a:endParaRPr lang="en-US" sz="2800" dirty="0"/>
          </a:p>
          <a:p>
            <a:pPr algn="ctr" eaLnBrk="1" hangingPunct="1">
              <a:lnSpc>
                <a:spcPct val="90000"/>
              </a:lnSpc>
            </a:pPr>
            <a:endParaRPr lang="en-US" sz="2800" dirty="0"/>
          </a:p>
          <a:p>
            <a:pPr algn="ctr" eaLnBrk="1" hangingPunct="1">
              <a:lnSpc>
                <a:spcPct val="90000"/>
              </a:lnSpc>
            </a:pPr>
            <a:endParaRPr lang="en-US" sz="2800" dirty="0"/>
          </a:p>
          <a:p>
            <a:pPr algn="ctr" eaLnBrk="1" hangingPunct="1">
              <a:lnSpc>
                <a:spcPct val="90000"/>
              </a:lnSpc>
            </a:pPr>
            <a:endParaRPr lang="en-US" sz="2800" dirty="0"/>
          </a:p>
          <a:p>
            <a:pPr algn="ctr" eaLnBrk="1" hangingPunct="1">
              <a:lnSpc>
                <a:spcPct val="90000"/>
              </a:lnSpc>
            </a:pPr>
            <a:endParaRPr lang="en-US" sz="2800" dirty="0"/>
          </a:p>
          <a:p>
            <a:pPr algn="ctr" eaLnBrk="1" hangingPunct="1">
              <a:lnSpc>
                <a:spcPct val="90000"/>
              </a:lnSpc>
            </a:pPr>
            <a:endParaRPr lang="en-US" sz="2800" dirty="0"/>
          </a:p>
          <a:p>
            <a:pPr algn="ctr" eaLnBrk="1" hangingPunct="1">
              <a:lnSpc>
                <a:spcPct val="90000"/>
              </a:lnSpc>
            </a:pPr>
            <a:r>
              <a:rPr lang="en-US" sz="2800" dirty="0"/>
              <a:t>Now, you can just buy the moment?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Slide </a:t>
            </a:r>
            <a:fld id="{3F4869C3-E133-4BFE-9A1E-2D1906E8EC4C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5089" y="2332805"/>
            <a:ext cx="4564044" cy="220402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3158" y="2332805"/>
            <a:ext cx="3673378" cy="2204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14189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1250"/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72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Smiling Curves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DFB8B2-2CCF-1348-9358-D6FC03A270F5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3100" y="1244503"/>
            <a:ext cx="7541050" cy="514268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174450" y="5598636"/>
            <a:ext cx="1854200" cy="683264"/>
          </a:xfrm>
          <a:prstGeom prst="rect">
            <a:avLst/>
          </a:prstGeom>
          <a:solidFill>
            <a:srgbClr val="E7E6E6"/>
          </a:solidFill>
        </p:spPr>
        <p:txBody>
          <a:bodyPr wrap="square" lIns="18288" tIns="18288" rIns="18288" bIns="18288" rtlCol="0">
            <a:spAutoFit/>
          </a:bodyPr>
          <a:lstStyle/>
          <a:p>
            <a:r>
              <a:rPr lang="en-US" sz="1400" b="1" dirty="0">
                <a:solidFill>
                  <a:schemeClr val="accent1"/>
                </a:solidFill>
              </a:rPr>
              <a:t>Upstream</a:t>
            </a:r>
          </a:p>
          <a:p>
            <a:r>
              <a:rPr lang="en-US" sz="1400" dirty="0">
                <a:solidFill>
                  <a:schemeClr val="accent1"/>
                </a:solidFill>
              </a:rPr>
              <a:t>Component production</a:t>
            </a:r>
          </a:p>
          <a:p>
            <a:r>
              <a:rPr lang="en-US" sz="1300" i="1" dirty="0">
                <a:solidFill>
                  <a:schemeClr val="accent1"/>
                </a:solidFill>
              </a:rPr>
              <a:t>World Tech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041350" y="5597046"/>
            <a:ext cx="1854200" cy="68326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18288" tIns="18288" rIns="18288" bIns="18288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accent1"/>
                </a:solidFill>
              </a:rPr>
              <a:t>Middle</a:t>
            </a:r>
          </a:p>
          <a:p>
            <a:pPr algn="ctr"/>
            <a:r>
              <a:rPr lang="en-US" sz="1400" dirty="0">
                <a:solidFill>
                  <a:schemeClr val="accent1"/>
                </a:solidFill>
              </a:rPr>
              <a:t>Product Assembly</a:t>
            </a:r>
          </a:p>
          <a:p>
            <a:pPr algn="ctr"/>
            <a:r>
              <a:rPr lang="en-US" sz="1300" i="1" dirty="0">
                <a:solidFill>
                  <a:schemeClr val="accent1"/>
                </a:solidFill>
              </a:rPr>
              <a:t>World Cost Ops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08250" y="5598636"/>
            <a:ext cx="2305900" cy="667875"/>
          </a:xfrm>
          <a:prstGeom prst="rect">
            <a:avLst/>
          </a:prstGeom>
          <a:solidFill>
            <a:srgbClr val="E7E6E6"/>
          </a:solidFill>
        </p:spPr>
        <p:txBody>
          <a:bodyPr wrap="square" lIns="18288" tIns="18288" rIns="18288" bIns="18288" rtlCol="0">
            <a:spAutoFit/>
          </a:bodyPr>
          <a:lstStyle/>
          <a:p>
            <a:r>
              <a:rPr lang="en-US" sz="1400" b="1" dirty="0">
                <a:solidFill>
                  <a:schemeClr val="accent1"/>
                </a:solidFill>
              </a:rPr>
              <a:t>Downstream</a:t>
            </a:r>
          </a:p>
          <a:p>
            <a:r>
              <a:rPr lang="en-US" sz="1400" dirty="0">
                <a:solidFill>
                  <a:schemeClr val="accent1"/>
                </a:solidFill>
              </a:rPr>
              <a:t>Distribution</a:t>
            </a:r>
          </a:p>
          <a:p>
            <a:r>
              <a:rPr lang="en-US" sz="1300" i="1" dirty="0">
                <a:solidFill>
                  <a:schemeClr val="accent1"/>
                </a:solidFill>
              </a:rPr>
              <a:t>Region Brand Relationship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73100" y="5598636"/>
            <a:ext cx="1501350" cy="68326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18288" tIns="18288" rIns="18288" bIns="18288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accent1"/>
                </a:solidFill>
              </a:rPr>
              <a:t>Phase</a:t>
            </a:r>
          </a:p>
          <a:p>
            <a:pPr algn="ctr"/>
            <a:endParaRPr lang="en-US" sz="1400" b="1" dirty="0">
              <a:solidFill>
                <a:schemeClr val="accent1"/>
              </a:solidFill>
            </a:endParaRPr>
          </a:p>
          <a:p>
            <a:pPr algn="ctr"/>
            <a:r>
              <a:rPr lang="en-US" sz="1400" i="1" dirty="0">
                <a:solidFill>
                  <a:schemeClr val="accent1"/>
                </a:solidFill>
              </a:rPr>
              <a:t>Comp Success</a:t>
            </a:r>
            <a:endParaRPr lang="en-US" sz="1300" i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35628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Smiling Curves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DFB8B2-2CCF-1348-9358-D6FC03A270F5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3100" y="1244503"/>
            <a:ext cx="7541050" cy="514268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174450" y="5598636"/>
            <a:ext cx="1854200" cy="683264"/>
          </a:xfrm>
          <a:prstGeom prst="rect">
            <a:avLst/>
          </a:prstGeom>
          <a:solidFill>
            <a:srgbClr val="E7E6E6"/>
          </a:solidFill>
        </p:spPr>
        <p:txBody>
          <a:bodyPr wrap="square" lIns="18288" tIns="18288" rIns="18288" bIns="18288" rtlCol="0">
            <a:spAutoFit/>
          </a:bodyPr>
          <a:lstStyle/>
          <a:p>
            <a:r>
              <a:rPr lang="en-US" sz="1400" b="1" dirty="0">
                <a:solidFill>
                  <a:schemeClr val="accent1"/>
                </a:solidFill>
              </a:rPr>
              <a:t>Upstream</a:t>
            </a:r>
          </a:p>
          <a:p>
            <a:r>
              <a:rPr lang="en-US" sz="1400" dirty="0">
                <a:solidFill>
                  <a:schemeClr val="accent1"/>
                </a:solidFill>
              </a:rPr>
              <a:t>Component production</a:t>
            </a:r>
          </a:p>
          <a:p>
            <a:r>
              <a:rPr lang="en-US" sz="1300" i="1" dirty="0">
                <a:solidFill>
                  <a:schemeClr val="accent1"/>
                </a:solidFill>
              </a:rPr>
              <a:t>World Tech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041350" y="5597046"/>
            <a:ext cx="1854200" cy="68326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18288" tIns="18288" rIns="18288" bIns="18288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accent1"/>
                </a:solidFill>
              </a:rPr>
              <a:t>Middle</a:t>
            </a:r>
          </a:p>
          <a:p>
            <a:pPr algn="ctr"/>
            <a:r>
              <a:rPr lang="en-US" sz="1400" dirty="0">
                <a:solidFill>
                  <a:schemeClr val="accent1"/>
                </a:solidFill>
              </a:rPr>
              <a:t>Product Assembly</a:t>
            </a:r>
          </a:p>
          <a:p>
            <a:pPr algn="ctr"/>
            <a:r>
              <a:rPr lang="en-US" sz="1300" i="1" dirty="0">
                <a:solidFill>
                  <a:schemeClr val="accent1"/>
                </a:solidFill>
              </a:rPr>
              <a:t>World Cost Ops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08250" y="5598636"/>
            <a:ext cx="2305900" cy="667875"/>
          </a:xfrm>
          <a:prstGeom prst="rect">
            <a:avLst/>
          </a:prstGeom>
          <a:solidFill>
            <a:srgbClr val="E7E6E6"/>
          </a:solidFill>
        </p:spPr>
        <p:txBody>
          <a:bodyPr wrap="square" lIns="18288" tIns="18288" rIns="18288" bIns="18288" rtlCol="0">
            <a:spAutoFit/>
          </a:bodyPr>
          <a:lstStyle/>
          <a:p>
            <a:r>
              <a:rPr lang="en-US" sz="1400" b="1" dirty="0">
                <a:solidFill>
                  <a:schemeClr val="accent1"/>
                </a:solidFill>
              </a:rPr>
              <a:t>Downstream</a:t>
            </a:r>
          </a:p>
          <a:p>
            <a:r>
              <a:rPr lang="en-US" sz="1400" dirty="0">
                <a:solidFill>
                  <a:schemeClr val="accent1"/>
                </a:solidFill>
              </a:rPr>
              <a:t>Distribution</a:t>
            </a:r>
          </a:p>
          <a:p>
            <a:r>
              <a:rPr lang="en-US" sz="1300" i="1" dirty="0">
                <a:solidFill>
                  <a:schemeClr val="accent1"/>
                </a:solidFill>
              </a:rPr>
              <a:t>Region Brand Relationship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73100" y="5598636"/>
            <a:ext cx="1501350" cy="68326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18288" tIns="18288" rIns="18288" bIns="18288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accent1"/>
                </a:solidFill>
              </a:rPr>
              <a:t>Phase</a:t>
            </a:r>
          </a:p>
          <a:p>
            <a:pPr algn="ctr"/>
            <a:endParaRPr lang="en-US" sz="1400" b="1" dirty="0">
              <a:solidFill>
                <a:schemeClr val="accent1"/>
              </a:solidFill>
            </a:endParaRPr>
          </a:p>
          <a:p>
            <a:pPr algn="ctr"/>
            <a:r>
              <a:rPr lang="en-US" sz="1400" i="1" dirty="0">
                <a:solidFill>
                  <a:schemeClr val="accent1"/>
                </a:solidFill>
              </a:rPr>
              <a:t>Comp Success</a:t>
            </a:r>
            <a:endParaRPr lang="en-US" sz="1300" i="1" dirty="0">
              <a:solidFill>
                <a:schemeClr val="accent1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32668" y="1244503"/>
            <a:ext cx="5321299" cy="3911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382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Services win… closer to customer experience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96684" y="1483201"/>
            <a:ext cx="2870124" cy="2955449"/>
            <a:chOff x="492991" y="2350594"/>
            <a:chExt cx="3536954" cy="3722254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92991" y="2350594"/>
              <a:ext cx="3536954" cy="3722254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641033" y="2350594"/>
              <a:ext cx="1750930" cy="4651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accent1"/>
                  </a:solidFill>
                </a:rPr>
                <a:t>IBM</a:t>
              </a:r>
            </a:p>
          </p:txBody>
        </p:sp>
      </p:grpSp>
      <p:pic>
        <p:nvPicPr>
          <p:cNvPr id="10242" name="Picture 2" descr="Image result for aws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8255" y="4685746"/>
            <a:ext cx="2918766" cy="1097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34286" y="1478654"/>
            <a:ext cx="2718723" cy="186494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20487" y="1478654"/>
            <a:ext cx="2260343" cy="20375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85175" y="4438650"/>
            <a:ext cx="2485162" cy="1591649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7802" y="4438650"/>
            <a:ext cx="1400898" cy="1400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097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Henderson_MKTG490_SPRING16">
  <a:themeElements>
    <a:clrScheme name="UO Brand">
      <a:dk1>
        <a:srgbClr val="007935"/>
      </a:dk1>
      <a:lt1>
        <a:sysClr val="window" lastClr="FFFFFF"/>
      </a:lt1>
      <a:dk2>
        <a:srgbClr val="54565B"/>
      </a:dk2>
      <a:lt2>
        <a:srgbClr val="FEE123"/>
      </a:lt2>
      <a:accent1>
        <a:srgbClr val="124734"/>
      </a:accent1>
      <a:accent2>
        <a:srgbClr val="A8A8AA"/>
      </a:accent2>
      <a:accent3>
        <a:srgbClr val="E1D200"/>
      </a:accent3>
      <a:accent4>
        <a:srgbClr val="62A70F"/>
      </a:accent4>
      <a:accent5>
        <a:srgbClr val="000000"/>
      </a:accent5>
      <a:accent6>
        <a:srgbClr val="683025"/>
      </a:accent6>
      <a:hlink>
        <a:srgbClr val="00AEEF"/>
      </a:hlink>
      <a:folHlink>
        <a:srgbClr val="EC008C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6613</TotalTime>
  <Words>2189</Words>
  <Application>Microsoft Office PowerPoint</Application>
  <PresentationFormat>On-screen Show (4:3)</PresentationFormat>
  <Paragraphs>554</Paragraphs>
  <Slides>43</Slides>
  <Notes>19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53" baseType="lpstr">
      <vt:lpstr>Akzidenz-Grotesk BQ</vt:lpstr>
      <vt:lpstr>Arial</vt:lpstr>
      <vt:lpstr>Calibri</vt:lpstr>
      <vt:lpstr>Century Gothic</vt:lpstr>
      <vt:lpstr>Helvetica</vt:lpstr>
      <vt:lpstr>Times New Roman</vt:lpstr>
      <vt:lpstr>Verdana</vt:lpstr>
      <vt:lpstr>Wingdings</vt:lpstr>
      <vt:lpstr>Henderson_MKTG490_SPRING16</vt:lpstr>
      <vt:lpstr>Equation</vt:lpstr>
      <vt:lpstr>Class 15 SERVICES MARKETING and SERVICES INNOVATION</vt:lpstr>
      <vt:lpstr>Innovating Through Services</vt:lpstr>
      <vt:lpstr>Agenda for Today &amp; Next Few Classes </vt:lpstr>
      <vt:lpstr>Today’s Key Topics</vt:lpstr>
      <vt:lpstr>Why Services? History.</vt:lpstr>
      <vt:lpstr>Why Services? Future</vt:lpstr>
      <vt:lpstr>Smiling Curves</vt:lpstr>
      <vt:lpstr>Smiling Curves</vt:lpstr>
      <vt:lpstr>Services win… closer to customer experience</vt:lpstr>
      <vt:lpstr>Today’s Key Topics</vt:lpstr>
      <vt:lpstr>What are Services?</vt:lpstr>
      <vt:lpstr>Key “Service” Characteristics</vt:lpstr>
      <vt:lpstr>3 Additional P’s for Services</vt:lpstr>
      <vt:lpstr>Service Quality (SQ)</vt:lpstr>
      <vt:lpstr>Gaps Model = SQ failures</vt:lpstr>
      <vt:lpstr>Today’s Key Topics</vt:lpstr>
      <vt:lpstr>Questions for struggling companies</vt:lpstr>
      <vt:lpstr>Example of SCA from services</vt:lpstr>
      <vt:lpstr>Example of SCA from services</vt:lpstr>
      <vt:lpstr>Example of SCA from services</vt:lpstr>
      <vt:lpstr>Example of SCA from services</vt:lpstr>
      <vt:lpstr>Integrated Solution</vt:lpstr>
      <vt:lpstr>Innovation “Processes” in Services</vt:lpstr>
      <vt:lpstr>Product + Service Innovations</vt:lpstr>
      <vt:lpstr>But, “Service Innovations” Take Time</vt:lpstr>
      <vt:lpstr>Products vs Services</vt:lpstr>
      <vt:lpstr>Product + Service = holy grail</vt:lpstr>
      <vt:lpstr>PowerPoint Presentation</vt:lpstr>
      <vt:lpstr>Course Review</vt:lpstr>
      <vt:lpstr>4 Fundamental Complexities of Marketing</vt:lpstr>
      <vt:lpstr>Strategy, STP, SCA</vt:lpstr>
      <vt:lpstr>Theory of Optimal Distinctiveness</vt:lpstr>
      <vt:lpstr>Foundation of Business Strategy</vt:lpstr>
      <vt:lpstr>Answer these questions</vt:lpstr>
      <vt:lpstr>Markstrat</vt:lpstr>
      <vt:lpstr>Market Orientation</vt:lpstr>
      <vt:lpstr>Customer Equity &amp; Brand Equity</vt:lpstr>
      <vt:lpstr>PowerPoint Presentation</vt:lpstr>
      <vt:lpstr>AERC:</vt:lpstr>
      <vt:lpstr>Marketing Strategy Planning Process</vt:lpstr>
      <vt:lpstr>PowerPoint Presentation</vt:lpstr>
      <vt:lpstr>Innovation</vt:lpstr>
      <vt:lpstr>Marketing new offerings</vt:lpstr>
    </vt:vector>
  </TitlesOfParts>
  <Company>Lundquist College of Business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Course Overview &amp;  Introduction to Marketing Strategy</dc:title>
  <dc:creator>Conor Henderson</dc:creator>
  <cp:lastModifiedBy>Natalie Chisam</cp:lastModifiedBy>
  <cp:revision>412</cp:revision>
  <dcterms:created xsi:type="dcterms:W3CDTF">2014-01-01T01:10:36Z</dcterms:created>
  <dcterms:modified xsi:type="dcterms:W3CDTF">2019-12-03T18:13:14Z</dcterms:modified>
</cp:coreProperties>
</file>