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0" r:id="rId5"/>
    <p:sldId id="285" r:id="rId6"/>
    <p:sldId id="262" r:id="rId7"/>
    <p:sldId id="263" r:id="rId8"/>
    <p:sldId id="28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2722" autoAdjust="0"/>
  </p:normalViewPr>
  <p:slideViewPr>
    <p:cSldViewPr snapToGrid="0">
      <p:cViewPr varScale="1">
        <p:scale>
          <a:sx n="105" d="100"/>
          <a:sy n="105" d="100"/>
        </p:scale>
        <p:origin x="2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77D1-5673-4380-80E6-38CAC7C2945D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82867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Parallel to to agriculture due to productivity growth- we no longer need hordes of manufacturer workers as we no longer need hordes of farmers</a:t>
            </a:r>
          </a:p>
          <a:p>
            <a:pPr eaLnBrk="1" hangingPunct="1"/>
            <a:r>
              <a:rPr lang="en-US"/>
              <a:t>China shift from agri</a:t>
            </a:r>
          </a:p>
          <a:p>
            <a:pPr eaLnBrk="1" hangingPunct="1"/>
            <a:r>
              <a:rPr lang="en-US"/>
              <a:t>Services-health, financial, retail,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355642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0F23-46AC-46DA-AA5F-48238B95594F}" type="slidenum">
              <a:rPr lang="en-US"/>
              <a:pPr/>
              <a:t>18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Ideas and what they actually did</a:t>
            </a:r>
          </a:p>
        </p:txBody>
      </p:sp>
    </p:spTree>
    <p:extLst>
      <p:ext uri="{BB962C8B-B14F-4D97-AF65-F5344CB8AC3E}">
        <p14:creationId xmlns:p14="http://schemas.microsoft.com/office/powerpoint/2010/main" val="41058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0F23-46AC-46DA-AA5F-48238B95594F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Ideas and what they actually did</a:t>
            </a:r>
          </a:p>
        </p:txBody>
      </p:sp>
    </p:spTree>
    <p:extLst>
      <p:ext uri="{BB962C8B-B14F-4D97-AF65-F5344CB8AC3E}">
        <p14:creationId xmlns:p14="http://schemas.microsoft.com/office/powerpoint/2010/main" val="336999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0F23-46AC-46DA-AA5F-48238B95594F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Ideas and what they actually did</a:t>
            </a:r>
          </a:p>
        </p:txBody>
      </p:sp>
    </p:spTree>
    <p:extLst>
      <p:ext uri="{BB962C8B-B14F-4D97-AF65-F5344CB8AC3E}">
        <p14:creationId xmlns:p14="http://schemas.microsoft.com/office/powerpoint/2010/main" val="335737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0F23-46AC-46DA-AA5F-48238B95594F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Ideas and what they actually did</a:t>
            </a:r>
          </a:p>
        </p:txBody>
      </p:sp>
    </p:spTree>
    <p:extLst>
      <p:ext uri="{BB962C8B-B14F-4D97-AF65-F5344CB8AC3E}">
        <p14:creationId xmlns:p14="http://schemas.microsoft.com/office/powerpoint/2010/main" val="10643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CDE92-D3C1-492C-A6A0-937F52531537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Value chain analysis can work well</a:t>
            </a:r>
          </a:p>
        </p:txBody>
      </p:sp>
      <p:sp>
        <p:nvSpPr>
          <p:cNvPr id="5427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6526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0E648-F878-4EA3-8B51-E670158C1FCF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What are the advantages and disadvantages of each method? </a:t>
            </a:r>
          </a:p>
          <a:p>
            <a:pPr eaLnBrk="1" hangingPunct="1"/>
            <a:r>
              <a:rPr lang="en-US" sz="1000"/>
              <a:t>What companies are good at this? Starbucks? What innovation, atmospherics, types of employees?</a:t>
            </a:r>
          </a:p>
          <a:p>
            <a:pPr eaLnBrk="1" hangingPunct="1"/>
            <a:r>
              <a:rPr lang="en-US" sz="1000"/>
              <a:t>Drive through?</a:t>
            </a:r>
          </a:p>
          <a:p>
            <a:pPr eaLnBrk="1" hangingPunct="1"/>
            <a:r>
              <a:rPr lang="en-US" sz="1000"/>
              <a:t>Greeters?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000"/>
              <a:t>Perceived wait times reduced by monitors</a:t>
            </a:r>
          </a:p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43919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739E6-CD43-4842-BE69-67630B999463}" type="slidenum">
              <a:rPr lang="en-US"/>
              <a:pPr/>
              <a:t>24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Stage of life-education, career</a:t>
            </a:r>
          </a:p>
          <a:p>
            <a:pPr eaLnBrk="1" hangingPunct="1"/>
            <a:r>
              <a:rPr lang="en-US" sz="1000"/>
              <a:t>Interest-golf, camping</a:t>
            </a:r>
          </a:p>
          <a:p>
            <a:pPr eaLnBrk="1" hangingPunct="1"/>
            <a:r>
              <a:rPr lang="en-US" sz="1000"/>
              <a:t>Asset- car, home</a:t>
            </a:r>
          </a:p>
          <a:p>
            <a:pPr eaLnBrk="1" hangingPunct="1"/>
            <a:r>
              <a:rPr lang="en-US" sz="1000"/>
              <a:t>HR</a:t>
            </a:r>
          </a:p>
          <a:p>
            <a:pPr eaLnBrk="1" hangingPunct="1"/>
            <a:r>
              <a:rPr lang="en-US" sz="1000"/>
              <a:t>Segment level- IT productive improvement for lawyers</a:t>
            </a:r>
          </a:p>
          <a:p>
            <a:pPr eaLnBrk="1" hangingPunct="1"/>
            <a:r>
              <a:rPr lang="en-US" sz="1000"/>
              <a:t>Same as first reading, new points of differentiation but adds in blue ocean, and discontinuous innovation</a:t>
            </a:r>
          </a:p>
          <a:p>
            <a:pPr eaLnBrk="1" hangingPunct="1"/>
            <a:r>
              <a:rPr lang="en-US" sz="1000"/>
              <a:t>Think of this as product line extension, brand extensions, etc.</a:t>
            </a:r>
          </a:p>
        </p:txBody>
      </p:sp>
    </p:spTree>
    <p:extLst>
      <p:ext uri="{BB962C8B-B14F-4D97-AF65-F5344CB8AC3E}">
        <p14:creationId xmlns:p14="http://schemas.microsoft.com/office/powerpoint/2010/main" val="281398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Solve specific marketing problems while understanding how decisions impact overall strategy</a:t>
            </a:r>
          </a:p>
          <a:p>
            <a:pPr eaLnBrk="1" hangingPunct="1"/>
            <a:r>
              <a:rPr lang="en-US"/>
              <a:t>Must balance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A7152-487B-45A9-8EA0-26E3DE9076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1" dirty="0"/>
              <a:t>DISCUSSION QUESTIONS: Make a grid elements/questions on left- who and  process across top in 2 columns</a:t>
            </a:r>
          </a:p>
          <a:p>
            <a:pPr lvl="1" eaLnBrk="1" hangingPunct="1"/>
            <a:endParaRPr lang="en-US" b="1" dirty="0"/>
          </a:p>
          <a:p>
            <a:pPr lvl="1" eaLnBrk="1" hangingPunct="1"/>
            <a:r>
              <a:rPr lang="en-US" dirty="0"/>
              <a:t>Who to sell to?	Marketing: Segmentation and targeting customers</a:t>
            </a:r>
          </a:p>
          <a:p>
            <a:pPr lvl="1" eaLnBrk="1" hangingPunct="1"/>
            <a:r>
              <a:rPr lang="en-US" dirty="0"/>
              <a:t>What to sell? 	Marketing and engineering:   Product &amp; services (benefits/experience/status)</a:t>
            </a:r>
          </a:p>
          <a:p>
            <a:pPr lvl="1" eaLnBrk="1" hangingPunct="1"/>
            <a:r>
              <a:rPr lang="en-US" dirty="0"/>
              <a:t>How to win? 	Marketing/</a:t>
            </a:r>
            <a:r>
              <a:rPr lang="en-US" dirty="0" err="1"/>
              <a:t>Eng</a:t>
            </a:r>
            <a:r>
              <a:rPr lang="en-US" dirty="0"/>
              <a:t>/</a:t>
            </a:r>
            <a:r>
              <a:rPr lang="en-US" dirty="0" err="1"/>
              <a:t>Mgt</a:t>
            </a:r>
            <a:r>
              <a:rPr lang="en-US" dirty="0"/>
              <a:t>: Positioning versus competition, SCA, 4Ps</a:t>
            </a:r>
          </a:p>
          <a:p>
            <a:pPr lvl="1" eaLnBrk="1" hangingPunct="1"/>
            <a:r>
              <a:rPr lang="en-US" dirty="0"/>
              <a:t>How to manage customer interactions: Marketing: AER processes, CLV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b="1" dirty="0"/>
              <a:t>Corporate vs marketing</a:t>
            </a:r>
            <a:r>
              <a:rPr lang="en-US" dirty="0"/>
              <a:t>: finance, cash flow, taxes, reporting, allocation among SBUs, vision and mission, boundaries, financial dimensions (cash, taxes, reporting)</a:t>
            </a:r>
          </a:p>
          <a:p>
            <a:pPr lvl="1" eaLnBrk="1" hangingPunct="1"/>
            <a:r>
              <a:rPr lang="en-US" dirty="0"/>
              <a:t>Draw circle and show portions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Thus, can’t leave marketing strategy to just the marketers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98921-DA23-4010-830E-9110D13733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77D1-5673-4380-80E6-38CAC7C2945D}" type="slidenum">
              <a:rPr lang="en-US"/>
              <a:pPr/>
              <a:t>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82867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Parallel to to agriculture due to productivity growth- we no longer need hordes of manufacturer workers as we no longer need hordes of farmers</a:t>
            </a:r>
          </a:p>
          <a:p>
            <a:pPr eaLnBrk="1" hangingPunct="1"/>
            <a:r>
              <a:rPr lang="en-US"/>
              <a:t>China shift from agri</a:t>
            </a:r>
          </a:p>
          <a:p>
            <a:pPr eaLnBrk="1" hangingPunct="1"/>
            <a:r>
              <a:rPr lang="en-US"/>
              <a:t>Services-health, financial, retail,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198081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77D1-5673-4380-80E6-38CAC7C2945D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82867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Parallel to to agriculture due to productivity growth- we no longer need hordes of manufacturer workers as we no longer need hordes of farmers</a:t>
            </a:r>
          </a:p>
          <a:p>
            <a:pPr eaLnBrk="1" hangingPunct="1"/>
            <a:r>
              <a:rPr lang="en-US"/>
              <a:t>China shift from agri</a:t>
            </a:r>
          </a:p>
          <a:p>
            <a:pPr eaLnBrk="1" hangingPunct="1"/>
            <a:r>
              <a:rPr lang="en-US"/>
              <a:t>Services-health, financial, retail,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387668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D69D4-2A31-449E-8C3D-FF61DDCCE4C6}" type="slidenum">
              <a:rPr lang="en-US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Jobs with services or products?</a:t>
            </a:r>
          </a:p>
        </p:txBody>
      </p:sp>
    </p:spTree>
    <p:extLst>
      <p:ext uri="{BB962C8B-B14F-4D97-AF65-F5344CB8AC3E}">
        <p14:creationId xmlns:p14="http://schemas.microsoft.com/office/powerpoint/2010/main" val="70697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E1B69-6E57-4A33-A9E1-502785F842A9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Tangibility spectrum- fast food both product or services</a:t>
            </a:r>
          </a:p>
          <a:p>
            <a:pPr eaLnBrk="1" hangingPunct="1"/>
            <a:r>
              <a:rPr lang="en-US" dirty="0"/>
              <a:t>Healthcare</a:t>
            </a:r>
          </a:p>
        </p:txBody>
      </p:sp>
    </p:spTree>
    <p:extLst>
      <p:ext uri="{BB962C8B-B14F-4D97-AF65-F5344CB8AC3E}">
        <p14:creationId xmlns:p14="http://schemas.microsoft.com/office/powerpoint/2010/main" val="93755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01B9D-F489-480D-ACD9-71CDD916C192}" type="slidenum">
              <a:rPr lang="en-US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449887" cy="2112962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Do we care about a manufacturers employees? Location? Etc.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51EA-D4D5-40B8-806F-4145FD9D7100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Japanese retailer bow and are extremely helpful, gas station</a:t>
            </a:r>
          </a:p>
          <a:p>
            <a:pPr eaLnBrk="1" hangingPunct="1"/>
            <a:r>
              <a:rPr lang="en-US"/>
              <a:t>Russian chess playing waiters</a:t>
            </a:r>
          </a:p>
          <a:p>
            <a:pPr eaLnBrk="1" hangingPunct="1"/>
            <a:r>
              <a:rPr lang="en-US"/>
              <a:t>Expectations provide the reference point for service quality</a:t>
            </a:r>
          </a:p>
          <a:p>
            <a:pPr eaLnBrk="1" hangingPunct="1"/>
            <a:r>
              <a:rPr lang="en-US"/>
              <a:t>Prospect theory</a:t>
            </a:r>
          </a:p>
        </p:txBody>
      </p:sp>
    </p:spTree>
    <p:extLst>
      <p:ext uri="{BB962C8B-B14F-4D97-AF65-F5344CB8AC3E}">
        <p14:creationId xmlns:p14="http://schemas.microsoft.com/office/powerpoint/2010/main" val="369688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0F8A6-CBD7-4757-8BA2-29FB3317028B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McDonalds example</a:t>
            </a:r>
          </a:p>
        </p:txBody>
      </p:sp>
    </p:spTree>
    <p:extLst>
      <p:ext uri="{BB962C8B-B14F-4D97-AF65-F5344CB8AC3E}">
        <p14:creationId xmlns:p14="http://schemas.microsoft.com/office/powerpoint/2010/main" val="202377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15</a:t>
            </a:r>
            <a:br>
              <a:rPr lang="en-US" dirty="0"/>
            </a:br>
            <a:r>
              <a:rPr lang="en-US" dirty="0"/>
              <a:t>SERVICES MARKETING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SERVICES INNOVATION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Henderson 2017©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908300"/>
            <a:ext cx="8601075" cy="1187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Today’s Key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to think of marketing as delivering services.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characteristics of services and service quality.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Innovate with services: product company adding services or services company adding products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3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are Services?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67765" y="1240118"/>
            <a:ext cx="8032225" cy="5109882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Economic activities whose </a:t>
            </a:r>
            <a:r>
              <a:rPr lang="en-US" i="1" dirty="0"/>
              <a:t>output</a:t>
            </a:r>
            <a:r>
              <a:rPr lang="en-US" dirty="0"/>
              <a:t> is </a:t>
            </a:r>
            <a:r>
              <a:rPr lang="en-US" i="1" dirty="0"/>
              <a:t>not</a:t>
            </a:r>
            <a:r>
              <a:rPr lang="en-US" dirty="0"/>
              <a:t> a </a:t>
            </a:r>
            <a:r>
              <a:rPr lang="en-US" i="1" dirty="0"/>
              <a:t>physical</a:t>
            </a:r>
            <a:r>
              <a:rPr lang="en-US" dirty="0"/>
              <a:t> product or construction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Generally </a:t>
            </a:r>
            <a:r>
              <a:rPr lang="en-US" i="1" dirty="0"/>
              <a:t>consumed when produced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Provides </a:t>
            </a:r>
            <a:r>
              <a:rPr lang="en-US" i="1" dirty="0"/>
              <a:t>intangible</a:t>
            </a:r>
            <a:r>
              <a:rPr lang="en-US" dirty="0"/>
              <a:t> benefits:</a:t>
            </a:r>
          </a:p>
          <a:p>
            <a:pPr marL="1033463" lvl="1" indent="-457200"/>
            <a:r>
              <a:rPr lang="en-US" dirty="0"/>
              <a:t>Convenience</a:t>
            </a:r>
          </a:p>
          <a:p>
            <a:pPr marL="1033463" lvl="1" indent="-457200"/>
            <a:r>
              <a:rPr lang="en-US" dirty="0"/>
              <a:t>Amusement</a:t>
            </a:r>
          </a:p>
          <a:p>
            <a:pPr marL="1033463" lvl="1" indent="-457200"/>
            <a:r>
              <a:rPr lang="en-US" dirty="0"/>
              <a:t>Timeliness</a:t>
            </a:r>
          </a:p>
          <a:p>
            <a:pPr marL="1033463" lvl="1" indent="-457200"/>
            <a:r>
              <a:rPr lang="en-US" dirty="0"/>
              <a:t>Comfort</a:t>
            </a:r>
          </a:p>
          <a:p>
            <a:pPr marL="1033463" lvl="1" indent="-457200"/>
            <a:r>
              <a:rPr lang="en-US" dirty="0"/>
              <a:t>Health</a:t>
            </a:r>
          </a:p>
          <a:p>
            <a:pPr marL="1033463" lvl="1" indent="-457200"/>
            <a:r>
              <a:rPr lang="en-US" dirty="0"/>
              <a:t>Confidence</a:t>
            </a:r>
          </a:p>
          <a:p>
            <a:pPr marL="1033463" lvl="1" indent="-457200"/>
            <a:r>
              <a:rPr lang="en-US" dirty="0"/>
              <a:t>Peace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Key “Service” Characteristics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41401"/>
            <a:ext cx="7886700" cy="46894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Intangibility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No inventory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Few</a:t>
            </a:r>
            <a:r>
              <a:rPr lang="en-US" sz="2200" dirty="0"/>
              <a:t> patents, IP difficult to protect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Difficult for customers to</a:t>
            </a:r>
            <a:r>
              <a:rPr lang="en-US" sz="2200" dirty="0"/>
              <a:t> visualize</a:t>
            </a:r>
          </a:p>
          <a:p>
            <a:pPr lvl="2"/>
            <a:r>
              <a:rPr lang="en-US" dirty="0"/>
              <a:t>Difficult for customers to verify an intangible benefit</a:t>
            </a:r>
            <a:endParaRPr lang="en-US" sz="2200" dirty="0"/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Pricing not based on cost, but based on “value”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Co-production and 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Customer involvement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Hard to decentralize: can’t mass produce heart surgery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Perishable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No returns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Cyclical issues in matching supply &amp; demand</a:t>
            </a:r>
          </a:p>
          <a:p>
            <a:r>
              <a:rPr lang="en-US" sz="2800" dirty="0"/>
              <a:t>Heterogeneity (customer &amp; employee)</a:t>
            </a:r>
          </a:p>
          <a:p>
            <a:pPr lvl="2"/>
            <a:r>
              <a:rPr lang="en-US" dirty="0"/>
              <a:t>Difficult to standardize &amp; control experience</a:t>
            </a:r>
          </a:p>
          <a:p>
            <a:pPr lvl="2"/>
            <a:r>
              <a:rPr lang="en-US" dirty="0"/>
              <a:t>Robot or empowered employee?</a:t>
            </a:r>
          </a:p>
          <a:p>
            <a:pPr lvl="2" eaLnBrk="1" hangingPunct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3 Additional P’s for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1812" y="1205756"/>
            <a:ext cx="7807325" cy="292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People-</a:t>
            </a:r>
            <a:r>
              <a:rPr lang="en-US" sz="2800" dirty="0"/>
              <a:t> employees &amp; customers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Physical environment - </a:t>
            </a:r>
            <a:r>
              <a:rPr lang="en-US" sz="2800" dirty="0"/>
              <a:t>atmospherics, facilities, and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Process-</a:t>
            </a:r>
            <a:r>
              <a:rPr lang="en-US" sz="2800" dirty="0"/>
              <a:t> procedures &amp; flow of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148412" y="3168855"/>
            <a:ext cx="3366937" cy="28037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Service Marketing Mix: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Product/service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Place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Promotion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Price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People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Physical environment</a:t>
            </a:r>
          </a:p>
          <a:p>
            <a:pPr marL="566738" indent="-219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64" y="3168855"/>
            <a:ext cx="4224759" cy="28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92" y="0"/>
            <a:ext cx="522700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/>
              <a:t>Service Quality (SQ)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3592" y="1041400"/>
            <a:ext cx="3991429" cy="2666774"/>
          </a:xfrm>
          <a:solidFill>
            <a:srgbClr val="FFFFFF">
              <a:alpha val="47843"/>
            </a:srgbClr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accent1"/>
                </a:solidFill>
              </a:rPr>
              <a:t>Expectations </a:t>
            </a:r>
          </a:p>
          <a:p>
            <a:pPr algn="ctr" eaLnBrk="1" hangingPunct="1"/>
            <a:r>
              <a:rPr lang="en-US" sz="3600" b="1" dirty="0">
                <a:solidFill>
                  <a:schemeClr val="accent1"/>
                </a:solidFill>
              </a:rPr>
              <a:t>vs </a:t>
            </a:r>
          </a:p>
          <a:p>
            <a:pPr algn="ctr" eaLnBrk="1" hangingPunct="1"/>
            <a:r>
              <a:rPr lang="en-US" sz="3600" b="1" dirty="0">
                <a:solidFill>
                  <a:schemeClr val="accent1"/>
                </a:solidFill>
              </a:rPr>
              <a:t>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7600" y="268941"/>
            <a:ext cx="2946400" cy="333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5 drivers of SQ</a:t>
            </a:r>
          </a:p>
          <a:p>
            <a:pPr marL="571500" lvl="1" indent="-2794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Reliability</a:t>
            </a:r>
          </a:p>
          <a:p>
            <a:pPr marL="571500" lvl="1" indent="-2794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Responsiveness</a:t>
            </a:r>
          </a:p>
          <a:p>
            <a:pPr marL="571500" lvl="1" indent="-2794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Assurance</a:t>
            </a:r>
          </a:p>
          <a:p>
            <a:pPr marL="571500" lvl="1" indent="-2794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Empathy</a:t>
            </a:r>
          </a:p>
          <a:p>
            <a:pPr marL="571500" lvl="1" indent="-2794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Tangibles</a:t>
            </a:r>
          </a:p>
          <a:p>
            <a:pPr algn="ctr"/>
            <a:endParaRPr lang="en-US" sz="2000" dirty="0"/>
          </a:p>
        </p:txBody>
      </p:sp>
      <p:sp>
        <p:nvSpPr>
          <p:cNvPr id="6" name="Left-Right Arrow 5"/>
          <p:cNvSpPr/>
          <p:nvPr/>
        </p:nvSpPr>
        <p:spPr>
          <a:xfrm>
            <a:off x="0" y="3809774"/>
            <a:ext cx="9144000" cy="3048226"/>
          </a:xfrm>
          <a:prstGeom prst="leftRightArrow">
            <a:avLst>
              <a:gd name="adj1" fmla="val 60659"/>
              <a:gd name="adj2" fmla="val 50000"/>
            </a:avLst>
          </a:prstGeom>
          <a:solidFill>
            <a:srgbClr val="FFFFFF">
              <a:alpha val="58824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u="sng" dirty="0">
                <a:solidFill>
                  <a:schemeClr val="accent1"/>
                </a:solidFill>
              </a:rPr>
              <a:t>Range of Expectations = Zone of Tolerance (ZOT)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Experience Above or Below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</a:rPr>
              <a:t>Loyalty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 or 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&amp; adjusts future ZOT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4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350" y="-19050"/>
            <a:ext cx="9144000" cy="347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8102" y="3506602"/>
            <a:ext cx="9182101" cy="2994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328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Gaps Model = SQ failures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7600" y="1556658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0" y="3657600"/>
            <a:ext cx="3048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048000" y="4572000"/>
            <a:ext cx="3048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048000" y="5486400"/>
            <a:ext cx="3048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81800" y="3657600"/>
            <a:ext cx="20574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676400" y="2057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676400" y="2057400"/>
            <a:ext cx="0" cy="3810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676400" y="58674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0" y="3472316"/>
            <a:ext cx="8991600" cy="13834"/>
          </a:xfrm>
          <a:prstGeom prst="line">
            <a:avLst/>
          </a:prstGeom>
          <a:noFill/>
          <a:ln w="31750">
            <a:solidFill>
              <a:schemeClr val="accent5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5407" y="1556658"/>
            <a:ext cx="1514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</a:rPr>
              <a:t>CUSTOMER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6004" y="3777734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</a:rPr>
              <a:t>COMPANY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7848600" y="2057400"/>
            <a:ext cx="0" cy="1600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172200" y="39624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Gap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7848600" y="4648200"/>
            <a:ext cx="0" cy="304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6096000" y="4953000"/>
            <a:ext cx="1752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5562600" y="2057400"/>
            <a:ext cx="2286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498045" y="215405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Customer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Gap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981200" y="4191000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Gap 3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981200" y="5105400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Gap 2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059250" y="1570991"/>
            <a:ext cx="949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</a:rPr>
              <a:t>Expected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</a:rPr>
              <a:t>Service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608506" y="2679412"/>
            <a:ext cx="1778051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</a:rPr>
              <a:t>Perceived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</a:rPr>
              <a:t>Service Experience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3814647" y="3755883"/>
            <a:ext cx="138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Service Delivery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657600" y="4572000"/>
            <a:ext cx="1952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Customer-driven service</a:t>
            </a:r>
          </a:p>
          <a:p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designs and standards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648583" y="5486400"/>
            <a:ext cx="1996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Company perceptions of 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customer’s expectations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7136543" y="3810000"/>
            <a:ext cx="1457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Communications 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</a:rPr>
              <a:t>to customers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38200" y="4495800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Gap 1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4495800" y="5105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4495800" y="419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4495800" y="3276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910700" y="2209574"/>
            <a:ext cx="0" cy="438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429000" y="41910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429000" y="51054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rot="5400000">
            <a:off x="6438900" y="3619500"/>
            <a:ext cx="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4883" y="2534074"/>
            <a:ext cx="2032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Customer gap= Gaps 1+2+3+4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34100" y="5059548"/>
            <a:ext cx="2971799" cy="1461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14300" indent="-114300" algn="ctr"/>
            <a:r>
              <a:rPr lang="en-US" sz="1400" b="1" dirty="0">
                <a:solidFill>
                  <a:schemeClr val="accent5"/>
                </a:solidFill>
              </a:rPr>
              <a:t>Critical Incident: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Gap widens unexpectedly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Can convert failure to delight if handled well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Need single person/group responsible for whole SQ system</a:t>
            </a:r>
          </a:p>
        </p:txBody>
      </p:sp>
    </p:spTree>
    <p:extLst>
      <p:ext uri="{BB962C8B-B14F-4D97-AF65-F5344CB8AC3E}">
        <p14:creationId xmlns:p14="http://schemas.microsoft.com/office/powerpoint/2010/main" val="24295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20" grpId="0"/>
      <p:bldP spid="21524" grpId="0"/>
      <p:bldP spid="21525" grpId="0"/>
      <p:bldP spid="21526" grpId="0"/>
      <p:bldP spid="21533" grpId="0"/>
      <p:bldP spid="21537" grpId="0" animBg="1"/>
      <p:bldP spid="21538" grpId="0" animBg="1"/>
      <p:bldP spid="21539" grpId="0" animBg="1"/>
      <p:bldP spid="21540" grpId="0" animBg="1"/>
      <p:bldP spid="21541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594225"/>
            <a:ext cx="8601075" cy="158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Today’s Key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to think of marketing as delivering services.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characteristics of services and service quality.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Innovate with services: product company adding services or services company adding products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0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9600" cy="1001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Questions for struggling companies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566863"/>
            <a:ext cx="8320087" cy="4733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business are you in?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does your customer accomplish with your product?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Is your customer interested in a “product”, a “service”, or a “solution”?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188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70" y="0"/>
            <a:ext cx="8229600" cy="10010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 of SCA from services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1" y="1284882"/>
            <a:ext cx="5906282" cy="3807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746" y="1284883"/>
            <a:ext cx="1591437" cy="426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1" y="1284882"/>
            <a:ext cx="2117441" cy="109401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5164" y="5092595"/>
            <a:ext cx="8839200" cy="1129851"/>
          </a:xfrm>
          <a:prstGeom prst="rect">
            <a:avLst/>
          </a:prstGeom>
          <a:ln w="571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Manufactured elevators &amp; escalators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Founded in Finland, 1908</a:t>
            </a:r>
          </a:p>
        </p:txBody>
      </p:sp>
    </p:spTree>
    <p:extLst>
      <p:ext uri="{BB962C8B-B14F-4D97-AF65-F5344CB8AC3E}">
        <p14:creationId xmlns:p14="http://schemas.microsoft.com/office/powerpoint/2010/main" val="86618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70" y="0"/>
            <a:ext cx="8229600" cy="101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 of SCA from services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/>
              <a:t>Problems: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Quality increased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Less replacement orders in existing markets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Globalization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Price pressure from global manufacturers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Growing markets were foreign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/>
              <a:t>Higher costs to sell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/>
              <a:t>Risks from geo-political, cultural, distance, currency, etc…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1523"/>
            <a:ext cx="7920318" cy="1464948"/>
          </a:xfrm>
        </p:spPr>
        <p:txBody>
          <a:bodyPr/>
          <a:lstStyle/>
          <a:p>
            <a:r>
              <a:rPr lang="en-US" dirty="0"/>
              <a:t>Innovating Through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8650" y="1397002"/>
            <a:ext cx="7886700" cy="4689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dirty="0"/>
              <a:t>Solution: Transition to Selling Services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Transactional sales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“please buy my elevator”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“I’ll throw in maintenance if there are issues”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Maintenance prioritization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Negotiate maintenance visits upfront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Change to </a:t>
            </a:r>
            <a:r>
              <a:rPr lang="en-US" sz="2800" b="1" i="1" dirty="0"/>
              <a:t>relational</a:t>
            </a:r>
            <a:r>
              <a:rPr lang="en-US" sz="2800" dirty="0"/>
              <a:t> contracts &amp; norms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Build ongoing connection &amp; knowledge of customers (Knowledge SCA)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Availability to many customers in dense area (Network SCA)</a:t>
            </a:r>
            <a:endParaRPr lang="en-US" sz="36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70" y="1"/>
            <a:ext cx="8229600" cy="101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 of SCA from services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8650" y="1397002"/>
            <a:ext cx="8178920" cy="46894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dirty="0"/>
              <a:t>Solution: Transition to Selling Services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 startAt="3"/>
            </a:pPr>
            <a:r>
              <a:rPr lang="en-US" sz="3600" dirty="0"/>
              <a:t>Final “solution” selling</a:t>
            </a:r>
            <a:endParaRPr lang="en-US" sz="2800" dirty="0"/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“Sell” availability of resource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/>
              <a:t>“Pay per day of operation at high level of quality”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Handle all install, replacement, maintenance , insurance, etc… </a:t>
            </a:r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Can buy other manufacturers products</a:t>
            </a:r>
          </a:p>
          <a:p>
            <a:pPr marL="1033463" lvl="1" indent="-457200">
              <a:lnSpc>
                <a:spcPct val="80000"/>
              </a:lnSpc>
            </a:pPr>
            <a:endParaRPr lang="en-US" sz="2800" dirty="0"/>
          </a:p>
          <a:p>
            <a:pPr marL="1033463" lvl="1" indent="-457200">
              <a:lnSpc>
                <a:spcPct val="80000"/>
              </a:lnSpc>
            </a:pPr>
            <a:endParaRPr lang="en-US" sz="2800" dirty="0"/>
          </a:p>
          <a:p>
            <a:pPr marL="1033463" lvl="1" indent="-457200">
              <a:lnSpc>
                <a:spcPct val="80000"/>
              </a:lnSpc>
            </a:pPr>
            <a:endParaRPr lang="en-US" sz="2800" dirty="0"/>
          </a:p>
          <a:p>
            <a:pPr marL="1033463" lvl="1" indent="-457200">
              <a:lnSpc>
                <a:spcPct val="80000"/>
              </a:lnSpc>
            </a:pPr>
            <a:endParaRPr lang="en-US" sz="2800" dirty="0"/>
          </a:p>
          <a:p>
            <a:pPr marL="1033463" lvl="1" indent="-457200">
              <a:lnSpc>
                <a:spcPct val="80000"/>
              </a:lnSpc>
            </a:pPr>
            <a:r>
              <a:rPr lang="en-US" sz="2800" dirty="0"/>
              <a:t>Efficiency goes up &amp; costs go down</a:t>
            </a:r>
            <a:endParaRPr lang="en-US" sz="36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70" y="0"/>
            <a:ext cx="8229600" cy="10309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 of SCA from services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542" y="4076497"/>
            <a:ext cx="2089439" cy="1397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10" y="4124196"/>
            <a:ext cx="2422995" cy="13658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15013" y="4377122"/>
            <a:ext cx="1388613" cy="7964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0"/>
            <a:ext cx="8775700" cy="1001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Integrated </a:t>
            </a:r>
            <a:r>
              <a:rPr lang="en-US" sz="4000" b="1" dirty="0"/>
              <a:t>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7787"/>
            <a:ext cx="8142288" cy="464661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b="1" i="1" dirty="0"/>
              <a:t>Bundle</a:t>
            </a:r>
            <a:r>
              <a:rPr lang="en-US" sz="2000" dirty="0"/>
              <a:t> services around core product with new service capabilities into product (</a:t>
            </a:r>
            <a:r>
              <a:rPr lang="en-US" sz="2000" dirty="0" err="1"/>
              <a:t>ipod</a:t>
            </a:r>
            <a:r>
              <a:rPr lang="en-US" sz="2000" dirty="0"/>
              <a:t> + </a:t>
            </a:r>
            <a:r>
              <a:rPr lang="en-US" sz="2000" dirty="0" err="1"/>
              <a:t>itunes</a:t>
            </a:r>
            <a:r>
              <a:rPr lang="en-US" sz="2000" dirty="0"/>
              <a:t>)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/>
              <a:t>Take over </a:t>
            </a:r>
            <a:r>
              <a:rPr lang="en-US" sz="2000" dirty="0"/>
              <a:t>middleman </a:t>
            </a:r>
            <a:r>
              <a:rPr lang="en-US" sz="2000" b="1" dirty="0"/>
              <a:t>distribution</a:t>
            </a:r>
            <a:r>
              <a:rPr lang="en-US" sz="2000" dirty="0"/>
              <a:t>, install, replacement, (</a:t>
            </a:r>
            <a:r>
              <a:rPr lang="en-US" sz="2000" dirty="0" err="1"/>
              <a:t>Kone</a:t>
            </a:r>
            <a:r>
              <a:rPr lang="en-US" sz="2000" dirty="0"/>
              <a:t>)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/>
              <a:t>Solve for</a:t>
            </a:r>
            <a:r>
              <a:rPr lang="en-US" sz="2000" dirty="0"/>
              <a:t> </a:t>
            </a:r>
            <a:r>
              <a:rPr lang="en-US" sz="2000" b="1" dirty="0"/>
              <a:t>risk</a:t>
            </a:r>
            <a:r>
              <a:rPr lang="en-US" sz="2000" dirty="0"/>
              <a:t> and </a:t>
            </a:r>
            <a:r>
              <a:rPr lang="en-US" sz="2000" b="1" dirty="0"/>
              <a:t>payment</a:t>
            </a:r>
            <a:r>
              <a:rPr lang="en-US" sz="2000" dirty="0"/>
              <a:t> to sell total solution (Rover)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Leverage concentrated </a:t>
            </a:r>
            <a:r>
              <a:rPr lang="en-US" sz="2000" b="1" i="1" dirty="0"/>
              <a:t>knowledge</a:t>
            </a:r>
            <a:r>
              <a:rPr lang="en-US" sz="2000" dirty="0"/>
              <a:t> (</a:t>
            </a:r>
            <a:r>
              <a:rPr lang="en-US" sz="2000" dirty="0" err="1"/>
              <a:t>WayUp</a:t>
            </a:r>
            <a:r>
              <a:rPr lang="en-US" sz="2000" dirty="0"/>
              <a:t>/</a:t>
            </a:r>
            <a:r>
              <a:rPr lang="en-US" sz="2000" dirty="0" err="1"/>
              <a:t>CampusJob</a:t>
            </a:r>
            <a:r>
              <a:rPr lang="en-US" sz="2000" dirty="0"/>
              <a:t>: Consult &amp; Educate)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73754" y="6077697"/>
            <a:ext cx="6766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(Davies, Brady, </a:t>
            </a:r>
            <a:r>
              <a:rPr lang="en-US" sz="1600" dirty="0" err="1"/>
              <a:t>Hobday</a:t>
            </a:r>
            <a:r>
              <a:rPr lang="en-US" sz="1600" dirty="0"/>
              <a:t> 2006; Wise and Baumgartner 1999)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460" y="3297610"/>
            <a:ext cx="3641767" cy="24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Innovation “Processes” in Services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30550" y="1205756"/>
            <a:ext cx="7886700" cy="46894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Problem: </a:t>
            </a:r>
            <a:r>
              <a:rPr lang="en-US" sz="2400" dirty="0"/>
              <a:t>Service innovation is difficult to research before launch, success depends on execution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Solutions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Bank of America’s Idea </a:t>
            </a:r>
            <a:r>
              <a:rPr lang="en-US" sz="2400" b="1" dirty="0"/>
              <a:t>Generation &amp;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Stage-gate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Redesigned “experimental” branches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Wal-Mart’s let </a:t>
            </a:r>
            <a:r>
              <a:rPr lang="en-US" sz="2400" b="1" dirty="0"/>
              <a:t>1,000 flowers bloom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All stores can develop and implement ideas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Systematic duplication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Emeralds Facebook 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0"/>
            <a:ext cx="8758238" cy="1001059"/>
          </a:xfrm>
        </p:spPr>
        <p:txBody>
          <a:bodyPr/>
          <a:lstStyle/>
          <a:p>
            <a:pPr eaLnBrk="1" hangingPunct="1"/>
            <a:r>
              <a:rPr lang="en-US" sz="3600" dirty="0"/>
              <a:t>Product + Service Innovations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70000"/>
            <a:ext cx="8229600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Innovate across </a:t>
            </a:r>
            <a:r>
              <a:rPr lang="en-US" sz="2800" b="1" dirty="0"/>
              <a:t>Customer-Activity-Chain</a:t>
            </a:r>
            <a:r>
              <a:rPr lang="en-US" sz="2800" dirty="0"/>
              <a:t> (CAC)</a:t>
            </a:r>
          </a:p>
          <a:p>
            <a:pPr eaLnBrk="1" hangingPunct="1"/>
            <a:r>
              <a:rPr lang="en-US" sz="2800" b="1" dirty="0"/>
              <a:t>CAC</a:t>
            </a:r>
            <a:r>
              <a:rPr lang="en-US" sz="2800" dirty="0"/>
              <a:t>: total experience revolving around “product” </a:t>
            </a:r>
          </a:p>
          <a:p>
            <a:pPr lvl="1" eaLnBrk="1" hangingPunct="1"/>
            <a:r>
              <a:rPr lang="en-US" sz="2400" b="1" i="1" dirty="0"/>
              <a:t>Temporal</a:t>
            </a:r>
            <a:r>
              <a:rPr lang="en-US" sz="2400" dirty="0"/>
              <a:t>: end-to-end sequence of related activities</a:t>
            </a:r>
          </a:p>
          <a:p>
            <a:pPr lvl="2"/>
            <a:r>
              <a:rPr lang="en-US" sz="2000" dirty="0"/>
              <a:t>Leads to specific customer outcomes</a:t>
            </a:r>
          </a:p>
          <a:p>
            <a:pPr lvl="1"/>
            <a:r>
              <a:rPr lang="en-US" sz="2400" b="1" i="1" dirty="0"/>
              <a:t>Expansion</a:t>
            </a:r>
            <a:r>
              <a:rPr lang="en-US" sz="2400" dirty="0"/>
              <a:t>: total related activities across company &amp; industry boundaries</a:t>
            </a:r>
          </a:p>
          <a:p>
            <a:pPr eaLnBrk="1" hangingPunct="1"/>
            <a:endParaRPr lang="en-US" sz="2800" dirty="0"/>
          </a:p>
          <a:p>
            <a:r>
              <a:rPr lang="en-US" sz="2800" i="1" dirty="0"/>
              <a:t>Change boundaries </a:t>
            </a:r>
            <a:r>
              <a:rPr lang="en-US" sz="2800" dirty="0"/>
              <a:t>between user &amp; provider</a:t>
            </a:r>
          </a:p>
          <a:p>
            <a:r>
              <a:rPr lang="en-US" sz="2800" dirty="0"/>
              <a:t>Innovate to </a:t>
            </a:r>
            <a:r>
              <a:rPr lang="en-US" sz="2800" i="1" dirty="0"/>
              <a:t>help with </a:t>
            </a:r>
            <a:r>
              <a:rPr lang="en-US" sz="2800" dirty="0"/>
              <a:t>more of the </a:t>
            </a:r>
            <a:r>
              <a:rPr lang="en-US" sz="2800" i="1" dirty="0"/>
              <a:t>CAC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257925"/>
            <a:ext cx="4967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 (Sawhney, Balasubramanian, and Krishnan, 2004)</a:t>
            </a:r>
          </a:p>
        </p:txBody>
      </p:sp>
    </p:spTree>
    <p:extLst>
      <p:ext uri="{BB962C8B-B14F-4D97-AF65-F5344CB8AC3E}">
        <p14:creationId xmlns:p14="http://schemas.microsoft.com/office/powerpoint/2010/main" val="1436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9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But, “Service Innovations” Take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84" r="10838"/>
          <a:stretch/>
        </p:blipFill>
        <p:spPr bwMode="auto">
          <a:xfrm>
            <a:off x="674255" y="1202143"/>
            <a:ext cx="7166544" cy="504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288" y="6218705"/>
            <a:ext cx="3025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/>
              <a:t>(Fang, </a:t>
            </a:r>
            <a:r>
              <a:rPr lang="en-US" sz="1600" dirty="0" err="1"/>
              <a:t>Palmatier</a:t>
            </a:r>
            <a:r>
              <a:rPr lang="en-US" sz="1600" dirty="0"/>
              <a:t>, and </a:t>
            </a:r>
            <a:r>
              <a:rPr lang="en-US" sz="1600" dirty="0" err="1"/>
              <a:t>Steenkamp</a:t>
            </a:r>
            <a:r>
              <a:rPr lang="en-US" sz="1600" dirty="0"/>
              <a:t> 2008)</a:t>
            </a:r>
          </a:p>
        </p:txBody>
      </p:sp>
      <p:sp>
        <p:nvSpPr>
          <p:cNvPr id="10" name="Down Arrow 9"/>
          <p:cNvSpPr/>
          <p:nvPr/>
        </p:nvSpPr>
        <p:spPr>
          <a:xfrm rot="14149507">
            <a:off x="4702735" y="640052"/>
            <a:ext cx="572888" cy="4961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3408" y="1805149"/>
            <a:ext cx="3667309" cy="1250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dirty="0"/>
              <a:t>Must reach a critical mass before positively impacting firm value (20 to 30%)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3732800" y="3025697"/>
            <a:ext cx="284967" cy="1296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61943" y="3286125"/>
            <a:ext cx="3549333" cy="222527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tIns="18288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Faster &amp; larger effects if: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Related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Increase R&amp;D spend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Slow growth core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High level of competition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New salesforce</a:t>
            </a:r>
          </a:p>
        </p:txBody>
      </p:sp>
    </p:spTree>
    <p:extLst>
      <p:ext uri="{BB962C8B-B14F-4D97-AF65-F5344CB8AC3E}">
        <p14:creationId xmlns:p14="http://schemas.microsoft.com/office/powerpoint/2010/main" val="7619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4" grpId="0" animBg="1"/>
      <p:bldP spid="819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vs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64" y="1057564"/>
            <a:ext cx="8229600" cy="51308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Perfect before or after launch?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Perfect products before launch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Launch is expensive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Difficult to change once production ramps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Test prototypes with conjoint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Launch services as MVP </a:t>
            </a:r>
            <a:r>
              <a:rPr lang="en-US" sz="2400" dirty="0"/>
              <a:t>(lean startup book)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Find which segment fits (product market fit)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Refine with user feedback (iterate)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Rate of change predicts winner (Tesla software updates)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6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+ Service = </a:t>
            </a:r>
            <a:r>
              <a:rPr lang="en-US" dirty="0">
                <a:sym typeface="Wingdings" panose="05000000000000000000" pitchFamily="2" charset="2"/>
              </a:rPr>
              <a:t>holy grail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8521700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Product companies should add services for knowledge accumulation, differentiation, and relationship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Service companies should consider adding product to reinforce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59" y="3979235"/>
            <a:ext cx="3875058" cy="217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760" y="4451926"/>
            <a:ext cx="1120515" cy="130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275" y="3979235"/>
            <a:ext cx="4244249" cy="24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41" y="107695"/>
            <a:ext cx="6999185" cy="554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21891"/>
            <a:ext cx="9143861" cy="34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92760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Services</a:t>
            </a:r>
          </a:p>
          <a:p>
            <a:r>
              <a:rPr lang="en-US" dirty="0"/>
              <a:t>Remaining class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Consulting Project for Portland Trailblazers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Presentations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Final Exam – On Canvas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1 page of written notes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Peer Evaluation included in Final Exam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315" y="1327150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4 Fundamental Complexities of Marketing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23950"/>
            <a:ext cx="8229600" cy="48006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Customers are different (heterogeneity)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</a:rPr>
              <a:t>STP &amp; Customer centricity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Customers change (dynamics)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</a:rPr>
              <a:t>CLV, AERC, Product Lifecycle and diffusion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Competition reacts (pressure &amp; disruption)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</a:rPr>
              <a:t>SCA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Resources are limited (interdependency)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</a:rPr>
              <a:t>ROM, control loop, Portfolio management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365" y="1045497"/>
            <a:ext cx="593016" cy="680031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noFill/>
          </a:ln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1)</a:t>
            </a: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noProof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2)</a:t>
            </a: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1200" cap="none" spc="0" normalizeH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3)</a:t>
            </a: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1" noProof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noProof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4)</a:t>
            </a:r>
            <a:endParaRPr kumimoji="0" lang="en-US" sz="2400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209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Strategy, STP, SCA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strategy?</a:t>
            </a:r>
          </a:p>
          <a:p>
            <a:endParaRPr lang="en-US" dirty="0"/>
          </a:p>
          <a:p>
            <a:r>
              <a:rPr lang="en-US" dirty="0"/>
              <a:t>STP?</a:t>
            </a:r>
          </a:p>
          <a:p>
            <a:endParaRPr lang="en-US" dirty="0"/>
          </a:p>
          <a:p>
            <a:r>
              <a:rPr lang="en-US" dirty="0"/>
              <a:t>SCA?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91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Theory of Optimal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Tradeoff between desire for: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Autonomy vs _________?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Niche vs Mass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66" y="3532151"/>
            <a:ext cx="4694443" cy="29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7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120976"/>
            <a:ext cx="8407400" cy="11963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Foundation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 Business Strategy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552299" y="1324534"/>
            <a:ext cx="4297680" cy="822960"/>
            <a:chOff x="2560320" y="1645920"/>
            <a:chExt cx="4297680" cy="82296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7432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Akzidenz-Grotesk BQ" panose="02000503000000000000" pitchFamily="50" charset="0"/>
                </a:rPr>
                <a:t>Customers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132446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latin typeface="Akzidenz-Grotesk BQ" panose="02000503000000000000" pitchFamily="50" charset="0"/>
                </a:rPr>
                <a:t>Company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4864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Akzidenz-Grotesk BQ" panose="02000503000000000000" pitchFamily="50" charset="0"/>
                </a:rPr>
                <a:t>Competitors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560320" y="1645920"/>
              <a:ext cx="4297680" cy="82296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0305" y="1445876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kzidenz-Grotesk BQ" panose="02000503000000000000" pitchFamily="50" charset="0"/>
              </a:rPr>
              <a:t>Background analysis (3Cs)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727158" y="4233945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Akzidenz-Grotesk BQ" panose="02000503000000000000" pitchFamily="50" charset="0"/>
              </a:rPr>
              <a:t>Pricing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7543800" y="4234284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Akzidenz-Grotesk BQ" panose="02000503000000000000" pitchFamily="50" charset="0"/>
              </a:rPr>
              <a:t>Sales and Profits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560320" y="3437814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61255" y="3572019"/>
            <a:ext cx="194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Marketing mix</a:t>
            </a:r>
          </a:p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(4Ps &amp; SCA)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672111" y="213939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923899" y="2794852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5287478" y="2794852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3276599" y="4002411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5"/>
          <p:cNvSpPr>
            <a:spLocks/>
          </p:cNvSpPr>
          <p:nvPr/>
        </p:nvSpPr>
        <p:spPr bwMode="auto">
          <a:xfrm rot="10800000">
            <a:off x="7257647" y="3361614"/>
            <a:ext cx="148038" cy="2659743"/>
          </a:xfrm>
          <a:prstGeom prst="leftBrace">
            <a:avLst>
              <a:gd name="adj1" fmla="val 80556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b="1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80305" y="2465545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Fit to Market (STP)</a:t>
            </a: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3321518" y="465701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6064718" y="465701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318405" y="4791217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Customer management (AERC &amp; CLV)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727158" y="2566252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Segmentation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4116404" y="2566252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Targeting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5470358" y="2566252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Positioning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552299" y="2383372"/>
            <a:ext cx="4297680" cy="82296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727158" y="3559725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Product</a:t>
            </a:r>
          </a:p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(Offering)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4116404" y="3559725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Place</a:t>
            </a:r>
          </a:p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(Distribution)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5470358" y="3559725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Promotion</a:t>
            </a: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4672111" y="320921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2719137" y="5681745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Contagion</a:t>
            </a:r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2552299" y="4885614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9137" y="4993011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Acquisition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4095683" y="4993011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Expansion</a:t>
            </a: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5462337" y="4993011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latin typeface="Akzidenz-Grotesk BQ" panose="02000503000000000000" pitchFamily="50" charset="0"/>
              </a:rPr>
              <a:t>Retention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915878" y="5221611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5282799" y="5221611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4678460" y="4016925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6064718" y="4002411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270249" y="5434857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4672110" y="5449371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6058368" y="5434857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9" grpId="0" animBg="1"/>
      <p:bldP spid="21" grpId="0" animBg="1"/>
      <p:bldP spid="22" grpId="0"/>
      <p:bldP spid="23" grpId="0" animBg="1"/>
      <p:bldP spid="25" grpId="0" animBg="1"/>
      <p:bldP spid="26" grpId="0" animBg="1"/>
      <p:bldP spid="27" grpId="0" animBg="1"/>
      <p:bldP spid="30" grpId="0" animBg="1"/>
      <p:bldP spid="31" grpId="0"/>
      <p:bldP spid="35" grpId="0" animBg="1"/>
      <p:bldP spid="36" grpId="0" animBg="1"/>
      <p:bldP spid="37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5600" y="0"/>
            <a:ext cx="8159750" cy="1030941"/>
          </a:xfrm>
        </p:spPr>
        <p:txBody>
          <a:bodyPr>
            <a:normAutofit/>
          </a:bodyPr>
          <a:lstStyle/>
          <a:p>
            <a:r>
              <a:rPr lang="en-US" dirty="0"/>
              <a:t>Answer these 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124427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Tx/>
              <a:buAutoNum type="arabicPeriod"/>
            </a:pPr>
            <a:r>
              <a:rPr lang="en-US" sz="3200" dirty="0"/>
              <a:t>Who to sell to? </a:t>
            </a:r>
          </a:p>
          <a:p>
            <a:pPr marL="971550" lvl="1" indent="-514350">
              <a:buFontTx/>
              <a:buAutoNum type="arabicPeriod"/>
            </a:pPr>
            <a:r>
              <a:rPr lang="en-US" sz="3200" dirty="0"/>
              <a:t>What to sell (real and perceived)? </a:t>
            </a:r>
          </a:p>
          <a:p>
            <a:pPr marL="971550" lvl="1" indent="-514350">
              <a:buFontTx/>
              <a:buAutoNum type="arabicPeriod"/>
            </a:pPr>
            <a:r>
              <a:rPr lang="en-US" sz="3200" dirty="0"/>
              <a:t>How to win (sustain competitive advantage)?</a:t>
            </a:r>
          </a:p>
          <a:p>
            <a:pPr marL="971550" lvl="1" indent="-514350">
              <a:buFontTx/>
              <a:buAutoNum type="arabicPeriod"/>
            </a:pPr>
            <a:r>
              <a:rPr lang="en-US" sz="3200" dirty="0"/>
              <a:t>How to manage customer interactions (acquisition, expansion, retention)?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800" y="4457974"/>
            <a:ext cx="2895007" cy="1742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700" y="4933950"/>
            <a:ext cx="2863700" cy="1257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467" y="4303108"/>
            <a:ext cx="2580203" cy="20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Markstrat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41403"/>
            <a:ext cx="7886700" cy="50450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Strategy</a:t>
            </a:r>
          </a:p>
          <a:p>
            <a:pPr marL="1033463" lvl="1" indent="-457200"/>
            <a:r>
              <a:rPr lang="en-US" dirty="0"/>
              <a:t>STP to create &amp; hold valuable position</a:t>
            </a:r>
          </a:p>
          <a:p>
            <a:pPr marL="1033463" lvl="1" indent="-457200"/>
            <a:r>
              <a:rPr lang="en-US" dirty="0"/>
              <a:t>Customer-centricity, Market-Orientation, and 3Cs</a:t>
            </a:r>
          </a:p>
          <a:p>
            <a:pPr marL="1033463" lvl="1" indent="-457200"/>
            <a:r>
              <a:rPr lang="en-US" dirty="0"/>
              <a:t>Long term planning &amp; short term execution</a:t>
            </a:r>
          </a:p>
          <a:p>
            <a:r>
              <a:rPr lang="en-US" dirty="0"/>
              <a:t>Competition, Dynamics &amp; Heterogeneity</a:t>
            </a:r>
          </a:p>
          <a:p>
            <a:r>
              <a:rPr lang="en-US" dirty="0"/>
              <a:t>Interrelated Decisions</a:t>
            </a:r>
          </a:p>
          <a:p>
            <a:pPr marL="1033463" lvl="1" indent="-457200"/>
            <a:r>
              <a:rPr lang="en-US" dirty="0"/>
              <a:t>Constraints (budget &amp; time) </a:t>
            </a:r>
          </a:p>
          <a:p>
            <a:pPr marL="1033463" lvl="1" indent="-457200"/>
            <a:r>
              <a:rPr lang="en-US" dirty="0"/>
              <a:t>Synergies (R&amp;D, marketing mix, sales &amp; budget)</a:t>
            </a:r>
          </a:p>
          <a:p>
            <a:pPr marL="457200" indent="-457200"/>
            <a:r>
              <a:rPr lang="en-US" dirty="0"/>
              <a:t>Research &amp; Analytics</a:t>
            </a:r>
          </a:p>
          <a:p>
            <a:pPr marL="1033463" lvl="1" indent="-457200"/>
            <a:r>
              <a:rPr lang="en-US" dirty="0"/>
              <a:t>Conjoint &amp; STP (semantic and/or MDS)</a:t>
            </a:r>
          </a:p>
          <a:p>
            <a:pPr marL="1033463" lvl="1" indent="-457200"/>
            <a:r>
              <a:rPr lang="en-US" dirty="0"/>
              <a:t>Experiments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endParaRPr lang="en-US" dirty="0"/>
          </a:p>
          <a:p>
            <a:r>
              <a:rPr lang="en-US" dirty="0"/>
              <a:t>Three components?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3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Customer Equity &amp; Brand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 &amp; Relationship building costs are Investments or Expenses?</a:t>
            </a:r>
          </a:p>
          <a:p>
            <a:endParaRPr lang="en-US" dirty="0"/>
          </a:p>
          <a:p>
            <a:r>
              <a:rPr lang="en-US" dirty="0"/>
              <a:t>4 Pillars of Brand Equity?</a:t>
            </a:r>
          </a:p>
          <a:p>
            <a:endParaRPr lang="en-US" dirty="0"/>
          </a:p>
          <a:p>
            <a:r>
              <a:rPr lang="en-US" dirty="0"/>
              <a:t>4 Stages of Brand Development?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65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816018" y="1565275"/>
            <a:ext cx="1297157" cy="962025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77069" y="1828799"/>
            <a:ext cx="425998" cy="335903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05199" y="1828800"/>
            <a:ext cx="273699" cy="424306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-188499" y="308029"/>
            <a:ext cx="772212" cy="3952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7990" y="0"/>
            <a:ext cx="8776009" cy="1011271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nl-BE" sz="3400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CLV Analysis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05200" y="6486338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564F23D3-8803-CF4A-B954-A163913B866C}" type="slidenum">
              <a:rPr lang="en-US" smtClean="0">
                <a:latin typeface="Arial"/>
                <a:cs typeface="Arial"/>
              </a:rPr>
              <a:pPr algn="ctr"/>
              <a:t>38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381000" y="2734118"/>
            <a:ext cx="7315200" cy="31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CLV = lifetime value of a customer (or segment) in $</a:t>
            </a:r>
          </a:p>
          <a:p>
            <a:pPr lvl="1" algn="just">
              <a:lnSpc>
                <a:spcPct val="150000"/>
              </a:lnSpc>
            </a:pPr>
            <a:r>
              <a:rPr lang="en-US" sz="2000" i="1" dirty="0">
                <a:latin typeface="Arial"/>
                <a:cs typeface="Arial"/>
              </a:rPr>
              <a:t>m</a:t>
            </a:r>
            <a:r>
              <a:rPr lang="en-US" sz="2000" dirty="0">
                <a:latin typeface="Arial"/>
                <a:cs typeface="Arial"/>
              </a:rPr>
              <a:t> = margin $ (revenue – variable costs)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= discount rate as a %	</a:t>
            </a:r>
          </a:p>
          <a:p>
            <a:pPr lvl="1" algn="just">
              <a:lnSpc>
                <a:spcPct val="150000"/>
              </a:lnSpc>
            </a:pPr>
            <a:r>
              <a:rPr lang="en-US" sz="2000" i="1" dirty="0">
                <a:latin typeface="Arial"/>
                <a:cs typeface="Arial"/>
              </a:rPr>
              <a:t>r </a:t>
            </a:r>
            <a:r>
              <a:rPr lang="en-US" sz="2000" dirty="0">
                <a:latin typeface="Arial"/>
                <a:cs typeface="Arial"/>
              </a:rPr>
              <a:t>= retention rate a %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AC = acquisition cost for customer in $</a:t>
            </a:r>
          </a:p>
          <a:p>
            <a:pPr algn="just" eaLnBrk="0" hangingPunct="0">
              <a:lnSpc>
                <a:spcPct val="150000"/>
              </a:lnSpc>
            </a:pPr>
            <a:endParaRPr lang="en-US" sz="1600" dirty="0">
              <a:latin typeface="Arial"/>
              <a:cs typeface="Arial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 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81000" y="6172573"/>
            <a:ext cx="1755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</a:t>
            </a:r>
            <a:r>
              <a:rPr lang="en-US" sz="1600" dirty="0" err="1"/>
              <a:t>Ofek</a:t>
            </a:r>
            <a:r>
              <a:rPr lang="en-US" sz="1600" dirty="0"/>
              <a:t> 2002)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5661943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Calculation assumes values do not change in the future</a:t>
            </a:r>
          </a:p>
        </p:txBody>
      </p:sp>
      <p:graphicFrame>
        <p:nvGraphicFramePr>
          <p:cNvPr id="34" name="Object 4"/>
          <p:cNvGraphicFramePr>
            <a:graphicFrameLocks/>
          </p:cNvGraphicFramePr>
          <p:nvPr/>
        </p:nvGraphicFramePr>
        <p:xfrm>
          <a:off x="2455863" y="1565275"/>
          <a:ext cx="3541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562040" imgH="431640" progId="Equation.3">
                  <p:embed/>
                </p:oleObj>
              </mc:Choice>
              <mc:Fallback>
                <p:oleObj name="Equation" r:id="rId3" imgW="1562040" imgH="431640" progId="Equation.3">
                  <p:embed/>
                  <p:pic>
                    <p:nvPicPr>
                      <p:cNvPr id="3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565275"/>
                        <a:ext cx="35417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7206" y="1041237"/>
            <a:ext cx="1097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Margin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8800" y="2253106"/>
            <a:ext cx="150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Initial cost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2053" y="104123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Multiplier</a:t>
            </a: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956203" y="1502902"/>
            <a:ext cx="548997" cy="325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4755994" y="1502902"/>
            <a:ext cx="64784" cy="16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6" idx="0"/>
            <a:endCxn id="34" idx="3"/>
          </p:cNvCxnSpPr>
          <p:nvPr/>
        </p:nvCxnSpPr>
        <p:spPr>
          <a:xfrm flipH="1" flipV="1">
            <a:off x="5997575" y="2046287"/>
            <a:ext cx="395473" cy="206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3" name="Slide Number Placeholder 7"/>
          <p:cNvSpPr txBox="1">
            <a:spLocks/>
          </p:cNvSpPr>
          <p:nvPr/>
        </p:nvSpPr>
        <p:spPr>
          <a:xfrm>
            <a:off x="7010400" y="6550837"/>
            <a:ext cx="2133600" cy="307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Slide </a:t>
            </a:r>
            <a:fld id="{564F23D3-8803-CF4A-B954-A163913B866C}" type="slidenum">
              <a:rPr lang="en-US" smtClean="0">
                <a:latin typeface="Arial"/>
                <a:cs typeface="Arial"/>
              </a:rPr>
              <a:pPr/>
              <a:t>38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4245" name="Picture 149" descr="http://3.bp.blogspot.com/-9wej0gLOElU/VSJDtA5Ii8I/AAAAAAAAAD8/Yw3pvctr42Q/s1600/logo-fedex_zps56f4020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991" y="3562316"/>
            <a:ext cx="3343800" cy="15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0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Slide </a:t>
            </a:r>
            <a:fld id="{564F23D3-8803-CF4A-B954-A163913B866C}" type="slidenum">
              <a:rPr lang="en-US" smtClean="0">
                <a:latin typeface="Arial"/>
                <a:cs typeface="Arial"/>
              </a:rPr>
              <a:pPr/>
              <a:t>39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AER</a:t>
            </a:r>
            <a:r>
              <a:rPr lang="en-US" sz="4000" b="1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lang="en-US" sz="4000" b="1" dirty="0">
                <a:latin typeface="Arial"/>
                <a:cs typeface="Arial"/>
              </a:rPr>
              <a:t>: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25" y="11282"/>
            <a:ext cx="3162596" cy="927846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367022" y="1384179"/>
            <a:ext cx="17526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177022" y="1384179"/>
            <a:ext cx="16002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1300222" y="1841379"/>
            <a:ext cx="1066800" cy="12954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 rot="5400000">
            <a:off x="7015222" y="3060579"/>
            <a:ext cx="533400" cy="14478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2519422" y="16127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2367022" y="1460379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2367022" y="1361768"/>
            <a:ext cx="5410200" cy="21336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4" name="Oval 21"/>
          <p:cNvSpPr>
            <a:spLocks noChangeArrowheads="1"/>
          </p:cNvSpPr>
          <p:nvPr/>
        </p:nvSpPr>
        <p:spPr bwMode="auto">
          <a:xfrm>
            <a:off x="2519422" y="27557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5" name="Oval 25"/>
          <p:cNvSpPr>
            <a:spLocks noChangeArrowheads="1"/>
          </p:cNvSpPr>
          <p:nvPr/>
        </p:nvSpPr>
        <p:spPr bwMode="auto">
          <a:xfrm>
            <a:off x="2367022" y="2603379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6" name="Oval 25"/>
          <p:cNvSpPr>
            <a:spLocks noChangeArrowheads="1"/>
          </p:cNvSpPr>
          <p:nvPr/>
        </p:nvSpPr>
        <p:spPr bwMode="auto">
          <a:xfrm>
            <a:off x="4195822" y="1536579"/>
            <a:ext cx="10668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4805422" y="2603379"/>
            <a:ext cx="10668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8" name="Oval 25"/>
          <p:cNvSpPr>
            <a:spLocks noChangeArrowheads="1"/>
          </p:cNvSpPr>
          <p:nvPr/>
        </p:nvSpPr>
        <p:spPr bwMode="auto">
          <a:xfrm>
            <a:off x="6558022" y="2527179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3281422" y="3212979"/>
            <a:ext cx="3733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519422" y="73784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Recently Acquired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72022" y="9269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Long-term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53222" y="77457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Nearly Lost/ Lost</a:t>
            </a:r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>
            <a:off x="1681222" y="2679579"/>
            <a:ext cx="818927" cy="6631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 flipV="1">
            <a:off x="1833622" y="2159625"/>
            <a:ext cx="666527" cy="1389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5" name="Oval 21"/>
          <p:cNvSpPr>
            <a:spLocks noChangeArrowheads="1"/>
          </p:cNvSpPr>
          <p:nvPr/>
        </p:nvSpPr>
        <p:spPr bwMode="auto">
          <a:xfrm>
            <a:off x="2900422" y="27557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6" name="Oval 21"/>
          <p:cNvSpPr>
            <a:spLocks noChangeArrowheads="1"/>
          </p:cNvSpPr>
          <p:nvPr/>
        </p:nvSpPr>
        <p:spPr bwMode="auto">
          <a:xfrm>
            <a:off x="2519422" y="30605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7" name="Oval 21"/>
          <p:cNvSpPr>
            <a:spLocks noChangeArrowheads="1"/>
          </p:cNvSpPr>
          <p:nvPr/>
        </p:nvSpPr>
        <p:spPr bwMode="auto">
          <a:xfrm>
            <a:off x="2976622" y="30605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2900422" y="16127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2595622" y="19175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0" name="Oval 21"/>
          <p:cNvSpPr>
            <a:spLocks noChangeArrowheads="1"/>
          </p:cNvSpPr>
          <p:nvPr/>
        </p:nvSpPr>
        <p:spPr bwMode="auto">
          <a:xfrm>
            <a:off x="2976622" y="19175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1" name="Oval 21"/>
          <p:cNvSpPr>
            <a:spLocks noChangeArrowheads="1"/>
          </p:cNvSpPr>
          <p:nvPr/>
        </p:nvSpPr>
        <p:spPr bwMode="auto">
          <a:xfrm>
            <a:off x="1528822" y="22223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2" name="Oval 21"/>
          <p:cNvSpPr>
            <a:spLocks noChangeArrowheads="1"/>
          </p:cNvSpPr>
          <p:nvPr/>
        </p:nvSpPr>
        <p:spPr bwMode="auto">
          <a:xfrm>
            <a:off x="1376422" y="25271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>
            <a:off x="3406809" y="2056531"/>
            <a:ext cx="3151213" cy="73626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5020502" y="2247947"/>
            <a:ext cx="89720" cy="38347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445029" y="1460379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20910" y="1975413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24695" y="236773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773992" y="3039495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4a</a:t>
            </a:r>
          </a:p>
        </p:txBody>
      </p:sp>
      <p:sp>
        <p:nvSpPr>
          <p:cNvPr id="99" name="Line 26"/>
          <p:cNvSpPr>
            <a:spLocks noChangeShapeType="1"/>
          </p:cNvSpPr>
          <p:nvPr/>
        </p:nvSpPr>
        <p:spPr bwMode="auto">
          <a:xfrm>
            <a:off x="7396222" y="3212979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" name="Oval 21"/>
          <p:cNvSpPr>
            <a:spLocks noChangeArrowheads="1"/>
          </p:cNvSpPr>
          <p:nvPr/>
        </p:nvSpPr>
        <p:spPr bwMode="auto">
          <a:xfrm>
            <a:off x="4599682" y="1954925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4348222" y="1688979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2" name="Oval 21"/>
          <p:cNvSpPr>
            <a:spLocks noChangeArrowheads="1"/>
          </p:cNvSpPr>
          <p:nvPr/>
        </p:nvSpPr>
        <p:spPr bwMode="auto">
          <a:xfrm>
            <a:off x="6939022" y="3670179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3" name="Oval 21"/>
          <p:cNvSpPr>
            <a:spLocks noChangeArrowheads="1"/>
          </p:cNvSpPr>
          <p:nvPr/>
        </p:nvSpPr>
        <p:spPr bwMode="auto">
          <a:xfrm>
            <a:off x="4970068" y="2931749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4" name="Oval 21"/>
          <p:cNvSpPr>
            <a:spLocks noChangeArrowheads="1"/>
          </p:cNvSpPr>
          <p:nvPr/>
        </p:nvSpPr>
        <p:spPr bwMode="auto">
          <a:xfrm>
            <a:off x="6710422" y="26795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5" name="Oval 21"/>
          <p:cNvSpPr>
            <a:spLocks noChangeArrowheads="1"/>
          </p:cNvSpPr>
          <p:nvPr/>
        </p:nvSpPr>
        <p:spPr bwMode="auto">
          <a:xfrm>
            <a:off x="7091422" y="29081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6" name="Oval 21"/>
          <p:cNvSpPr>
            <a:spLocks noChangeArrowheads="1"/>
          </p:cNvSpPr>
          <p:nvPr/>
        </p:nvSpPr>
        <p:spPr bwMode="auto">
          <a:xfrm>
            <a:off x="7320022" y="3670179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110222" y="153657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Satisfied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86422" y="313677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Loyalist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74292" y="1231779"/>
            <a:ext cx="15090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Baby Amazonians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81822" y="1942403"/>
            <a:ext cx="137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Angry or “Cheater”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321390" y="2591879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One Timers</a:t>
            </a:r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>
            <a:off x="5262622" y="1990802"/>
            <a:ext cx="1441687" cy="63614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441766" y="2264825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2b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06536" y="2247948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1b</a:t>
            </a: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 flipV="1">
            <a:off x="3143979" y="2027533"/>
            <a:ext cx="1059314" cy="60389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4779123" y="1665820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5063240" y="2673547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335409" y="3179225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4b</a:t>
            </a:r>
          </a:p>
        </p:txBody>
      </p:sp>
      <p:sp>
        <p:nvSpPr>
          <p:cNvPr id="123" name="Line 26"/>
          <p:cNvSpPr>
            <a:spLocks noChangeShapeType="1"/>
          </p:cNvSpPr>
          <p:nvPr/>
        </p:nvSpPr>
        <p:spPr bwMode="auto">
          <a:xfrm flipH="1">
            <a:off x="1947922" y="3235390"/>
            <a:ext cx="3238500" cy="748927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4" name="Line 26"/>
          <p:cNvSpPr>
            <a:spLocks noChangeShapeType="1"/>
          </p:cNvSpPr>
          <p:nvPr/>
        </p:nvSpPr>
        <p:spPr bwMode="auto">
          <a:xfrm flipH="1" flipV="1">
            <a:off x="919222" y="2706286"/>
            <a:ext cx="1028700" cy="1300442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5" name="Line 26"/>
          <p:cNvSpPr>
            <a:spLocks noChangeShapeType="1"/>
          </p:cNvSpPr>
          <p:nvPr/>
        </p:nvSpPr>
        <p:spPr bwMode="auto">
          <a:xfrm flipV="1">
            <a:off x="938495" y="2450979"/>
            <a:ext cx="297773" cy="244731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767279" y="3569219"/>
            <a:ext cx="46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>
            <a:off x="3414549" y="1755959"/>
            <a:ext cx="838200" cy="727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 flipH="1" flipV="1">
            <a:off x="5884468" y="2897309"/>
            <a:ext cx="661308" cy="10124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Line 26"/>
          <p:cNvSpPr>
            <a:spLocks noChangeShapeType="1"/>
          </p:cNvSpPr>
          <p:nvPr/>
        </p:nvSpPr>
        <p:spPr bwMode="auto">
          <a:xfrm flipH="1" flipV="1">
            <a:off x="6094708" y="1777598"/>
            <a:ext cx="819368" cy="69695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68504" y="2893069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201108" y="1692459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358" y="3895521"/>
            <a:ext cx="3247916" cy="260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5158" y="603679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STP for each Choice</a:t>
            </a:r>
          </a:p>
        </p:txBody>
      </p:sp>
    </p:spTree>
    <p:extLst>
      <p:ext uri="{BB962C8B-B14F-4D97-AF65-F5344CB8AC3E}">
        <p14:creationId xmlns:p14="http://schemas.microsoft.com/office/powerpoint/2010/main" val="408328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70000"/>
            <a:ext cx="8601075" cy="1187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Today’s Key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to think of marketing as delivering services. (job to be done)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characteristics of services and service quality.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Innovate with services: product company adding services or services company adding products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37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Marketing Strategy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Components?</a:t>
            </a:r>
          </a:p>
          <a:p>
            <a:endParaRPr lang="en-US" dirty="0"/>
          </a:p>
          <a:p>
            <a:r>
              <a:rPr lang="en-US" dirty="0"/>
              <a:t>Control Loop Metrics</a:t>
            </a:r>
          </a:p>
          <a:p>
            <a:r>
              <a:rPr lang="en-US" dirty="0"/>
              <a:t>	Mission metrics?</a:t>
            </a:r>
          </a:p>
          <a:p>
            <a:r>
              <a:rPr lang="en-US" dirty="0"/>
              <a:t>	Customer centric performance metrics?</a:t>
            </a:r>
          </a:p>
          <a:p>
            <a:endParaRPr lang="en-US" dirty="0"/>
          </a:p>
          <a:p>
            <a:r>
              <a:rPr lang="en-US" b="1" dirty="0"/>
              <a:t>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7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75974"/>
            <a:ext cx="230816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Return</a:t>
            </a:r>
          </a:p>
          <a:p>
            <a:pPr algn="ctr"/>
            <a:r>
              <a:rPr lang="en-US" sz="3200" b="1" dirty="0"/>
              <a:t>On </a:t>
            </a:r>
          </a:p>
          <a:p>
            <a:pPr algn="ctr"/>
            <a:r>
              <a:rPr lang="en-US" sz="3200" b="1" dirty="0"/>
              <a:t>Marketing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1528" y="1327244"/>
            <a:ext cx="23887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the outcome?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5841" y="3058435"/>
            <a:ext cx="2834640" cy="11887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the cost?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9478" y="2252972"/>
            <a:ext cx="125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=</a:t>
            </a:r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>
            <a:off x="3382322" y="2760804"/>
            <a:ext cx="57616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667" y="4971696"/>
            <a:ext cx="752047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Most</a:t>
            </a:r>
            <a:r>
              <a:rPr lang="en-US" sz="3200" dirty="0"/>
              <a:t> </a:t>
            </a:r>
            <a:r>
              <a:rPr lang="en-US" sz="3200" b="1" dirty="0"/>
              <a:t>important</a:t>
            </a:r>
            <a:r>
              <a:rPr lang="en-US" sz="3200" dirty="0"/>
              <a:t> </a:t>
            </a:r>
            <a:r>
              <a:rPr lang="en-US" sz="3200" b="1" dirty="0"/>
              <a:t>recent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contribution to</a:t>
            </a:r>
            <a:r>
              <a:rPr lang="en-US" sz="3200" dirty="0"/>
              <a:t> </a:t>
            </a:r>
            <a:r>
              <a:rPr lang="en-US" sz="3200" b="1" dirty="0"/>
              <a:t>marketing strategy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9912" y="1327244"/>
            <a:ext cx="2226919" cy="10772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the cost?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52653" y="1864407"/>
            <a:ext cx="443397" cy="1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Define?</a:t>
            </a:r>
          </a:p>
          <a:p>
            <a:endParaRPr lang="en-US" dirty="0"/>
          </a:p>
          <a:p>
            <a:r>
              <a:rPr lang="en-US" dirty="0"/>
              <a:t>Blue Ocean?</a:t>
            </a:r>
          </a:p>
          <a:p>
            <a:endParaRPr lang="en-US" dirty="0"/>
          </a:p>
          <a:p>
            <a:r>
              <a:rPr lang="en-US" dirty="0"/>
              <a:t>Disruptive Technology &amp; Innovators Dilemma?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77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new offerings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041400"/>
            <a:ext cx="8763000" cy="5509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Avoid making customer </a:t>
            </a:r>
            <a:r>
              <a:rPr lang="en-US" sz="2800" b="1" dirty="0">
                <a:solidFill>
                  <a:schemeClr val="accent1"/>
                </a:solidFill>
              </a:rPr>
              <a:t>give something up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919163" lvl="1" indent="-342900"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</a:rPr>
              <a:t>Compatibility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Endow benefits</a:t>
            </a:r>
            <a:r>
              <a:rPr lang="en-US" sz="2800" dirty="0">
                <a:solidFill>
                  <a:schemeClr val="accent1"/>
                </a:solidFill>
              </a:rPr>
              <a:t>… they give you up </a:t>
            </a:r>
          </a:p>
          <a:p>
            <a:pPr marL="919163" lvl="1" indent="-342900">
              <a:lnSpc>
                <a:spcPct val="80000"/>
              </a:lnSpc>
            </a:pPr>
            <a:r>
              <a:rPr lang="en-US" sz="2400" dirty="0" err="1">
                <a:solidFill>
                  <a:srgbClr val="C00000"/>
                </a:solidFill>
              </a:rPr>
              <a:t>Trialability</a:t>
            </a:r>
            <a:r>
              <a:rPr lang="en-US" sz="2400" dirty="0">
                <a:solidFill>
                  <a:srgbClr val="C00000"/>
                </a:solidFill>
              </a:rPr>
              <a:t>, Complexity, &amp; Relative Advantage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“De-Risk” to ease concerns for “</a:t>
            </a:r>
            <a:r>
              <a:rPr lang="en-US" sz="2800" b="1" dirty="0">
                <a:solidFill>
                  <a:schemeClr val="accent1"/>
                </a:solidFill>
              </a:rPr>
              <a:t>loss aversion</a:t>
            </a:r>
            <a:r>
              <a:rPr lang="en-US" sz="2800" dirty="0">
                <a:solidFill>
                  <a:schemeClr val="accent1"/>
                </a:solidFill>
              </a:rPr>
              <a:t>”</a:t>
            </a:r>
          </a:p>
          <a:p>
            <a:pPr marL="919163" lvl="1" indent="-342900"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</a:rPr>
              <a:t>Observability &amp;</a:t>
            </a:r>
            <a:r>
              <a:rPr lang="en-US" sz="2400" dirty="0">
                <a:solidFill>
                  <a:srgbClr val="0A0203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Trialability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Successful launch strategies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Eliminate the old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Targeting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Seek new customers &amp; uses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Where do disruptions enter market?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Developers’ </a:t>
            </a:r>
            <a:r>
              <a:rPr lang="en-US" sz="2800" b="1" dirty="0">
                <a:solidFill>
                  <a:schemeClr val="accent1"/>
                </a:solidFill>
              </a:rPr>
              <a:t>curse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Product developers are familiar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Inflate value compared to novice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447" y="2989021"/>
            <a:ext cx="2126717" cy="208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437" y="5070160"/>
            <a:ext cx="2279563" cy="1245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9915" y="3127060"/>
            <a:ext cx="108452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38" y="16061"/>
            <a:ext cx="8229600" cy="1001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dirty="0"/>
              <a:t>Why Services? History.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53" y="1063727"/>
            <a:ext cx="4065122" cy="2110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292" y="1149275"/>
            <a:ext cx="3617396" cy="19669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21257" y="3195051"/>
            <a:ext cx="5052298" cy="3315086"/>
            <a:chOff x="414810" y="372737"/>
            <a:chExt cx="7772400" cy="59763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810" y="1112964"/>
              <a:ext cx="7772400" cy="523614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14810" y="372737"/>
              <a:ext cx="7772400" cy="400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</a:rPr>
                <a:t>Bureau of Labor Statistics 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93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646" y="0"/>
            <a:ext cx="8229600" cy="10309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dirty="0"/>
              <a:t>Why Services? Future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95089" y="1566865"/>
            <a:ext cx="8461447" cy="37671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800" dirty="0"/>
              <a:t>In the past, you buy and own the asset.</a:t>
            </a:r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endParaRPr lang="en-US" sz="2800" dirty="0"/>
          </a:p>
          <a:p>
            <a:pPr algn="ctr" eaLnBrk="1" hangingPunct="1">
              <a:lnSpc>
                <a:spcPct val="90000"/>
              </a:lnSpc>
            </a:pPr>
            <a:r>
              <a:rPr lang="en-US" sz="2800" dirty="0"/>
              <a:t>Now, you can just buy the moment?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89" y="2332805"/>
            <a:ext cx="4564044" cy="22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158" y="2332805"/>
            <a:ext cx="3673378" cy="22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1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Smiling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" y="1244503"/>
            <a:ext cx="7541050" cy="514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4450" y="5598636"/>
            <a:ext cx="1854200" cy="683264"/>
          </a:xfrm>
          <a:prstGeom prst="rect">
            <a:avLst/>
          </a:prstGeom>
          <a:solidFill>
            <a:srgbClr val="E7E6E6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Upstream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Component production</a:t>
            </a:r>
          </a:p>
          <a:p>
            <a:r>
              <a:rPr lang="en-US" sz="1300" i="1" dirty="0">
                <a:solidFill>
                  <a:schemeClr val="accent1"/>
                </a:solidFill>
              </a:rPr>
              <a:t>World Tech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1350" y="5597046"/>
            <a:ext cx="1854200" cy="683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Middle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Product Assembly</a:t>
            </a:r>
          </a:p>
          <a:p>
            <a:pPr algn="ctr"/>
            <a:r>
              <a:rPr lang="en-US" sz="1300" i="1" dirty="0">
                <a:solidFill>
                  <a:schemeClr val="accent1"/>
                </a:solidFill>
              </a:rPr>
              <a:t>World Cost 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8250" y="5598636"/>
            <a:ext cx="2305900" cy="667875"/>
          </a:xfrm>
          <a:prstGeom prst="rect">
            <a:avLst/>
          </a:prstGeom>
          <a:solidFill>
            <a:srgbClr val="E7E6E6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Downstream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Distribution</a:t>
            </a:r>
          </a:p>
          <a:p>
            <a:r>
              <a:rPr lang="en-US" sz="1300" i="1" dirty="0">
                <a:solidFill>
                  <a:schemeClr val="accent1"/>
                </a:solidFill>
              </a:rPr>
              <a:t>Region Brand Relationship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" y="5598636"/>
            <a:ext cx="1501350" cy="683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Phase</a:t>
            </a:r>
          </a:p>
          <a:p>
            <a:pPr algn="ctr"/>
            <a:endParaRPr lang="en-US" sz="1400" b="1" dirty="0">
              <a:solidFill>
                <a:schemeClr val="accent1"/>
              </a:solidFill>
            </a:endParaRP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Comp Success</a:t>
            </a:r>
            <a:endParaRPr lang="en-US" sz="13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6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Smiling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" y="1244503"/>
            <a:ext cx="7541050" cy="514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4450" y="5598636"/>
            <a:ext cx="1854200" cy="683264"/>
          </a:xfrm>
          <a:prstGeom prst="rect">
            <a:avLst/>
          </a:prstGeom>
          <a:solidFill>
            <a:srgbClr val="E7E6E6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Upstream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Component production</a:t>
            </a:r>
          </a:p>
          <a:p>
            <a:r>
              <a:rPr lang="en-US" sz="1300" i="1" dirty="0">
                <a:solidFill>
                  <a:schemeClr val="accent1"/>
                </a:solidFill>
              </a:rPr>
              <a:t>World Tech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1350" y="5597046"/>
            <a:ext cx="1854200" cy="683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Middle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Product Assembly</a:t>
            </a:r>
          </a:p>
          <a:p>
            <a:pPr algn="ctr"/>
            <a:r>
              <a:rPr lang="en-US" sz="1300" i="1" dirty="0">
                <a:solidFill>
                  <a:schemeClr val="accent1"/>
                </a:solidFill>
              </a:rPr>
              <a:t>World Cost 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8250" y="5598636"/>
            <a:ext cx="2305900" cy="667875"/>
          </a:xfrm>
          <a:prstGeom prst="rect">
            <a:avLst/>
          </a:prstGeom>
          <a:solidFill>
            <a:srgbClr val="E7E6E6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Downstream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Distribution</a:t>
            </a:r>
          </a:p>
          <a:p>
            <a:r>
              <a:rPr lang="en-US" sz="1300" i="1" dirty="0">
                <a:solidFill>
                  <a:schemeClr val="accent1"/>
                </a:solidFill>
              </a:rPr>
              <a:t>Region Brand Relationship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" y="5598636"/>
            <a:ext cx="1501350" cy="683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Phase</a:t>
            </a:r>
          </a:p>
          <a:p>
            <a:pPr algn="ctr"/>
            <a:endParaRPr lang="en-US" sz="1400" b="1" dirty="0">
              <a:solidFill>
                <a:schemeClr val="accent1"/>
              </a:solidFill>
            </a:endParaRP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Comp Success</a:t>
            </a:r>
            <a:endParaRPr lang="en-US" sz="1300" i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668" y="1244503"/>
            <a:ext cx="5321299" cy="39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Services win… closer to customer experience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6684" y="1483201"/>
            <a:ext cx="2870124" cy="2955449"/>
            <a:chOff x="492991" y="2350594"/>
            <a:chExt cx="3536954" cy="37222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991" y="2350594"/>
              <a:ext cx="3536954" cy="37222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1033" y="2350594"/>
              <a:ext cx="1750930" cy="4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IBM</a:t>
              </a:r>
            </a:p>
          </p:txBody>
        </p:sp>
      </p:grpSp>
      <p:pic>
        <p:nvPicPr>
          <p:cNvPr id="10242" name="Picture 2" descr="Image result for aw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55" y="4685746"/>
            <a:ext cx="2918766" cy="10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286" y="1478654"/>
            <a:ext cx="2718723" cy="1864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487" y="1478654"/>
            <a:ext cx="2260343" cy="2037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175" y="4438650"/>
            <a:ext cx="2485162" cy="15916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02" y="4438650"/>
            <a:ext cx="1400898" cy="1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</TotalTime>
  <Words>2189</Words>
  <Application>Microsoft Office PowerPoint</Application>
  <PresentationFormat>On-screen Show (4:3)</PresentationFormat>
  <Paragraphs>554</Paragraphs>
  <Slides>43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Akzidenz-Grotesk BQ</vt:lpstr>
      <vt:lpstr>Arial</vt:lpstr>
      <vt:lpstr>Calibri</vt:lpstr>
      <vt:lpstr>Century Gothic</vt:lpstr>
      <vt:lpstr>Helvetica</vt:lpstr>
      <vt:lpstr>Times New Roman</vt:lpstr>
      <vt:lpstr>Verdana</vt:lpstr>
      <vt:lpstr>Wingdings</vt:lpstr>
      <vt:lpstr>Henderson_MKTG490_SPRING16</vt:lpstr>
      <vt:lpstr>Equation</vt:lpstr>
      <vt:lpstr>Class 15 SERVICES MARKETING and SERVICES INNOVATION</vt:lpstr>
      <vt:lpstr>Innovating Through Services</vt:lpstr>
      <vt:lpstr>Agenda for Today &amp; Next Few Classes </vt:lpstr>
      <vt:lpstr>Today’s Key Topics</vt:lpstr>
      <vt:lpstr>Why Services? History.</vt:lpstr>
      <vt:lpstr>Why Services? Future</vt:lpstr>
      <vt:lpstr>Smiling Curves</vt:lpstr>
      <vt:lpstr>Smiling Curves</vt:lpstr>
      <vt:lpstr>Services win… closer to customer experience</vt:lpstr>
      <vt:lpstr>Today’s Key Topics</vt:lpstr>
      <vt:lpstr>What are Services?</vt:lpstr>
      <vt:lpstr>Key “Service” Characteristics</vt:lpstr>
      <vt:lpstr>3 Additional P’s for Services</vt:lpstr>
      <vt:lpstr>Service Quality (SQ)</vt:lpstr>
      <vt:lpstr>Gaps Model = SQ failures</vt:lpstr>
      <vt:lpstr>Today’s Key Topics</vt:lpstr>
      <vt:lpstr>Questions for struggling companies</vt:lpstr>
      <vt:lpstr>Example of SCA from services</vt:lpstr>
      <vt:lpstr>Example of SCA from services</vt:lpstr>
      <vt:lpstr>Example of SCA from services</vt:lpstr>
      <vt:lpstr>Example of SCA from services</vt:lpstr>
      <vt:lpstr>Integrated Solution</vt:lpstr>
      <vt:lpstr>Innovation “Processes” in Services</vt:lpstr>
      <vt:lpstr>Product + Service Innovations</vt:lpstr>
      <vt:lpstr>But, “Service Innovations” Take Time</vt:lpstr>
      <vt:lpstr>Products vs Services</vt:lpstr>
      <vt:lpstr>Product + Service = holy grail</vt:lpstr>
      <vt:lpstr>PowerPoint Presentation</vt:lpstr>
      <vt:lpstr>Course Review</vt:lpstr>
      <vt:lpstr>4 Fundamental Complexities of Marketing</vt:lpstr>
      <vt:lpstr>Strategy, STP, SCA</vt:lpstr>
      <vt:lpstr>Theory of Optimal Distinctiveness</vt:lpstr>
      <vt:lpstr>Foundation of Business Strategy</vt:lpstr>
      <vt:lpstr>Answer these questions</vt:lpstr>
      <vt:lpstr>Markstrat</vt:lpstr>
      <vt:lpstr>Market Orientation</vt:lpstr>
      <vt:lpstr>Customer Equity &amp; Brand Equity</vt:lpstr>
      <vt:lpstr>PowerPoint Presentation</vt:lpstr>
      <vt:lpstr>AERC:</vt:lpstr>
      <vt:lpstr>Marketing Strategy Planning Process</vt:lpstr>
      <vt:lpstr>PowerPoint Presentation</vt:lpstr>
      <vt:lpstr>Innovation</vt:lpstr>
      <vt:lpstr>Marketing new offerings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Natalie Chisam</cp:lastModifiedBy>
  <cp:revision>412</cp:revision>
  <dcterms:created xsi:type="dcterms:W3CDTF">2014-01-01T01:10:36Z</dcterms:created>
  <dcterms:modified xsi:type="dcterms:W3CDTF">2019-12-03T18:13:14Z</dcterms:modified>
</cp:coreProperties>
</file>