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6"/>
  </p:notesMasterIdLst>
  <p:handoutMasterIdLst>
    <p:handoutMasterId r:id="rId27"/>
  </p:handoutMasterIdLst>
  <p:sldIdLst>
    <p:sldId id="325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r Henderson" initials="CH" lastIdx="1" clrIdx="0">
    <p:extLst>
      <p:ext uri="{19B8F6BF-5375-455C-9EA6-DF929625EA0E}">
        <p15:presenceInfo xmlns:p15="http://schemas.microsoft.com/office/powerpoint/2012/main" userId="S-1-5-21-2613503727-1553357937-2150718590-132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890D"/>
    <a:srgbClr val="AFCCA0"/>
    <a:srgbClr val="62A710"/>
    <a:srgbClr val="F9DD7D"/>
    <a:srgbClr val="141413"/>
    <a:srgbClr val="FF66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2722" autoAdjust="0"/>
  </p:normalViewPr>
  <p:slideViewPr>
    <p:cSldViewPr snapToGrid="0">
      <p:cViewPr varScale="1">
        <p:scale>
          <a:sx n="105" d="100"/>
          <a:sy n="105" d="100"/>
        </p:scale>
        <p:origin x="2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AECA-69D8-AE4F-BFE4-3E0048F51D4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1F26-DEF1-5D44-B74F-DF67DA0E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3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74C1-FCCA-4D21-8CDB-36AB78892A7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8E80-CEAF-49D1-B1B1-2FF7018CD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2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6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67B0C-1E0F-436D-B983-49487AB7AA4B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7275"/>
          </a:xfrm>
          <a:ln w="12700" cap="flat">
            <a:solidFill>
              <a:schemeClr val="tx1"/>
            </a:solidFill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7332" tIns="48667" rIns="97332" bIns="48667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65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43CE-43B3-4DD3-BB85-D34844CE3A87}" type="slidenum">
              <a:rPr lang="en-US"/>
              <a:pPr/>
              <a:t>24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r>
              <a:rPr lang="en-US"/>
              <a:t>The forecast turned out to be remarkably accurate.</a:t>
            </a:r>
          </a:p>
        </p:txBody>
      </p:sp>
    </p:spTree>
    <p:extLst>
      <p:ext uri="{BB962C8B-B14F-4D97-AF65-F5344CB8AC3E}">
        <p14:creationId xmlns:p14="http://schemas.microsoft.com/office/powerpoint/2010/main" val="346741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5A36E-EF0D-421D-BA2C-7C1C164C526E}" type="slidenum">
              <a:rPr lang="en-US"/>
              <a:pPr/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Customers on either side may look the same, but are buying for fundamentally different reasons.</a:t>
            </a:r>
          </a:p>
          <a:p>
            <a:endParaRPr lang="en-US"/>
          </a:p>
          <a:p>
            <a:r>
              <a:rPr lang="en-US"/>
              <a:t>Early adopters buys for a change agents (expecting radical discontinuity) while early majority buys for productivity improvement (want to minimize disruptions), early adopters don’t make good references for early majority but early majority want references.</a:t>
            </a:r>
          </a:p>
          <a:p>
            <a:r>
              <a:rPr lang="en-US"/>
              <a:t>Examples, optical switching, electronic books, artificial intelligence</a:t>
            </a:r>
          </a:p>
          <a:p>
            <a:r>
              <a:rPr lang="en-US"/>
              <a:t>First there is market, then market goes away while main stream waits to see what will happen, then it may start up again</a:t>
            </a:r>
          </a:p>
          <a:p>
            <a:r>
              <a:rPr lang="en-US"/>
              <a:t>Xerox-Document Mgt Software</a:t>
            </a:r>
          </a:p>
          <a:p>
            <a:r>
              <a:rPr lang="en-US"/>
              <a:t>Stuck in the chasm</a:t>
            </a:r>
          </a:p>
          <a:p>
            <a:r>
              <a:rPr lang="en-US"/>
              <a:t>Final focused just on Pharma</a:t>
            </a:r>
          </a:p>
          <a:p>
            <a:r>
              <a:rPr lang="en-US"/>
              <a:t>Won 30 to 40 customers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E6359-95EC-4B60-A3C2-390C2AF76DF1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1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D6CC-4E62-F34B-B6E5-684CAFD727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D6CC-4E62-F34B-B6E5-684CAFD727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FF71F-B48D-4D93-9442-91D66EF42DEF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 eaLnBrk="0" hangingPunct="0"/>
            <a:fld id="{A45944E3-8825-41F1-BB59-38B808989F8E}" type="slidenum">
              <a:rPr lang="en-US" sz="1300"/>
              <a:pPr algn="r" defTabSz="957263" eaLnBrk="0" hangingPunct="0"/>
              <a:t>19</a:t>
            </a:fld>
            <a:endParaRPr lang="en-US" sz="130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17550"/>
            <a:ext cx="4779962" cy="3584575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41838"/>
            <a:ext cx="5365750" cy="4303712"/>
          </a:xfrm>
          <a:noFill/>
          <a:ln/>
        </p:spPr>
        <p:txBody>
          <a:bodyPr lIns="95747" tIns="47873" rIns="95747" bIns="478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9D48A-E3F1-4046-93C3-99641E115583}" type="slidenum">
              <a:rPr lang="en-US"/>
              <a:pPr/>
              <a:t>20</a:t>
            </a:fld>
            <a:endParaRPr lang="en-US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29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29</a:t>
            </a:r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23</a:t>
            </a:r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5</a:t>
            </a:r>
          </a:p>
        </p:txBody>
      </p:sp>
      <p:sp>
        <p:nvSpPr>
          <p:cNvPr id="71697" name="Rectangle 16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Rectangle 17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Rectangle 18"/>
          <p:cNvSpPr>
            <a:spLocks noChangeArrowheads="1"/>
          </p:cNvSpPr>
          <p:nvPr/>
        </p:nvSpPr>
        <p:spPr bwMode="auto">
          <a:xfrm>
            <a:off x="4144963" y="0"/>
            <a:ext cx="3170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Rectangle 19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5</a:t>
            </a:r>
          </a:p>
        </p:txBody>
      </p:sp>
      <p:sp>
        <p:nvSpPr>
          <p:cNvPr id="71701" name="Rectangle 20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Rectangle 21"/>
          <p:cNvSpPr>
            <a:spLocks noChangeArrowheads="1"/>
          </p:cNvSpPr>
          <p:nvPr/>
        </p:nvSpPr>
        <p:spPr bwMode="auto">
          <a:xfrm>
            <a:off x="0" y="0"/>
            <a:ext cx="3170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71704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974725" y="4556125"/>
            <a:ext cx="5365750" cy="4319588"/>
          </a:xfrm>
          <a:noFill/>
          <a:ln/>
        </p:spPr>
        <p:txBody>
          <a:bodyPr lIns="97332" tIns="48667" rIns="97332" bIns="4866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5176C-55DE-42AA-8296-6B55FE79CFFF}" type="slidenum">
              <a:rPr lang="en-US"/>
              <a:pPr/>
              <a:t>21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8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B2822-7525-44E0-A799-39966572D4B5}" type="slidenum">
              <a:rPr lang="en-US"/>
              <a:pPr/>
              <a:t>22</a:t>
            </a:fld>
            <a:endParaRPr lang="en-US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41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41</a:t>
            </a:r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33</a:t>
            </a:r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13</a:t>
            </a:r>
          </a:p>
        </p:txBody>
      </p:sp>
      <p:sp>
        <p:nvSpPr>
          <p:cNvPr id="73745" name="Rectangle 16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Rectangle 17"/>
          <p:cNvSpPr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Rectangle 18"/>
          <p:cNvSpPr>
            <a:spLocks noChangeArrowheads="1"/>
          </p:cNvSpPr>
          <p:nvPr/>
        </p:nvSpPr>
        <p:spPr bwMode="auto">
          <a:xfrm>
            <a:off x="4144963" y="0"/>
            <a:ext cx="3170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Rectangle 19"/>
          <p:cNvSpPr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6788" eaLnBrk="0" hangingPunct="0"/>
            <a:r>
              <a:rPr lang="en-US" sz="1100" i="1"/>
              <a:t>13</a:t>
            </a:r>
          </a:p>
        </p:txBody>
      </p:sp>
      <p:sp>
        <p:nvSpPr>
          <p:cNvPr id="73749" name="Rectangle 20"/>
          <p:cNvSpPr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Rectangle 21"/>
          <p:cNvSpPr>
            <a:spLocks noChangeArrowheads="1"/>
          </p:cNvSpPr>
          <p:nvPr/>
        </p:nvSpPr>
        <p:spPr bwMode="auto">
          <a:xfrm>
            <a:off x="0" y="0"/>
            <a:ext cx="3170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73752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974725" y="4556125"/>
            <a:ext cx="5365750" cy="4319588"/>
          </a:xfrm>
          <a:noFill/>
          <a:ln/>
        </p:spPr>
        <p:txBody>
          <a:bodyPr lIns="97332" tIns="48667" rIns="97332" bIns="4866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8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4"/>
            <a:ext cx="7772400" cy="713618"/>
          </a:xfrm>
        </p:spPr>
        <p:txBody>
          <a:bodyPr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492084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PROFESSOR HENDERSON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378284"/>
            <a:ext cx="4116010" cy="330731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684463"/>
            <a:ext cx="7772400" cy="6080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270000"/>
            <a:ext cx="8229600" cy="51308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4565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54565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54565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54565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5456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entagon 10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4" name="Picture 3" descr="LCB-BAR-BLK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5" name="Picture 14" descr="LCB-BAR-BLK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16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3"/>
            <a:ext cx="7772400" cy="1214487"/>
          </a:xfrm>
        </p:spPr>
        <p:txBody>
          <a:bodyPr anchor="b"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542488"/>
            <a:ext cx="6400800" cy="835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530"/>
            <a:ext cx="4038600" cy="4585151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6530"/>
            <a:ext cx="4038600" cy="4585152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6" name="Picture 15" descr="LCB-BAR-BLK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952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55600" y="6259512"/>
            <a:ext cx="30861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660142" y="6259512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2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8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  <p:sldLayoutId id="2147483683" r:id="rId5"/>
    <p:sldLayoutId id="2147483687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0" y="3636071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14</a:t>
            </a:r>
            <a:br>
              <a:rPr lang="en-US" dirty="0"/>
            </a:br>
            <a:r>
              <a:rPr lang="en-US" dirty="0"/>
              <a:t>DISRUPTION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LAUNCHING INNOVATIONS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Henderson 2017©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4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09" y="127000"/>
            <a:ext cx="8913091" cy="838200"/>
          </a:xfrm>
        </p:spPr>
        <p:txBody>
          <a:bodyPr>
            <a:normAutofit/>
          </a:bodyPr>
          <a:lstStyle/>
          <a:p>
            <a:r>
              <a:rPr lang="en-US" sz="3600" dirty="0"/>
              <a:t>Address in any growth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82259" y="1169047"/>
            <a:ext cx="8153400" cy="5194808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Psychology &amp; Prospect Theory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+mj-lt"/>
              </a:rPr>
              <a:t>Scarcity &amp; social proof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chemeClr val="accent1"/>
                </a:solidFill>
                <a:latin typeface="+mj-lt"/>
              </a:rPr>
              <a:t>Endowment effect &amp; loss aversion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>
                <a:solidFill>
                  <a:schemeClr val="accent1"/>
                </a:solidFill>
                <a:latin typeface="+mj-lt"/>
              </a:rPr>
              <a:t>Crossing the Chasm </a:t>
            </a:r>
            <a:r>
              <a:rPr lang="en-US" sz="2600" kern="0" dirty="0">
                <a:solidFill>
                  <a:schemeClr val="accent1"/>
                </a:solidFill>
                <a:latin typeface="+mj-lt"/>
              </a:rPr>
              <a:t>(customer and feature road map)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Rogers’ 5 Factors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Relative advantage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Compat</a:t>
            </a:r>
            <a:r>
              <a:rPr lang="en-GB" sz="24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bility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Complexity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Trialability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Observability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7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Additional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926" y="1270000"/>
            <a:ext cx="7265096" cy="5130800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Product Life Cycle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Crossing the Chasm</a:t>
            </a:r>
          </a:p>
          <a:p>
            <a:pPr marL="800100" lvl="3">
              <a:buFont typeface="Arial" panose="020B0604020202020204" pitchFamily="34" charset="0"/>
              <a:buChar char="•"/>
            </a:pPr>
            <a:r>
              <a:rPr lang="en-US" dirty="0"/>
              <a:t>How to reach mainstream customers?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Growth Hacking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First Mover Advantage?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Bass diffusion model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Consulting project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ME2 questions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7137" y="2696807"/>
            <a:ext cx="709789" cy="4967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0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4353" y="187325"/>
            <a:ext cx="3086100" cy="4575175"/>
          </a:xfrm>
        </p:spPr>
        <p:txBody>
          <a:bodyPr/>
          <a:lstStyle/>
          <a:p>
            <a:r>
              <a:rPr lang="en-US" dirty="0"/>
              <a:t>Growth hacker success?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58" y="5542384"/>
            <a:ext cx="9006842" cy="1315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776" y="-1"/>
            <a:ext cx="53408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3854" cy="5137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59" y="-1"/>
            <a:ext cx="5340883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" y="1506371"/>
            <a:ext cx="9225450" cy="2994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798" y="0"/>
            <a:ext cx="9297046" cy="17243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209550" y="869183"/>
            <a:ext cx="5181600" cy="855188"/>
          </a:xfrm>
          <a:prstGeom prst="ellipse">
            <a:avLst/>
          </a:prstGeom>
          <a:noFill/>
          <a:ln w="57150">
            <a:solidFill>
              <a:srgbClr val="FF2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0780"/>
            <a:ext cx="9463549" cy="23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Additional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926" y="1270000"/>
            <a:ext cx="7265096" cy="5130800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Product Life Cycle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Crossing the Chasm</a:t>
            </a:r>
          </a:p>
          <a:p>
            <a:pPr marL="800100" lvl="3">
              <a:buFont typeface="Arial" panose="020B0604020202020204" pitchFamily="34" charset="0"/>
              <a:buChar char="•"/>
            </a:pPr>
            <a:r>
              <a:rPr lang="en-US" dirty="0"/>
              <a:t>How to reach mainstream customers?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Growth Hacking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First Mover Advantage?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Bass diffusion model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Consulting project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ME2 questions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7137" y="3160270"/>
            <a:ext cx="709789" cy="4967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First mover advantage?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65 year historical study on market entry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Failure rate of pioneers is 47%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11% of pioneers are ultimate leaders (10 years later)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First mover advantage is trumped by followers who are better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b="1" i="1" dirty="0">
                <a:solidFill>
                  <a:schemeClr val="accent1"/>
                </a:solidFill>
              </a:rPr>
              <a:t>Best beats first.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9600" y="5995895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</a:t>
            </a:r>
            <a:r>
              <a:rPr lang="en-US" sz="1600" dirty="0" err="1"/>
              <a:t>Tellis</a:t>
            </a:r>
            <a:r>
              <a:rPr lang="en-US" sz="1600" dirty="0"/>
              <a:t> and </a:t>
            </a:r>
            <a:r>
              <a:rPr lang="en-US" sz="1600" dirty="0" err="1"/>
              <a:t>Golder</a:t>
            </a:r>
            <a:r>
              <a:rPr lang="en-US" sz="1600" dirty="0"/>
              <a:t> 1996)</a:t>
            </a:r>
          </a:p>
        </p:txBody>
      </p:sp>
    </p:spTree>
    <p:extLst>
      <p:ext uri="{BB962C8B-B14F-4D97-AF65-F5344CB8AC3E}">
        <p14:creationId xmlns:p14="http://schemas.microsoft.com/office/powerpoint/2010/main" val="22205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1"/>
            <a:ext cx="4152900" cy="6446981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Company is…</a:t>
            </a: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“World’s biggest chain of highway restaurants.”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“Pioneer in restaurant franchising.”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“Most strongly entrenched factor in the industry.”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“Most fabulous success story in restaurant chains.”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quotes from Financial World, 1964-1967</a:t>
            </a:r>
          </a:p>
          <a:p>
            <a:pPr>
              <a:lnSpc>
                <a:spcPct val="90000"/>
              </a:lnSpc>
            </a:pPr>
            <a:endParaRPr lang="en-US" sz="2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McDonald’s?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1604" y="5048071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6386" name="Picture 2" descr="http://1.bp.blogspot.com/-AYlHJ0CcmRA/T2zE_Q7eKsI/AAAAAAAACbg/rTM-qERgeDI/s1600/hojo196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202" y="97203"/>
            <a:ext cx="4748726" cy="6151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84860" y="0"/>
            <a:ext cx="8659140" cy="986118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the Pioneer of…?</a:t>
            </a:r>
            <a:endParaRPr lang="en-US" sz="3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3378" y="1318942"/>
          <a:ext cx="8335962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Says!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Answer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computers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recorders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Ampex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Disposable diapers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Pampers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Miller 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Trommer’s</a:t>
                      </a: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 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razors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Gillette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drinks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Coca-Cola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Vernors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Xerox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 processing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WordPerfect or WordStar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Netscape or Mosaic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WorldWideWeb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bookseller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Books.com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5986" y="1226634"/>
            <a:ext cx="2776654" cy="4811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22640" y="1318942"/>
            <a:ext cx="2908537" cy="4811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Additional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926" y="1270000"/>
            <a:ext cx="7265096" cy="5130800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Product Life Cycle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Crossing the Chasm</a:t>
            </a:r>
          </a:p>
          <a:p>
            <a:pPr marL="800100" lvl="3">
              <a:buFont typeface="Arial" panose="020B0604020202020204" pitchFamily="34" charset="0"/>
              <a:buChar char="•"/>
            </a:pPr>
            <a:r>
              <a:rPr lang="en-US" dirty="0"/>
              <a:t>How to reach mainstream customers?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Growth Hacking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First Mover Advantage?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Bass diffusion model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Consulting project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ME2 questions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7137" y="3711415"/>
            <a:ext cx="709789" cy="4967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300430_la_16_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924800" cy="3305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4470" y="0"/>
            <a:ext cx="9009529" cy="965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Which Diffusion Curve Will a New Product Follow?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832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Additional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926" y="1270000"/>
            <a:ext cx="7265096" cy="5130800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Product Life Cycle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Crossing the Chasm</a:t>
            </a:r>
          </a:p>
          <a:p>
            <a:pPr marL="800100" lvl="3">
              <a:buFont typeface="Arial" panose="020B0604020202020204" pitchFamily="34" charset="0"/>
              <a:buChar char="•"/>
            </a:pPr>
            <a:r>
              <a:rPr lang="en-US" dirty="0"/>
              <a:t>How to reach mainstream customers?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Growth Hacking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First Mover Advantage?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Bass diffusion model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Consulting project</a:t>
            </a:r>
          </a:p>
          <a:p>
            <a:pPr marL="342900" lvl="1" indent="-228600">
              <a:buFont typeface="Arial" panose="020B0604020202020204" pitchFamily="34" charset="0"/>
              <a:buChar char="•"/>
            </a:pPr>
            <a:r>
              <a:rPr lang="en-US" dirty="0"/>
              <a:t>ME2 questions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7137" y="1794933"/>
            <a:ext cx="709789" cy="4967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9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117850" y="2362200"/>
            <a:ext cx="5803900" cy="2870200"/>
          </a:xfrm>
          <a:prstGeom prst="ellipse">
            <a:avLst/>
          </a:prstGeom>
          <a:solidFill>
            <a:srgbClr val="00B0F0">
              <a:alpha val="3803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16000" y="2400300"/>
            <a:ext cx="3721100" cy="2870200"/>
          </a:xfrm>
          <a:prstGeom prst="ellipse">
            <a:avLst/>
          </a:prstGeom>
          <a:solidFill>
            <a:srgbClr val="FFE05B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027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The Bass Diffusion Model</a:t>
            </a:r>
          </a:p>
        </p:txBody>
      </p:sp>
      <p:sp>
        <p:nvSpPr>
          <p:cNvPr id="40972" name="Rectangle 13"/>
          <p:cNvSpPr>
            <a:spLocks noGrp="1" noChangeArrowheads="1"/>
          </p:cNvSpPr>
          <p:nvPr>
            <p:ph idx="1"/>
          </p:nvPr>
        </p:nvSpPr>
        <p:spPr>
          <a:xfrm>
            <a:off x="786606" y="1072524"/>
            <a:ext cx="7494588" cy="439776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marL="512763" indent="-512763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Mathematical model used to forecast if you will become a zombie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F4869C3-E133-4BFE-9A1E-2D1906E8EC4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0973" name="Rectangle 16"/>
          <p:cNvSpPr>
            <a:spLocks noChangeArrowheads="1"/>
          </p:cNvSpPr>
          <p:nvPr/>
        </p:nvSpPr>
        <p:spPr bwMode="auto">
          <a:xfrm>
            <a:off x="685800" y="6376988"/>
            <a:ext cx="1905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7"/>
          <p:cNvSpPr>
            <a:spLocks noChangeArrowheads="1"/>
          </p:cNvSpPr>
          <p:nvPr/>
        </p:nvSpPr>
        <p:spPr bwMode="auto">
          <a:xfrm>
            <a:off x="3124200" y="6376988"/>
            <a:ext cx="28956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8"/>
          <p:cNvSpPr>
            <a:spLocks noChangeArrowheads="1"/>
          </p:cNvSpPr>
          <p:nvPr/>
        </p:nvSpPr>
        <p:spPr bwMode="auto">
          <a:xfrm>
            <a:off x="685800" y="6376988"/>
            <a:ext cx="1905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19"/>
          <p:cNvSpPr>
            <a:spLocks noChangeArrowheads="1"/>
          </p:cNvSpPr>
          <p:nvPr/>
        </p:nvSpPr>
        <p:spPr bwMode="auto">
          <a:xfrm>
            <a:off x="3124200" y="6376988"/>
            <a:ext cx="28956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304800" y="3252032"/>
            <a:ext cx="84582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>
              <a:spcBef>
                <a:spcPct val="20000"/>
              </a:spcBef>
              <a:spcAft>
                <a:spcPct val="75000"/>
              </a:spcAft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</a:pPr>
            <a:r>
              <a:rPr lang="en-US" sz="1600" dirty="0">
                <a:latin typeface="Arial" charset="0"/>
              </a:rPr>
              <a:t>	</a:t>
            </a:r>
            <a:r>
              <a:rPr lang="en-US" sz="1600" b="1" i="1" dirty="0" err="1">
                <a:latin typeface="Arial" charset="0"/>
              </a:rPr>
              <a:t>n</a:t>
            </a:r>
            <a:r>
              <a:rPr lang="en-US" sz="1600" b="1" i="1" baseline="-25000" dirty="0" err="1">
                <a:latin typeface="Arial" charset="0"/>
              </a:rPr>
              <a:t>t</a:t>
            </a:r>
            <a:r>
              <a:rPr lang="en-US" sz="1600" b="1" dirty="0">
                <a:latin typeface="Arial" charset="0"/>
              </a:rPr>
              <a:t>	=	</a:t>
            </a:r>
            <a:r>
              <a:rPr lang="en-US" sz="1600" b="1" i="1" dirty="0">
                <a:latin typeface="Arial" charset="0"/>
              </a:rPr>
              <a:t>p 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>
                <a:latin typeface="Symbol" pitchFamily="18" charset="2"/>
              </a:rPr>
              <a:t>´	   </a:t>
            </a:r>
            <a:r>
              <a:rPr lang="en-US" sz="1600" b="1" dirty="0">
                <a:latin typeface="Arial" charset="0"/>
              </a:rPr>
              <a:t>Remaining       +       	</a:t>
            </a:r>
            <a:r>
              <a:rPr lang="en-US" sz="1600" b="1" i="1" dirty="0">
                <a:latin typeface="Arial" charset="0"/>
              </a:rPr>
              <a:t>q 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>
                <a:latin typeface="Symbol" pitchFamily="18" charset="2"/>
              </a:rPr>
              <a:t>´ </a:t>
            </a:r>
            <a:r>
              <a:rPr lang="en-US" sz="1600" b="1" dirty="0">
                <a:latin typeface="Arial" charset="0"/>
              </a:rPr>
              <a:t> Adopter Proportion  </a:t>
            </a:r>
            <a:r>
              <a:rPr lang="en-US" sz="1600" b="1" dirty="0">
                <a:latin typeface="Symbol" pitchFamily="18" charset="2"/>
              </a:rPr>
              <a:t>´</a:t>
            </a:r>
            <a:r>
              <a:rPr lang="en-US" sz="1600" b="1" dirty="0">
                <a:latin typeface="Arial" charset="0"/>
              </a:rPr>
              <a:t> Remaining                            				         Potential		      	      Potential</a:t>
            </a:r>
          </a:p>
          <a:p>
            <a:pPr>
              <a:spcBef>
                <a:spcPct val="20000"/>
              </a:spcBef>
              <a:spcAft>
                <a:spcPct val="125000"/>
              </a:spcAft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</a:pPr>
            <a:r>
              <a:rPr lang="en-US" sz="1600" b="1" dirty="0">
                <a:latin typeface="Arial" charset="0"/>
              </a:rPr>
              <a:t>				       Innovation		 Imitation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				         Effect		 	Effect</a:t>
            </a:r>
          </a:p>
        </p:txBody>
      </p:sp>
      <p:sp>
        <p:nvSpPr>
          <p:cNvPr id="40980" name="Rectangle 23"/>
          <p:cNvSpPr>
            <a:spLocks noChangeArrowheads="1"/>
          </p:cNvSpPr>
          <p:nvPr/>
        </p:nvSpPr>
        <p:spPr bwMode="auto">
          <a:xfrm>
            <a:off x="304800" y="4853026"/>
            <a:ext cx="8839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 eaLnBrk="0" hangingPunct="0"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b="1" i="1" dirty="0" err="1"/>
              <a:t>n</a:t>
            </a:r>
            <a:r>
              <a:rPr lang="en-US" sz="1600" b="1" i="1" baseline="-25000" dirty="0" err="1"/>
              <a:t>t</a:t>
            </a:r>
            <a:r>
              <a:rPr lang="en-US" sz="1600" b="1" dirty="0"/>
              <a:t> =	 number of adopters at time </a:t>
            </a:r>
            <a:r>
              <a:rPr lang="en-US" sz="1600" b="1" i="1" dirty="0"/>
              <a:t>t (Sales)</a:t>
            </a:r>
            <a:endParaRPr lang="en-US" sz="1600" b="1" dirty="0"/>
          </a:p>
          <a:p>
            <a:pPr eaLnBrk="0" hangingPunct="0"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b="1" i="1" dirty="0"/>
              <a:t>p</a:t>
            </a:r>
            <a:r>
              <a:rPr lang="en-US" sz="1600" b="1" dirty="0"/>
              <a:t> =	“coefficient of innovation” (propensity to adopt independent of # of previous adopters)</a:t>
            </a:r>
          </a:p>
          <a:p>
            <a:pPr eaLnBrk="0" hangingPunct="0"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b="1" i="1" dirty="0"/>
              <a:t>q </a:t>
            </a:r>
            <a:r>
              <a:rPr lang="en-US" sz="1600" b="1" dirty="0"/>
              <a:t>=	“coefficient of imitation” (propensity to adopt as a function of number of adopters)</a:t>
            </a:r>
          </a:p>
          <a:p>
            <a:pPr eaLnBrk="0" hangingPunct="0"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endParaRPr lang="en-US" sz="1600" b="1" dirty="0"/>
          </a:p>
          <a:p>
            <a:pPr eaLnBrk="0" hangingPunct="0"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b="1" dirty="0"/>
              <a:t>	Remaining Potential =	 Total Potential (N)  –   # Adopters</a:t>
            </a:r>
            <a:br>
              <a:rPr lang="en-US" sz="1600" b="1" dirty="0"/>
            </a:br>
            <a:r>
              <a:rPr lang="en-US" sz="1600" b="1" dirty="0"/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975" y="1558709"/>
            <a:ext cx="4387850" cy="1395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0463" y="4025900"/>
            <a:ext cx="23622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likely am I to encounter a Zombie?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850" y="3974088"/>
            <a:ext cx="2016125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How easy is it to transmit/fight off?</a:t>
            </a:r>
          </a:p>
        </p:txBody>
      </p:sp>
    </p:spTree>
    <p:extLst>
      <p:ext uri="{BB962C8B-B14F-4D97-AF65-F5344CB8AC3E}">
        <p14:creationId xmlns:p14="http://schemas.microsoft.com/office/powerpoint/2010/main" val="3460481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40972" grpId="0" build="p"/>
      <p:bldP spid="40977" grpId="0"/>
      <p:bldP spid="40980" grpId="0"/>
      <p:bldP spid="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641600" y="-363658"/>
            <a:ext cx="3416300" cy="2059661"/>
          </a:xfrm>
          <a:prstGeom prst="ellipse">
            <a:avLst/>
          </a:prstGeom>
          <a:solidFill>
            <a:srgbClr val="00B0F0">
              <a:alpha val="3803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346075" y="-363658"/>
            <a:ext cx="3721100" cy="2130546"/>
          </a:xfrm>
          <a:prstGeom prst="ellipse">
            <a:avLst/>
          </a:prstGeom>
          <a:solidFill>
            <a:srgbClr val="FFE05B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Line 3"/>
          <p:cNvSpPr>
            <a:spLocks noChangeShapeType="1"/>
          </p:cNvSpPr>
          <p:nvPr/>
        </p:nvSpPr>
        <p:spPr bwMode="auto">
          <a:xfrm>
            <a:off x="2074863" y="5275263"/>
            <a:ext cx="531018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73187" tIns="36594" rIns="73187" bIns="36594">
            <a:spAutoFit/>
          </a:bodyPr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350000" y="5303838"/>
            <a:ext cx="741107" cy="38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187" tIns="36594" rIns="73187" bIns="36594">
            <a:spAutoFit/>
          </a:bodyPr>
          <a:lstStyle/>
          <a:p>
            <a:pPr defTabSz="912813" eaLnBrk="0" hangingPunct="0"/>
            <a:r>
              <a:rPr lang="en-US" sz="2000" b="1" dirty="0">
                <a:solidFill>
                  <a:schemeClr val="accent5"/>
                </a:solidFill>
              </a:rPr>
              <a:t>Time</a:t>
            </a: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 flipV="1">
            <a:off x="2074863" y="1995488"/>
            <a:ext cx="0" cy="329184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73187" tIns="36594" rIns="73187" bIns="36594">
            <a:spAutoFit/>
          </a:bodyPr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961242" y="1619803"/>
            <a:ext cx="2119497" cy="38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187" tIns="36594" rIns="73187" bIns="36594">
            <a:spAutoFit/>
          </a:bodyPr>
          <a:lstStyle/>
          <a:p>
            <a:pPr defTabSz="912813" eaLnBrk="0" hangingPunct="0"/>
            <a:r>
              <a:rPr lang="en-US" sz="2000" b="1" dirty="0">
                <a:solidFill>
                  <a:schemeClr val="accent5"/>
                </a:solidFill>
              </a:rPr>
              <a:t>Adoptions = n(t)</a:t>
            </a:r>
            <a:endParaRPr lang="en-US" sz="2500" dirty="0">
              <a:solidFill>
                <a:schemeClr val="accent5"/>
              </a:solidFill>
            </a:endParaRPr>
          </a:p>
        </p:txBody>
      </p:sp>
      <p:sp>
        <p:nvSpPr>
          <p:cNvPr id="41993" name="Freeform 14"/>
          <p:cNvSpPr>
            <a:spLocks/>
          </p:cNvSpPr>
          <p:nvPr/>
        </p:nvSpPr>
        <p:spPr bwMode="auto">
          <a:xfrm>
            <a:off x="2057400" y="4914900"/>
            <a:ext cx="7962900" cy="1168400"/>
          </a:xfrm>
          <a:custGeom>
            <a:avLst/>
            <a:gdLst>
              <a:gd name="T0" fmla="*/ 0 w 5016"/>
              <a:gd name="T1" fmla="*/ 128 h 736"/>
              <a:gd name="T2" fmla="*/ 3888 w 5016"/>
              <a:gd name="T3" fmla="*/ 656 h 736"/>
              <a:gd name="T4" fmla="*/ 4944 w 5016"/>
              <a:gd name="T5" fmla="*/ 608 h 736"/>
              <a:gd name="T6" fmla="*/ 3456 w 5016"/>
              <a:gd name="T7" fmla="*/ 224 h 736"/>
              <a:gd name="T8" fmla="*/ 1536 w 5016"/>
              <a:gd name="T9" fmla="*/ 128 h 736"/>
              <a:gd name="T10" fmla="*/ 1968 w 5016"/>
              <a:gd name="T11" fmla="*/ 80 h 736"/>
              <a:gd name="T12" fmla="*/ 384 w 5016"/>
              <a:gd name="T13" fmla="*/ 32 h 736"/>
              <a:gd name="T14" fmla="*/ 384 w 5016"/>
              <a:gd name="T15" fmla="*/ 272 h 736"/>
              <a:gd name="T16" fmla="*/ 864 w 5016"/>
              <a:gd name="T17" fmla="*/ 320 h 736"/>
              <a:gd name="T18" fmla="*/ 1392 w 5016"/>
              <a:gd name="T19" fmla="*/ 224 h 736"/>
              <a:gd name="T20" fmla="*/ 2496 w 5016"/>
              <a:gd name="T21" fmla="*/ 224 h 736"/>
              <a:gd name="T22" fmla="*/ 2544 w 5016"/>
              <a:gd name="T23" fmla="*/ 176 h 7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16"/>
              <a:gd name="T37" fmla="*/ 0 h 736"/>
              <a:gd name="T38" fmla="*/ 5016 w 5016"/>
              <a:gd name="T39" fmla="*/ 736 h 7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16" h="736">
                <a:moveTo>
                  <a:pt x="0" y="128"/>
                </a:moveTo>
                <a:cubicBezTo>
                  <a:pt x="1532" y="352"/>
                  <a:pt x="3064" y="576"/>
                  <a:pt x="3888" y="656"/>
                </a:cubicBezTo>
                <a:cubicBezTo>
                  <a:pt x="4712" y="736"/>
                  <a:pt x="5016" y="680"/>
                  <a:pt x="4944" y="608"/>
                </a:cubicBezTo>
                <a:cubicBezTo>
                  <a:pt x="4872" y="536"/>
                  <a:pt x="4024" y="304"/>
                  <a:pt x="3456" y="224"/>
                </a:cubicBezTo>
                <a:cubicBezTo>
                  <a:pt x="2888" y="144"/>
                  <a:pt x="1784" y="152"/>
                  <a:pt x="1536" y="128"/>
                </a:cubicBezTo>
                <a:cubicBezTo>
                  <a:pt x="1288" y="104"/>
                  <a:pt x="2160" y="96"/>
                  <a:pt x="1968" y="80"/>
                </a:cubicBezTo>
                <a:cubicBezTo>
                  <a:pt x="1776" y="64"/>
                  <a:pt x="648" y="0"/>
                  <a:pt x="384" y="32"/>
                </a:cubicBezTo>
                <a:cubicBezTo>
                  <a:pt x="120" y="64"/>
                  <a:pt x="304" y="224"/>
                  <a:pt x="384" y="272"/>
                </a:cubicBezTo>
                <a:cubicBezTo>
                  <a:pt x="464" y="320"/>
                  <a:pt x="696" y="328"/>
                  <a:pt x="864" y="320"/>
                </a:cubicBezTo>
                <a:cubicBezTo>
                  <a:pt x="1032" y="312"/>
                  <a:pt x="1120" y="240"/>
                  <a:pt x="1392" y="224"/>
                </a:cubicBezTo>
                <a:cubicBezTo>
                  <a:pt x="1664" y="208"/>
                  <a:pt x="2304" y="232"/>
                  <a:pt x="2496" y="224"/>
                </a:cubicBezTo>
                <a:cubicBezTo>
                  <a:pt x="2688" y="216"/>
                  <a:pt x="2640" y="200"/>
                  <a:pt x="2544" y="176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Freeform 15"/>
          <p:cNvSpPr>
            <a:spLocks/>
          </p:cNvSpPr>
          <p:nvPr/>
        </p:nvSpPr>
        <p:spPr bwMode="auto">
          <a:xfrm>
            <a:off x="1536700" y="4889500"/>
            <a:ext cx="6845300" cy="965200"/>
          </a:xfrm>
          <a:custGeom>
            <a:avLst/>
            <a:gdLst>
              <a:gd name="T0" fmla="*/ 328 w 4312"/>
              <a:gd name="T1" fmla="*/ 0 h 608"/>
              <a:gd name="T2" fmla="*/ 568 w 4312"/>
              <a:gd name="T3" fmla="*/ 336 h 608"/>
              <a:gd name="T4" fmla="*/ 3736 w 4312"/>
              <a:gd name="T5" fmla="*/ 576 h 608"/>
              <a:gd name="T6" fmla="*/ 4024 w 4312"/>
              <a:gd name="T7" fmla="*/ 528 h 608"/>
              <a:gd name="T8" fmla="*/ 4024 w 4312"/>
              <a:gd name="T9" fmla="*/ 576 h 608"/>
              <a:gd name="T10" fmla="*/ 4024 w 4312"/>
              <a:gd name="T11" fmla="*/ 528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12"/>
              <a:gd name="T19" fmla="*/ 0 h 608"/>
              <a:gd name="T20" fmla="*/ 4312 w 4312"/>
              <a:gd name="T21" fmla="*/ 608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12" h="608">
                <a:moveTo>
                  <a:pt x="328" y="0"/>
                </a:moveTo>
                <a:cubicBezTo>
                  <a:pt x="164" y="120"/>
                  <a:pt x="0" y="240"/>
                  <a:pt x="568" y="336"/>
                </a:cubicBezTo>
                <a:cubicBezTo>
                  <a:pt x="1136" y="432"/>
                  <a:pt x="3160" y="544"/>
                  <a:pt x="3736" y="576"/>
                </a:cubicBezTo>
                <a:cubicBezTo>
                  <a:pt x="4312" y="608"/>
                  <a:pt x="3976" y="528"/>
                  <a:pt x="4024" y="528"/>
                </a:cubicBezTo>
                <a:cubicBezTo>
                  <a:pt x="4072" y="528"/>
                  <a:pt x="4024" y="576"/>
                  <a:pt x="4024" y="576"/>
                </a:cubicBezTo>
                <a:cubicBezTo>
                  <a:pt x="4024" y="576"/>
                  <a:pt x="4024" y="552"/>
                  <a:pt x="4024" y="528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Freeform 16"/>
          <p:cNvSpPr>
            <a:spLocks/>
          </p:cNvSpPr>
          <p:nvPr/>
        </p:nvSpPr>
        <p:spPr bwMode="auto">
          <a:xfrm>
            <a:off x="2057400" y="2706688"/>
            <a:ext cx="4724400" cy="2590800"/>
          </a:xfrm>
          <a:custGeom>
            <a:avLst/>
            <a:gdLst>
              <a:gd name="T0" fmla="*/ 0 w 2126"/>
              <a:gd name="T1" fmla="*/ 975 h 976"/>
              <a:gd name="T2" fmla="*/ 99 w 2126"/>
              <a:gd name="T3" fmla="*/ 916 h 976"/>
              <a:gd name="T4" fmla="*/ 164 w 2126"/>
              <a:gd name="T5" fmla="*/ 858 h 976"/>
              <a:gd name="T6" fmla="*/ 206 w 2126"/>
              <a:gd name="T7" fmla="*/ 800 h 976"/>
              <a:gd name="T8" fmla="*/ 272 w 2126"/>
              <a:gd name="T9" fmla="*/ 684 h 976"/>
              <a:gd name="T10" fmla="*/ 338 w 2126"/>
              <a:gd name="T11" fmla="*/ 538 h 976"/>
              <a:gd name="T12" fmla="*/ 395 w 2126"/>
              <a:gd name="T13" fmla="*/ 407 h 976"/>
              <a:gd name="T14" fmla="*/ 469 w 2126"/>
              <a:gd name="T15" fmla="*/ 262 h 976"/>
              <a:gd name="T16" fmla="*/ 513 w 2126"/>
              <a:gd name="T17" fmla="*/ 189 h 976"/>
              <a:gd name="T18" fmla="*/ 558 w 2126"/>
              <a:gd name="T19" fmla="*/ 131 h 976"/>
              <a:gd name="T20" fmla="*/ 612 w 2126"/>
              <a:gd name="T21" fmla="*/ 80 h 976"/>
              <a:gd name="T22" fmla="*/ 658 w 2126"/>
              <a:gd name="T23" fmla="*/ 44 h 976"/>
              <a:gd name="T24" fmla="*/ 711 w 2126"/>
              <a:gd name="T25" fmla="*/ 15 h 976"/>
              <a:gd name="T26" fmla="*/ 766 w 2126"/>
              <a:gd name="T27" fmla="*/ 0 h 976"/>
              <a:gd name="T28" fmla="*/ 820 w 2126"/>
              <a:gd name="T29" fmla="*/ 0 h 976"/>
              <a:gd name="T30" fmla="*/ 864 w 2126"/>
              <a:gd name="T31" fmla="*/ 0 h 976"/>
              <a:gd name="T32" fmla="*/ 928 w 2126"/>
              <a:gd name="T33" fmla="*/ 22 h 976"/>
              <a:gd name="T34" fmla="*/ 972 w 2126"/>
              <a:gd name="T35" fmla="*/ 51 h 976"/>
              <a:gd name="T36" fmla="*/ 1026 w 2126"/>
              <a:gd name="T37" fmla="*/ 95 h 976"/>
              <a:gd name="T38" fmla="*/ 1053 w 2126"/>
              <a:gd name="T39" fmla="*/ 131 h 976"/>
              <a:gd name="T40" fmla="*/ 1090 w 2126"/>
              <a:gd name="T41" fmla="*/ 175 h 976"/>
              <a:gd name="T42" fmla="*/ 1144 w 2126"/>
              <a:gd name="T43" fmla="*/ 269 h 976"/>
              <a:gd name="T44" fmla="*/ 1189 w 2126"/>
              <a:gd name="T45" fmla="*/ 356 h 976"/>
              <a:gd name="T46" fmla="*/ 1234 w 2126"/>
              <a:gd name="T47" fmla="*/ 436 h 976"/>
              <a:gd name="T48" fmla="*/ 1305 w 2126"/>
              <a:gd name="T49" fmla="*/ 531 h 976"/>
              <a:gd name="T50" fmla="*/ 1359 w 2126"/>
              <a:gd name="T51" fmla="*/ 604 h 976"/>
              <a:gd name="T52" fmla="*/ 1414 w 2126"/>
              <a:gd name="T53" fmla="*/ 676 h 976"/>
              <a:gd name="T54" fmla="*/ 1486 w 2126"/>
              <a:gd name="T55" fmla="*/ 742 h 976"/>
              <a:gd name="T56" fmla="*/ 1558 w 2126"/>
              <a:gd name="T57" fmla="*/ 793 h 976"/>
              <a:gd name="T58" fmla="*/ 1639 w 2126"/>
              <a:gd name="T59" fmla="*/ 829 h 976"/>
              <a:gd name="T60" fmla="*/ 1721 w 2126"/>
              <a:gd name="T61" fmla="*/ 858 h 976"/>
              <a:gd name="T62" fmla="*/ 1801 w 2126"/>
              <a:gd name="T63" fmla="*/ 887 h 976"/>
              <a:gd name="T64" fmla="*/ 1874 w 2126"/>
              <a:gd name="T65" fmla="*/ 895 h 976"/>
              <a:gd name="T66" fmla="*/ 1998 w 2126"/>
              <a:gd name="T67" fmla="*/ 909 h 976"/>
              <a:gd name="T68" fmla="*/ 2125 w 2126"/>
              <a:gd name="T69" fmla="*/ 916 h 9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26"/>
              <a:gd name="T106" fmla="*/ 0 h 976"/>
              <a:gd name="T107" fmla="*/ 2126 w 2126"/>
              <a:gd name="T108" fmla="*/ 976 h 9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26" h="976">
                <a:moveTo>
                  <a:pt x="0" y="975"/>
                </a:moveTo>
                <a:lnTo>
                  <a:pt x="99" y="916"/>
                </a:lnTo>
                <a:lnTo>
                  <a:pt x="164" y="858"/>
                </a:lnTo>
                <a:lnTo>
                  <a:pt x="206" y="800"/>
                </a:lnTo>
                <a:lnTo>
                  <a:pt x="272" y="684"/>
                </a:lnTo>
                <a:lnTo>
                  <a:pt x="338" y="538"/>
                </a:lnTo>
                <a:lnTo>
                  <a:pt x="395" y="407"/>
                </a:lnTo>
                <a:lnTo>
                  <a:pt x="469" y="262"/>
                </a:lnTo>
                <a:lnTo>
                  <a:pt x="513" y="189"/>
                </a:lnTo>
                <a:lnTo>
                  <a:pt x="558" y="131"/>
                </a:lnTo>
                <a:lnTo>
                  <a:pt x="612" y="80"/>
                </a:lnTo>
                <a:lnTo>
                  <a:pt x="658" y="44"/>
                </a:lnTo>
                <a:lnTo>
                  <a:pt x="711" y="15"/>
                </a:lnTo>
                <a:lnTo>
                  <a:pt x="766" y="0"/>
                </a:lnTo>
                <a:lnTo>
                  <a:pt x="820" y="0"/>
                </a:lnTo>
                <a:lnTo>
                  <a:pt x="864" y="0"/>
                </a:lnTo>
                <a:lnTo>
                  <a:pt x="928" y="22"/>
                </a:lnTo>
                <a:lnTo>
                  <a:pt x="972" y="51"/>
                </a:lnTo>
                <a:lnTo>
                  <a:pt x="1026" y="95"/>
                </a:lnTo>
                <a:lnTo>
                  <a:pt x="1053" y="131"/>
                </a:lnTo>
                <a:lnTo>
                  <a:pt x="1090" y="175"/>
                </a:lnTo>
                <a:lnTo>
                  <a:pt x="1144" y="269"/>
                </a:lnTo>
                <a:lnTo>
                  <a:pt x="1189" y="356"/>
                </a:lnTo>
                <a:lnTo>
                  <a:pt x="1234" y="436"/>
                </a:lnTo>
                <a:lnTo>
                  <a:pt x="1305" y="531"/>
                </a:lnTo>
                <a:lnTo>
                  <a:pt x="1359" y="604"/>
                </a:lnTo>
                <a:lnTo>
                  <a:pt x="1414" y="676"/>
                </a:lnTo>
                <a:lnTo>
                  <a:pt x="1486" y="742"/>
                </a:lnTo>
                <a:lnTo>
                  <a:pt x="1558" y="793"/>
                </a:lnTo>
                <a:lnTo>
                  <a:pt x="1639" y="829"/>
                </a:lnTo>
                <a:lnTo>
                  <a:pt x="1721" y="858"/>
                </a:lnTo>
                <a:lnTo>
                  <a:pt x="1801" y="887"/>
                </a:lnTo>
                <a:lnTo>
                  <a:pt x="1874" y="895"/>
                </a:lnTo>
                <a:lnTo>
                  <a:pt x="1998" y="909"/>
                </a:lnTo>
                <a:lnTo>
                  <a:pt x="2125" y="916"/>
                </a:lnTo>
              </a:path>
            </a:pathLst>
          </a:custGeom>
          <a:ln w="57150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996" name="Arc 17"/>
          <p:cNvSpPr>
            <a:spLocks/>
          </p:cNvSpPr>
          <p:nvPr/>
        </p:nvSpPr>
        <p:spPr bwMode="auto">
          <a:xfrm flipH="1">
            <a:off x="762000" y="5297488"/>
            <a:ext cx="1295400" cy="76200"/>
          </a:xfrm>
          <a:custGeom>
            <a:avLst/>
            <a:gdLst>
              <a:gd name="T0" fmla="*/ 0 w 21600"/>
              <a:gd name="T1" fmla="*/ 0 h 21600"/>
              <a:gd name="T2" fmla="*/ 1295400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Freeform 18"/>
          <p:cNvSpPr>
            <a:spLocks/>
          </p:cNvSpPr>
          <p:nvPr/>
        </p:nvSpPr>
        <p:spPr bwMode="auto">
          <a:xfrm rot="21578275" flipV="1">
            <a:off x="2058988" y="4381501"/>
            <a:ext cx="4800600" cy="838200"/>
          </a:xfrm>
          <a:custGeom>
            <a:avLst/>
            <a:gdLst>
              <a:gd name="T0" fmla="*/ 0 w 2125"/>
              <a:gd name="T1" fmla="*/ 920 h 921"/>
              <a:gd name="T2" fmla="*/ 198 w 2125"/>
              <a:gd name="T3" fmla="*/ 904 h 921"/>
              <a:gd name="T4" fmla="*/ 309 w 2125"/>
              <a:gd name="T5" fmla="*/ 888 h 921"/>
              <a:gd name="T6" fmla="*/ 432 w 2125"/>
              <a:gd name="T7" fmla="*/ 857 h 921"/>
              <a:gd name="T8" fmla="*/ 525 w 2125"/>
              <a:gd name="T9" fmla="*/ 817 h 921"/>
              <a:gd name="T10" fmla="*/ 692 w 2125"/>
              <a:gd name="T11" fmla="*/ 729 h 921"/>
              <a:gd name="T12" fmla="*/ 859 w 2125"/>
              <a:gd name="T13" fmla="*/ 606 h 921"/>
              <a:gd name="T14" fmla="*/ 1118 w 2125"/>
              <a:gd name="T15" fmla="*/ 357 h 921"/>
              <a:gd name="T16" fmla="*/ 1315 w 2125"/>
              <a:gd name="T17" fmla="*/ 182 h 921"/>
              <a:gd name="T18" fmla="*/ 1445 w 2125"/>
              <a:gd name="T19" fmla="*/ 103 h 921"/>
              <a:gd name="T20" fmla="*/ 1618 w 2125"/>
              <a:gd name="T21" fmla="*/ 47 h 921"/>
              <a:gd name="T22" fmla="*/ 1809 w 2125"/>
              <a:gd name="T23" fmla="*/ 24 h 921"/>
              <a:gd name="T24" fmla="*/ 1951 w 2125"/>
              <a:gd name="T25" fmla="*/ 8 h 921"/>
              <a:gd name="T26" fmla="*/ 2124 w 2125"/>
              <a:gd name="T27" fmla="*/ 0 h 9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25"/>
              <a:gd name="T43" fmla="*/ 0 h 921"/>
              <a:gd name="T44" fmla="*/ 2125 w 2125"/>
              <a:gd name="T45" fmla="*/ 921 h 9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25" h="921">
                <a:moveTo>
                  <a:pt x="0" y="920"/>
                </a:moveTo>
                <a:lnTo>
                  <a:pt x="198" y="904"/>
                </a:lnTo>
                <a:lnTo>
                  <a:pt x="309" y="888"/>
                </a:lnTo>
                <a:lnTo>
                  <a:pt x="432" y="857"/>
                </a:lnTo>
                <a:lnTo>
                  <a:pt x="525" y="817"/>
                </a:lnTo>
                <a:lnTo>
                  <a:pt x="692" y="729"/>
                </a:lnTo>
                <a:lnTo>
                  <a:pt x="859" y="606"/>
                </a:lnTo>
                <a:lnTo>
                  <a:pt x="1118" y="357"/>
                </a:lnTo>
                <a:lnTo>
                  <a:pt x="1315" y="182"/>
                </a:lnTo>
                <a:lnTo>
                  <a:pt x="1445" y="103"/>
                </a:lnTo>
                <a:lnTo>
                  <a:pt x="1618" y="47"/>
                </a:lnTo>
                <a:lnTo>
                  <a:pt x="1809" y="24"/>
                </a:lnTo>
                <a:lnTo>
                  <a:pt x="1951" y="8"/>
                </a:lnTo>
                <a:lnTo>
                  <a:pt x="2124" y="0"/>
                </a:lnTo>
              </a:path>
            </a:pathLst>
          </a:custGeom>
          <a:ln w="76200">
            <a:solidFill>
              <a:schemeClr val="accent3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998" name="Rectangle 19"/>
          <p:cNvSpPr>
            <a:spLocks noChangeArrowheads="1"/>
          </p:cNvSpPr>
          <p:nvPr/>
        </p:nvSpPr>
        <p:spPr bwMode="auto">
          <a:xfrm>
            <a:off x="355600" y="35048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Melior" panose="02000603020000020003" pitchFamily="2" charset="0"/>
              </a:rPr>
              <a:t>Innovation</a:t>
            </a:r>
            <a:r>
              <a:rPr lang="en-US" sz="3200" dirty="0">
                <a:solidFill>
                  <a:schemeClr val="accent5"/>
                </a:solidFill>
                <a:latin typeface="Melior" panose="02000603020000020003" pitchFamily="2" charset="0"/>
              </a:rPr>
              <a:t> and </a:t>
            </a:r>
            <a:r>
              <a:rPr lang="en-US" sz="3200" b="1" dirty="0">
                <a:solidFill>
                  <a:schemeClr val="accent5"/>
                </a:solidFill>
                <a:latin typeface="Melior" panose="02000603020000020003" pitchFamily="2" charset="0"/>
              </a:rPr>
              <a:t>Imitation</a:t>
            </a:r>
            <a:r>
              <a:rPr lang="en-US" sz="3200" dirty="0">
                <a:solidFill>
                  <a:schemeClr val="accent5"/>
                </a:solidFill>
                <a:latin typeface="Melior" panose="02000603020000020003" pitchFamily="2" charset="0"/>
              </a:rPr>
              <a:t> Mechanisms in the Bass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91002" y="2995848"/>
            <a:ext cx="2184400" cy="860904"/>
          </a:xfrm>
          <a:prstGeom prst="rect">
            <a:avLst/>
          </a:prstGeom>
          <a:solidFill>
            <a:srgbClr val="C3ECFF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Due to Imitation Effect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01964" y="4085352"/>
            <a:ext cx="1822449" cy="10756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Due to Innovation Effect</a:t>
            </a:r>
          </a:p>
        </p:txBody>
      </p:sp>
    </p:spTree>
    <p:extLst>
      <p:ext uri="{BB962C8B-B14F-4D97-AF65-F5344CB8AC3E}">
        <p14:creationId xmlns:p14="http://schemas.microsoft.com/office/powerpoint/2010/main" val="472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/>
      <p:bldP spid="41988" grpId="0" animBg="1"/>
      <p:bldP spid="41989" grpId="0"/>
      <p:bldP spid="41995" grpId="0" animBg="1"/>
      <p:bldP spid="41997" grpId="0" animBg="1"/>
      <p:bldP spid="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-497541" y="3087688"/>
            <a:ext cx="7188200" cy="3770312"/>
          </a:xfrm>
          <a:prstGeom prst="ellipse">
            <a:avLst/>
          </a:prstGeom>
          <a:solidFill>
            <a:srgbClr val="00B0F0">
              <a:alpha val="3803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0" y="595406"/>
            <a:ext cx="6642100" cy="3987800"/>
          </a:xfrm>
          <a:prstGeom prst="ellipse">
            <a:avLst/>
          </a:prstGeom>
          <a:solidFill>
            <a:srgbClr val="FFE05B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title"/>
          </p:nvPr>
        </p:nvSpPr>
        <p:spPr>
          <a:xfrm>
            <a:off x="325717" y="227107"/>
            <a:ext cx="8407400" cy="548266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600" dirty="0"/>
              <a:t>Factors Affecting the Rate of Diffusion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idx="1"/>
          </p:nvPr>
        </p:nvSpPr>
        <p:spPr>
          <a:xfrm>
            <a:off x="1219200" y="1437070"/>
            <a:ext cx="7924800" cy="5305136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buFontTx/>
              <a:buNone/>
            </a:pPr>
            <a:r>
              <a:rPr lang="en-US" sz="2600" b="1" i="1" dirty="0">
                <a:solidFill>
                  <a:schemeClr val="accent5"/>
                </a:solidFill>
              </a:rPr>
              <a:t>Innovation Factors</a:t>
            </a:r>
            <a:endParaRPr lang="en-US" sz="2600" b="1" dirty="0">
              <a:solidFill>
                <a:schemeClr val="accent5"/>
              </a:solidFill>
            </a:endParaRPr>
          </a:p>
          <a:p>
            <a:pPr marL="285750" indent="-285750" eaLnBrk="1" hangingPunct="1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/>
                </a:solidFill>
              </a:rPr>
              <a:t>Relative advantage </a:t>
            </a:r>
            <a:r>
              <a:rPr lang="en-US" sz="1800" dirty="0">
                <a:solidFill>
                  <a:schemeClr val="accent5"/>
                </a:solidFill>
              </a:rPr>
              <a:t>over existing products</a:t>
            </a:r>
          </a:p>
          <a:p>
            <a:pPr marL="285750" indent="-285750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Degree of </a:t>
            </a:r>
            <a:r>
              <a:rPr lang="en-US" sz="1800" b="1" dirty="0">
                <a:solidFill>
                  <a:schemeClr val="accent5"/>
                </a:solidFill>
              </a:rPr>
              <a:t>compatibility</a:t>
            </a:r>
            <a:r>
              <a:rPr lang="en-US" sz="1800" dirty="0">
                <a:solidFill>
                  <a:schemeClr val="accent5"/>
                </a:solidFill>
              </a:rPr>
              <a:t> with existing approaches. </a:t>
            </a:r>
          </a:p>
          <a:p>
            <a:pPr marL="457200" lvl="1" indent="-114300">
              <a:spcAft>
                <a:spcPct val="35000"/>
              </a:spcAft>
            </a:pPr>
            <a:r>
              <a:rPr lang="en-US" sz="1600" dirty="0">
                <a:solidFill>
                  <a:schemeClr val="accent5"/>
                </a:solidFill>
              </a:rPr>
              <a:t>“Does it involve </a:t>
            </a:r>
            <a:r>
              <a:rPr lang="en-US" sz="1600" b="1" dirty="0">
                <a:solidFill>
                  <a:schemeClr val="accent5"/>
                </a:solidFill>
              </a:rPr>
              <a:t>switching</a:t>
            </a:r>
            <a:r>
              <a:rPr lang="en-US" sz="1600" dirty="0">
                <a:solidFill>
                  <a:schemeClr val="accent5"/>
                </a:solidFill>
              </a:rPr>
              <a:t> from </a:t>
            </a:r>
            <a:r>
              <a:rPr lang="en-US" sz="1600" b="1" dirty="0">
                <a:solidFill>
                  <a:schemeClr val="accent5"/>
                </a:solidFill>
              </a:rPr>
              <a:t>familiar</a:t>
            </a:r>
            <a:r>
              <a:rPr lang="en-US" sz="1600" dirty="0">
                <a:solidFill>
                  <a:schemeClr val="accent5"/>
                </a:solidFill>
              </a:rPr>
              <a:t>?”</a:t>
            </a:r>
          </a:p>
          <a:p>
            <a:pPr marL="285750" indent="-285750" eaLnBrk="1" hangingPunct="1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Low </a:t>
            </a:r>
            <a:r>
              <a:rPr lang="en-US" sz="1800" b="1" dirty="0">
                <a:solidFill>
                  <a:schemeClr val="accent5"/>
                </a:solidFill>
              </a:rPr>
              <a:t>complexity</a:t>
            </a:r>
          </a:p>
          <a:p>
            <a:pPr marL="285750" indent="-285750" eaLnBrk="1" hangingPunct="1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Can it be </a:t>
            </a:r>
            <a:r>
              <a:rPr lang="en-US" sz="1800" b="1" dirty="0">
                <a:solidFill>
                  <a:schemeClr val="accent5"/>
                </a:solidFill>
              </a:rPr>
              <a:t>tried?</a:t>
            </a:r>
            <a:endParaRPr lang="en-US" sz="2000" b="1" i="1" dirty="0">
              <a:solidFill>
                <a:schemeClr val="accent5"/>
              </a:solidFill>
            </a:endParaRPr>
          </a:p>
          <a:p>
            <a:pPr eaLnBrk="1" hangingPunct="1">
              <a:buFontTx/>
              <a:buNone/>
            </a:pPr>
            <a:r>
              <a:rPr lang="en-US" sz="2600" b="1" i="1" dirty="0">
                <a:solidFill>
                  <a:schemeClr val="accent5"/>
                </a:solidFill>
              </a:rPr>
              <a:t>Imitations Factors</a:t>
            </a:r>
            <a:endParaRPr lang="en-US" sz="2600" b="1" u="sng" dirty="0">
              <a:solidFill>
                <a:schemeClr val="accent5"/>
              </a:solidFill>
            </a:endParaRPr>
          </a:p>
          <a:p>
            <a:pPr marL="285750" indent="-285750" eaLnBrk="1" hangingPunct="1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/>
                </a:solidFill>
              </a:rPr>
              <a:t>Communication channels </a:t>
            </a:r>
            <a:r>
              <a:rPr lang="en-US" sz="1800" dirty="0">
                <a:solidFill>
                  <a:schemeClr val="accent5"/>
                </a:solidFill>
              </a:rPr>
              <a:t>used</a:t>
            </a:r>
          </a:p>
          <a:p>
            <a:pPr marL="285750" indent="-285750" eaLnBrk="1" hangingPunct="1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Nature of </a:t>
            </a:r>
            <a:r>
              <a:rPr lang="en-US" sz="1800" b="1" dirty="0">
                <a:solidFill>
                  <a:schemeClr val="accent5"/>
                </a:solidFill>
              </a:rPr>
              <a:t>“links” </a:t>
            </a:r>
            <a:r>
              <a:rPr lang="en-US" sz="1800" dirty="0">
                <a:solidFill>
                  <a:schemeClr val="accent5"/>
                </a:solidFill>
              </a:rPr>
              <a:t>among market participants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Nature and effect of </a:t>
            </a:r>
            <a:r>
              <a:rPr lang="en-US" sz="1800" b="1" dirty="0">
                <a:solidFill>
                  <a:schemeClr val="accent5"/>
                </a:solidFill>
              </a:rPr>
              <a:t>promotional</a:t>
            </a:r>
            <a:r>
              <a:rPr lang="en-US" sz="1800" dirty="0">
                <a:solidFill>
                  <a:schemeClr val="accent5"/>
                </a:solidFill>
              </a:rPr>
              <a:t> efforts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Benefits are </a:t>
            </a:r>
            <a:r>
              <a:rPr lang="en-US" sz="1800" b="1" dirty="0">
                <a:solidFill>
                  <a:schemeClr val="accent5"/>
                </a:solidFill>
              </a:rPr>
              <a:t>observable</a:t>
            </a:r>
          </a:p>
          <a:p>
            <a:pPr eaLnBrk="1" hangingPunct="1">
              <a:buNone/>
            </a:pP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7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694" y="0"/>
            <a:ext cx="8229600" cy="986118"/>
          </a:xfrm>
        </p:spPr>
        <p:txBody>
          <a:bodyPr/>
          <a:lstStyle/>
          <a:p>
            <a:pPr eaLnBrk="1" hangingPunct="1"/>
            <a:r>
              <a:rPr lang="en-US" dirty="0"/>
              <a:t>Forecasting DirecTV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537882" y="1195294"/>
            <a:ext cx="7945717" cy="5050118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457200" indent="-457200" eaLnBrk="1" hangingPunct="1">
              <a:spcBef>
                <a:spcPct val="50000"/>
              </a:spcBef>
              <a:buSzPct val="90000"/>
            </a:pPr>
            <a:r>
              <a:rPr lang="en-US" sz="2800" dirty="0"/>
              <a:t>Used </a:t>
            </a:r>
            <a:r>
              <a:rPr lang="en-US" sz="2800" b="1" dirty="0"/>
              <a:t>Bass Diffusion </a:t>
            </a:r>
            <a:r>
              <a:rPr lang="en-US" sz="2800" dirty="0"/>
              <a:t>model</a:t>
            </a:r>
          </a:p>
          <a:p>
            <a:pPr marL="857250" lvl="1" indent="-228600" eaLnBrk="1" hangingPunct="1">
              <a:lnSpc>
                <a:spcPct val="110000"/>
              </a:lnSpc>
            </a:pPr>
            <a:r>
              <a:rPr lang="en-US" sz="2400" dirty="0"/>
              <a:t>Market </a:t>
            </a:r>
            <a:r>
              <a:rPr lang="en-US" sz="2400" b="1" dirty="0"/>
              <a:t>size</a:t>
            </a:r>
            <a:r>
              <a:rPr lang="en-US" sz="2400" dirty="0"/>
              <a:t> estimated from customer survey</a:t>
            </a:r>
          </a:p>
          <a:p>
            <a:pPr marL="857250" lvl="1">
              <a:lnSpc>
                <a:spcPct val="110000"/>
              </a:lnSpc>
            </a:pPr>
            <a:r>
              <a:rPr lang="en-US" sz="2400" dirty="0"/>
              <a:t>Diffusion </a:t>
            </a:r>
            <a:r>
              <a:rPr lang="en-US" sz="2400" b="1" dirty="0"/>
              <a:t>parameters</a:t>
            </a:r>
            <a:r>
              <a:rPr lang="en-US" sz="2400" dirty="0"/>
              <a:t> estimated from managerial judgments and similar products (cable TV) </a:t>
            </a:r>
          </a:p>
          <a:p>
            <a:pPr marL="857250" lvl="1">
              <a:lnSpc>
                <a:spcPct val="110000"/>
              </a:lnSpc>
            </a:pPr>
            <a:r>
              <a:rPr lang="en-US" sz="2400" dirty="0"/>
              <a:t>Five year forecast before launch </a:t>
            </a:r>
          </a:p>
          <a:p>
            <a:pPr marL="457200" indent="-457200" eaLnBrk="1" hangingPunct="1">
              <a:spcBef>
                <a:spcPct val="50000"/>
              </a:spcBef>
              <a:buSzPct val="90000"/>
            </a:pPr>
            <a:r>
              <a:rPr lang="en-US" sz="2800" dirty="0"/>
              <a:t>Results: </a:t>
            </a:r>
          </a:p>
          <a:p>
            <a:pPr marL="857250" lvl="1" indent="-228600" eaLnBrk="1" hangingPunct="1">
              <a:spcBef>
                <a:spcPct val="50000"/>
              </a:spcBef>
              <a:buSzPct val="90000"/>
            </a:pPr>
            <a:r>
              <a:rPr lang="en-US" sz="2400" dirty="0"/>
              <a:t>Forecasts of demand only 16% below actual</a:t>
            </a:r>
          </a:p>
          <a:p>
            <a:pPr marL="857250" lvl="1" indent="-228600" eaLnBrk="1" hangingPunct="1">
              <a:spcBef>
                <a:spcPct val="50000"/>
              </a:spcBef>
              <a:buSzPct val="90000"/>
            </a:pPr>
            <a:r>
              <a:rPr lang="en-US" sz="2400" dirty="0"/>
              <a:t>Justified earlier launch of a satellite for expanded capability</a:t>
            </a:r>
          </a:p>
          <a:p>
            <a:pPr marL="857250" lvl="1" indent="-228600" eaLnBrk="1" hangingPunct="1">
              <a:spcBef>
                <a:spcPct val="50000"/>
              </a:spcBef>
              <a:buSzPct val="90000"/>
            </a:pPr>
            <a:r>
              <a:rPr lang="en-US" sz="2400" dirty="0"/>
              <a:t>Forecast accuracy worth $$$$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329054" y="134471"/>
          <a:ext cx="1188045" cy="78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695238" imgH="457143" progId="PBrush">
                  <p:embed/>
                </p:oleObj>
              </mc:Choice>
              <mc:Fallback>
                <p:oleObj name="Bitmap Image" r:id="rId4" imgW="695238" imgH="457143" progId="PBrush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054" y="134471"/>
                        <a:ext cx="1188045" cy="78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70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5155" name="Object 3"/>
          <p:cNvGraphicFramePr>
            <a:graphicFrameLocks noGrp="1" noChangeAspect="1"/>
          </p:cNvGraphicFramePr>
          <p:nvPr>
            <p:ph type="subTitle" idx="4294967295"/>
            <p:extLst>
              <p:ext uri="{D42A27DB-BD31-4B8C-83A1-F6EECF244321}">
                <p14:modId xmlns:p14="http://schemas.microsoft.com/office/powerpoint/2010/main" val="2063040758"/>
              </p:ext>
            </p:extLst>
          </p:nvPr>
        </p:nvGraphicFramePr>
        <p:xfrm>
          <a:off x="411163" y="1095375"/>
          <a:ext cx="8529637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5" imgW="5362428" imgH="3138295" progId="Excel.Sheet.8">
                  <p:embed/>
                </p:oleObj>
              </mc:Choice>
              <mc:Fallback>
                <p:oleObj name="Worksheet" r:id="rId5" imgW="5362428" imgH="3138295" progId="Excel.Sheet.8">
                  <p:embed/>
                  <p:pic>
                    <p:nvPicPr>
                      <p:cNvPr id="945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095375"/>
                        <a:ext cx="8529637" cy="4992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Multi-Year Forecast-Actual Graph</a:t>
            </a:r>
          </a:p>
        </p:txBody>
      </p:sp>
    </p:spTree>
    <p:extLst>
      <p:ext uri="{BB962C8B-B14F-4D97-AF65-F5344CB8AC3E}">
        <p14:creationId xmlns:p14="http://schemas.microsoft.com/office/powerpoint/2010/main" val="42256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45155" grpId="0" 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Targeting to go Mainstream?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70000"/>
            <a:ext cx="4947227" cy="5130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your lane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Stay in your lane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grass is not greener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Success can kill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success with early adopters to perfect product and build testimonials… needed for risk averse mainstream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0" y="1376769"/>
            <a:ext cx="320040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80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38300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9600" y="1544855"/>
          <a:ext cx="83058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3" imgW="6991200" imgH="3666960" progId="Word.Picture.8">
                  <p:embed/>
                </p:oleObj>
              </mc:Choice>
              <mc:Fallback>
                <p:oleObj name="Picture" r:id="rId3" imgW="6991200" imgH="3666960" progId="Word.Picture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44855"/>
                        <a:ext cx="8305800" cy="435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064378" y="2861920"/>
            <a:ext cx="1037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  <a:ea typeface="新細明體" charset="-120"/>
              </a:rPr>
              <a:t>The</a:t>
            </a:r>
          </a:p>
          <a:p>
            <a:pPr algn="ctr"/>
            <a:r>
              <a:rPr lang="en-US" altLang="zh-TW" sz="2400" b="1" i="1" dirty="0">
                <a:solidFill>
                  <a:srgbClr val="FF0000"/>
                </a:solidFill>
                <a:ea typeface="新細明體" charset="-120"/>
              </a:rPr>
              <a:t>Chasm</a:t>
            </a:r>
          </a:p>
        </p:txBody>
      </p:sp>
      <p:sp>
        <p:nvSpPr>
          <p:cNvPr id="1035" name="Rectangle 16"/>
          <p:cNvSpPr>
            <a:spLocks noGrp="1" noChangeArrowheads="1"/>
          </p:cNvSpPr>
          <p:nvPr>
            <p:ph type="title"/>
          </p:nvPr>
        </p:nvSpPr>
        <p:spPr>
          <a:xfrm>
            <a:off x="228600" y="34927"/>
            <a:ext cx="8763000" cy="95119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Success Involves Moving the “Innovation” Across Different Types of Customers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97010" y="6259512"/>
            <a:ext cx="3086100" cy="457200"/>
          </a:xfrm>
        </p:spPr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49300" y="5528109"/>
            <a:ext cx="8166100" cy="48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Time</a:t>
            </a:r>
          </a:p>
        </p:txBody>
      </p:sp>
      <p:sp>
        <p:nvSpPr>
          <p:cNvPr id="6" name="Down Arrow 5"/>
          <p:cNvSpPr/>
          <p:nvPr/>
        </p:nvSpPr>
        <p:spPr>
          <a:xfrm flipV="1">
            <a:off x="396081" y="2128282"/>
            <a:ext cx="634207" cy="204830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37318" y="1204953"/>
            <a:ext cx="185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% of 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addressable market</a:t>
            </a:r>
          </a:p>
        </p:txBody>
      </p:sp>
    </p:spTree>
    <p:extLst>
      <p:ext uri="{BB962C8B-B14F-4D97-AF65-F5344CB8AC3E}">
        <p14:creationId xmlns:p14="http://schemas.microsoft.com/office/powerpoint/2010/main" val="19522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93038" cy="8038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dirty="0">
                <a:ea typeface="新細明體" charset="-120"/>
              </a:rPr>
              <a:t>Failing to </a:t>
            </a:r>
            <a:r>
              <a:rPr lang="en-US" altLang="zh-TW" sz="4000" dirty="0">
                <a:latin typeface="Tahoma" pitchFamily="34" charset="0"/>
                <a:ea typeface="新細明體" charset="-120"/>
              </a:rPr>
              <a:t>“</a:t>
            </a:r>
            <a:r>
              <a:rPr lang="en-US" altLang="zh-TW" sz="4000" dirty="0">
                <a:ea typeface="新細明體" charset="-120"/>
              </a:rPr>
              <a:t>Cross The Chasm</a:t>
            </a:r>
            <a:r>
              <a:rPr lang="en-US" altLang="zh-TW" sz="4000" dirty="0">
                <a:latin typeface="Tahoma" pitchFamily="34" charset="0"/>
                <a:ea typeface="新細明體" charset="-120"/>
              </a:rPr>
              <a:t>”</a:t>
            </a:r>
            <a:endParaRPr lang="en-US" altLang="zh-TW" sz="4000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210235"/>
            <a:ext cx="8643471" cy="49754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800" dirty="0">
                <a:ea typeface="新細明體" charset="-120"/>
              </a:rPr>
              <a:t>Taking on too many </a:t>
            </a:r>
            <a:r>
              <a:rPr lang="en-US" altLang="zh-TW" sz="2800" b="1" dirty="0">
                <a:ea typeface="新細明體" charset="-120"/>
              </a:rPr>
              <a:t>different</a:t>
            </a:r>
            <a:r>
              <a:rPr lang="en-US" altLang="zh-TW" sz="2800" dirty="0">
                <a:ea typeface="新細明體" charset="-120"/>
              </a:rPr>
              <a:t> </a:t>
            </a:r>
            <a:r>
              <a:rPr lang="en-US" altLang="zh-TW" sz="2800" b="1" dirty="0">
                <a:ea typeface="新細明體" charset="-120"/>
              </a:rPr>
              <a:t>visionaries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800" dirty="0">
                <a:ea typeface="新細明體" charset="-120"/>
              </a:rPr>
              <a:t>Leads to expensive customization projects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800" dirty="0">
                <a:ea typeface="新細明體" charset="-120"/>
              </a:rPr>
              <a:t>Revenue growth tapers off</a:t>
            </a:r>
          </a:p>
          <a:p>
            <a:pPr marL="1090613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200" dirty="0">
                <a:ea typeface="新細明體" charset="-120"/>
              </a:rPr>
              <a:t>Visionaries are small slice of the market in different vertical fields</a:t>
            </a:r>
          </a:p>
          <a:p>
            <a:pPr marL="1090613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200" dirty="0">
                <a:ea typeface="新細明體" charset="-120"/>
              </a:rPr>
              <a:t>Too scattered to build “proven” solution w/ enough </a:t>
            </a:r>
            <a:r>
              <a:rPr lang="en-US" altLang="zh-TW" sz="2200" b="1" dirty="0">
                <a:ea typeface="新細明體" charset="-120"/>
              </a:rPr>
              <a:t>similar</a:t>
            </a:r>
            <a:r>
              <a:rPr lang="en-US" altLang="zh-TW" sz="2200" dirty="0">
                <a:ea typeface="新細明體" charset="-120"/>
              </a:rPr>
              <a:t> references for any </a:t>
            </a:r>
            <a:r>
              <a:rPr lang="en-US" altLang="zh-TW" sz="2200" b="1" dirty="0">
                <a:ea typeface="新細明體" charset="-120"/>
              </a:rPr>
              <a:t>group</a:t>
            </a:r>
            <a:r>
              <a:rPr lang="en-US" altLang="zh-TW" sz="2200" dirty="0">
                <a:ea typeface="新細明體" charset="-120"/>
              </a:rPr>
              <a:t> of Early Majority Pragmatists</a:t>
            </a:r>
          </a:p>
          <a:p>
            <a:pPr marL="2286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3400" dirty="0">
                <a:ea typeface="新細明體" charset="-120"/>
              </a:rPr>
              <a:t>Momentum needed internally</a:t>
            </a:r>
          </a:p>
          <a:p>
            <a:pPr marL="804863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400" dirty="0">
                <a:ea typeface="新細明體" charset="-120"/>
              </a:rPr>
              <a:t>Key personnel become disillusioned</a:t>
            </a:r>
          </a:p>
          <a:p>
            <a:pPr marL="804863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400" dirty="0">
                <a:ea typeface="新細明體" charset="-120"/>
              </a:rPr>
              <a:t>Investments and new sources of capital run dry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8327" y="3583708"/>
            <a:ext cx="5624946" cy="2830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>
                <a:ea typeface="新細明體" charset="-120"/>
              </a:rPr>
              <a:t>Innovators: Technology Enthusiasts</a:t>
            </a:r>
            <a:endParaRPr lang="en-US" sz="3600">
              <a:ea typeface="新細明體" charset="-12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20500" y="1205754"/>
            <a:ext cx="8574088" cy="44958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Will tolerate initial glitches &amp; </a:t>
            </a:r>
            <a:r>
              <a:rPr lang="en-US" altLang="zh-TW" sz="2400" u="sng" dirty="0">
                <a:ea typeface="新細明體" charset="-120"/>
              </a:rPr>
              <a:t>develop make-shift solutions </a:t>
            </a:r>
          </a:p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Willing to </a:t>
            </a:r>
            <a:r>
              <a:rPr lang="en-US" altLang="zh-TW" sz="2400" u="sng" dirty="0">
                <a:ea typeface="新細明體" charset="-120"/>
              </a:rPr>
              <a:t>alpha/beta test </a:t>
            </a:r>
            <a:r>
              <a:rPr lang="en-US" altLang="zh-TW" sz="2400" dirty="0">
                <a:ea typeface="新細明體" charset="-120"/>
              </a:rPr>
              <a:t>and work with technical personnel</a:t>
            </a:r>
          </a:p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Provide early revenue but not a large group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b="1" dirty="0">
                <a:solidFill>
                  <a:schemeClr val="accent1"/>
                </a:solidFill>
                <a:ea typeface="新細明體" charset="-120"/>
              </a:rPr>
              <a:t>Importance</a:t>
            </a:r>
            <a:r>
              <a:rPr lang="en-US" altLang="zh-TW" sz="2400" dirty="0">
                <a:ea typeface="新細明體" charset="-120"/>
              </a:rPr>
              <a:t>: They are the gatekeeper to the next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345" y="3600390"/>
            <a:ext cx="5237018" cy="28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4447" y="105735"/>
            <a:ext cx="7988300" cy="86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charset="-120"/>
              </a:rPr>
              <a:t>Early Adopters: </a:t>
            </a:r>
            <a:r>
              <a:rPr lang="en-US" altLang="zh-TW" dirty="0">
                <a:latin typeface="Tahoma" pitchFamily="34" charset="0"/>
                <a:ea typeface="新細明體" charset="-120"/>
              </a:rPr>
              <a:t>“</a:t>
            </a:r>
            <a:r>
              <a:rPr lang="en-US" altLang="zh-TW" dirty="0">
                <a:ea typeface="新細明體" charset="-120"/>
              </a:rPr>
              <a:t>Visionaries</a:t>
            </a:r>
            <a:r>
              <a:rPr lang="en-US" altLang="zh-TW" dirty="0">
                <a:latin typeface="Tahoma" pitchFamily="34" charset="0"/>
                <a:ea typeface="新細明體" charset="-120"/>
              </a:rPr>
              <a:t>”</a:t>
            </a:r>
            <a:r>
              <a:rPr lang="en-US" altLang="zh-TW" dirty="0">
                <a:ea typeface="新細明體" charset="-12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67114" y="1151803"/>
            <a:ext cx="8243455" cy="50637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See early adoption as a means to beat competition</a:t>
            </a:r>
            <a:endParaRPr lang="en-US" altLang="zh-TW" sz="2000" dirty="0">
              <a:ea typeface="新細明體" charset="-120"/>
            </a:endParaRP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Not very price sensitive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b="1" u="sng" dirty="0">
                <a:ea typeface="新細明體" charset="-120"/>
              </a:rPr>
              <a:t>Demand</a:t>
            </a:r>
            <a:r>
              <a:rPr lang="en-US" altLang="zh-TW" sz="2400" dirty="0">
                <a:ea typeface="新細明體" charset="-120"/>
              </a:rPr>
              <a:t> customized solutions and </a:t>
            </a:r>
            <a:r>
              <a:rPr lang="en-US" altLang="zh-TW" sz="2400" b="1" u="sng" dirty="0">
                <a:ea typeface="新細明體" charset="-120"/>
              </a:rPr>
              <a:t>intensive</a:t>
            </a:r>
            <a:r>
              <a:rPr lang="en-US" altLang="zh-TW" sz="2400" dirty="0">
                <a:ea typeface="新細明體" charset="-120"/>
              </a:rPr>
              <a:t> support 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ea typeface="新細明體" charset="-120"/>
              </a:rPr>
              <a:t>Determines</a:t>
            </a:r>
            <a:r>
              <a:rPr lang="en-US" altLang="zh-TW" sz="2400" dirty="0">
                <a:ea typeface="新細明體" charset="-120"/>
              </a:rPr>
              <a:t> standards (dominant design) when product forms compete (USB drive, VHS vs Betamax)</a:t>
            </a:r>
            <a:endParaRPr lang="en-US" altLang="zh-TW" sz="1800" dirty="0">
              <a:ea typeface="新細明體" charset="-120"/>
            </a:endParaRP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Early adopters </a:t>
            </a:r>
            <a:r>
              <a:rPr lang="en-US" altLang="zh-TW" sz="2400" b="1" u="sng" dirty="0">
                <a:ea typeface="新細明體" charset="-120"/>
              </a:rPr>
              <a:t>communicate horizontally </a:t>
            </a:r>
            <a:r>
              <a:rPr lang="en-US" altLang="zh-TW" sz="2400" dirty="0">
                <a:ea typeface="新細明體" charset="-120"/>
              </a:rPr>
              <a:t>(across industry boundaries) 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Opinion leaders and change agents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800" b="1" dirty="0">
                <a:solidFill>
                  <a:schemeClr val="accent1"/>
                </a:solidFill>
                <a:ea typeface="新細明體" charset="-120"/>
              </a:rPr>
              <a:t>Importance</a:t>
            </a:r>
            <a:r>
              <a:rPr lang="en-US" altLang="zh-TW" sz="2400" dirty="0">
                <a:ea typeface="新細明體" charset="-120"/>
              </a:rPr>
              <a:t>: Can make or break you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charset="-120"/>
              </a:rPr>
              <a:t>The right strategy here helps you cross the chasm to mainstream where scale </a:t>
            </a:r>
            <a:r>
              <a:rPr lang="en-US" altLang="zh-TW" sz="2400" dirty="0">
                <a:ea typeface="新細明體" charset="-120"/>
                <a:sym typeface="Wingdings" panose="05000000000000000000" pitchFamily="2" charset="2"/>
              </a:rPr>
              <a:t> break even profits 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482" y="0"/>
            <a:ext cx="7924800" cy="10458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charset="-120"/>
              </a:rPr>
              <a:t>Early Majority:  </a:t>
            </a:r>
            <a:r>
              <a:rPr lang="en-US" altLang="zh-TW" dirty="0">
                <a:latin typeface="Tahoma" pitchFamily="34" charset="0"/>
                <a:ea typeface="新細明體" charset="-120"/>
              </a:rPr>
              <a:t>“</a:t>
            </a:r>
            <a:r>
              <a:rPr lang="en-US" altLang="zh-TW" dirty="0">
                <a:ea typeface="新細明體" charset="-120"/>
              </a:rPr>
              <a:t>Pragmatists</a:t>
            </a:r>
            <a:r>
              <a:rPr lang="en-US" altLang="zh-TW" dirty="0">
                <a:latin typeface="Tahoma" pitchFamily="34" charset="0"/>
                <a:ea typeface="新細明體" charset="-120"/>
              </a:rPr>
              <a:t>”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0663" y="980819"/>
            <a:ext cx="8683337" cy="52537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Interested in productivity enhancements (pure utilitarian)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1"/>
                </a:solidFill>
                <a:ea typeface="新細明體" charset="-120"/>
              </a:rPr>
              <a:t>Risk averse</a:t>
            </a:r>
            <a:r>
              <a:rPr lang="en-US" altLang="zh-TW" sz="2400" dirty="0">
                <a:ea typeface="新細明體" charset="-120"/>
              </a:rPr>
              <a:t>, fear disruptions in their operations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Want </a:t>
            </a:r>
            <a:r>
              <a:rPr lang="en-US" altLang="zh-TW" sz="2400" b="1" dirty="0">
                <a:solidFill>
                  <a:schemeClr val="accent1"/>
                </a:solidFill>
                <a:ea typeface="新細明體" charset="-120"/>
              </a:rPr>
              <a:t>proven</a:t>
            </a:r>
            <a:r>
              <a:rPr lang="en-US" altLang="zh-TW" sz="2400" dirty="0">
                <a:solidFill>
                  <a:schemeClr val="accent1"/>
                </a:solidFill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applications, </a:t>
            </a:r>
            <a:r>
              <a:rPr lang="en-US" altLang="zh-TW" sz="2400" b="1" dirty="0">
                <a:solidFill>
                  <a:schemeClr val="accent1"/>
                </a:solidFill>
                <a:ea typeface="新細明體" charset="-120"/>
              </a:rPr>
              <a:t>reliable</a:t>
            </a:r>
            <a:r>
              <a:rPr lang="en-US" altLang="zh-TW" sz="2400" dirty="0">
                <a:solidFill>
                  <a:schemeClr val="accent1"/>
                </a:solidFill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service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Seek the </a:t>
            </a:r>
            <a:r>
              <a:rPr lang="en-US" altLang="zh-TW" sz="2400" b="1" dirty="0">
                <a:ea typeface="新細明體" charset="-120"/>
              </a:rPr>
              <a:t>convenient</a:t>
            </a: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>
                <a:solidFill>
                  <a:schemeClr val="accent1"/>
                </a:solidFill>
                <a:ea typeface="新細明體" charset="-120"/>
              </a:rPr>
              <a:t>“</a:t>
            </a:r>
            <a:r>
              <a:rPr lang="en-US" altLang="zh-TW" sz="2400" b="1" dirty="0">
                <a:solidFill>
                  <a:schemeClr val="accent1"/>
                </a:solidFill>
                <a:ea typeface="新細明體" charset="-120"/>
              </a:rPr>
              <a:t>whole product</a:t>
            </a:r>
            <a:r>
              <a:rPr lang="en-US" altLang="zh-TW" sz="2400" dirty="0">
                <a:solidFill>
                  <a:schemeClr val="accent1"/>
                </a:solidFill>
                <a:ea typeface="新細明體" charset="-120"/>
              </a:rPr>
              <a:t>” </a:t>
            </a:r>
            <a:r>
              <a:rPr lang="en-US" altLang="zh-TW" sz="2400" dirty="0">
                <a:ea typeface="新細明體" charset="-120"/>
              </a:rPr>
              <a:t>design (total solution)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charset="-120"/>
              </a:rPr>
              <a:t>Buys </a:t>
            </a:r>
            <a:r>
              <a:rPr lang="en-US" altLang="zh-TW" sz="2400" u="sng" dirty="0">
                <a:ea typeface="新細明體" charset="-120"/>
              </a:rPr>
              <a:t>only with </a:t>
            </a:r>
            <a:r>
              <a:rPr lang="en-US" altLang="zh-TW" sz="2400" u="sng" dirty="0">
                <a:solidFill>
                  <a:schemeClr val="accent1"/>
                </a:solidFill>
                <a:ea typeface="新細明體" charset="-120"/>
              </a:rPr>
              <a:t>a </a:t>
            </a:r>
            <a:r>
              <a:rPr lang="en-US" altLang="zh-TW" sz="2400" b="1" u="sng" dirty="0">
                <a:solidFill>
                  <a:schemeClr val="accent1"/>
                </a:solidFill>
                <a:ea typeface="新細明體" charset="-120"/>
              </a:rPr>
              <a:t>reference/testimonial</a:t>
            </a:r>
            <a:r>
              <a:rPr lang="en-US" altLang="zh-TW" sz="2400" u="sng" dirty="0">
                <a:solidFill>
                  <a:schemeClr val="accent1"/>
                </a:solidFill>
                <a:ea typeface="新細明體" charset="-120"/>
              </a:rPr>
              <a:t> </a:t>
            </a:r>
            <a:r>
              <a:rPr lang="en-US" altLang="zh-TW" sz="2400" u="sng" dirty="0">
                <a:ea typeface="新細明體" charset="-120"/>
              </a:rPr>
              <a:t>from similar other</a:t>
            </a:r>
            <a:r>
              <a:rPr lang="en-US" altLang="zh-TW" sz="2400" dirty="0">
                <a:solidFill>
                  <a:schemeClr val="accent1"/>
                </a:solidFill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(same vertical / segment)</a:t>
            </a:r>
          </a:p>
          <a:p>
            <a:pPr eaLnBrk="1" hangingPunct="1"/>
            <a:r>
              <a:rPr lang="en-US" altLang="zh-TW" sz="2400" dirty="0">
                <a:ea typeface="新細明體" charset="-120"/>
              </a:rPr>
              <a:t>Sales to this group is the entry to the mainstream market:</a:t>
            </a:r>
          </a:p>
          <a:p>
            <a:pPr lvl="1" eaLnBrk="1" hangingPunct="1"/>
            <a:r>
              <a:rPr lang="en-US" altLang="zh-TW" sz="2400" dirty="0">
                <a:ea typeface="新細明體" charset="-120"/>
              </a:rPr>
              <a:t>They want to move together (herd mentality) </a:t>
            </a:r>
          </a:p>
          <a:p>
            <a:pPr lvl="1" eaLnBrk="1" hangingPunct="1"/>
            <a:r>
              <a:rPr lang="en-US" altLang="zh-TW" sz="2400" dirty="0">
                <a:ea typeface="新細明體" charset="-120"/>
              </a:rPr>
              <a:t>They want to pick the same technology solution (avoid risk)</a:t>
            </a:r>
          </a:p>
          <a:p>
            <a:pPr lvl="1" eaLnBrk="1" hangingPunct="1"/>
            <a:r>
              <a:rPr lang="en-US" altLang="zh-TW" sz="2400" dirty="0">
                <a:ea typeface="新細明體" charset="-120"/>
              </a:rPr>
              <a:t>Don’t want to integrate a new technology only to see the provider go out of business (loss of service)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for successful launch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165412"/>
            <a:ext cx="8421688" cy="528917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Segmenting and targeting strategies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with high intra-segment communication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end and/or new users for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innovations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 that value your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application, add features later (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roadmap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then new user groups (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roadmap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segments where “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Rogers’ 5 factors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are best, no takeaways compared to predecessor (endowment effect), large relative advantage (10x) </a:t>
            </a:r>
          </a:p>
          <a:p>
            <a:pPr marL="454914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 strategies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offering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existing behavior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key to messaging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samples, reduce risk, use warranty and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periods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users, testimonials</a:t>
            </a:r>
          </a:p>
          <a:p>
            <a:pPr marL="454914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strategies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(visionaries to pragmatists)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persuade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gate keepers, leaders, influencers?</a:t>
            </a:r>
          </a:p>
          <a:p>
            <a:pPr marL="740664"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references and testimonials</a:t>
            </a: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nderson_MKTG490_SPRING16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6605</TotalTime>
  <Words>1363</Words>
  <Application>Microsoft Office PowerPoint</Application>
  <PresentationFormat>On-screen Show (4:3)</PresentationFormat>
  <Paragraphs>287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Akzidenz-Grotesk BQ</vt:lpstr>
      <vt:lpstr>Arial</vt:lpstr>
      <vt:lpstr>Calibri</vt:lpstr>
      <vt:lpstr>Century Gothic</vt:lpstr>
      <vt:lpstr>Helvetica</vt:lpstr>
      <vt:lpstr>Melior</vt:lpstr>
      <vt:lpstr>Symbol</vt:lpstr>
      <vt:lpstr>Tahoma</vt:lpstr>
      <vt:lpstr>Verdana</vt:lpstr>
      <vt:lpstr>Henderson_MKTG490_SPRING16</vt:lpstr>
      <vt:lpstr>Picture</vt:lpstr>
      <vt:lpstr>Bitmap Image</vt:lpstr>
      <vt:lpstr>Worksheet</vt:lpstr>
      <vt:lpstr>Class 14 DISRUPTION and LAUNCHING INNOVATIONS</vt:lpstr>
      <vt:lpstr>Additional Topics</vt:lpstr>
      <vt:lpstr>Targeting to go Mainstream?</vt:lpstr>
      <vt:lpstr>Success Involves Moving the “Innovation” Across Different Types of Customers</vt:lpstr>
      <vt:lpstr>Failing to “Cross The Chasm”</vt:lpstr>
      <vt:lpstr>Innovators: Technology Enthusiasts</vt:lpstr>
      <vt:lpstr>Early Adopters: “Visionaries” </vt:lpstr>
      <vt:lpstr>Early Majority:  “Pragmatists”</vt:lpstr>
      <vt:lpstr>STP for successful launch</vt:lpstr>
      <vt:lpstr>Address in any growth plan</vt:lpstr>
      <vt:lpstr>Additional Topics</vt:lpstr>
      <vt:lpstr>Growth hacker success?</vt:lpstr>
      <vt:lpstr>PowerPoint Presentation</vt:lpstr>
      <vt:lpstr>Additional Topics</vt:lpstr>
      <vt:lpstr>First mover advantage?</vt:lpstr>
      <vt:lpstr>PowerPoint Presentation</vt:lpstr>
      <vt:lpstr>PowerPoint Presentation</vt:lpstr>
      <vt:lpstr>Additional Topics</vt:lpstr>
      <vt:lpstr>Which Diffusion Curve Will a New Product Follow?</vt:lpstr>
      <vt:lpstr>The Bass Diffusion Model</vt:lpstr>
      <vt:lpstr>PowerPoint Presentation</vt:lpstr>
      <vt:lpstr>Factors Affecting the Rate of Diffusion</vt:lpstr>
      <vt:lpstr>Forecasting DirecTV</vt:lpstr>
      <vt:lpstr>Multi-Year Forecast-Actual Graph</vt:lpstr>
    </vt:vector>
  </TitlesOfParts>
  <Company>Lundquist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 &amp;  Introduction to Marketing Strategy</dc:title>
  <dc:creator>Conor Henderson</dc:creator>
  <cp:lastModifiedBy>Natalie Chisam</cp:lastModifiedBy>
  <cp:revision>411</cp:revision>
  <dcterms:created xsi:type="dcterms:W3CDTF">2014-01-01T01:10:36Z</dcterms:created>
  <dcterms:modified xsi:type="dcterms:W3CDTF">2019-12-03T18:33:45Z</dcterms:modified>
</cp:coreProperties>
</file>