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9" r:id="rId35"/>
    <p:sldId id="290" r:id="rId36"/>
    <p:sldId id="291" r:id="rId37"/>
    <p:sldId id="292" r:id="rId38"/>
    <p:sldId id="295" r:id="rId39"/>
    <p:sldId id="296" r:id="rId40"/>
    <p:sldId id="297" r:id="rId41"/>
    <p:sldId id="298" r:id="rId42"/>
    <p:sldId id="300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or Henderson" initials="CH" lastIdx="1" clrIdx="0">
    <p:extLst>
      <p:ext uri="{19B8F6BF-5375-455C-9EA6-DF929625EA0E}">
        <p15:presenceInfo xmlns:p15="http://schemas.microsoft.com/office/powerpoint/2012/main" userId="S-1-5-21-2613503727-1553357937-2150718590-132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890D"/>
    <a:srgbClr val="AFCCA0"/>
    <a:srgbClr val="62A710"/>
    <a:srgbClr val="F9DD7D"/>
    <a:srgbClr val="141413"/>
    <a:srgbClr val="FF660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 autoAdjust="0"/>
    <p:restoredTop sz="92722" autoAdjust="0"/>
  </p:normalViewPr>
  <p:slideViewPr>
    <p:cSldViewPr snapToGrid="0">
      <p:cViewPr varScale="1">
        <p:scale>
          <a:sx n="97" d="100"/>
          <a:sy n="97" d="100"/>
        </p:scale>
        <p:origin x="522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AECA-69D8-AE4F-BFE4-3E0048F51D4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1F26-DEF1-5D44-B74F-DF67DA0E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3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174C1-FCCA-4D21-8CDB-36AB78892A7F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8E80-CEAF-49D1-B1B1-2FF7018CD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2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EFDB0-95FE-4BEA-A2FB-EED545034D4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97332" tIns="48667" rIns="97332" bIns="48667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63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81A9E-8A8A-44DE-AFCC-A19BD385216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77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1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D6CC-4E62-F34B-B6E5-684CAFD727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E87C2-F0A7-47B0-B5A8-D6B5398A53FB}" type="slidenum">
              <a:rPr lang="en-US"/>
              <a:pPr/>
              <a:t>22</a:t>
            </a:fld>
            <a:endParaRPr lang="en-US"/>
          </a:p>
        </p:txBody>
      </p:sp>
      <p:sp>
        <p:nvSpPr>
          <p:cNvPr id="186371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4" tIns="47427" rIns="94854" bIns="47427" anchor="b"/>
          <a:lstStyle/>
          <a:p>
            <a:pPr algn="r" defTabSz="949325" eaLnBrk="0" hangingPunct="0"/>
            <a:fld id="{80A00C29-A83D-43C7-A455-C99FA6494A18}" type="slidenum">
              <a:rPr lang="en-US" sz="1300"/>
              <a:pPr algn="r" defTabSz="949325" eaLnBrk="0" hangingPunct="0"/>
              <a:t>22</a:t>
            </a:fld>
            <a:endParaRPr lang="en-US" sz="1300"/>
          </a:p>
        </p:txBody>
      </p:sp>
      <p:sp>
        <p:nvSpPr>
          <p:cNvPr id="186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5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0426E-32EA-4134-A4AE-AF218D32CBF2}" type="slidenum">
              <a:rPr lang="en-US"/>
              <a:pPr/>
              <a:t>24</a:t>
            </a:fld>
            <a:endParaRPr lang="en-US"/>
          </a:p>
        </p:txBody>
      </p:sp>
      <p:sp>
        <p:nvSpPr>
          <p:cNvPr id="182275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4" tIns="47427" rIns="94854" bIns="47427" anchor="b"/>
          <a:lstStyle/>
          <a:p>
            <a:pPr algn="r" defTabSz="949325" eaLnBrk="0" hangingPunct="0"/>
            <a:fld id="{BA9CECDF-D1D9-4E27-BBD0-5751DAB0FCFC}" type="slidenum">
              <a:rPr lang="en-US" sz="1300"/>
              <a:pPr algn="r" defTabSz="949325" eaLnBrk="0" hangingPunct="0"/>
              <a:t>24</a:t>
            </a:fld>
            <a:endParaRPr lang="en-US" sz="1300"/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60888"/>
            <a:ext cx="5854700" cy="4319587"/>
          </a:xfrm>
          <a:noFill/>
          <a:ln/>
        </p:spPr>
        <p:txBody>
          <a:bodyPr/>
          <a:lstStyle/>
          <a:p>
            <a:r>
              <a:rPr lang="en-US" sz="1300"/>
              <a:t>Studies</a:t>
            </a:r>
          </a:p>
          <a:p>
            <a:pPr lvl="1"/>
            <a:r>
              <a:rPr lang="en-US"/>
              <a:t>Coke and raffle tickets (500% return) overcomes disliking</a:t>
            </a:r>
          </a:p>
          <a:p>
            <a:pPr lvl="1"/>
            <a:r>
              <a:rPr lang="en-US"/>
              <a:t>Krishnas’s gift of book or flower</a:t>
            </a:r>
          </a:p>
          <a:p>
            <a:pPr lvl="1"/>
            <a:r>
              <a:rPr lang="en-US"/>
              <a:t>Boy Scouts tickets (5$), followed by candy bar (1$), reciprocating concessions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7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E87C2-F0A7-47B0-B5A8-D6B5398A53FB}" type="slidenum">
              <a:rPr lang="en-US"/>
              <a:pPr/>
              <a:t>27</a:t>
            </a:fld>
            <a:endParaRPr lang="en-US"/>
          </a:p>
        </p:txBody>
      </p:sp>
      <p:sp>
        <p:nvSpPr>
          <p:cNvPr id="186371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4" tIns="47427" rIns="94854" bIns="47427" anchor="b"/>
          <a:lstStyle/>
          <a:p>
            <a:pPr algn="r" defTabSz="949325" eaLnBrk="0" hangingPunct="0"/>
            <a:fld id="{80A00C29-A83D-43C7-A455-C99FA6494A18}" type="slidenum">
              <a:rPr lang="en-US" sz="1300"/>
              <a:pPr algn="r" defTabSz="949325" eaLnBrk="0" hangingPunct="0"/>
              <a:t>27</a:t>
            </a:fld>
            <a:endParaRPr lang="en-US" sz="1300"/>
          </a:p>
        </p:txBody>
      </p:sp>
      <p:sp>
        <p:nvSpPr>
          <p:cNvPr id="186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2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1873A-A4A2-49C5-AF9A-8ED478ED553E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6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F903B-D602-4A95-A4DB-3D8926CDF627}" type="slidenum">
              <a:rPr lang="en-US"/>
              <a:pPr/>
              <a:t>30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60889"/>
            <a:ext cx="5362575" cy="4321175"/>
          </a:xfrm>
        </p:spPr>
        <p:txBody>
          <a:bodyPr/>
          <a:lstStyle/>
          <a:p>
            <a:r>
              <a:rPr lang="en-US"/>
              <a:t>EBay is a good example because there is clear diffusion—the more people access the site, the more attractive it is.</a:t>
            </a:r>
          </a:p>
        </p:txBody>
      </p:sp>
    </p:spTree>
    <p:extLst>
      <p:ext uri="{BB962C8B-B14F-4D97-AF65-F5344CB8AC3E}">
        <p14:creationId xmlns:p14="http://schemas.microsoft.com/office/powerpoint/2010/main" val="208675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4"/>
            <a:ext cx="7772400" cy="713618"/>
          </a:xfrm>
        </p:spPr>
        <p:txBody>
          <a:bodyPr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492084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PROFESSOR HENDERSON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378284"/>
            <a:ext cx="4116010" cy="330731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684463"/>
            <a:ext cx="7772400" cy="6080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0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270000"/>
            <a:ext cx="8229600" cy="5130800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54565B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54565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54565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54565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5456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entagon 10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4" name="Picture 3" descr="LCB-BAR-BLK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5" name="Picture 14" descr="LCB-BAR-BLK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16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3"/>
            <a:ext cx="7772400" cy="1214487"/>
          </a:xfrm>
        </p:spPr>
        <p:txBody>
          <a:bodyPr anchor="b"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3542488"/>
            <a:ext cx="6400800" cy="83579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7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6530"/>
            <a:ext cx="4038600" cy="4585151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6530"/>
            <a:ext cx="4038600" cy="4585152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6" name="Picture 15" descr="LCB-BAR-BLK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2952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55600" y="6259512"/>
            <a:ext cx="30861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660142" y="6259512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2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1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esh.png"/>
          <p:cNvPicPr>
            <a:picLocks noChangeAspect="1"/>
          </p:cNvPicPr>
          <p:nvPr/>
        </p:nvPicPr>
        <p:blipFill rotWithShape="1">
          <a:blip r:embed="rId8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5518"/>
            <a:ext cx="9144000" cy="2532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  <p:sldLayoutId id="2147483686" r:id="rId4"/>
    <p:sldLayoutId id="2147483683" r:id="rId5"/>
    <p:sldLayoutId id="2147483687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ndrewchen.co/a-practitioners-guide-to-net-promoter-scor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X_fP4pPWPw" TargetMode="External"/><Relationship Id="rId2" Type="http://schemas.openxmlformats.org/officeDocument/2006/relationships/hyperlink" Target="https://youtu.be/NrmMk1Myrx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s://youtu.be/EIQh0O3wOdM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gkJIycI-Po" TargetMode="External"/><Relationship Id="rId6" Type="http://schemas.openxmlformats.org/officeDocument/2006/relationships/image" Target="../media/image16.jpeg"/><Relationship Id="rId5" Type="http://schemas.openxmlformats.org/officeDocument/2006/relationships/hyperlink" Target="https://www.ispot.tv/ad/7F7E/allstate-king-of-the-castle" TargetMode="External"/><Relationship Id="rId4" Type="http://schemas.openxmlformats.org/officeDocument/2006/relationships/hyperlink" Target="https://www.ispot.tv/ad/7E8W/state-farm-nev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2191"/>
            <a:ext cx="7772400" cy="7136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9</a:t>
            </a:r>
            <a:br>
              <a:rPr lang="en-US" dirty="0"/>
            </a:br>
            <a:r>
              <a:rPr lang="en-US" dirty="0"/>
              <a:t>A-E-R-C MAP</a:t>
            </a:r>
            <a:br>
              <a:rPr lang="en-US" dirty="0"/>
            </a:br>
            <a:r>
              <a:rPr lang="en-US" dirty="0"/>
              <a:t>CUSTOMER EXPERIENCE</a:t>
            </a:r>
            <a:br>
              <a:rPr lang="en-US" dirty="0"/>
            </a:br>
            <a:r>
              <a:rPr lang="en-US" dirty="0"/>
              <a:t>CUSTOMER ENGAGEMENT</a:t>
            </a:r>
          </a:p>
        </p:txBody>
      </p:sp>
    </p:spTree>
    <p:extLst>
      <p:ext uri="{BB962C8B-B14F-4D97-AF65-F5344CB8AC3E}">
        <p14:creationId xmlns:p14="http://schemas.microsoft.com/office/powerpoint/2010/main" val="349892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127000"/>
            <a:ext cx="8724900" cy="838200"/>
          </a:xfrm>
        </p:spPr>
        <p:txBody>
          <a:bodyPr>
            <a:noAutofit/>
          </a:bodyPr>
          <a:lstStyle/>
          <a:p>
            <a:r>
              <a:rPr lang="en-US" sz="3600" dirty="0"/>
              <a:t>Emphasize Acquisition or Retention?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2050" name="Picture 2" descr="http://www.sharielf.com/gifs/yy102009frie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173" y="1238958"/>
            <a:ext cx="4923338" cy="4861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CLV formula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6018" y="1565275"/>
            <a:ext cx="1297157" cy="962025"/>
          </a:xfrm>
          <a:prstGeom prst="ellipse">
            <a:avLst/>
          </a:prstGeom>
          <a:solidFill>
            <a:srgbClr val="F2DCDB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77069" y="1828799"/>
            <a:ext cx="425998" cy="335903"/>
          </a:xfrm>
          <a:prstGeom prst="ellipse">
            <a:avLst/>
          </a:prstGeom>
          <a:solidFill>
            <a:srgbClr val="F2DCDB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199" y="1828800"/>
            <a:ext cx="273699" cy="424306"/>
          </a:xfrm>
          <a:prstGeom prst="ellipse">
            <a:avLst/>
          </a:prstGeom>
          <a:solidFill>
            <a:srgbClr val="F2DCDB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1066800" y="2843012"/>
            <a:ext cx="7315200" cy="2862322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CLV = lifetime value of a customer (or segment) in $</a:t>
            </a:r>
          </a:p>
          <a:p>
            <a:pPr lvl="1" algn="just">
              <a:lnSpc>
                <a:spcPct val="150000"/>
              </a:lnSpc>
            </a:pPr>
            <a:r>
              <a:rPr lang="en-US" sz="2400" i="1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 = margin $ (revenue – costs to serve)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 = discount rate as a %	 (time value of money)</a:t>
            </a:r>
          </a:p>
          <a:p>
            <a:pPr lvl="1" algn="just">
              <a:lnSpc>
                <a:spcPct val="150000"/>
              </a:lnSpc>
            </a:pPr>
            <a:r>
              <a:rPr lang="en-US" sz="2400" i="1" dirty="0">
                <a:solidFill>
                  <a:schemeClr val="tx2"/>
                </a:solidFill>
                <a:latin typeface="Arial"/>
                <a:cs typeface="Arial"/>
              </a:rPr>
              <a:t>r </a:t>
            </a: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= retention rate a %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AC = acquisition cost for customer in $</a:t>
            </a:r>
            <a:r>
              <a:rPr lang="en-US" sz="1600" dirty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661943"/>
            <a:ext cx="876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Calculation assumes values do not change in the future and assumes stable across customer types.</a:t>
            </a:r>
          </a:p>
        </p:txBody>
      </p:sp>
      <p:graphicFrame>
        <p:nvGraphicFramePr>
          <p:cNvPr id="11" name="Object 4"/>
          <p:cNvGraphicFramePr>
            <a:graphicFrameLocks/>
          </p:cNvGraphicFramePr>
          <p:nvPr/>
        </p:nvGraphicFramePr>
        <p:xfrm>
          <a:off x="2455863" y="1565275"/>
          <a:ext cx="35417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562040" imgH="431640" progId="Equation.3">
                  <p:embed/>
                </p:oleObj>
              </mc:Choice>
              <mc:Fallback>
                <p:oleObj name="Equation" r:id="rId3" imgW="156204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1565275"/>
                        <a:ext cx="354171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07206" y="1041237"/>
            <a:ext cx="1097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Margin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2253106"/>
            <a:ext cx="1508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Initial cost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2053" y="1041237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Multiplier</a:t>
            </a: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>
            <a:off x="2956203" y="1502902"/>
            <a:ext cx="548997" cy="325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4755994" y="1502902"/>
            <a:ext cx="64784" cy="16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  <a:endCxn id="11" idx="3"/>
          </p:cNvCxnSpPr>
          <p:nvPr/>
        </p:nvCxnSpPr>
        <p:spPr>
          <a:xfrm flipH="1" flipV="1">
            <a:off x="5997575" y="2046287"/>
            <a:ext cx="395473" cy="206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4" y="114665"/>
            <a:ext cx="86487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CLV &amp; AERC Bathtub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36763" y="2674176"/>
            <a:ext cx="4429234" cy="1761026"/>
          </a:xfrm>
          <a:prstGeom prst="ellipse">
            <a:avLst/>
          </a:prstGeom>
          <a:solidFill>
            <a:schemeClr val="bg1">
              <a:lumMod val="85000"/>
              <a:alpha val="21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60363" y="921657"/>
            <a:ext cx="5524499" cy="1369539"/>
          </a:xfrm>
          <a:prstGeom prst="ellipse">
            <a:avLst/>
          </a:prstGeom>
          <a:solidFill>
            <a:schemeClr val="bg1">
              <a:lumMod val="85000"/>
              <a:alpha val="21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-230536" y="2109107"/>
            <a:ext cx="3543300" cy="2126095"/>
          </a:xfrm>
          <a:prstGeom prst="ellipse">
            <a:avLst/>
          </a:prstGeom>
          <a:solidFill>
            <a:schemeClr val="bg1">
              <a:lumMod val="85000"/>
              <a:alpha val="21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941163" y="2337707"/>
            <a:ext cx="914400" cy="838200"/>
          </a:xfrm>
          <a:prstGeom prst="rightArrow">
            <a:avLst>
              <a:gd name="adj1" fmla="val 50000"/>
              <a:gd name="adj2" fmla="val 27273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>
            <a:off x="4084673" y="3478494"/>
            <a:ext cx="833774" cy="838200"/>
          </a:xfrm>
          <a:prstGeom prst="rightArrow">
            <a:avLst>
              <a:gd name="adj1" fmla="val 50000"/>
              <a:gd name="adj2" fmla="val 27273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40963" y="2429782"/>
            <a:ext cx="1828800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Acquisition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989163" y="3633107"/>
            <a:ext cx="1828800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Retention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889583" y="1245003"/>
            <a:ext cx="1828800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Expansion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093563" y="2642507"/>
            <a:ext cx="3048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331938" y="4309670"/>
            <a:ext cx="3048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>
                <a:solidFill>
                  <a:schemeClr val="tx1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160363" y="2185307"/>
            <a:ext cx="3048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>
                <a:solidFill>
                  <a:schemeClr val="tx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3084163" y="2642507"/>
            <a:ext cx="3048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>
                <a:solidFill>
                  <a:schemeClr val="tx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4331938" y="3633107"/>
            <a:ext cx="3048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>
                <a:solidFill>
                  <a:schemeClr val="tx1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4150963" y="2109107"/>
            <a:ext cx="838200" cy="3810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>
                <a:solidFill>
                  <a:schemeClr val="tx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3617563" y="226150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H="1">
            <a:off x="3922363" y="1607457"/>
            <a:ext cx="6858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3160363" y="3023507"/>
            <a:ext cx="3048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>
                <a:solidFill>
                  <a:schemeClr val="tx1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4836763" y="2642507"/>
            <a:ext cx="3048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>
                <a:solidFill>
                  <a:schemeClr val="tx1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3998563" y="3099707"/>
            <a:ext cx="3048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>
                <a:solidFill>
                  <a:schemeClr val="tx1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5" name="Oval 31"/>
          <p:cNvSpPr>
            <a:spLocks noChangeArrowheads="1"/>
          </p:cNvSpPr>
          <p:nvPr/>
        </p:nvSpPr>
        <p:spPr bwMode="auto">
          <a:xfrm>
            <a:off x="4074763" y="2718707"/>
            <a:ext cx="304800" cy="228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000" baseline="-25000">
                <a:solidFill>
                  <a:schemeClr val="tx1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2398363" y="4235202"/>
            <a:ext cx="20574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chemeClr val="tx1"/>
                </a:solidFill>
                <a:latin typeface="Arial"/>
                <a:cs typeface="Arial"/>
              </a:rPr>
              <a:t>Lost customer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501060" y="4703151"/>
            <a:ext cx="8314651" cy="1629804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Evaluate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b="1" i="1" dirty="0">
                <a:solidFill>
                  <a:srgbClr val="321267"/>
                </a:solidFill>
                <a:latin typeface="Arial"/>
                <a:cs typeface="Arial"/>
              </a:rPr>
              <a:t>existing customer’s </a:t>
            </a:r>
            <a:r>
              <a:rPr lang="en-US" sz="2200" b="1" i="1" dirty="0">
                <a:solidFill>
                  <a:schemeClr val="accent4"/>
                </a:solidFill>
                <a:latin typeface="Arial"/>
                <a:cs typeface="Arial"/>
              </a:rPr>
              <a:t>time dependent</a:t>
            </a:r>
            <a:r>
              <a:rPr lang="en-US" sz="2200" b="1" i="1" dirty="0">
                <a:solidFill>
                  <a:srgbClr val="321267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Arial"/>
                <a:cs typeface="Arial"/>
              </a:rPr>
              <a:t>behaviors/needs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Synchronize customers in time (cohort analysis)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Create marketing action for each “customer time”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Metrics to evaluate performance (</a:t>
            </a:r>
            <a:r>
              <a:rPr lang="en-US" sz="2200" b="1" u="sng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diagnostic</a:t>
            </a:r>
            <a:r>
              <a:rPr lang="en-US" sz="2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855563" y="2032907"/>
            <a:ext cx="3200400" cy="144780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12362" y="2877457"/>
            <a:ext cx="2750897" cy="10772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10253F"/>
                </a:solidFill>
                <a:latin typeface="Arial"/>
                <a:cs typeface="Arial"/>
              </a:rPr>
              <a:t>Who to target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10253F"/>
                </a:solidFill>
                <a:latin typeface="Arial"/>
                <a:cs typeface="Arial"/>
              </a:rPr>
              <a:t>What to offer / promote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10253F"/>
                </a:solidFill>
                <a:latin typeface="Arial"/>
                <a:cs typeface="Arial"/>
              </a:rPr>
              <a:t>Is this best ROM option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313012" y="1008043"/>
            <a:ext cx="2667000" cy="10772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Who to upsell/cross sell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What to offer / promote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Is this best ROM option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301111" y="2877457"/>
            <a:ext cx="2683232" cy="13234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10253F"/>
                </a:solidFill>
                <a:latin typeface="Arial"/>
                <a:cs typeface="Arial"/>
              </a:rPr>
              <a:t>Who do we lose (why)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10253F"/>
                </a:solidFill>
                <a:latin typeface="Arial"/>
                <a:cs typeface="Arial"/>
              </a:rPr>
              <a:t>How to prevent or recover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10253F"/>
                </a:solidFill>
                <a:latin typeface="Arial"/>
                <a:cs typeface="Arial"/>
              </a:rPr>
              <a:t>Is this best ROM option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634" y="1137378"/>
            <a:ext cx="2514600" cy="12003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Arial"/>
                <a:cs typeface="Arial"/>
              </a:rPr>
              <a:t>Answer questions &amp; generate AER Positioning Statements</a:t>
            </a:r>
          </a:p>
        </p:txBody>
      </p:sp>
    </p:spTree>
    <p:extLst>
      <p:ext uri="{BB962C8B-B14F-4D97-AF65-F5344CB8AC3E}">
        <p14:creationId xmlns:p14="http://schemas.microsoft.com/office/powerpoint/2010/main" val="30040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9" grpId="0"/>
      <p:bldP spid="30" grpId="0"/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6759" y="40997"/>
            <a:ext cx="8776009" cy="762000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 algn="l" defTabSz="45714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>
              <a:defRPr/>
            </a:pPr>
            <a:r>
              <a:rPr lang="nl-BE" sz="4000" b="0" dirty="0">
                <a:solidFill>
                  <a:schemeClr val="accent1"/>
                </a:solidFill>
                <a:cs typeface="Arial"/>
              </a:rPr>
              <a:t>AERC Map: Strategy to Tactics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4905829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Segment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customers by stage: recently acquired, long term, and lost/nearly lost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Understand</a:t>
            </a:r>
            <a:r>
              <a:rPr lang="en-US" sz="2400" dirty="0">
                <a:latin typeface="Arial"/>
                <a:cs typeface="Arial"/>
              </a:rPr>
              <a:t> migration paths</a:t>
            </a:r>
          </a:p>
          <a:p>
            <a:pPr marL="738333" lvl="1" indent="-338328"/>
            <a:r>
              <a:rPr lang="en-US" sz="2000" dirty="0">
                <a:latin typeface="Arial"/>
                <a:cs typeface="Arial"/>
              </a:rPr>
              <a:t>Identify triggers and drivers to migration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Prioritize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(CLV) customer types &amp; tactics for each stage</a:t>
            </a:r>
          </a:p>
          <a:p>
            <a:pPr marL="738333" lvl="1" indent="-338328"/>
            <a:r>
              <a:rPr lang="en-US" sz="2000" dirty="0">
                <a:latin typeface="Arial"/>
                <a:cs typeface="Arial"/>
              </a:rPr>
              <a:t>Margin $, migration rates, marketing tactic costs</a:t>
            </a:r>
          </a:p>
          <a:p>
            <a:pPr marL="738333" lvl="1" indent="-338328"/>
            <a:r>
              <a:rPr lang="en-US" sz="2000" dirty="0">
                <a:latin typeface="Arial"/>
                <a:cs typeface="Arial"/>
              </a:rPr>
              <a:t>Past acquisition info (where did customers come from?)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Determine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positioning</a:t>
            </a:r>
            <a:r>
              <a:rPr lang="en-US" sz="2400" dirty="0">
                <a:latin typeface="Arial"/>
                <a:cs typeface="Arial"/>
              </a:rPr>
              <a:t> (statements) for customers in each stage (who, what, why)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Develop AERC strategies (how) to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execute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positioning </a:t>
            </a:r>
          </a:p>
          <a:p>
            <a:pPr marL="738333" lvl="1" indent="-338328"/>
            <a:r>
              <a:rPr lang="en-US" sz="2000" dirty="0">
                <a:latin typeface="Arial"/>
                <a:cs typeface="Arial"/>
              </a:rPr>
              <a:t>Choice models to evaluate different approaches (elasticity of marketing tactics) …</a:t>
            </a:r>
            <a:r>
              <a:rPr lang="en-US" sz="2000" b="1" i="1" u="sng" dirty="0">
                <a:solidFill>
                  <a:srgbClr val="00B050"/>
                </a:solidFill>
                <a:latin typeface="Arial"/>
                <a:cs typeface="Arial"/>
              </a:rPr>
              <a:t>test</a:t>
            </a:r>
            <a:r>
              <a:rPr lang="en-US" sz="20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with experiments (refine)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3505200" y="6486338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564F23D3-8803-CF4A-B954-A163913B866C}" type="slidenum">
              <a:rPr lang="en-US" smtClean="0">
                <a:latin typeface="Arial"/>
                <a:cs typeface="Arial"/>
              </a:rPr>
              <a:pPr algn="ctr"/>
              <a:t>13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7010400" y="6550837"/>
            <a:ext cx="2133600" cy="307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Slide </a:t>
            </a:r>
            <a:fld id="{564F23D3-8803-CF4A-B954-A163913B866C}" type="slidenum">
              <a:rPr lang="en-US" smtClean="0">
                <a:latin typeface="Arial"/>
                <a:cs typeface="Arial"/>
              </a:rPr>
              <a:pPr/>
              <a:t>13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CLV and control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Need to know </a:t>
            </a:r>
            <a:r>
              <a:rPr lang="en-US" b="1" i="1" dirty="0"/>
              <a:t>Acquisition funnel</a:t>
            </a:r>
            <a:r>
              <a:rPr lang="en-US" dirty="0"/>
              <a:t> stats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How many prospects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Cost per prospect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Quality score of each prospect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What percent convert to paying customers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What is cost of conversion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What efforts can help get us prospects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What efforts can help convert prospects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What is the cost &amp; ROM on these efforts?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100" y="0"/>
            <a:ext cx="4719483" cy="6607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54" y="5824241"/>
            <a:ext cx="8790709" cy="9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CLV and control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3137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Need to know </a:t>
            </a:r>
            <a:r>
              <a:rPr lang="en-US" b="1" i="1" dirty="0"/>
              <a:t>Margin</a:t>
            </a:r>
            <a:r>
              <a:rPr lang="en-US" dirty="0"/>
              <a:t> stats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What is average revenue per user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What is average cost to serve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How consistent is our margin across our entire customer portfolio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Should we segment by: 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/>
              <a:t>product lines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/>
              <a:t>how long they have been a customer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/>
              <a:t>cost to serve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/>
              <a:t>needs or demographics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How can we expand average revenue?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How can we decrease cost to serve?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What is cost and ROM of efforts to change these?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Does change hurt acquisition or retention efforts?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CLV and control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3137"/>
            </a:srgbClr>
          </a:solidFill>
        </p:spPr>
        <p:txBody>
          <a:bodyPr>
            <a:normAutofit fontScale="92500"/>
          </a:bodyPr>
          <a:lstStyle/>
          <a:p>
            <a:r>
              <a:rPr lang="en-US" dirty="0"/>
              <a:t>Need to know </a:t>
            </a:r>
            <a:r>
              <a:rPr lang="en-US" b="1" i="1" dirty="0"/>
              <a:t>Retention </a:t>
            </a:r>
            <a:r>
              <a:rPr lang="en-US" dirty="0"/>
              <a:t>stats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What percent of cohort is retained each year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Is this percent stable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Does it change over time (year 1 vs year 3)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Is it consistent across Customer types	(should we track by segment)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 Are there any particular “triggers” that increase or decrease defection likelihood?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How can we increase retention rate?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What is cost and ROM of these efforts?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Do these efforts add to cost to serve or impact acquisition success?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CLV </a:t>
            </a:r>
            <a:r>
              <a:rPr lang="en-US" dirty="0" err="1"/>
              <a:t>FedExercises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99904" y="1768473"/>
            <a:ext cx="1297157" cy="962025"/>
          </a:xfrm>
          <a:prstGeom prst="ellipse">
            <a:avLst/>
          </a:prstGeom>
          <a:solidFill>
            <a:srgbClr val="F2DCDB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60955" y="2031997"/>
            <a:ext cx="425998" cy="335903"/>
          </a:xfrm>
          <a:prstGeom prst="ellipse">
            <a:avLst/>
          </a:prstGeom>
          <a:solidFill>
            <a:srgbClr val="F2DCDB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89085" y="2031998"/>
            <a:ext cx="273699" cy="424306"/>
          </a:xfrm>
          <a:prstGeom prst="ellipse">
            <a:avLst/>
          </a:prstGeom>
          <a:solidFill>
            <a:srgbClr val="F2DCDB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950686" y="3046210"/>
            <a:ext cx="7315200" cy="2862322"/>
          </a:xfrm>
          <a:prstGeom prst="rect">
            <a:avLst/>
          </a:prstGeom>
          <a:solidFill>
            <a:srgbClr val="FFFFFF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CLV = lifetime value of a customer (or segment) in $</a:t>
            </a:r>
          </a:p>
          <a:p>
            <a:pPr lvl="1" algn="just">
              <a:lnSpc>
                <a:spcPct val="150000"/>
              </a:lnSpc>
            </a:pPr>
            <a:r>
              <a:rPr lang="en-US" sz="2400" i="1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 = margin $ (revenue – costs to serve)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 = discount rate as a %	 (time value of money)</a:t>
            </a:r>
          </a:p>
          <a:p>
            <a:pPr lvl="1" algn="just">
              <a:lnSpc>
                <a:spcPct val="150000"/>
              </a:lnSpc>
            </a:pPr>
            <a:r>
              <a:rPr lang="en-US" sz="2400" i="1" dirty="0">
                <a:solidFill>
                  <a:schemeClr val="tx2"/>
                </a:solidFill>
                <a:latin typeface="Arial"/>
                <a:cs typeface="Arial"/>
              </a:rPr>
              <a:t>r </a:t>
            </a: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= retention rate a %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AC = acquisition cost for customer in $</a:t>
            </a:r>
            <a:r>
              <a:rPr lang="en-US" sz="1600" dirty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886" y="5865141"/>
            <a:ext cx="876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Calculation assumes values do not change in the future and assumes stable across customer types.</a:t>
            </a:r>
          </a:p>
        </p:txBody>
      </p:sp>
      <p:graphicFrame>
        <p:nvGraphicFramePr>
          <p:cNvPr id="11" name="Object 4"/>
          <p:cNvGraphicFramePr>
            <a:graphicFrameLocks/>
          </p:cNvGraphicFramePr>
          <p:nvPr/>
        </p:nvGraphicFramePr>
        <p:xfrm>
          <a:off x="2339749" y="1768473"/>
          <a:ext cx="35417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562040" imgH="431640" progId="Equation.3">
                  <p:embed/>
                </p:oleObj>
              </mc:Choice>
              <mc:Fallback>
                <p:oleObj name="Equation" r:id="rId3" imgW="156204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49" y="1768473"/>
                        <a:ext cx="354171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91092" y="1244435"/>
            <a:ext cx="1097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Margin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2686" y="2456304"/>
            <a:ext cx="1508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Initial cost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5939" y="1244435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Multiplier</a:t>
            </a: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>
            <a:off x="2840089" y="1706100"/>
            <a:ext cx="548997" cy="325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4639880" y="1706100"/>
            <a:ext cx="64784" cy="16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  <a:endCxn id="11" idx="3"/>
          </p:cNvCxnSpPr>
          <p:nvPr/>
        </p:nvCxnSpPr>
        <p:spPr>
          <a:xfrm flipH="1" flipV="1">
            <a:off x="5881461" y="2249485"/>
            <a:ext cx="395473" cy="206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216" y="0"/>
            <a:ext cx="2733684" cy="245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7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214" y="47052"/>
            <a:ext cx="8776009" cy="762000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 algn="l" defTabSz="45714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>
              <a:defRPr/>
            </a:pPr>
            <a:r>
              <a:rPr lang="nl-BE" sz="4000" noProof="0" dirty="0">
                <a:solidFill>
                  <a:srgbClr val="321267"/>
                </a:solidFill>
                <a:latin typeface="Arial"/>
                <a:cs typeface="Arial"/>
              </a:rPr>
              <a:t>FedExercises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024" y="132854"/>
            <a:ext cx="2133600" cy="21056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046567"/>
            <a:ext cx="8452224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Margin per unit: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				$12.50-$4.25 =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$8.25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Units per account per year: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				2,285 / 140 = 16.32 * 12 =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195.86</a:t>
            </a:r>
          </a:p>
          <a:p>
            <a:pPr>
              <a:lnSpc>
                <a:spcPct val="90000"/>
              </a:lnSpc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9" name="Object 4"/>
          <p:cNvGraphicFramePr>
            <a:graphicFrameLocks/>
          </p:cNvGraphicFramePr>
          <p:nvPr/>
        </p:nvGraphicFramePr>
        <p:xfrm>
          <a:off x="999743" y="3348409"/>
          <a:ext cx="34258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1511300" imgH="431800" progId="Equation.3">
                  <p:embed/>
                </p:oleObj>
              </mc:Choice>
              <mc:Fallback>
                <p:oleObj name="Equation" r:id="rId4" imgW="1511300" imgH="431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743" y="3348409"/>
                        <a:ext cx="3425825" cy="9620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/>
          </p:cNvGraphicFramePr>
          <p:nvPr/>
        </p:nvGraphicFramePr>
        <p:xfrm>
          <a:off x="382588" y="4475163"/>
          <a:ext cx="59594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6" imgW="2628720" imgH="431640" progId="Equation.3">
                  <p:embed/>
                </p:oleObj>
              </mc:Choice>
              <mc:Fallback>
                <p:oleObj name="Equation" r:id="rId6" imgW="262872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475163"/>
                        <a:ext cx="5959475" cy="9620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/>
          </p:cNvGraphicFramePr>
          <p:nvPr/>
        </p:nvGraphicFramePr>
        <p:xfrm>
          <a:off x="769938" y="5627688"/>
          <a:ext cx="32527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8" imgW="1434960" imgH="203040" progId="Equation.3">
                  <p:embed/>
                </p:oleObj>
              </mc:Choice>
              <mc:Fallback>
                <p:oleObj name="Equation" r:id="rId8" imgW="1434960" imgH="203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27688"/>
                        <a:ext cx="3252787" cy="4540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55001" y="5640645"/>
            <a:ext cx="3485625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Contribution &gt; Initial Costs</a:t>
            </a:r>
          </a:p>
        </p:txBody>
      </p:sp>
    </p:spTree>
    <p:extLst>
      <p:ext uri="{BB962C8B-B14F-4D97-AF65-F5344CB8AC3E}">
        <p14:creationId xmlns:p14="http://schemas.microsoft.com/office/powerpoint/2010/main" val="41170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rmAutofit fontScale="90000"/>
          </a:bodyPr>
          <a:lstStyle/>
          <a:p>
            <a:r>
              <a:rPr lang="en-US" dirty="0"/>
              <a:t>Customer-Based Value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Henderson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Customer Management</a:t>
            </a:r>
          </a:p>
        </p:txBody>
      </p:sp>
    </p:spTree>
    <p:extLst>
      <p:ext uri="{BB962C8B-B14F-4D97-AF65-F5344CB8AC3E}">
        <p14:creationId xmlns:p14="http://schemas.microsoft.com/office/powerpoint/2010/main" val="925323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89665"/>
            <a:ext cx="8229600" cy="5130800"/>
          </a:xfrm>
        </p:spPr>
        <p:txBody>
          <a:bodyPr/>
          <a:lstStyle/>
          <a:p>
            <a:r>
              <a:rPr lang="en-US" dirty="0"/>
              <a:t>Similarities and differences to friends, families, dating?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# of people involved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Changes over time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Emotions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Norms and expectations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Formality &amp; structure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Power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3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 of early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" y="5855190"/>
            <a:ext cx="8695113" cy="6006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Increase value. Don’t win a new customer with a  discount.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6660" y="1091720"/>
            <a:ext cx="3116485" cy="46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Relationship </a:t>
            </a:r>
            <a:r>
              <a:rPr lang="en-US" sz="3200" b="1" dirty="0"/>
              <a:t>Toolkit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086556"/>
            <a:ext cx="8229600" cy="53142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CRM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Personal &amp; transactional </a:t>
            </a:r>
            <a:r>
              <a:rPr lang="en-US" sz="2000" b="1" dirty="0"/>
              <a:t>data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storage </a:t>
            </a:r>
            <a:r>
              <a:rPr lang="en-US" sz="2000" dirty="0"/>
              <a:t>&amp; </a:t>
            </a:r>
            <a:r>
              <a:rPr lang="en-US" sz="2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access</a:t>
            </a:r>
            <a:endParaRPr 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Knowledgeable</a:t>
            </a:r>
            <a:r>
              <a:rPr lang="en-US" sz="2000" dirty="0"/>
              <a:t> interactions across customer touch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cs typeface="Arial" charset="0"/>
              </a:rPr>
              <a:t>Data is source of </a:t>
            </a:r>
            <a:r>
              <a:rPr lang="en-US" sz="2000" b="1" dirty="0">
                <a:solidFill>
                  <a:schemeClr val="accent6"/>
                </a:solidFill>
                <a:cs typeface="Arial" charset="0"/>
              </a:rPr>
              <a:t>predictive</a:t>
            </a:r>
            <a:r>
              <a:rPr lang="en-US" sz="2000" dirty="0">
                <a:cs typeface="Arial" charset="0"/>
              </a:rPr>
              <a:t> models (e.g., calculate which customers at greatest risk of defection)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Loyalty Programs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Typically </a:t>
            </a:r>
            <a:r>
              <a:rPr lang="en-US" sz="2000" dirty="0">
                <a:solidFill>
                  <a:srgbClr val="FF0000"/>
                </a:solidFill>
              </a:rPr>
              <a:t>reactive</a:t>
            </a:r>
            <a:r>
              <a:rPr lang="en-US" sz="2000" dirty="0"/>
              <a:t>: structured &amp; </a:t>
            </a:r>
            <a:r>
              <a:rPr lang="en-US" sz="2000" dirty="0">
                <a:solidFill>
                  <a:srgbClr val="FF0000"/>
                </a:solidFill>
              </a:rPr>
              <a:t>rule</a:t>
            </a:r>
            <a:r>
              <a:rPr lang="en-US" sz="2000" dirty="0"/>
              <a:t> based, reward </a:t>
            </a:r>
            <a:r>
              <a:rPr lang="en-US" sz="2000" dirty="0">
                <a:solidFill>
                  <a:srgbClr val="FF0000"/>
                </a:solidFill>
              </a:rPr>
              <a:t>past</a:t>
            </a:r>
            <a:r>
              <a:rPr lang="en-US" sz="2000" dirty="0"/>
              <a:t> behavior, feeds CRM system.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Dangerous</a:t>
            </a:r>
            <a:r>
              <a:rPr lang="en-US" sz="2000" dirty="0"/>
              <a:t>: another area to compete, another area to </a:t>
            </a:r>
            <a:r>
              <a:rPr lang="en-US" sz="2000" dirty="0">
                <a:solidFill>
                  <a:srgbClr val="FF0000"/>
                </a:solidFill>
              </a:rPr>
              <a:t>screw up</a:t>
            </a:r>
            <a:r>
              <a:rPr lang="en-US" sz="2000" dirty="0"/>
              <a:t>, can be burdensome for customers, can seem </a:t>
            </a:r>
            <a:r>
              <a:rPr lang="en-US" sz="2000" dirty="0">
                <a:solidFill>
                  <a:srgbClr val="FF0000"/>
                </a:solidFill>
              </a:rPr>
              <a:t>unfair</a:t>
            </a:r>
            <a:r>
              <a:rPr lang="en-US" sz="2000" dirty="0"/>
              <a:t> &amp; alienate.</a:t>
            </a:r>
            <a:endParaRPr lang="en-US" sz="2000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Engagement Initiatives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Typically </a:t>
            </a:r>
            <a:r>
              <a:rPr lang="en-US" sz="2000" b="1" dirty="0">
                <a:solidFill>
                  <a:schemeClr val="accent4"/>
                </a:solidFill>
              </a:rPr>
              <a:t>proactive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u="sng" dirty="0">
                <a:solidFill>
                  <a:srgbClr val="FFC000"/>
                </a:solidFill>
              </a:rPr>
              <a:t>Risky</a:t>
            </a:r>
            <a:r>
              <a:rPr lang="en-US" sz="2000" dirty="0"/>
              <a:t>: need to be </a:t>
            </a:r>
            <a:r>
              <a:rPr lang="en-US" sz="2000" b="1" dirty="0">
                <a:solidFill>
                  <a:srgbClr val="FFC000"/>
                </a:solidFill>
              </a:rPr>
              <a:t>targeted</a:t>
            </a:r>
            <a:r>
              <a:rPr lang="en-US" sz="2000" dirty="0"/>
              <a:t> well, they can break habits and make company look desperate or manipulative… “coming on too strong”.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1032127" y="5844822"/>
            <a:ext cx="4572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dirty="0" err="1">
                <a:solidFill>
                  <a:schemeClr val="accent1"/>
                </a:solidFill>
              </a:rPr>
              <a:t>Palmatier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Gopalakrishna</a:t>
            </a:r>
            <a:r>
              <a:rPr lang="en-US" sz="1600" dirty="0">
                <a:solidFill>
                  <a:schemeClr val="accent1"/>
                </a:solidFill>
              </a:rPr>
              <a:t>, and Houston 2006)</a:t>
            </a:r>
          </a:p>
        </p:txBody>
      </p:sp>
    </p:spTree>
    <p:extLst>
      <p:ext uri="{BB962C8B-B14F-4D97-AF65-F5344CB8AC3E}">
        <p14:creationId xmlns:p14="http://schemas.microsoft.com/office/powerpoint/2010/main" val="22793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hIdBkq195es/TdyVtNjXGAI/AAAAAAAAAEU/OiCmgl63Afc/s1600/env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30" y="349957"/>
            <a:ext cx="3028617" cy="1641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049" y="763060"/>
            <a:ext cx="2933244" cy="2196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40" y="2129843"/>
            <a:ext cx="2415721" cy="1609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375" y="3232413"/>
            <a:ext cx="2262859" cy="2586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30" y="4400207"/>
            <a:ext cx="2350478" cy="1564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76" y="3172755"/>
            <a:ext cx="2791588" cy="2791588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2914741" y="2295828"/>
            <a:ext cx="2989703" cy="1103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lior" panose="020006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Unfairness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47759" y="3514788"/>
            <a:ext cx="2916545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lior" panose="020006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Aspiration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6342497" y="-154413"/>
            <a:ext cx="2363021" cy="110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lior" panose="020006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Jealousy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3544288" y="308229"/>
            <a:ext cx="1650183" cy="122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lior" panose="020006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Envy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98384" y="5745824"/>
            <a:ext cx="9045616" cy="1009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lior" panose="020006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Attraction           or            Repulsion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CDFB8B2-2CCF-1348-9358-D6FC03A270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Evolutionary Driver: Gratitude</a:t>
            </a:r>
            <a:endParaRPr lang="en-US" sz="4000" dirty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>
          <a:xfrm>
            <a:off x="439964" y="1206591"/>
            <a:ext cx="8229600" cy="513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Heredity basis behind gratitude, trust, and reciprocity. 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Failure to feel gratitude sign of psychosis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/>
              <a:t>Enforced by positive (pleasure) and negative pressure (guilt)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/>
              <a:t>Coke/raffle tickets experiment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242710" y="6168114"/>
            <a:ext cx="81392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7935"/>
                </a:solidFill>
              </a:rPr>
              <a:t>(Emmons and McCullough 2004; </a:t>
            </a:r>
            <a:r>
              <a:rPr lang="en-US" sz="1600" dirty="0" err="1">
                <a:solidFill>
                  <a:srgbClr val="007935"/>
                </a:solidFill>
              </a:rPr>
              <a:t>Palmatier</a:t>
            </a:r>
            <a:r>
              <a:rPr lang="en-US" sz="1600" dirty="0">
                <a:solidFill>
                  <a:srgbClr val="007935"/>
                </a:solidFill>
              </a:rPr>
              <a:t>, Jarvis, </a:t>
            </a:r>
            <a:r>
              <a:rPr lang="en-US" sz="1600" dirty="0" err="1">
                <a:solidFill>
                  <a:srgbClr val="007935"/>
                </a:solidFill>
              </a:rPr>
              <a:t>Bechkoff</a:t>
            </a:r>
            <a:r>
              <a:rPr lang="en-US" sz="1600" dirty="0">
                <a:solidFill>
                  <a:srgbClr val="007935"/>
                </a:solidFill>
              </a:rPr>
              <a:t>, and </a:t>
            </a:r>
            <a:r>
              <a:rPr lang="en-US" sz="1600" dirty="0" err="1">
                <a:solidFill>
                  <a:srgbClr val="007935"/>
                </a:solidFill>
              </a:rPr>
              <a:t>Kardes</a:t>
            </a:r>
            <a:r>
              <a:rPr lang="en-US" sz="1600" dirty="0">
                <a:solidFill>
                  <a:srgbClr val="007935"/>
                </a:solidFill>
              </a:rPr>
              <a:t> 2008)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84" y="2604012"/>
            <a:ext cx="6885993" cy="34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Cheaters </a:t>
            </a:r>
            <a:r>
              <a:rPr lang="en-US" dirty="0" err="1"/>
              <a:t>gonna</a:t>
            </a:r>
            <a:r>
              <a:rPr lang="en-US" dirty="0"/>
              <a:t> cheat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4098" name="Picture 2" descr="http://cdn2-b.examiner.com/sites/default/files/styles/image_content_width/hash/e0/49/1346340280_8487_Cheating.jpg?itok=Y4JXr4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629" y="1172028"/>
            <a:ext cx="4924425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08966" y="4504872"/>
            <a:ext cx="8159750" cy="12273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lior" panose="020006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Customers you can “steal” easily have lower retention rates.</a:t>
            </a:r>
          </a:p>
        </p:txBody>
      </p:sp>
    </p:spTree>
    <p:extLst>
      <p:ext uri="{BB962C8B-B14F-4D97-AF65-F5344CB8AC3E}">
        <p14:creationId xmlns:p14="http://schemas.microsoft.com/office/powerpoint/2010/main" val="36227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The Prize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182514"/>
            <a:ext cx="4924195" cy="492419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5223239" y="1182514"/>
            <a:ext cx="3831772" cy="1147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lior" panose="020006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Higher the cost to win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402215" y="2715733"/>
            <a:ext cx="3530376" cy="1147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lior" panose="020006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Longer it takes to acquire, the longer they stay</a:t>
            </a:r>
          </a:p>
        </p:txBody>
      </p:sp>
    </p:spTree>
    <p:extLst>
      <p:ext uri="{BB962C8B-B14F-4D97-AF65-F5344CB8AC3E}">
        <p14:creationId xmlns:p14="http://schemas.microsoft.com/office/powerpoint/2010/main" val="33412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Types of Relationship Investments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433211" y="1114778"/>
            <a:ext cx="8710789" cy="530013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Social</a:t>
            </a:r>
          </a:p>
          <a:p>
            <a:pPr lvl="1" eaLnBrk="1" hangingPunct="1"/>
            <a:r>
              <a:rPr lang="en-US" sz="2000" dirty="0"/>
              <a:t>Personalizing the relationship (e.g., status, perks, access)</a:t>
            </a:r>
          </a:p>
          <a:p>
            <a:pPr lvl="1" eaLnBrk="1" hangingPunct="1"/>
            <a:r>
              <a:rPr lang="en-US" sz="2000" dirty="0"/>
              <a:t>Highest short term return </a:t>
            </a:r>
            <a:r>
              <a:rPr lang="en-US" sz="2000" b="1" dirty="0"/>
              <a:t>(1$ </a:t>
            </a:r>
            <a:r>
              <a:rPr lang="en-US" sz="2000" b="1" dirty="0">
                <a:cs typeface="Arial" charset="0"/>
              </a:rPr>
              <a:t>→ $1.80)</a:t>
            </a:r>
          </a:p>
          <a:p>
            <a:pPr eaLnBrk="1" hangingPunct="1"/>
            <a:r>
              <a:rPr lang="en-US" sz="2800" dirty="0"/>
              <a:t>Structural</a:t>
            </a:r>
          </a:p>
          <a:p>
            <a:pPr lvl="1" eaLnBrk="1" hangingPunct="1"/>
            <a:r>
              <a:rPr lang="en-US" sz="1900" dirty="0"/>
              <a:t>Customized linkage, increases efficiency for customers (FedEx + Nike)</a:t>
            </a:r>
          </a:p>
          <a:p>
            <a:pPr lvl="1" eaLnBrk="1" hangingPunct="1"/>
            <a:r>
              <a:rPr lang="en-US" sz="2000" dirty="0"/>
              <a:t>Netflix &amp; Pandora recommendations</a:t>
            </a:r>
          </a:p>
          <a:p>
            <a:pPr lvl="1"/>
            <a:r>
              <a:rPr lang="en-US" sz="2000" dirty="0"/>
              <a:t>Photo cloud storage, free with phone </a:t>
            </a:r>
          </a:p>
          <a:p>
            <a:pPr lvl="1"/>
            <a:r>
              <a:rPr lang="en-US" sz="2000" dirty="0"/>
              <a:t>Breakeven if interactions are frequent  </a:t>
            </a:r>
            <a:r>
              <a:rPr lang="en-US" sz="2000" b="1" dirty="0"/>
              <a:t>(1$ </a:t>
            </a:r>
            <a:r>
              <a:rPr lang="en-US" sz="2000" b="1" dirty="0">
                <a:cs typeface="Arial" charset="0"/>
              </a:rPr>
              <a:t>→ $1.20)</a:t>
            </a:r>
          </a:p>
          <a:p>
            <a:pPr eaLnBrk="1" hangingPunct="1"/>
            <a:r>
              <a:rPr lang="en-US" sz="2800" dirty="0"/>
              <a:t>Financial</a:t>
            </a:r>
          </a:p>
          <a:p>
            <a:pPr lvl="1" eaLnBrk="1" hangingPunct="1"/>
            <a:r>
              <a:rPr lang="en-US" sz="2000" dirty="0"/>
              <a:t>Special discounts, free products, “traditional” loyalty rewards</a:t>
            </a:r>
          </a:p>
          <a:p>
            <a:pPr lvl="1" eaLnBrk="1" hangingPunct="1"/>
            <a:r>
              <a:rPr lang="en-US" sz="2000" dirty="0"/>
              <a:t>Does not generate positive ROI</a:t>
            </a:r>
          </a:p>
          <a:p>
            <a:pPr lvl="1" eaLnBrk="1" hangingPunct="1"/>
            <a:r>
              <a:rPr lang="en-US" sz="2000" dirty="0"/>
              <a:t>Acquires/Trains “deal-prone” customers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366889" y="6048022"/>
            <a:ext cx="4572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7935"/>
                </a:solidFill>
              </a:rPr>
              <a:t>(</a:t>
            </a:r>
            <a:r>
              <a:rPr lang="en-US" sz="1600" dirty="0" err="1">
                <a:solidFill>
                  <a:srgbClr val="007935"/>
                </a:solidFill>
              </a:rPr>
              <a:t>Palmatier</a:t>
            </a:r>
            <a:r>
              <a:rPr lang="en-US" sz="1600" dirty="0">
                <a:solidFill>
                  <a:srgbClr val="007935"/>
                </a:solidFill>
              </a:rPr>
              <a:t>, </a:t>
            </a:r>
            <a:r>
              <a:rPr lang="en-US" sz="1600" dirty="0" err="1">
                <a:solidFill>
                  <a:srgbClr val="007935"/>
                </a:solidFill>
              </a:rPr>
              <a:t>Gopalakrishna</a:t>
            </a:r>
            <a:r>
              <a:rPr lang="en-US" sz="1600" dirty="0">
                <a:solidFill>
                  <a:srgbClr val="007935"/>
                </a:solidFill>
              </a:rPr>
              <a:t>, and Houston 2006)</a:t>
            </a:r>
          </a:p>
        </p:txBody>
      </p:sp>
    </p:spTree>
    <p:extLst>
      <p:ext uri="{BB962C8B-B14F-4D97-AF65-F5344CB8AC3E}">
        <p14:creationId xmlns:p14="http://schemas.microsoft.com/office/powerpoint/2010/main" val="25309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5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53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imprison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644" y="1219199"/>
            <a:ext cx="3777542" cy="493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97" y="5052847"/>
            <a:ext cx="1106214" cy="1106214"/>
          </a:xfrm>
          <a:prstGeom prst="rect">
            <a:avLst/>
          </a:prstGeom>
        </p:spPr>
      </p:pic>
      <p:pic>
        <p:nvPicPr>
          <p:cNvPr id="9218" name="Picture 2" descr="Image result for blue apr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719" y="5133852"/>
            <a:ext cx="2044153" cy="9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1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976" y="0"/>
            <a:ext cx="870173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Net-Promoter Score (NPS)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144410"/>
            <a:ext cx="7886700" cy="5210177"/>
          </a:xfrm>
        </p:spPr>
        <p:txBody>
          <a:bodyPr>
            <a:normAutofit/>
          </a:bodyPr>
          <a:lstStyle/>
          <a:p>
            <a:r>
              <a:rPr lang="en-US" sz="2800" dirty="0"/>
              <a:t>Popular metric that </a:t>
            </a:r>
            <a:r>
              <a:rPr lang="en-US" sz="2800" i="1" dirty="0"/>
              <a:t>correlates</a:t>
            </a:r>
            <a:r>
              <a:rPr lang="en-US" sz="2800" dirty="0"/>
              <a:t> with loyalty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“How likely is it that you would recommend [firm] to a friend or colleague?”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dirty="0"/>
              <a:t>Scores of 75% and above are “world class”</a:t>
            </a:r>
          </a:p>
          <a:p>
            <a:r>
              <a:rPr lang="en-US" sz="1600" dirty="0">
                <a:hlinkClick r:id="rId3"/>
              </a:rPr>
              <a:t>http://andrewchen.co/a-practitioners-guide-to-net-promoter-score/</a:t>
            </a:r>
            <a:r>
              <a:rPr lang="en-US" sz="16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730956" y="6098822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7935"/>
                </a:solidFill>
              </a:rPr>
              <a:t>Reichheld (2003)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929" y="2841582"/>
            <a:ext cx="4422142" cy="21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9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 txBox="1">
            <a:spLocks/>
          </p:cNvSpPr>
          <p:nvPr/>
        </p:nvSpPr>
        <p:spPr>
          <a:xfrm>
            <a:off x="8153400" y="6582771"/>
            <a:ext cx="643720" cy="275229"/>
          </a:xfrm>
          <a:prstGeom prst="rect">
            <a:avLst/>
          </a:prstGeom>
        </p:spPr>
        <p:txBody>
          <a:bodyPr lIns="91430" tIns="45715" rIns="91430" bIns="45715"/>
          <a:lstStyle>
            <a:defPPr>
              <a:defRPr lang="en-US"/>
            </a:defPPr>
            <a:lvl1pPr marL="0" algn="ctr" defTabSz="914298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9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8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7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7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6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95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44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93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323" y="1235993"/>
            <a:ext cx="10572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5127" y="1806632"/>
            <a:ext cx="670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5"/>
                </a:solidFill>
              </a:rPr>
              <a:t>Apr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322" y="2536981"/>
            <a:ext cx="10572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5467" y="3135904"/>
            <a:ext cx="73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5"/>
                </a:solidFill>
              </a:rPr>
              <a:t>May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323" y="3865393"/>
            <a:ext cx="10572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9725" y="4483230"/>
            <a:ext cx="962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5"/>
                </a:solidFill>
              </a:rPr>
              <a:t>June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tx1">
                    <a:lumMod val="50000"/>
                  </a:schemeClr>
                </a:solidFill>
              </a:rPr>
              <a:t>Course Timeline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63373" y="1467026"/>
            <a:ext cx="6979128" cy="652504"/>
          </a:xfrm>
          <a:prstGeom prst="rect">
            <a:avLst/>
          </a:prstGeom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Boot-camp: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basics of marketing strategy &amp; go-to-market</a:t>
            </a:r>
            <a:endParaRPr lang="en-US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88031" y="2729563"/>
            <a:ext cx="6165369" cy="652504"/>
          </a:xfrm>
          <a:prstGeom prst="rect">
            <a:avLst/>
          </a:prstGeom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Customer-based value: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manage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customers as assets, grow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over time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63373" y="4073515"/>
            <a:ext cx="6162267" cy="820016"/>
          </a:xfrm>
          <a:prstGeom prst="rect">
            <a:avLst/>
          </a:prstGeom>
          <a:solidFill>
            <a:srgbClr val="FFFFFF">
              <a:alpha val="63922"/>
            </a:srgbClr>
          </a:solidFill>
          <a:ln w="38100">
            <a:noFill/>
          </a:ln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Innovation-based value: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designing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and launching innovations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50320" y="2704123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25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96875" y="1612900"/>
            <a:ext cx="71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million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457200" y="228600"/>
            <a:ext cx="84582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66" tIns="46034" rIns="92066" bIns="46034" anchor="ctr"/>
          <a:lstStyle/>
          <a:p>
            <a:pPr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0" y="127001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 of eBay Customers Without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Advertising: </a:t>
            </a:r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Contagion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Diffusion</a:t>
            </a:r>
            <a:b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4" y="1579920"/>
            <a:ext cx="9024726" cy="467959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385818">
            <a:off x="3591968" y="3084834"/>
            <a:ext cx="3647873" cy="115759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drives this?</a:t>
            </a:r>
          </a:p>
          <a:p>
            <a:pPr algn="ctr"/>
            <a:r>
              <a:rPr lang="en-US" dirty="0"/>
              <a:t>R5Fs &amp; Bass Modeling</a:t>
            </a:r>
          </a:p>
        </p:txBody>
      </p:sp>
    </p:spTree>
    <p:extLst>
      <p:ext uri="{BB962C8B-B14F-4D97-AF65-F5344CB8AC3E}">
        <p14:creationId xmlns:p14="http://schemas.microsoft.com/office/powerpoint/2010/main" val="21122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3444"/>
            <a:ext cx="8229600" cy="606778"/>
          </a:xfrm>
          <a:noFill/>
        </p:spPr>
        <p:txBody>
          <a:bodyPr lIns="92075" tIns="46038" rIns="92075" bIns="46038" anchor="b">
            <a:noAutofit/>
          </a:bodyPr>
          <a:lstStyle/>
          <a:p>
            <a:pPr eaLnBrk="1" hangingPunct="1"/>
            <a:r>
              <a:rPr lang="en-US" sz="3200" dirty="0"/>
              <a:t>Word-of-Mouth (WOM) Works Both Ways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31900"/>
            <a:ext cx="8077200" cy="4495800"/>
          </a:xfrm>
          <a:noFill/>
        </p:spPr>
        <p:txBody>
          <a:bodyPr lIns="92075" tIns="46038" rIns="92075" bIns="46038">
            <a:norm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AVG business only hears from 4% of dissatisfied customers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Complainers are more likely to stay than 96% non-complainers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60% of complainers would stay if their problem was resolved; 95% if problem resolved quickly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Dissatisfied customers tell 4x more people about their problem than a satisfied customer (dissatisfied then problem resolved)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CDFB8B2-2CCF-1348-9358-D6FC03A270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73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6667"/>
            <a:ext cx="7772400" cy="4371343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/>
              <a:t>“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American business has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developed an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insane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imbalance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between </a:t>
            </a:r>
            <a:r>
              <a:rPr lang="en-US" dirty="0">
                <a:solidFill>
                  <a:srgbClr val="FF0000"/>
                </a:solidFill>
              </a:rPr>
              <a:t>obsessive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customer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acquisition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negligent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customer </a:t>
            </a:r>
            <a:r>
              <a:rPr lang="en-US" b="1" dirty="0">
                <a:solidFill>
                  <a:srgbClr val="7030A0"/>
                </a:solidFill>
              </a:rPr>
              <a:t>expansion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retention</a:t>
            </a:r>
            <a:r>
              <a:rPr lang="en-US" dirty="0"/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0" y="113683"/>
            <a:ext cx="266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(CEQUITY 2008)</a:t>
            </a:r>
          </a:p>
        </p:txBody>
      </p:sp>
    </p:spTree>
    <p:extLst>
      <p:ext uri="{BB962C8B-B14F-4D97-AF65-F5344CB8AC3E}">
        <p14:creationId xmlns:p14="http://schemas.microsoft.com/office/powerpoint/2010/main" val="174080885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Are Different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211" y="1030478"/>
            <a:ext cx="4191553" cy="5423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We want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lots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of customers… </a:t>
            </a:r>
          </a:p>
          <a:p>
            <a:pPr>
              <a:lnSpc>
                <a:spcPct val="60000"/>
              </a:lnSpc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But the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more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we acquire, the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more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they vary …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more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difficult to serve at a low cost &amp; with high, reliable quality.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755" y="1151670"/>
            <a:ext cx="4245813" cy="306494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CDFB8B2-2CCF-1348-9358-D6FC03A270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2191"/>
            <a:ext cx="7959436" cy="7136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10</a:t>
            </a:r>
            <a:br>
              <a:rPr lang="en-US" dirty="0"/>
            </a:br>
            <a:r>
              <a:rPr lang="en-US" dirty="0"/>
              <a:t>CUSTOMER LIFETIME VALUE</a:t>
            </a:r>
            <a:br>
              <a:rPr lang="en-US" dirty="0"/>
            </a:br>
            <a:r>
              <a:rPr lang="en-US" dirty="0"/>
              <a:t>CALCULATE, INVEST, GROW</a:t>
            </a:r>
          </a:p>
        </p:txBody>
      </p:sp>
    </p:spTree>
    <p:extLst>
      <p:ext uri="{BB962C8B-B14F-4D97-AF65-F5344CB8AC3E}">
        <p14:creationId xmlns:p14="http://schemas.microsoft.com/office/powerpoint/2010/main" val="2501946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Agenda for the Week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269999"/>
            <a:ext cx="8229600" cy="479446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Today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CLV &amp; A-E-R-C Continued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ME 2 intro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Deadlines approaching: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8 and 9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ME1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1315" y="1365071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49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528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CLV &amp; SNAP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79235"/>
            <a:ext cx="9027886" cy="5271602"/>
          </a:xfrm>
          <a:solidFill>
            <a:srgbClr val="FFFFFF">
              <a:alpha val="60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we knew at IPO: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$8.60 revenue per user (North America)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Lost $500M in 2016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Spent $350M on Google Cloud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About $2.50 to $2.20 per user (140-160M users)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Sought $20B valuation at IPO and first day closed at $33B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CLV per 158M DAU users? $126 (IPO offering) – $208 (closed) </a:t>
            </a:r>
          </a:p>
          <a:p>
            <a:r>
              <a:rPr lang="en-US" dirty="0"/>
              <a:t>What we know Jan 2019: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DAU flat at 186M … Retention Rate?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Cost to acquire increases as user growth slows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$10.31 revenue per user (North America)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FB revenue per user is $110 and growing (North America)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Lost $576M in 2018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$544M on Cloud … $3.10 per user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Competition from FB &amp; IG, </a:t>
            </a:r>
            <a:r>
              <a:rPr lang="en-US" sz="2400" dirty="0" err="1"/>
              <a:t>TikTok</a:t>
            </a:r>
            <a:r>
              <a:rPr lang="en-US" sz="2400" dirty="0"/>
              <a:t>?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Current valuation $11B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Implies CLV per 186M DAU of $60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433" y="36313"/>
            <a:ext cx="1242922" cy="12429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745" y="1328207"/>
            <a:ext cx="3455255" cy="12560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258" y="31501"/>
            <a:ext cx="2164742" cy="12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02" y="43901"/>
            <a:ext cx="3162596" cy="927846"/>
          </a:xfrm>
          <a:prstGeom prst="rect">
            <a:avLst/>
          </a:prstGeom>
        </p:spPr>
      </p:pic>
      <p:sp>
        <p:nvSpPr>
          <p:cNvPr id="10" name="Slide Number Placeholder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Slide </a:t>
            </a:r>
            <a:fld id="{564F23D3-8803-CF4A-B954-A163913B866C}" type="slidenum">
              <a:rPr lang="en-US" smtClean="0">
                <a:latin typeface="Arial"/>
                <a:cs typeface="Arial"/>
              </a:rPr>
              <a:pPr/>
              <a:t>37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/>
                <a:cs typeface="Arial"/>
              </a:rPr>
              <a:t>AER</a:t>
            </a:r>
            <a:r>
              <a:rPr lang="en-US" sz="4000" b="1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57400" y="1295400"/>
            <a:ext cx="1752600" cy="213360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solidFill>
              <a:schemeClr val="bg1">
                <a:lumMod val="85000"/>
                <a:alpha val="51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867400" y="1295400"/>
            <a:ext cx="1600200" cy="213360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solidFill>
              <a:schemeClr val="bg1">
                <a:lumMod val="85000"/>
                <a:alpha val="51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990600" y="1752600"/>
            <a:ext cx="1066800" cy="1295400"/>
          </a:xfrm>
          <a:prstGeom prst="rightArrow">
            <a:avLst>
              <a:gd name="adj1" fmla="val 50000"/>
              <a:gd name="adj2" fmla="val 27273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5400000">
            <a:off x="6705600" y="2971800"/>
            <a:ext cx="533400" cy="1447800"/>
          </a:xfrm>
          <a:prstGeom prst="rightArrow">
            <a:avLst>
              <a:gd name="adj1" fmla="val 50000"/>
              <a:gd name="adj2" fmla="val 27273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2209800" y="15240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2057400" y="1371600"/>
            <a:ext cx="1066800" cy="8382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04800" y="3582065"/>
            <a:ext cx="8839200" cy="990600"/>
          </a:xfrm>
          <a:prstGeom prst="rect">
            <a:avLst/>
          </a:prstGeom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Segment recently acquired, long-term, nearly/lost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High potential (Prime member, multiple services, higher CLV)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   Triers (acquired from gift card or promotion, lower CLV, discount shopper)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057400" y="1272989"/>
            <a:ext cx="5410200" cy="213360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2209800" y="26670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2057400" y="2514600"/>
            <a:ext cx="1066800" cy="8382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3886200" y="1447800"/>
            <a:ext cx="1066800" cy="7620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4495800" y="2514600"/>
            <a:ext cx="1066800" cy="6096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6248400" y="2438400"/>
            <a:ext cx="1066800" cy="8382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971800" y="3124200"/>
            <a:ext cx="3733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09800" y="649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Recently Acquired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Long-term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3600" y="68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Nearly Lost/ Lost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1371600" y="2590800"/>
            <a:ext cx="818927" cy="6631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V="1">
            <a:off x="1524000" y="2070846"/>
            <a:ext cx="666527" cy="13895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2590800" y="26670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2209800" y="29718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2667000" y="29718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2590800" y="15240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>
            <a:off x="2286000" y="18288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6" name="Oval 21"/>
          <p:cNvSpPr>
            <a:spLocks noChangeArrowheads="1"/>
          </p:cNvSpPr>
          <p:nvPr/>
        </p:nvSpPr>
        <p:spPr bwMode="auto">
          <a:xfrm>
            <a:off x="2667000" y="18288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1219200" y="21336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1066800" y="24384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1267013" y="3919072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40" name="Oval 21"/>
          <p:cNvSpPr>
            <a:spLocks noChangeArrowheads="1"/>
          </p:cNvSpPr>
          <p:nvPr/>
        </p:nvSpPr>
        <p:spPr bwMode="auto">
          <a:xfrm>
            <a:off x="1267013" y="4223872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3097187" y="1967752"/>
            <a:ext cx="3151213" cy="73626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4508123" y="2201936"/>
            <a:ext cx="89720" cy="38347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135407" y="1371600"/>
            <a:ext cx="53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11288" y="1886634"/>
            <a:ext cx="60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24854" y="2365458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08236" y="2929227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4a</a:t>
            </a:r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>
            <a:off x="7104286" y="3200400"/>
            <a:ext cx="58514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8" name="Oval 21"/>
          <p:cNvSpPr>
            <a:spLocks noChangeArrowheads="1"/>
          </p:cNvSpPr>
          <p:nvPr/>
        </p:nvSpPr>
        <p:spPr bwMode="auto">
          <a:xfrm>
            <a:off x="4290060" y="1866146"/>
            <a:ext cx="3810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4038600" y="1600200"/>
            <a:ext cx="3810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50" name="Oval 21"/>
          <p:cNvSpPr>
            <a:spLocks noChangeArrowheads="1"/>
          </p:cNvSpPr>
          <p:nvPr/>
        </p:nvSpPr>
        <p:spPr bwMode="auto">
          <a:xfrm>
            <a:off x="6629400" y="35814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4660446" y="2842970"/>
            <a:ext cx="6096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6400800" y="25908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53" name="Oval 21"/>
          <p:cNvSpPr>
            <a:spLocks noChangeArrowheads="1"/>
          </p:cNvSpPr>
          <p:nvPr/>
        </p:nvSpPr>
        <p:spPr bwMode="auto">
          <a:xfrm>
            <a:off x="6781800" y="28194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7010400" y="35814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00600" y="1447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Satisfied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76800" y="3048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Loyal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1641" y="1218535"/>
            <a:ext cx="150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Prospecting</a:t>
            </a:r>
          </a:p>
          <a:p>
            <a:pPr algn="ctr"/>
            <a:r>
              <a:rPr lang="en-US" sz="1600" b="1" dirty="0"/>
              <a:t>&amp;</a:t>
            </a:r>
          </a:p>
          <a:p>
            <a:pPr algn="ctr"/>
            <a:r>
              <a:rPr lang="en-US" sz="1600" b="1" dirty="0"/>
              <a:t>First Date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2200" y="1853624"/>
            <a:ext cx="137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Angry or “Cheater”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02429" y="2481103"/>
            <a:ext cx="114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One Timers</a:t>
            </a: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304800" y="4596073"/>
            <a:ext cx="8839200" cy="1954764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+mj-lt"/>
              <a:buAutoNum type="arabicPeriod" startAt="2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Find migration paths, triggers, and CLVs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1: Convert early visitors to satisfied customer (How?)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2: Critical failure (e.g., bad experience, tries “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Etsy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”, prefers less “corporate”) (Fix?)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3: Expands &amp; commits (buys lots of services, will forgive, advocate)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4: Migrates to lost (Win back? Recoverable?)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5: Turnaround (from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 to )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 startAt="2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Create positioning statement and tactics to test</a:t>
            </a:r>
          </a:p>
        </p:txBody>
      </p:sp>
      <p:sp>
        <p:nvSpPr>
          <p:cNvPr id="63" name="Line 26"/>
          <p:cNvSpPr>
            <a:spLocks noChangeShapeType="1"/>
          </p:cNvSpPr>
          <p:nvPr/>
        </p:nvSpPr>
        <p:spPr bwMode="auto">
          <a:xfrm>
            <a:off x="4953000" y="1902023"/>
            <a:ext cx="1441687" cy="63614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132144" y="2176046"/>
            <a:ext cx="60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96914" y="2159169"/>
            <a:ext cx="53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1b</a:t>
            </a:r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 flipV="1">
            <a:off x="2834357" y="1938754"/>
            <a:ext cx="1059314" cy="60389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7" name="Oval 21"/>
          <p:cNvSpPr>
            <a:spLocks noChangeArrowheads="1"/>
          </p:cNvSpPr>
          <p:nvPr/>
        </p:nvSpPr>
        <p:spPr bwMode="auto">
          <a:xfrm>
            <a:off x="4469501" y="1577041"/>
            <a:ext cx="3810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4753618" y="2584768"/>
            <a:ext cx="6096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25787" y="3090446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4b</a:t>
            </a:r>
          </a:p>
        </p:txBody>
      </p:sp>
      <p:sp>
        <p:nvSpPr>
          <p:cNvPr id="70" name="Line 26"/>
          <p:cNvSpPr>
            <a:spLocks noChangeShapeType="1"/>
          </p:cNvSpPr>
          <p:nvPr/>
        </p:nvSpPr>
        <p:spPr bwMode="auto">
          <a:xfrm flipH="1" flipV="1">
            <a:off x="5574846" y="2872030"/>
            <a:ext cx="661308" cy="10124"/>
          </a:xfrm>
          <a:prstGeom prst="line">
            <a:avLst/>
          </a:prstGeom>
          <a:noFill/>
          <a:ln w="57150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Line 26"/>
          <p:cNvSpPr>
            <a:spLocks noChangeShapeType="1"/>
          </p:cNvSpPr>
          <p:nvPr/>
        </p:nvSpPr>
        <p:spPr bwMode="auto">
          <a:xfrm flipH="1" flipV="1">
            <a:off x="5785086" y="1752319"/>
            <a:ext cx="819368" cy="696950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58882" y="2867790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5b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91486" y="1667180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5a</a:t>
            </a:r>
          </a:p>
        </p:txBody>
      </p:sp>
      <p:sp>
        <p:nvSpPr>
          <p:cNvPr id="74" name="Line 26"/>
          <p:cNvSpPr>
            <a:spLocks noChangeShapeType="1"/>
          </p:cNvSpPr>
          <p:nvPr/>
        </p:nvSpPr>
        <p:spPr bwMode="auto">
          <a:xfrm flipV="1">
            <a:off x="3104927" y="1662953"/>
            <a:ext cx="831174" cy="200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animBg="1"/>
      <p:bldP spid="28" grpId="0" animBg="1"/>
      <p:bldP spid="29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59" grpId="0"/>
      <p:bldP spid="63" grpId="0" animBg="1"/>
      <p:bldP spid="64" grpId="0"/>
      <p:bldP spid="65" grpId="0"/>
      <p:bldP spid="66" grpId="0" animBg="1"/>
      <p:bldP spid="69" grpId="0"/>
      <p:bldP spid="70" grpId="0" animBg="1"/>
      <p:bldP spid="71" grpId="0" animBg="1"/>
      <p:bldP spid="72" grpId="0"/>
      <p:bldP spid="73" grpId="0"/>
      <p:bldP spid="7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Amazing Amazon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22855"/>
            <a:ext cx="8229600" cy="5130800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https://youtu.be/NrmMk1Myrxc</a:t>
            </a:r>
            <a:r>
              <a:rPr lang="en-US" sz="1600" dirty="0"/>
              <a:t> Go</a:t>
            </a:r>
          </a:p>
          <a:p>
            <a:r>
              <a:rPr lang="en-US" sz="1600" dirty="0">
                <a:hlinkClick r:id="rId3"/>
              </a:rPr>
              <a:t>https://youtu.be/9X_fP4pPWPw</a:t>
            </a:r>
            <a:r>
              <a:rPr lang="en-US" sz="1600" dirty="0"/>
              <a:t> Look</a:t>
            </a:r>
          </a:p>
          <a:p>
            <a:r>
              <a:rPr lang="en-US" sz="1600" dirty="0">
                <a:hlinkClick r:id="rId4"/>
              </a:rPr>
              <a:t>https://youtu.be/EIQh0O3wOdM</a:t>
            </a:r>
            <a:r>
              <a:rPr lang="en-US" sz="1600" dirty="0"/>
              <a:t> Wardrobe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431" y="1989263"/>
            <a:ext cx="5932590" cy="444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0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Slide </a:t>
            </a:r>
            <a:fld id="{564F23D3-8803-CF4A-B954-A163913B866C}" type="slidenum">
              <a:rPr lang="en-US" smtClean="0">
                <a:latin typeface="Arial"/>
                <a:cs typeface="Arial"/>
              </a:rPr>
              <a:pPr/>
              <a:t>39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/>
                <a:cs typeface="Arial"/>
              </a:rPr>
              <a:t>AER</a:t>
            </a:r>
            <a:r>
              <a:rPr lang="en-US" sz="4000" b="1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lang="en-US" sz="4000" b="1" dirty="0">
                <a:latin typeface="Arial"/>
                <a:cs typeface="Arial"/>
              </a:rPr>
              <a:t> Example: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>
          <a:xfrm>
            <a:off x="444500" y="4112437"/>
            <a:ext cx="7982857" cy="2209800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B050"/>
                </a:solidFill>
              </a:rPr>
              <a:t>Path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6:</a:t>
            </a:r>
            <a:r>
              <a:rPr lang="en-US" sz="2400" dirty="0"/>
              <a:t> 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sz="2000" dirty="0"/>
              <a:t>ontagion.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Create a plan for one AERC path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Who ______________________________________________________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What _____________________________________________________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Why ______________________________________________________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How ______________________________________________________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How to evaluate success &amp; improve? ___________________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25" y="11282"/>
            <a:ext cx="3162596" cy="927846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2057400" y="1358900"/>
            <a:ext cx="1752600" cy="213360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solidFill>
              <a:schemeClr val="bg1">
                <a:lumMod val="85000"/>
                <a:alpha val="51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67400" y="1358900"/>
            <a:ext cx="1600200" cy="2133600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solidFill>
              <a:schemeClr val="bg1">
                <a:lumMod val="85000"/>
                <a:alpha val="51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auto">
          <a:xfrm>
            <a:off x="990600" y="1816100"/>
            <a:ext cx="1066800" cy="1295400"/>
          </a:xfrm>
          <a:prstGeom prst="rightArrow">
            <a:avLst>
              <a:gd name="adj1" fmla="val 50000"/>
              <a:gd name="adj2" fmla="val 27273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 rot="5400000">
            <a:off x="6705600" y="3035300"/>
            <a:ext cx="533400" cy="1447800"/>
          </a:xfrm>
          <a:prstGeom prst="rightArrow">
            <a:avLst>
              <a:gd name="adj1" fmla="val 50000"/>
              <a:gd name="adj2" fmla="val 27273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1"/>
          <p:cNvSpPr>
            <a:spLocks noChangeArrowheads="1"/>
          </p:cNvSpPr>
          <p:nvPr/>
        </p:nvSpPr>
        <p:spPr bwMode="auto">
          <a:xfrm>
            <a:off x="2209800" y="15875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2057400" y="1435100"/>
            <a:ext cx="1066800" cy="8382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2057400" y="1336489"/>
            <a:ext cx="5410200" cy="2133600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4" name="Oval 21"/>
          <p:cNvSpPr>
            <a:spLocks noChangeArrowheads="1"/>
          </p:cNvSpPr>
          <p:nvPr/>
        </p:nvSpPr>
        <p:spPr bwMode="auto">
          <a:xfrm>
            <a:off x="2209800" y="27305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5" name="Oval 25"/>
          <p:cNvSpPr>
            <a:spLocks noChangeArrowheads="1"/>
          </p:cNvSpPr>
          <p:nvPr/>
        </p:nvSpPr>
        <p:spPr bwMode="auto">
          <a:xfrm>
            <a:off x="2057400" y="2578100"/>
            <a:ext cx="1066800" cy="8382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6" name="Oval 25"/>
          <p:cNvSpPr>
            <a:spLocks noChangeArrowheads="1"/>
          </p:cNvSpPr>
          <p:nvPr/>
        </p:nvSpPr>
        <p:spPr bwMode="auto">
          <a:xfrm>
            <a:off x="3886200" y="1511300"/>
            <a:ext cx="1066800" cy="7620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4495800" y="2578100"/>
            <a:ext cx="1066800" cy="6096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8" name="Oval 25"/>
          <p:cNvSpPr>
            <a:spLocks noChangeArrowheads="1"/>
          </p:cNvSpPr>
          <p:nvPr/>
        </p:nvSpPr>
        <p:spPr bwMode="auto">
          <a:xfrm>
            <a:off x="6248400" y="2501900"/>
            <a:ext cx="1066800" cy="8382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79" name="Line 26"/>
          <p:cNvSpPr>
            <a:spLocks noChangeShapeType="1"/>
          </p:cNvSpPr>
          <p:nvPr/>
        </p:nvSpPr>
        <p:spPr bwMode="auto">
          <a:xfrm>
            <a:off x="2971800" y="3187700"/>
            <a:ext cx="3733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209800" y="7125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Recently Acquired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62400" y="9017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Long-term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943600" y="7493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Nearly Lost/ Lost</a:t>
            </a:r>
          </a:p>
        </p:txBody>
      </p:sp>
      <p:sp>
        <p:nvSpPr>
          <p:cNvPr id="83" name="Line 26"/>
          <p:cNvSpPr>
            <a:spLocks noChangeShapeType="1"/>
          </p:cNvSpPr>
          <p:nvPr/>
        </p:nvSpPr>
        <p:spPr bwMode="auto">
          <a:xfrm>
            <a:off x="1371600" y="2654300"/>
            <a:ext cx="818927" cy="6631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4" name="Line 26"/>
          <p:cNvSpPr>
            <a:spLocks noChangeShapeType="1"/>
          </p:cNvSpPr>
          <p:nvPr/>
        </p:nvSpPr>
        <p:spPr bwMode="auto">
          <a:xfrm flipV="1">
            <a:off x="1524000" y="2134346"/>
            <a:ext cx="666527" cy="13895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5" name="Oval 21"/>
          <p:cNvSpPr>
            <a:spLocks noChangeArrowheads="1"/>
          </p:cNvSpPr>
          <p:nvPr/>
        </p:nvSpPr>
        <p:spPr bwMode="auto">
          <a:xfrm>
            <a:off x="2590800" y="27305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86" name="Oval 21"/>
          <p:cNvSpPr>
            <a:spLocks noChangeArrowheads="1"/>
          </p:cNvSpPr>
          <p:nvPr/>
        </p:nvSpPr>
        <p:spPr bwMode="auto">
          <a:xfrm>
            <a:off x="2209800" y="30353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87" name="Oval 21"/>
          <p:cNvSpPr>
            <a:spLocks noChangeArrowheads="1"/>
          </p:cNvSpPr>
          <p:nvPr/>
        </p:nvSpPr>
        <p:spPr bwMode="auto">
          <a:xfrm>
            <a:off x="2667000" y="30353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88" name="Oval 21"/>
          <p:cNvSpPr>
            <a:spLocks noChangeArrowheads="1"/>
          </p:cNvSpPr>
          <p:nvPr/>
        </p:nvSpPr>
        <p:spPr bwMode="auto">
          <a:xfrm>
            <a:off x="2590800" y="15875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89" name="Oval 21"/>
          <p:cNvSpPr>
            <a:spLocks noChangeArrowheads="1"/>
          </p:cNvSpPr>
          <p:nvPr/>
        </p:nvSpPr>
        <p:spPr bwMode="auto">
          <a:xfrm>
            <a:off x="2286000" y="18923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90" name="Oval 21"/>
          <p:cNvSpPr>
            <a:spLocks noChangeArrowheads="1"/>
          </p:cNvSpPr>
          <p:nvPr/>
        </p:nvSpPr>
        <p:spPr bwMode="auto">
          <a:xfrm>
            <a:off x="2667000" y="18923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91" name="Oval 21"/>
          <p:cNvSpPr>
            <a:spLocks noChangeArrowheads="1"/>
          </p:cNvSpPr>
          <p:nvPr/>
        </p:nvSpPr>
        <p:spPr bwMode="auto">
          <a:xfrm>
            <a:off x="1219200" y="21971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92" name="Oval 21"/>
          <p:cNvSpPr>
            <a:spLocks noChangeArrowheads="1"/>
          </p:cNvSpPr>
          <p:nvPr/>
        </p:nvSpPr>
        <p:spPr bwMode="auto">
          <a:xfrm>
            <a:off x="1066800" y="25019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>
            <a:off x="3097187" y="2031252"/>
            <a:ext cx="3151213" cy="73626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4" name="Line 26"/>
          <p:cNvSpPr>
            <a:spLocks noChangeShapeType="1"/>
          </p:cNvSpPr>
          <p:nvPr/>
        </p:nvSpPr>
        <p:spPr bwMode="auto">
          <a:xfrm>
            <a:off x="4710880" y="2222668"/>
            <a:ext cx="89720" cy="38347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3135407" y="1435100"/>
            <a:ext cx="53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311288" y="1950134"/>
            <a:ext cx="60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2a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515073" y="2342453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464370" y="3014216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4a</a:t>
            </a:r>
          </a:p>
        </p:txBody>
      </p:sp>
      <p:sp>
        <p:nvSpPr>
          <p:cNvPr id="99" name="Line 26"/>
          <p:cNvSpPr>
            <a:spLocks noChangeShapeType="1"/>
          </p:cNvSpPr>
          <p:nvPr/>
        </p:nvSpPr>
        <p:spPr bwMode="auto">
          <a:xfrm>
            <a:off x="7086600" y="31877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0" name="Oval 21"/>
          <p:cNvSpPr>
            <a:spLocks noChangeArrowheads="1"/>
          </p:cNvSpPr>
          <p:nvPr/>
        </p:nvSpPr>
        <p:spPr bwMode="auto">
          <a:xfrm>
            <a:off x="4290060" y="1929646"/>
            <a:ext cx="3810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1" name="Oval 21"/>
          <p:cNvSpPr>
            <a:spLocks noChangeArrowheads="1"/>
          </p:cNvSpPr>
          <p:nvPr/>
        </p:nvSpPr>
        <p:spPr bwMode="auto">
          <a:xfrm>
            <a:off x="4038600" y="1663700"/>
            <a:ext cx="3810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2" name="Oval 21"/>
          <p:cNvSpPr>
            <a:spLocks noChangeArrowheads="1"/>
          </p:cNvSpPr>
          <p:nvPr/>
        </p:nvSpPr>
        <p:spPr bwMode="auto">
          <a:xfrm>
            <a:off x="6629400" y="3644900"/>
            <a:ext cx="304800" cy="228600"/>
          </a:xfrm>
          <a:prstGeom prst="ellipse">
            <a:avLst/>
          </a:prstGeom>
          <a:solidFill>
            <a:srgbClr val="0000FF">
              <a:alpha val="49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3" name="Oval 21"/>
          <p:cNvSpPr>
            <a:spLocks noChangeArrowheads="1"/>
          </p:cNvSpPr>
          <p:nvPr/>
        </p:nvSpPr>
        <p:spPr bwMode="auto">
          <a:xfrm>
            <a:off x="4660446" y="2906470"/>
            <a:ext cx="6096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4" name="Oval 21"/>
          <p:cNvSpPr>
            <a:spLocks noChangeArrowheads="1"/>
          </p:cNvSpPr>
          <p:nvPr/>
        </p:nvSpPr>
        <p:spPr bwMode="auto">
          <a:xfrm>
            <a:off x="6400800" y="26543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5" name="Oval 21"/>
          <p:cNvSpPr>
            <a:spLocks noChangeArrowheads="1"/>
          </p:cNvSpPr>
          <p:nvPr/>
        </p:nvSpPr>
        <p:spPr bwMode="auto">
          <a:xfrm>
            <a:off x="6781800" y="28829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6" name="Oval 21"/>
          <p:cNvSpPr>
            <a:spLocks noChangeArrowheads="1"/>
          </p:cNvSpPr>
          <p:nvPr/>
        </p:nvSpPr>
        <p:spPr bwMode="auto">
          <a:xfrm>
            <a:off x="7010400" y="3644900"/>
            <a:ext cx="3048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800600" y="15113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Satisfied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76800" y="31115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Loyalist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172200" y="1917124"/>
            <a:ext cx="137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Angry or “Cheater”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011768" y="2566600"/>
            <a:ext cx="114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One Timers</a:t>
            </a:r>
          </a:p>
        </p:txBody>
      </p:sp>
      <p:sp>
        <p:nvSpPr>
          <p:cNvPr id="112" name="Line 26"/>
          <p:cNvSpPr>
            <a:spLocks noChangeShapeType="1"/>
          </p:cNvSpPr>
          <p:nvPr/>
        </p:nvSpPr>
        <p:spPr bwMode="auto">
          <a:xfrm>
            <a:off x="4953000" y="1965523"/>
            <a:ext cx="1441687" cy="63614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5132144" y="2239546"/>
            <a:ext cx="60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2b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696914" y="2222669"/>
            <a:ext cx="53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1b</a:t>
            </a:r>
          </a:p>
        </p:txBody>
      </p:sp>
      <p:sp>
        <p:nvSpPr>
          <p:cNvPr id="115" name="Line 26"/>
          <p:cNvSpPr>
            <a:spLocks noChangeShapeType="1"/>
          </p:cNvSpPr>
          <p:nvPr/>
        </p:nvSpPr>
        <p:spPr bwMode="auto">
          <a:xfrm flipV="1">
            <a:off x="2834357" y="2002254"/>
            <a:ext cx="1059314" cy="60389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6" name="Oval 21"/>
          <p:cNvSpPr>
            <a:spLocks noChangeArrowheads="1"/>
          </p:cNvSpPr>
          <p:nvPr/>
        </p:nvSpPr>
        <p:spPr bwMode="auto">
          <a:xfrm>
            <a:off x="4469501" y="1640541"/>
            <a:ext cx="3810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17" name="Oval 21"/>
          <p:cNvSpPr>
            <a:spLocks noChangeArrowheads="1"/>
          </p:cNvSpPr>
          <p:nvPr/>
        </p:nvSpPr>
        <p:spPr bwMode="auto">
          <a:xfrm>
            <a:off x="4753618" y="2648268"/>
            <a:ext cx="609600" cy="228600"/>
          </a:xfrm>
          <a:prstGeom prst="ellipse">
            <a:avLst/>
          </a:prstGeom>
          <a:solidFill>
            <a:srgbClr val="008000">
              <a:alpha val="47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000" dirty="0">
                <a:solidFill>
                  <a:schemeClr val="tx1"/>
                </a:solidFill>
              </a:rPr>
              <a:t>$$$$$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025787" y="3153946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4b</a:t>
            </a:r>
          </a:p>
        </p:txBody>
      </p:sp>
      <p:sp>
        <p:nvSpPr>
          <p:cNvPr id="123" name="Line 26"/>
          <p:cNvSpPr>
            <a:spLocks noChangeShapeType="1"/>
          </p:cNvSpPr>
          <p:nvPr/>
        </p:nvSpPr>
        <p:spPr bwMode="auto">
          <a:xfrm flipH="1">
            <a:off x="1638300" y="3210111"/>
            <a:ext cx="3238500" cy="748927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4" name="Line 26"/>
          <p:cNvSpPr>
            <a:spLocks noChangeShapeType="1"/>
          </p:cNvSpPr>
          <p:nvPr/>
        </p:nvSpPr>
        <p:spPr bwMode="auto">
          <a:xfrm flipH="1" flipV="1">
            <a:off x="609600" y="2681007"/>
            <a:ext cx="1028700" cy="1300442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5" name="Line 26"/>
          <p:cNvSpPr>
            <a:spLocks noChangeShapeType="1"/>
          </p:cNvSpPr>
          <p:nvPr/>
        </p:nvSpPr>
        <p:spPr bwMode="auto">
          <a:xfrm flipV="1">
            <a:off x="628873" y="2425700"/>
            <a:ext cx="297773" cy="244731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1457657" y="3543940"/>
            <a:ext cx="46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27" name="Line 26"/>
          <p:cNvSpPr>
            <a:spLocks noChangeShapeType="1"/>
          </p:cNvSpPr>
          <p:nvPr/>
        </p:nvSpPr>
        <p:spPr bwMode="auto">
          <a:xfrm>
            <a:off x="3104927" y="1730680"/>
            <a:ext cx="838200" cy="727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8" name="Line 26"/>
          <p:cNvSpPr>
            <a:spLocks noChangeShapeType="1"/>
          </p:cNvSpPr>
          <p:nvPr/>
        </p:nvSpPr>
        <p:spPr bwMode="auto">
          <a:xfrm flipH="1" flipV="1">
            <a:off x="5574846" y="2872030"/>
            <a:ext cx="661308" cy="10124"/>
          </a:xfrm>
          <a:prstGeom prst="line">
            <a:avLst/>
          </a:prstGeom>
          <a:noFill/>
          <a:ln w="57150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9" name="Line 26"/>
          <p:cNvSpPr>
            <a:spLocks noChangeShapeType="1"/>
          </p:cNvSpPr>
          <p:nvPr/>
        </p:nvSpPr>
        <p:spPr bwMode="auto">
          <a:xfrm flipH="1" flipV="1">
            <a:off x="5785086" y="1752319"/>
            <a:ext cx="819368" cy="696950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758882" y="2867790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5b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91486" y="1667180"/>
            <a:ext cx="4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5a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81641" y="1218535"/>
            <a:ext cx="150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Prospecting</a:t>
            </a:r>
          </a:p>
          <a:p>
            <a:pPr algn="ctr"/>
            <a:r>
              <a:rPr lang="en-US" sz="1600" b="1" dirty="0"/>
              <a:t>&amp;</a:t>
            </a:r>
          </a:p>
          <a:p>
            <a:pPr algn="ctr"/>
            <a:r>
              <a:rPr lang="en-US" sz="1600" b="1" dirty="0"/>
              <a:t>First Date</a:t>
            </a:r>
          </a:p>
        </p:txBody>
      </p:sp>
    </p:spTree>
    <p:extLst>
      <p:ext uri="{BB962C8B-B14F-4D97-AF65-F5344CB8AC3E}">
        <p14:creationId xmlns:p14="http://schemas.microsoft.com/office/powerpoint/2010/main" val="38142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</a:t>
            </a:r>
            <a:r>
              <a:rPr lang="en-US" dirty="0" err="1"/>
              <a:t>Mktg</a:t>
            </a:r>
            <a:r>
              <a:rPr lang="en-US" dirty="0"/>
              <a:t> Strategy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70000"/>
            <a:ext cx="4920155" cy="501778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Optimal Distinctiveness &amp; direct to consumer business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STP &amp; SCA: target where relative strength meets attractive opportunity. Build relationships with growing community. Different where it matters.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Put core customer 1</a:t>
            </a:r>
            <a:r>
              <a:rPr lang="en-US" sz="2000" baseline="30000" dirty="0"/>
              <a:t>st</a:t>
            </a:r>
            <a:r>
              <a:rPr lang="en-US" sz="2000" dirty="0"/>
              <a:t>, brand 2</a:t>
            </a:r>
            <a:r>
              <a:rPr lang="en-US" sz="2000" baseline="30000" dirty="0"/>
              <a:t>nd</a:t>
            </a:r>
            <a:r>
              <a:rPr lang="en-US" sz="2000" dirty="0"/>
              <a:t>, product 3</a:t>
            </a:r>
            <a:r>
              <a:rPr lang="en-US" sz="2000" baseline="30000" dirty="0"/>
              <a:t>rd</a:t>
            </a:r>
            <a:r>
              <a:rPr lang="en-US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Competitive analysis &amp; predicting market evolution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Marketing Strategy Planning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36" y="1316152"/>
            <a:ext cx="1501245" cy="440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724" y="1260757"/>
            <a:ext cx="977462" cy="760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846" y="3435850"/>
            <a:ext cx="1707288" cy="772695"/>
          </a:xfrm>
          <a:prstGeom prst="rect">
            <a:avLst/>
          </a:prstGeom>
        </p:spPr>
      </p:pic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410" y="4322594"/>
            <a:ext cx="767747" cy="9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beckja\Desktop\Untitled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4171" y="5284477"/>
            <a:ext cx="1474890" cy="883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4170" y="2318906"/>
            <a:ext cx="2400717" cy="7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09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Optimizing AERC Spending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CDFB8B2-2CCF-1348-9358-D6FC03A270F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306"/>
          <a:stretch/>
        </p:blipFill>
        <p:spPr bwMode="auto">
          <a:xfrm>
            <a:off x="775281" y="1034867"/>
            <a:ext cx="378996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476839" y="6045214"/>
            <a:ext cx="3429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A8A8AA"/>
                </a:solidFill>
              </a:rPr>
              <a:t>(</a:t>
            </a:r>
            <a:r>
              <a:rPr lang="en-US" sz="1600" dirty="0" err="1">
                <a:solidFill>
                  <a:srgbClr val="A8A8AA"/>
                </a:solidFill>
              </a:rPr>
              <a:t>Blattberg</a:t>
            </a:r>
            <a:r>
              <a:rPr lang="en-US" sz="1600" dirty="0">
                <a:solidFill>
                  <a:srgbClr val="A8A8AA"/>
                </a:solidFill>
              </a:rPr>
              <a:t> and Deighton 1996)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56062" y="4639095"/>
            <a:ext cx="2364573" cy="1281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1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1pPr>
            <a:lvl2pPr marL="5762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kzidenz-Grotesk BQ" panose="02000503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Can lead to a </a:t>
            </a:r>
            <a:r>
              <a:rPr lang="en-US" sz="2400" b="1" dirty="0">
                <a:solidFill>
                  <a:srgbClr val="FF0000"/>
                </a:solidFill>
              </a:rPr>
              <a:t>negative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CLV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30"/>
          <a:stretch/>
        </p:blipFill>
        <p:spPr bwMode="auto">
          <a:xfrm>
            <a:off x="4333377" y="3613769"/>
            <a:ext cx="3843962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29339" y="1566863"/>
            <a:ext cx="2368550" cy="6524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Diminishing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returns</a:t>
            </a:r>
          </a:p>
        </p:txBody>
      </p:sp>
    </p:spTree>
    <p:extLst>
      <p:ext uri="{BB962C8B-B14F-4D97-AF65-F5344CB8AC3E}">
        <p14:creationId xmlns:p14="http://schemas.microsoft.com/office/powerpoint/2010/main" val="29182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ME2: Airbnb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choice modeling to inform:</a:t>
            </a:r>
          </a:p>
          <a:p>
            <a:pPr marL="514350" indent="-514350">
              <a:buAutoNum type="arabicParenR"/>
            </a:pPr>
            <a:r>
              <a:rPr lang="en-US" dirty="0"/>
              <a:t>What is best approach to acquire new travelers?</a:t>
            </a:r>
          </a:p>
          <a:p>
            <a:pPr marL="514350" indent="-514350">
              <a:buAutoNum type="arabicParenR"/>
            </a:pPr>
            <a:r>
              <a:rPr lang="en-US" dirty="0"/>
              <a:t>Who are the best hosts to recruit to join the platform?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b="1" dirty="0"/>
          </a:p>
          <a:p>
            <a:r>
              <a:rPr lang="en-US" b="1" dirty="0"/>
              <a:t>Live demonstration of analytics and how it relates to management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39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3377"/>
            <a:ext cx="7772400" cy="7136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11</a:t>
            </a:r>
            <a:br>
              <a:rPr lang="en-US" dirty="0"/>
            </a:br>
            <a:r>
              <a:rPr lang="en-US" dirty="0"/>
              <a:t>MARKSTRAT QUIZ </a:t>
            </a:r>
            <a:br>
              <a:rPr lang="en-US" dirty="0"/>
            </a:br>
            <a:r>
              <a:rPr lang="en-US" dirty="0"/>
              <a:t>(mini midterm)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GUEST SPEAKERS ON MANAGING CAREERS IN MARKETING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45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796" y="4235973"/>
            <a:ext cx="7772400" cy="7136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12</a:t>
            </a:r>
            <a:br>
              <a:rPr lang="en-US" dirty="0"/>
            </a:br>
            <a:r>
              <a:rPr lang="en-US" dirty="0"/>
              <a:t>SCIENCE OF SALES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GUEST SPEAKER FROM INTEL’s SALES TEAM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9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Agenda for the Week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269999"/>
            <a:ext cx="8229600" cy="479446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Today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CLV &amp; A-E-R-C Map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Customer experience &amp; engagement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Customer relationships</a:t>
            </a:r>
          </a:p>
          <a:p>
            <a:r>
              <a:rPr lang="en-US" dirty="0" err="1"/>
              <a:t>Wedneday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CLV &amp; A-E-R-C Continued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ME 2 intro</a:t>
            </a:r>
          </a:p>
          <a:p>
            <a:r>
              <a:rPr lang="en-US" dirty="0" err="1"/>
              <a:t>Markstrat</a:t>
            </a:r>
            <a:r>
              <a:rPr lang="en-US" dirty="0"/>
              <a:t> 8 and 9</a:t>
            </a:r>
          </a:p>
          <a:p>
            <a:r>
              <a:rPr lang="en-US" dirty="0"/>
              <a:t>ME1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1315" y="1365071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62785" y="1742575"/>
            <a:ext cx="5813184" cy="3023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Customer Profits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08741"/>
            <a:ext cx="8420100" cy="5542096"/>
          </a:xfrm>
          <a:solidFill>
            <a:srgbClr val="FFFFFF">
              <a:alpha val="60000"/>
            </a:srgbClr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Profits Vary Across Customers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Firms earn 150% of profits from 30% of customers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But, Profits Also Vary Across Time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Cross sell &amp; up-sell </a:t>
            </a:r>
            <a:r>
              <a:rPr lang="en-US" sz="2000" b="1" dirty="0">
                <a:solidFill>
                  <a:schemeClr val="tx1"/>
                </a:solidFill>
              </a:rPr>
              <a:t>increases revenue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Customer acquisition costs already </a:t>
            </a:r>
            <a:r>
              <a:rPr lang="en-US" sz="2000" b="1" dirty="0">
                <a:solidFill>
                  <a:srgbClr val="C00000"/>
                </a:solidFill>
              </a:rPr>
              <a:t>paid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Cost to serve </a:t>
            </a:r>
            <a:r>
              <a:rPr lang="en-US" sz="2000" b="1" dirty="0">
                <a:solidFill>
                  <a:srgbClr val="C00000"/>
                </a:solidFill>
              </a:rPr>
              <a:t>decreases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785" y="1775264"/>
            <a:ext cx="5813184" cy="289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7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CDFB8B2-2CCF-1348-9358-D6FC03A270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13371" cy="104502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Customer’s needs change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117" y="1391044"/>
            <a:ext cx="2911397" cy="4404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389" y="1391043"/>
            <a:ext cx="2906727" cy="44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Lifetime Value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9" name="0gkJIycI-P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9100" y="1580738"/>
            <a:ext cx="4079248" cy="2294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995556"/>
            <a:ext cx="799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All the </a:t>
            </a:r>
            <a:r>
              <a:rPr lang="en-US" sz="1200" dirty="0" err="1">
                <a:solidFill>
                  <a:schemeClr val="tx2"/>
                </a:solidFill>
              </a:rPr>
              <a:t>nevers</a:t>
            </a:r>
            <a:r>
              <a:rPr lang="en-US" sz="1200" dirty="0">
                <a:solidFill>
                  <a:schemeClr val="tx2"/>
                </a:solidFill>
              </a:rPr>
              <a:t> in life state farm </a:t>
            </a:r>
            <a:r>
              <a:rPr lang="en-US" sz="1200" dirty="0">
                <a:solidFill>
                  <a:schemeClr val="tx2"/>
                </a:solidFill>
                <a:hlinkClick r:id="rId4"/>
              </a:rPr>
              <a:t>https://www.ispot.tv/ad/7E8W/state-farm-never</a:t>
            </a:r>
            <a:r>
              <a:rPr lang="en-US" sz="1200" dirty="0">
                <a:solidFill>
                  <a:schemeClr val="tx2"/>
                </a:solidFill>
              </a:rPr>
              <a:t>  </a:t>
            </a:r>
          </a:p>
          <a:p>
            <a:r>
              <a:rPr lang="en-US" sz="1200" dirty="0">
                <a:solidFill>
                  <a:schemeClr val="tx2"/>
                </a:solidFill>
              </a:rPr>
              <a:t>King of the castle Allstate </a:t>
            </a:r>
            <a:r>
              <a:rPr lang="en-US" sz="1200" dirty="0">
                <a:solidFill>
                  <a:schemeClr val="tx2"/>
                </a:solidFill>
                <a:hlinkClick r:id="rId5"/>
              </a:rPr>
              <a:t>https://www.ispot.tv/ad/7F7E/allstate-king-of-the-castle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764" y="1580738"/>
            <a:ext cx="3696819" cy="2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3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151820"/>
            <a:ext cx="8839200" cy="513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2"/>
              </a:buBlip>
              <a:defRPr sz="32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2"/>
              </a:buBlip>
              <a:defRPr sz="24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to help guide how to prioritize efforts?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much can we spend trying to acquire customers in Segment A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much can we spend trying to retain customers in Segment B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Which customers remain after incentive ends?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Are all customers worth acquiring/retaining?</a:t>
            </a: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CLV approach:</a:t>
            </a:r>
            <a:r>
              <a:rPr lang="en-US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/>
              <a:t>A form of </a:t>
            </a:r>
            <a:r>
              <a:rPr lang="en-US" b="1" dirty="0">
                <a:solidFill>
                  <a:srgbClr val="CC3300"/>
                </a:solidFill>
              </a:rPr>
              <a:t>customer-centric accounting </a:t>
            </a:r>
            <a:r>
              <a:rPr lang="en-US" dirty="0"/>
              <a:t>where firm’s value is the sum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cash flows accrued over each customer’s “lifetime”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will Xfinity make from me over my lifetime?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Captures “true” contribution by accounting for:</a:t>
            </a:r>
          </a:p>
          <a:p>
            <a:pPr lvl="1">
              <a:lnSpc>
                <a:spcPct val="120000"/>
              </a:lnSpc>
            </a:pPr>
            <a:r>
              <a:rPr lang="en-US" sz="2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heterogeneity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effects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(varies by individual (segment) and discounts future profits)</a:t>
            </a:r>
          </a:p>
          <a:p>
            <a:pPr lvl="1">
              <a:lnSpc>
                <a:spcPct val="120000"/>
              </a:lnSpc>
            </a:pPr>
            <a:r>
              <a:rPr lang="en-US" sz="2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Tensions and tradeoffs among AER strategies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(does acquisition tactic lead to retention failures?)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73" y="2118175"/>
            <a:ext cx="1789485" cy="7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nderson_MKTG490_SPRING16">
  <a:themeElements>
    <a:clrScheme name="UO Brand">
      <a:dk1>
        <a:srgbClr val="007935"/>
      </a:dk1>
      <a:lt1>
        <a:sysClr val="window" lastClr="FFFFFF"/>
      </a:lt1>
      <a:dk2>
        <a:srgbClr val="54565B"/>
      </a:dk2>
      <a:lt2>
        <a:srgbClr val="FEE123"/>
      </a:lt2>
      <a:accent1>
        <a:srgbClr val="124734"/>
      </a:accent1>
      <a:accent2>
        <a:srgbClr val="A8A8AA"/>
      </a:accent2>
      <a:accent3>
        <a:srgbClr val="E1D200"/>
      </a:accent3>
      <a:accent4>
        <a:srgbClr val="62A70F"/>
      </a:accent4>
      <a:accent5>
        <a:srgbClr val="000000"/>
      </a:accent5>
      <a:accent6>
        <a:srgbClr val="683025"/>
      </a:accent6>
      <a:hlink>
        <a:srgbClr val="00AEEF"/>
      </a:hlink>
      <a:folHlink>
        <a:srgbClr val="EC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6594</TotalTime>
  <Words>2343</Words>
  <Application>Microsoft Office PowerPoint</Application>
  <PresentationFormat>On-screen Show (4:3)</PresentationFormat>
  <Paragraphs>489</Paragraphs>
  <Slides>43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Akzidenz-Grotesk BQ</vt:lpstr>
      <vt:lpstr>Arial</vt:lpstr>
      <vt:lpstr>Calibri</vt:lpstr>
      <vt:lpstr>Century Gothic</vt:lpstr>
      <vt:lpstr>Helvetica</vt:lpstr>
      <vt:lpstr>Melior</vt:lpstr>
      <vt:lpstr>Times New Roman</vt:lpstr>
      <vt:lpstr>Verdana</vt:lpstr>
      <vt:lpstr>Henderson_MKTG490_SPRING16</vt:lpstr>
      <vt:lpstr>Equation</vt:lpstr>
      <vt:lpstr>Class 9 A-E-R-C MAP CUSTOMER EXPERIENCE CUSTOMER ENGAGEMENT</vt:lpstr>
      <vt:lpstr>Customer-Based Value</vt:lpstr>
      <vt:lpstr>Course Timeline</vt:lpstr>
      <vt:lpstr>Core Mktg Strategy Cases</vt:lpstr>
      <vt:lpstr>Agenda for the Week</vt:lpstr>
      <vt:lpstr>Varying Customer Profits</vt:lpstr>
      <vt:lpstr>Customer’s needs change</vt:lpstr>
      <vt:lpstr>Customer Lifetime Value</vt:lpstr>
      <vt:lpstr>What is CLV</vt:lpstr>
      <vt:lpstr>Emphasize Acquisition or Retention?</vt:lpstr>
      <vt:lpstr>CLV formula</vt:lpstr>
      <vt:lpstr>CLV &amp; AERC Bathtub Framework</vt:lpstr>
      <vt:lpstr>PowerPoint Presentation</vt:lpstr>
      <vt:lpstr>CLV and control loop</vt:lpstr>
      <vt:lpstr>PowerPoint Presentation</vt:lpstr>
      <vt:lpstr>CLV and control loop</vt:lpstr>
      <vt:lpstr>CLV and control loop</vt:lpstr>
      <vt:lpstr>CLV FedExercises</vt:lpstr>
      <vt:lpstr>PowerPoint Presentation</vt:lpstr>
      <vt:lpstr>Customer Relationships</vt:lpstr>
      <vt:lpstr>Careful of early positioning</vt:lpstr>
      <vt:lpstr>Relationship Toolkit</vt:lpstr>
      <vt:lpstr>PowerPoint Presentation</vt:lpstr>
      <vt:lpstr>Evolutionary Driver: Gratitude</vt:lpstr>
      <vt:lpstr>Cheaters gonna cheat…</vt:lpstr>
      <vt:lpstr>Bigger The Prize…</vt:lpstr>
      <vt:lpstr>Types of Relationship Investments</vt:lpstr>
      <vt:lpstr>Don’t imprison customers</vt:lpstr>
      <vt:lpstr>Net-Promoter Score (NPS)</vt:lpstr>
      <vt:lpstr>Number of eBay Customers Without Advertising:  Contagion  Diffusion </vt:lpstr>
      <vt:lpstr>Word-of-Mouth (WOM) Works Both Ways</vt:lpstr>
      <vt:lpstr>“American business has developed an insane imbalance between obsessive customer acquisition and negligent customer expansion and retention”</vt:lpstr>
      <vt:lpstr>Customers Are Different</vt:lpstr>
      <vt:lpstr>Class 10 CUSTOMER LIFETIME VALUE CALCULATE, INVEST, GROW</vt:lpstr>
      <vt:lpstr>Agenda for the Week</vt:lpstr>
      <vt:lpstr>CLV &amp; SNAP</vt:lpstr>
      <vt:lpstr>AERC</vt:lpstr>
      <vt:lpstr>Amazing Amazon</vt:lpstr>
      <vt:lpstr>AERC Example:</vt:lpstr>
      <vt:lpstr>Optimizing AERC Spending</vt:lpstr>
      <vt:lpstr>ME2: Airbnb</vt:lpstr>
      <vt:lpstr>Class 11 MARKSTRAT QUIZ  (mini midterm) and GUEST SPEAKERS ON MANAGING CAREERS IN MARKETING </vt:lpstr>
      <vt:lpstr>Class 12 SCIENCE OF SALES and GUEST SPEAKER FROM INTEL’s SALES TEAM </vt:lpstr>
    </vt:vector>
  </TitlesOfParts>
  <Company>Lundquist College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 &amp;  Introduction to Marketing Strategy</dc:title>
  <dc:creator>Conor Henderson</dc:creator>
  <cp:lastModifiedBy>Natalie Chisam</cp:lastModifiedBy>
  <cp:revision>407</cp:revision>
  <dcterms:created xsi:type="dcterms:W3CDTF">2014-01-01T01:10:36Z</dcterms:created>
  <dcterms:modified xsi:type="dcterms:W3CDTF">2019-12-03T18:09:21Z</dcterms:modified>
</cp:coreProperties>
</file>