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or Henderson" initials="CH" lastIdx="1" clrIdx="0">
    <p:extLst>
      <p:ext uri="{19B8F6BF-5375-455C-9EA6-DF929625EA0E}">
        <p15:presenceInfo xmlns:p15="http://schemas.microsoft.com/office/powerpoint/2012/main" userId="S-1-5-21-2613503727-1553357937-2150718590-1324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890D"/>
    <a:srgbClr val="AFCCA0"/>
    <a:srgbClr val="62A710"/>
    <a:srgbClr val="F9DD7D"/>
    <a:srgbClr val="141413"/>
    <a:srgbClr val="FF660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00" autoAdjust="0"/>
    <p:restoredTop sz="92722" autoAdjust="0"/>
  </p:normalViewPr>
  <p:slideViewPr>
    <p:cSldViewPr snapToGrid="0">
      <p:cViewPr varScale="1">
        <p:scale>
          <a:sx n="58" d="100"/>
          <a:sy n="58" d="100"/>
        </p:scale>
        <p:origin x="8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4" y="0"/>
    </p:cViewPr>
  </p:outlineViewPr>
  <p:notesTextViewPr>
    <p:cViewPr>
      <p:scale>
        <a:sx n="1" d="1"/>
        <a:sy n="1" d="1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AECA-69D8-AE4F-BFE4-3E0048F51D48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D1F26-DEF1-5D44-B74F-DF67DA0E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3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174C1-FCCA-4D21-8CDB-36AB78892A7F}" type="datetimeFigureOut">
              <a:rPr lang="en-US" smtClean="0"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28E80-CEAF-49D1-B1B1-2FF7018CD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2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28E80-CEAF-49D1-B1B1-2FF7018CD7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6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333367"/>
                </a:solidFill>
              </a:rPr>
              <a:t>Most segmentation efforts fail due to segmenting on </a:t>
            </a:r>
            <a:r>
              <a:rPr lang="en-US" b="1" u="sng" dirty="0">
                <a:solidFill>
                  <a:srgbClr val="333367"/>
                </a:solidFill>
              </a:rPr>
              <a:t>descriptors versus needs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8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4"/>
            <a:ext cx="7772400" cy="713618"/>
          </a:xfrm>
        </p:spPr>
        <p:txBody>
          <a:bodyPr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492084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PROFESSOR HENDERSON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378284"/>
            <a:ext cx="4116010" cy="330731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684463"/>
            <a:ext cx="7772400" cy="6080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04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270000"/>
            <a:ext cx="8229600" cy="5130800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54565B"/>
                </a:solidFill>
                <a:latin typeface="Arial"/>
                <a:cs typeface="Arial"/>
              </a:defRPr>
            </a:lvl1pPr>
            <a:lvl2pPr>
              <a:defRPr b="0" i="0">
                <a:solidFill>
                  <a:srgbClr val="54565B"/>
                </a:solidFill>
                <a:latin typeface="Arial"/>
                <a:cs typeface="Arial"/>
              </a:defRPr>
            </a:lvl2pPr>
            <a:lvl3pPr>
              <a:defRPr b="0" i="0">
                <a:solidFill>
                  <a:srgbClr val="54565B"/>
                </a:solidFill>
                <a:latin typeface="Arial"/>
                <a:cs typeface="Arial"/>
              </a:defRPr>
            </a:lvl3pPr>
            <a:lvl4pPr>
              <a:defRPr b="0" i="0">
                <a:solidFill>
                  <a:srgbClr val="54565B"/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rgbClr val="5456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entagon 10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4" name="Picture 3" descr="LCB-BAR-BL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9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5" name="Picture 14" descr="LCB-BAR-BL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3161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71523"/>
            <a:ext cx="7772400" cy="1214487"/>
          </a:xfrm>
        </p:spPr>
        <p:txBody>
          <a:bodyPr anchor="b">
            <a:noAutofit/>
          </a:bodyPr>
          <a:lstStyle>
            <a:lvl1pPr>
              <a:defRPr sz="4800" b="1" i="1"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3542488"/>
            <a:ext cx="6400800" cy="83579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206" y="6259512"/>
            <a:ext cx="2494344" cy="457200"/>
          </a:xfrm>
          <a:prstGeom prst="rect">
            <a:avLst/>
          </a:prstGeom>
        </p:spPr>
      </p:pic>
      <p:sp>
        <p:nvSpPr>
          <p:cNvPr id="1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46742" y="6345841"/>
            <a:ext cx="3086100" cy="3708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Verdana"/>
                <a:cs typeface="Verdana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7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6530"/>
            <a:ext cx="4038600" cy="4585151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6530"/>
            <a:ext cx="4038600" cy="4585152"/>
          </a:xfrm>
        </p:spPr>
        <p:txBody>
          <a:bodyPr/>
          <a:lstStyle>
            <a:lvl1pPr>
              <a:defRPr sz="2800" b="0" i="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50837"/>
            <a:ext cx="9144000" cy="307163"/>
          </a:xfrm>
          <a:prstGeom prst="rect">
            <a:avLst/>
          </a:prstGeom>
          <a:solidFill>
            <a:srgbClr val="14141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8200566" y="6553200"/>
            <a:ext cx="943429" cy="304796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550837"/>
            <a:ext cx="2133600" cy="307163"/>
          </a:xfrm>
        </p:spPr>
        <p:txBody>
          <a:bodyPr anchor="ctr"/>
          <a:lstStyle>
            <a:lvl1pPr algn="r"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011714" y="6556744"/>
            <a:ext cx="3086100" cy="259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kzidenz-Grotesk BQ" panose="02000503000000000000" pitchFamily="50" charset="0"/>
              </a:defRPr>
            </a:lvl1pPr>
          </a:lstStyle>
          <a:p>
            <a:r>
              <a:rPr lang="nb-NO" dirty="0"/>
              <a:t>Henderson 2016©</a:t>
            </a:r>
            <a:endParaRPr lang="en-US" dirty="0"/>
          </a:p>
        </p:txBody>
      </p:sp>
      <p:pic>
        <p:nvPicPr>
          <p:cNvPr id="16" name="Picture 15" descr="LCB-BAR-BLK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23" b="13018"/>
          <a:stretch/>
        </p:blipFill>
        <p:spPr>
          <a:xfrm>
            <a:off x="0" y="6558839"/>
            <a:ext cx="2870200" cy="299161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127000"/>
            <a:ext cx="8229600" cy="838200"/>
          </a:xfrm>
        </p:spPr>
        <p:txBody>
          <a:bodyPr/>
          <a:lstStyle>
            <a:lvl1pPr>
              <a:defRPr spc="-150">
                <a:latin typeface="Verdana"/>
                <a:cs typeface="Verdana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2295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mesh.png"/>
          <p:cNvPicPr>
            <a:picLocks noChangeAspect="1"/>
          </p:cNvPicPr>
          <p:nvPr/>
        </p:nvPicPr>
        <p:blipFill rotWithShape="1">
          <a:blip r:embed="rId7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5518"/>
            <a:ext cx="9144000" cy="25324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FB8B2-2CCF-1348-9358-D6FC03A27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5" r:id="rId3"/>
    <p:sldLayoutId id="2147483686" r:id="rId4"/>
    <p:sldLayoutId id="2147483683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chemeClr val="accent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3200" b="0" i="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800" b="0" i="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Tx/>
        <a:buSzPct val="100000"/>
        <a:buFontTx/>
        <a:buBlip>
          <a:blip r:embed="rId8"/>
        </a:buBlip>
        <a:defRPr sz="2000" b="0" i="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6BF4KLl2hQ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2191"/>
            <a:ext cx="7772400" cy="7136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7</a:t>
            </a:r>
            <a:br>
              <a:rPr lang="en-US" dirty="0"/>
            </a:br>
            <a:r>
              <a:rPr lang="en-US" dirty="0"/>
              <a:t>COMPETITION </a:t>
            </a:r>
            <a:br>
              <a:rPr lang="en-US" dirty="0"/>
            </a:br>
            <a:r>
              <a:rPr lang="en-US" dirty="0"/>
              <a:t>and</a:t>
            </a:r>
            <a:br>
              <a:rPr lang="en-US" dirty="0"/>
            </a:br>
            <a:r>
              <a:rPr lang="en-US" dirty="0"/>
              <a:t>BSC 2</a:t>
            </a:r>
          </a:p>
        </p:txBody>
      </p:sp>
    </p:spTree>
    <p:extLst>
      <p:ext uri="{BB962C8B-B14F-4D97-AF65-F5344CB8AC3E}">
        <p14:creationId xmlns:p14="http://schemas.microsoft.com/office/powerpoint/2010/main" val="349892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 Effects … Flywheel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Supply Side (inherent value):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Similar to economies of scale (e.g., pre internet newspaper) but for supply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more exclusive suppliers to one host, fixed costs and production costs fall, suppliers cant leave, “host”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Netflix and </a:t>
            </a:r>
            <a:r>
              <a:rPr lang="en-US" dirty="0" err="1"/>
              <a:t>AirBnB</a:t>
            </a:r>
            <a:endParaRPr lang="en-US" dirty="0"/>
          </a:p>
          <a:p>
            <a:r>
              <a:rPr lang="en-US" dirty="0"/>
              <a:t>Demand Side (value from other users):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With each new user, all existing users benefit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Telegraph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Facebook. </a:t>
            </a:r>
          </a:p>
          <a:p>
            <a:r>
              <a:rPr lang="en-US" dirty="0"/>
              <a:t>Both: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UBER &amp; wait time liquidity.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Amazon &amp; marketplace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2191"/>
            <a:ext cx="7772400" cy="713618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Class 8</a:t>
            </a:r>
            <a:br>
              <a:rPr lang="en-US" dirty="0"/>
            </a:br>
            <a:r>
              <a:rPr lang="en-US" dirty="0"/>
              <a:t>SEGMENTATION TARGETING POSITIONING WITH CLUSTER ANALYSIS</a:t>
            </a:r>
          </a:p>
        </p:txBody>
      </p:sp>
    </p:spTree>
    <p:extLst>
      <p:ext uri="{BB962C8B-B14F-4D97-AF65-F5344CB8AC3E}">
        <p14:creationId xmlns:p14="http://schemas.microsoft.com/office/powerpoint/2010/main" val="3959080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Today &amp; Next Few Classes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270000"/>
            <a:ext cx="8229600" cy="4829349"/>
          </a:xfrm>
          <a:solidFill>
            <a:srgbClr val="FFFFFF">
              <a:alpha val="58824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Monday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BSC2 – Coffee Wars</a:t>
            </a:r>
          </a:p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ME 2 prep – Cluster analysis for STP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6</a:t>
            </a:r>
          </a:p>
          <a:p>
            <a:r>
              <a:rPr lang="en-US" dirty="0"/>
              <a:t>Friday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7</a:t>
            </a:r>
          </a:p>
          <a:p>
            <a:r>
              <a:rPr lang="en-US" dirty="0"/>
              <a:t>Next week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Customer relationship level strategy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8 &amp;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16816" y="2728059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89486" y="2685325"/>
            <a:ext cx="6734328" cy="437160"/>
          </a:xfrm>
          <a:prstGeom prst="rect">
            <a:avLst/>
          </a:prstGeom>
          <a:solidFill>
            <a:srgbClr val="F2F2F2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Issues Managers 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70878"/>
            <a:ext cx="8153400" cy="4934045"/>
          </a:xfrm>
          <a:prstGeom prst="rect">
            <a:avLst/>
          </a:prstGeom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US" sz="3200" dirty="0">
              <a:latin typeface="Arial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213" y="1007781"/>
            <a:ext cx="8500280" cy="5543056"/>
          </a:xfrm>
          <a:prstGeom prst="rect">
            <a:avLst/>
          </a:prstGeom>
          <a:solidFill>
            <a:srgbClr val="FFFFFF">
              <a:alpha val="56863"/>
            </a:srgbClr>
          </a:solidFill>
        </p:spPr>
        <p:txBody>
          <a:bodyPr lIns="91430" tIns="45715" rIns="91430" bIns="45715"/>
          <a:lstStyle>
            <a:lvl1pPr marL="342862" indent="-342862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1pPr>
            <a:lvl2pPr marL="742867" indent="-285718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2pPr>
            <a:lvl3pPr marL="1142873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3pPr>
            <a:lvl4pPr marL="1600022" indent="-228575" algn="l" defTabSz="457149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4pPr>
            <a:lvl5pPr marL="2057171" indent="-228575" algn="l" defTabSz="457149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j-lt"/>
                <a:ea typeface="+mn-ea"/>
                <a:cs typeface="Calibri" pitchFamily="34" charset="0"/>
              </a:defRPr>
            </a:lvl5pPr>
            <a:lvl6pPr marL="2514320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9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8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67" indent="-228575" algn="l" defTabSz="45714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The New Intelligent Enterprise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(executives from 3000 leading firms, not marketers)</a:t>
            </a:r>
          </a:p>
          <a:p>
            <a:r>
              <a:rPr lang="en-US" sz="2400" b="1" dirty="0">
                <a:solidFill>
                  <a:srgbClr val="200B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 issues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Innovating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</a:p>
          <a:p>
            <a:pPr lvl="1"/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Profitably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acquiring and retaining customers</a:t>
            </a:r>
          </a:p>
          <a:p>
            <a:pPr lvl="1"/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faster and more adaptable</a:t>
            </a: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performers 3x more likely to use </a:t>
            </a:r>
            <a:r>
              <a:rPr lang="en-US" b="1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data &amp; analytics</a:t>
            </a:r>
            <a:endParaRPr lang="en-US" sz="2400" b="1" dirty="0"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Shortage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managers that use data &amp; analysis to solve business problems</a:t>
            </a:r>
          </a:p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performers </a:t>
            </a:r>
            <a:r>
              <a:rPr lang="en-US" sz="2400" u="sng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(analysis &amp; results) and best practices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“How would you measure?” “How would you test for that?”</a:t>
            </a:r>
          </a:p>
        </p:txBody>
      </p:sp>
    </p:spTree>
    <p:extLst>
      <p:ext uri="{BB962C8B-B14F-4D97-AF65-F5344CB8AC3E}">
        <p14:creationId xmlns:p14="http://schemas.microsoft.com/office/powerpoint/2010/main" val="22306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Segmentation Analysis ME1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Segment </a:t>
            </a:r>
            <a:r>
              <a:rPr lang="en-US" sz="2800" i="1" dirty="0">
                <a:solidFill>
                  <a:schemeClr val="accent2">
                    <a:lumMod val="75000"/>
                  </a:schemeClr>
                </a:solidFill>
              </a:rPr>
              <a:t>heterogeneous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/>
              <a:t>customer needs.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Focus on a single </a:t>
            </a:r>
            <a:r>
              <a:rPr lang="en-US" sz="2800" i="1" dirty="0">
                <a:solidFill>
                  <a:srgbClr val="7D7D80"/>
                </a:solidFill>
              </a:rPr>
              <a:t>homogenous</a:t>
            </a:r>
            <a:r>
              <a:rPr lang="en-US" sz="2800" dirty="0">
                <a:solidFill>
                  <a:srgbClr val="7D7D80"/>
                </a:solidFill>
              </a:rPr>
              <a:t> </a:t>
            </a:r>
            <a:r>
              <a:rPr lang="en-US" sz="2800" dirty="0"/>
              <a:t>customer group.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007935"/>
                </a:solidFill>
              </a:rPr>
              <a:t>Cluster Analysis: </a:t>
            </a:r>
            <a:r>
              <a:rPr lang="en-US" sz="2800" dirty="0"/>
              <a:t>consists of dividing the market into groups of customers where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Customers within group have very similar needs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Customers across groups have different needs.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Marketing Engineering ME1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b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2400" b="1" dirty="0"/>
              <a:t>Live software and analytics demonstration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Agenda for Today &amp; Next Few Classes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270000"/>
            <a:ext cx="8229600" cy="4829349"/>
          </a:xfrm>
          <a:solidFill>
            <a:srgbClr val="FFFFFF">
              <a:alpha val="58824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Today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BSC2 – Coffee Wars</a:t>
            </a:r>
          </a:p>
          <a:p>
            <a:r>
              <a:rPr lang="en-US" dirty="0"/>
              <a:t>Wednesday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ME 2 prep – Cluster analysis for STP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6</a:t>
            </a:r>
          </a:p>
          <a:p>
            <a:r>
              <a:rPr lang="en-US" dirty="0"/>
              <a:t>Friday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7</a:t>
            </a:r>
          </a:p>
          <a:p>
            <a:r>
              <a:rPr lang="en-US" dirty="0"/>
              <a:t>Next week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Customer relationship level strategy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 err="1"/>
              <a:t>Markstrat</a:t>
            </a:r>
            <a:r>
              <a:rPr lang="en-US" dirty="0"/>
              <a:t> 8 &amp; 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74689" y="1825234"/>
            <a:ext cx="347785" cy="35169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18423" y="1782500"/>
            <a:ext cx="6734328" cy="437160"/>
          </a:xfrm>
          <a:prstGeom prst="rect">
            <a:avLst/>
          </a:prstGeom>
          <a:solidFill>
            <a:srgbClr val="F2F2F2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4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BSC2: Coffee Wars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1026" name="Picture 2" descr="Image result for cafe coffee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1957793"/>
            <a:ext cx="476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93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Coffee Wars - India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Who is CCD’s core customer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What key benefits does CCD provide this customer?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What is unique to CCD that SBUX cant copy?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is Starbucks’ core customer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What key benefits does SBUX provide this customer?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What is unique to SBUX that CCD cant copy?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Relationship / Brand / Network SCA advantage?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6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Coffee Wars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" y="1270000"/>
            <a:ext cx="8447809" cy="5130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Should CCD fight over SBUX customer?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b="1" dirty="0"/>
              <a:t>If do: 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/>
              <a:t>risk of losing brand relationship to current customer by diluting image/position.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b="1" dirty="0"/>
              <a:t>If don’t: 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/>
              <a:t>Risk of losing core customer if they “graduate” to a SBUX customer.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/>
              <a:t>SBUX ability to redefine what is mainstream? 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/>
              <a:t>In USA &amp; China, SBUX started luxury &amp; “pulled up” mainstream. 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b="1" dirty="0"/>
              <a:t>Rather: 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/>
              <a:t>should CCD expand internationally with similar “youth” target segment (vs. expand domestically with “high end” segment)? 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b="1" dirty="0"/>
              <a:t>Financial considerations</a:t>
            </a:r>
            <a:r>
              <a:rPr lang="en-US" dirty="0"/>
              <a:t>: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/>
              <a:t>Long-term attractiveness of “high-end segment” VS short-term losses as costs rise in an effort to fight for the segment.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SBUX lower prices?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dirty="0"/>
              <a:t>Benefits/Risks: </a:t>
            </a:r>
          </a:p>
          <a:p>
            <a:pPr marL="1657350" lvl="2" indent="-514350">
              <a:buFont typeface="+mj-lt"/>
              <a:buAutoNum type="arabicPeriod"/>
            </a:pPr>
            <a:r>
              <a:rPr lang="en-US" dirty="0"/>
              <a:t>match the competition but risk losing “aspirational”, “premier”, “accessible luxury”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FB8B2-2CCF-1348-9358-D6FC03A270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Café Coffee Day vs Starbucks India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7" name="G6BF4KLl2h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6918" y="1191563"/>
            <a:ext cx="7813963" cy="43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Café Coffee 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Growth continues</a:t>
            </a:r>
          </a:p>
          <a:p>
            <a:pPr marL="1033463" lvl="1" indent="-457200"/>
            <a:r>
              <a:rPr lang="en-US" dirty="0"/>
              <a:t>1722 locations in 245 cities as of March 2018</a:t>
            </a:r>
          </a:p>
          <a:p>
            <a:pPr marL="1433513" lvl="2" indent="-457200"/>
            <a:r>
              <a:rPr lang="en-US" dirty="0"/>
              <a:t>42 lounge outlets … down to 38</a:t>
            </a:r>
          </a:p>
          <a:p>
            <a:pPr marL="1433513" lvl="2" indent="-457200"/>
            <a:r>
              <a:rPr lang="en-US" dirty="0"/>
              <a:t>7 square outlets … down to 1</a:t>
            </a:r>
          </a:p>
          <a:p>
            <a:pPr marL="1033463" lvl="1" indent="-457200"/>
            <a:r>
              <a:rPr lang="en-US" dirty="0"/>
              <a:t>Expanded to Austria, Czech Republic, Dubai, Malaysia, Egypt</a:t>
            </a:r>
          </a:p>
          <a:p>
            <a:pPr marL="1033463" lvl="1" indent="-457200"/>
            <a:r>
              <a:rPr lang="en-US" dirty="0"/>
              <a:t>Went public IPO in 2015, $1billion valuation… now $34-56B</a:t>
            </a:r>
          </a:p>
          <a:p>
            <a:pPr marL="1033463" lvl="1" indent="-457200"/>
            <a:r>
              <a:rPr lang="en-US" dirty="0"/>
              <a:t>323</a:t>
            </a:r>
            <a:r>
              <a:rPr lang="en-US" baseline="30000" dirty="0"/>
              <a:t>rd</a:t>
            </a:r>
            <a:r>
              <a:rPr lang="en-US" dirty="0"/>
              <a:t> biggest company in India’s Fortune 500</a:t>
            </a:r>
          </a:p>
          <a:p>
            <a:pPr marL="1033463" lvl="1" indent="-457200"/>
            <a:r>
              <a:rPr lang="en-US" dirty="0"/>
              <a:t>http://economictimes.indiatimes.com/et-now/corporate/cafe-coffee-day-to-launch-ipo/videoshow/49333170.cms</a:t>
            </a:r>
          </a:p>
          <a:p>
            <a:pPr marL="1033463" lvl="1" indent="-45720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3F4869C3-E133-4BFE-9A1E-2D1906E8EC4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8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37" y="43675"/>
            <a:ext cx="8676214" cy="650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1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F4869C3-E133-4BFE-9A1E-2D1906E8EC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/>
              <a:t>Henderson 2016©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Starbucks, a Tata Alliance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39964" y="965200"/>
            <a:ext cx="8229600" cy="51308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/>
              <a:t>Goal of 50 locations by end of 2013</a:t>
            </a:r>
          </a:p>
          <a:p>
            <a:pPr marL="1033463" lvl="1" indent="-457200"/>
            <a:r>
              <a:rPr lang="en-US" dirty="0"/>
              <a:t>Invested $59 million</a:t>
            </a:r>
          </a:p>
          <a:p>
            <a:pPr marL="1033463" lvl="1" indent="-457200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store opened in 2012 - 50</a:t>
            </a:r>
            <a:r>
              <a:rPr lang="en-US" baseline="30000" dirty="0"/>
              <a:t>th</a:t>
            </a:r>
            <a:r>
              <a:rPr lang="en-US" dirty="0"/>
              <a:t> opened July ‘14</a:t>
            </a:r>
          </a:p>
          <a:p>
            <a:pPr marL="1433513" lvl="2" indent="-457200"/>
            <a:r>
              <a:rPr lang="en-US" dirty="0"/>
              <a:t>2016: 84 stores in 7 cities</a:t>
            </a:r>
          </a:p>
          <a:p>
            <a:pPr marL="1433513" lvl="2" indent="-457200"/>
            <a:r>
              <a:rPr lang="en-US" dirty="0"/>
              <a:t>2019: 140 stores in 10 cities</a:t>
            </a:r>
          </a:p>
          <a:p>
            <a:pPr marL="1033463" lvl="1" indent="-457200"/>
            <a:r>
              <a:rPr lang="en-US" dirty="0"/>
              <a:t>Net profit margin declined over first few years</a:t>
            </a:r>
          </a:p>
          <a:p>
            <a:pPr marL="1433513" lvl="2" indent="-457200"/>
            <a:r>
              <a:rPr lang="en-US" dirty="0"/>
              <a:t>Replaced CEO in 2015 and 2019</a:t>
            </a:r>
          </a:p>
          <a:p>
            <a:pPr marL="1433513" lvl="2" indent="-457200"/>
            <a:r>
              <a:rPr lang="en-US" dirty="0"/>
              <a:t>Launched </a:t>
            </a:r>
            <a:r>
              <a:rPr lang="en-US" dirty="0" err="1"/>
              <a:t>Teavana</a:t>
            </a:r>
            <a:r>
              <a:rPr lang="en-US" dirty="0"/>
              <a:t> product line stores</a:t>
            </a:r>
          </a:p>
          <a:p>
            <a:pPr marL="1033463" lvl="1" indent="-457200"/>
            <a:r>
              <a:rPr lang="en-US" dirty="0"/>
              <a:t>Sales doubled in during 2017-2018</a:t>
            </a:r>
          </a:p>
          <a:p>
            <a:pPr marL="1033463" lvl="1" indent="-457200"/>
            <a:r>
              <a:rPr lang="en-US" dirty="0"/>
              <a:t>Broke even on EBITDA basis in 2018</a:t>
            </a:r>
          </a:p>
        </p:txBody>
      </p:sp>
    </p:spTree>
    <p:extLst>
      <p:ext uri="{BB962C8B-B14F-4D97-AF65-F5344CB8AC3E}">
        <p14:creationId xmlns:p14="http://schemas.microsoft.com/office/powerpoint/2010/main" val="4035466490"/>
      </p:ext>
    </p:extLst>
  </p:cSld>
  <p:clrMapOvr>
    <a:masterClrMapping/>
  </p:clrMapOvr>
</p:sld>
</file>

<file path=ppt/theme/theme1.xml><?xml version="1.0" encoding="utf-8"?>
<a:theme xmlns:a="http://schemas.openxmlformats.org/drawingml/2006/main" name="Henderson_MKTG490_SPRING16">
  <a:themeElements>
    <a:clrScheme name="UO Brand">
      <a:dk1>
        <a:srgbClr val="007935"/>
      </a:dk1>
      <a:lt1>
        <a:sysClr val="window" lastClr="FFFFFF"/>
      </a:lt1>
      <a:dk2>
        <a:srgbClr val="54565B"/>
      </a:dk2>
      <a:lt2>
        <a:srgbClr val="FEE123"/>
      </a:lt2>
      <a:accent1>
        <a:srgbClr val="124734"/>
      </a:accent1>
      <a:accent2>
        <a:srgbClr val="A8A8AA"/>
      </a:accent2>
      <a:accent3>
        <a:srgbClr val="E1D200"/>
      </a:accent3>
      <a:accent4>
        <a:srgbClr val="62A70F"/>
      </a:accent4>
      <a:accent5>
        <a:srgbClr val="000000"/>
      </a:accent5>
      <a:accent6>
        <a:srgbClr val="683025"/>
      </a:accent6>
      <a:hlink>
        <a:srgbClr val="00AEEF"/>
      </a:hlink>
      <a:folHlink>
        <a:srgbClr val="EC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6588</TotalTime>
  <Words>735</Words>
  <Application>Microsoft Office PowerPoint</Application>
  <PresentationFormat>On-screen Show (4:3)</PresentationFormat>
  <Paragraphs>130</Paragraphs>
  <Slides>14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Akzidenz-Grotesk BQ</vt:lpstr>
      <vt:lpstr>Arial</vt:lpstr>
      <vt:lpstr>Calibri</vt:lpstr>
      <vt:lpstr>Century Gothic</vt:lpstr>
      <vt:lpstr>Helvetica</vt:lpstr>
      <vt:lpstr>Verdana</vt:lpstr>
      <vt:lpstr>Wingdings</vt:lpstr>
      <vt:lpstr>Henderson_MKTG490_SPRING16</vt:lpstr>
      <vt:lpstr>Class 7 COMPETITION  and BSC 2</vt:lpstr>
      <vt:lpstr>Agenda for Today &amp; Next Few Classes </vt:lpstr>
      <vt:lpstr>BSC2: Coffee Wars</vt:lpstr>
      <vt:lpstr>Coffee Wars - India</vt:lpstr>
      <vt:lpstr>Coffee Wars Cont.</vt:lpstr>
      <vt:lpstr>Café Coffee Day vs Starbucks India</vt:lpstr>
      <vt:lpstr>Café Coffee Day</vt:lpstr>
      <vt:lpstr>PowerPoint Presentation</vt:lpstr>
      <vt:lpstr>Starbucks, a Tata Alliance</vt:lpstr>
      <vt:lpstr>Network Effects … Flywheel</vt:lpstr>
      <vt:lpstr>Class 8 SEGMENTATION TARGETING POSITIONING WITH CLUSTER ANALYSIS</vt:lpstr>
      <vt:lpstr>Agenda for Today &amp; Next Few Classes </vt:lpstr>
      <vt:lpstr>Top Issues Managers Face</vt:lpstr>
      <vt:lpstr>Segmentation Analysis ME1</vt:lpstr>
    </vt:vector>
  </TitlesOfParts>
  <Company>Lundquist College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 &amp;  Introduction to Marketing Strategy</dc:title>
  <dc:creator>Conor Henderson</dc:creator>
  <cp:lastModifiedBy>Conor Henderson</cp:lastModifiedBy>
  <cp:revision>407</cp:revision>
  <dcterms:created xsi:type="dcterms:W3CDTF">2014-01-01T01:10:36Z</dcterms:created>
  <dcterms:modified xsi:type="dcterms:W3CDTF">2019-12-03T00:58:46Z</dcterms:modified>
</cp:coreProperties>
</file>