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1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or Henderson" initials="CH" lastIdx="1" clrIdx="0">
    <p:extLst>
      <p:ext uri="{19B8F6BF-5375-455C-9EA6-DF929625EA0E}">
        <p15:presenceInfo xmlns:p15="http://schemas.microsoft.com/office/powerpoint/2012/main" userId="S-1-5-21-2613503727-1553357937-2150718590-1324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0890D"/>
    <a:srgbClr val="AFCCA0"/>
    <a:srgbClr val="62A710"/>
    <a:srgbClr val="F9DD7D"/>
    <a:srgbClr val="141413"/>
    <a:srgbClr val="FF6600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0" autoAdjust="0"/>
    <p:restoredTop sz="92722" autoAdjust="0"/>
  </p:normalViewPr>
  <p:slideViewPr>
    <p:cSldViewPr snapToGrid="0">
      <p:cViewPr varScale="1">
        <p:scale>
          <a:sx n="58" d="100"/>
          <a:sy n="58" d="100"/>
        </p:scale>
        <p:origin x="85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4" y="0"/>
    </p:cViewPr>
  </p:outlineViewPr>
  <p:notesTextViewPr>
    <p:cViewPr>
      <p:scale>
        <a:sx n="1" d="1"/>
        <a:sy n="1" d="1"/>
      </p:scale>
      <p:origin x="0" y="-5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AECA-69D8-AE4F-BFE4-3E0048F51D48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D1F26-DEF1-5D44-B74F-DF67DA0E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637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174C1-FCCA-4D21-8CDB-36AB78892A7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28E80-CEAF-49D1-B1B1-2FF7018CD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927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4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68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333367"/>
                </a:solidFill>
              </a:rPr>
              <a:t>Most segmentation efforts fail due to segmenting on </a:t>
            </a:r>
            <a:r>
              <a:rPr lang="en-US" b="1" u="sng" dirty="0">
                <a:solidFill>
                  <a:srgbClr val="333367"/>
                </a:solidFill>
              </a:rPr>
              <a:t>descriptors versus needs</a:t>
            </a:r>
            <a:endParaRPr lang="en-US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781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4"/>
            <a:ext cx="7772400" cy="713618"/>
          </a:xfrm>
        </p:spPr>
        <p:txBody>
          <a:bodyPr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886200"/>
            <a:ext cx="6400800" cy="49208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PROFESSOR HENDERSON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4378284"/>
            <a:ext cx="4116010" cy="330731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684463"/>
            <a:ext cx="7772400" cy="6080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Century Gothic"/>
                <a:cs typeface="Century Gothic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04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0" y="1270000"/>
            <a:ext cx="8229600" cy="5130800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rgbClr val="54565B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rgbClr val="54565B"/>
                </a:solidFill>
                <a:latin typeface="Arial"/>
                <a:cs typeface="Arial"/>
              </a:defRPr>
            </a:lvl2pPr>
            <a:lvl3pPr>
              <a:defRPr b="0" i="0">
                <a:solidFill>
                  <a:srgbClr val="54565B"/>
                </a:solidFill>
                <a:latin typeface="Arial"/>
                <a:cs typeface="Arial"/>
              </a:defRPr>
            </a:lvl3pPr>
            <a:lvl4pPr>
              <a:defRPr b="0" i="0">
                <a:solidFill>
                  <a:srgbClr val="54565B"/>
                </a:solidFill>
                <a:latin typeface="Arial"/>
                <a:cs typeface="Arial"/>
              </a:defRPr>
            </a:lvl4pPr>
            <a:lvl5pPr>
              <a:defRPr b="0" i="0">
                <a:solidFill>
                  <a:srgbClr val="54565B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entagon 10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4" name="Picture 3" descr="LCB-BAR-BLK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3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5" name="Picture 14" descr="LCB-BAR-BLK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3161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3"/>
            <a:ext cx="7772400" cy="1214487"/>
          </a:xfrm>
        </p:spPr>
        <p:txBody>
          <a:bodyPr anchor="b"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85800" y="3542488"/>
            <a:ext cx="6400800" cy="835796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6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7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6530"/>
            <a:ext cx="4038600" cy="4585151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36530"/>
            <a:ext cx="4038600" cy="4585152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6" name="Picture 15" descr="LCB-BAR-BLK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2952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mesh.png"/>
          <p:cNvPicPr>
            <a:picLocks noChangeAspect="1"/>
          </p:cNvPicPr>
          <p:nvPr/>
        </p:nvPicPr>
        <p:blipFill rotWithShape="1">
          <a:blip r:embed="rId7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325518"/>
            <a:ext cx="9144000" cy="2532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  <p:sldLayoutId id="2147483686" r:id="rId4"/>
    <p:sldLayoutId id="2147483683" r:id="rId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800" b="0" i="0" kern="1200">
          <a:solidFill>
            <a:schemeClr val="accent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3200" b="0" i="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800" b="0" i="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6BF4KLl2hQ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72191"/>
            <a:ext cx="7772400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7</a:t>
            </a:r>
            <a:br>
              <a:rPr lang="en-US" dirty="0"/>
            </a:br>
            <a:r>
              <a:rPr lang="en-US" dirty="0"/>
              <a:t>COMPETITION 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>BSC 2</a:t>
            </a:r>
          </a:p>
        </p:txBody>
      </p:sp>
    </p:spTree>
    <p:extLst>
      <p:ext uri="{BB962C8B-B14F-4D97-AF65-F5344CB8AC3E}">
        <p14:creationId xmlns:p14="http://schemas.microsoft.com/office/powerpoint/2010/main" val="3498921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Network Effects … Flywheel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Supply Side (inherent value):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Similar to economies of scale (e.g., pre internet newspaper) but for supply networks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more exclusive suppliers to one host, fixed costs and production costs fall, suppliers cant leave, “host” benefits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Netflix and </a:t>
            </a:r>
            <a:r>
              <a:rPr lang="en-US" dirty="0" err="1"/>
              <a:t>AirBnB</a:t>
            </a:r>
            <a:endParaRPr lang="en-US" dirty="0"/>
          </a:p>
          <a:p>
            <a:r>
              <a:rPr lang="en-US" dirty="0"/>
              <a:t>Demand Side (value from other users):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With each new user, all existing users benefit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Telegraph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Facebook. </a:t>
            </a:r>
          </a:p>
          <a:p>
            <a:r>
              <a:rPr lang="en-US" dirty="0"/>
              <a:t>Both: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UBER &amp; wait time liquidity.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Amazon &amp; marketplace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724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72191"/>
            <a:ext cx="7772400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8</a:t>
            </a:r>
            <a:br>
              <a:rPr lang="en-US" dirty="0"/>
            </a:br>
            <a:r>
              <a:rPr lang="en-US" dirty="0"/>
              <a:t>SEGMENTATION TARGETING POSITIONING WITH CLUSTER ANALYSIS</a:t>
            </a:r>
          </a:p>
        </p:txBody>
      </p:sp>
    </p:spTree>
    <p:extLst>
      <p:ext uri="{BB962C8B-B14F-4D97-AF65-F5344CB8AC3E}">
        <p14:creationId xmlns:p14="http://schemas.microsoft.com/office/powerpoint/2010/main" val="3959080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Today &amp; Next Few Classes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70000"/>
            <a:ext cx="8229600" cy="4829349"/>
          </a:xfrm>
          <a:solidFill>
            <a:srgbClr val="FFFFFF">
              <a:alpha val="58824"/>
            </a:srgb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Monday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BSC2 – Coffee Wars</a:t>
            </a:r>
          </a:p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ME 2 prep – Cluster analysis for STP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6</a:t>
            </a:r>
          </a:p>
          <a:p>
            <a:r>
              <a:rPr lang="en-US" dirty="0"/>
              <a:t>Friday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7</a:t>
            </a:r>
          </a:p>
          <a:p>
            <a:r>
              <a:rPr lang="en-US" dirty="0"/>
              <a:t>Next week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Customer relationship level strategy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8 &amp; 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16816" y="2728059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89486" y="2685325"/>
            <a:ext cx="6734328" cy="437160"/>
          </a:xfrm>
          <a:prstGeom prst="rect">
            <a:avLst/>
          </a:prstGeom>
          <a:solidFill>
            <a:srgbClr val="F2F2F2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4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Issues Managers Face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33400" y="1170878"/>
            <a:ext cx="8153400" cy="4934045"/>
          </a:xfrm>
          <a:prstGeom prst="rect">
            <a:avLst/>
          </a:prstGeom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endParaRPr lang="en-US" sz="3200" dirty="0">
              <a:latin typeface="Arial"/>
              <a:cs typeface="Arial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95213" y="1007781"/>
            <a:ext cx="8500280" cy="5543056"/>
          </a:xfrm>
          <a:prstGeom prst="rect">
            <a:avLst/>
          </a:prstGeom>
          <a:solidFill>
            <a:srgbClr val="FFFFFF">
              <a:alpha val="56863"/>
            </a:srgbClr>
          </a:solidFill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The New Intelligent Enterprise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(executives from 3000 leading firms, not marketers)</a:t>
            </a:r>
          </a:p>
          <a:p>
            <a:r>
              <a:rPr lang="en-US" sz="2400" b="1" dirty="0">
                <a:solidFill>
                  <a:srgbClr val="200B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5 issues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/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Innovating</a:t>
            </a:r>
          </a:p>
          <a:p>
            <a:pPr lvl="1"/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Growing </a:t>
            </a:r>
            <a:r>
              <a:rPr lang="en-US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</a:t>
            </a:r>
          </a:p>
          <a:p>
            <a:pPr lvl="1"/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 </a:t>
            </a:r>
            <a:r>
              <a:rPr lang="en-US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</a:p>
          <a:p>
            <a:pPr lvl="1"/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Profitably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acquiring and retaining customers</a:t>
            </a:r>
          </a:p>
          <a:p>
            <a:pPr lvl="1"/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faster and more adaptable</a:t>
            </a:r>
          </a:p>
          <a:p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performers 3x more likely to use </a:t>
            </a:r>
            <a:r>
              <a:rPr lang="en-US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data &amp; analytics</a:t>
            </a:r>
            <a:endParaRPr lang="en-US" sz="24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Shortage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managers that use data &amp; analysis to solve business problems</a:t>
            </a:r>
          </a:p>
          <a:p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performers </a:t>
            </a:r>
            <a:r>
              <a:rPr lang="en-US" sz="2400" u="sng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(analysis &amp; results) and best practices</a:t>
            </a:r>
          </a:p>
          <a:p>
            <a:pPr lvl="1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“How would you measure?” “How would you test for that?”</a:t>
            </a:r>
          </a:p>
        </p:txBody>
      </p:sp>
    </p:spTree>
    <p:extLst>
      <p:ext uri="{BB962C8B-B14F-4D97-AF65-F5344CB8AC3E}">
        <p14:creationId xmlns:p14="http://schemas.microsoft.com/office/powerpoint/2010/main" val="223069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/>
              <a:t>Segmentation Analysis ME1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Segment 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heterogeneous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/>
              <a:t>customer needs.</a:t>
            </a:r>
          </a:p>
          <a:p>
            <a:pPr>
              <a:lnSpc>
                <a:spcPct val="80000"/>
              </a:lnSpc>
            </a:pP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/>
              <a:t>Focus on a single </a:t>
            </a:r>
            <a:r>
              <a:rPr lang="en-US" sz="2800" i="1" dirty="0">
                <a:solidFill>
                  <a:srgbClr val="7D7D80"/>
                </a:solidFill>
              </a:rPr>
              <a:t>homogenous</a:t>
            </a:r>
            <a:r>
              <a:rPr lang="en-US" sz="2800" dirty="0">
                <a:solidFill>
                  <a:srgbClr val="7D7D80"/>
                </a:solidFill>
              </a:rPr>
              <a:t> </a:t>
            </a:r>
            <a:r>
              <a:rPr lang="en-US" sz="2800" dirty="0"/>
              <a:t>customer group.</a:t>
            </a:r>
          </a:p>
          <a:p>
            <a:pPr>
              <a:lnSpc>
                <a:spcPct val="80000"/>
              </a:lnSpc>
            </a:pPr>
            <a:endParaRPr lang="en-US" sz="2800" b="1" dirty="0"/>
          </a:p>
          <a:p>
            <a:pPr>
              <a:lnSpc>
                <a:spcPct val="80000"/>
              </a:lnSpc>
            </a:pPr>
            <a:r>
              <a:rPr lang="en-US" sz="2800" b="1" dirty="0">
                <a:solidFill>
                  <a:srgbClr val="007935"/>
                </a:solidFill>
              </a:rPr>
              <a:t>Cluster Analysis: </a:t>
            </a:r>
            <a:r>
              <a:rPr lang="en-US" sz="2800" dirty="0"/>
              <a:t>consists of dividing the market into groups of customers where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Customers within group have very similar needs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Customers across groups have different needs.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Marketing Engineering ME1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2400" b="1" dirty="0"/>
          </a:p>
          <a:p>
            <a:pPr marL="457200" lvl="1" indent="0">
              <a:lnSpc>
                <a:spcPct val="80000"/>
              </a:lnSpc>
              <a:buNone/>
            </a:pPr>
            <a:r>
              <a:rPr lang="en-US" sz="2400" b="1" dirty="0"/>
              <a:t>Live software and analytics demonstration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8196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en-US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18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Today &amp; Next Few Classes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70000"/>
            <a:ext cx="8229600" cy="4829349"/>
          </a:xfrm>
          <a:solidFill>
            <a:srgbClr val="FFFFFF">
              <a:alpha val="58824"/>
            </a:srgb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BSC2 – Coffee Wars</a:t>
            </a:r>
          </a:p>
          <a:p>
            <a:r>
              <a:rPr lang="en-US" dirty="0"/>
              <a:t>Wednesday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ME 2 prep – Cluster analysis for STP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6</a:t>
            </a:r>
          </a:p>
          <a:p>
            <a:r>
              <a:rPr lang="en-US" dirty="0"/>
              <a:t>Friday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7</a:t>
            </a:r>
          </a:p>
          <a:p>
            <a:r>
              <a:rPr lang="en-US" dirty="0"/>
              <a:t>Next week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Customer relationship level strategy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8 &amp; 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74689" y="1825234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18423" y="1782500"/>
            <a:ext cx="6734328" cy="437160"/>
          </a:xfrm>
          <a:prstGeom prst="rect">
            <a:avLst/>
          </a:prstGeom>
          <a:solidFill>
            <a:srgbClr val="F2F2F2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4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BSC2: Coffee Wars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1026" name="Picture 2" descr="Image result for cafe coffee 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957793"/>
            <a:ext cx="4762500" cy="36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930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Coffee Wars - India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Who is CCD’s core customer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/>
              <a:t>What key benefits does CCD provide this customer?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/>
              <a:t>What is unique to CCD that SBUX cant copy?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Who is Starbucks’ core customer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/>
              <a:t>What key benefits does SBUX provide this customer?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/>
              <a:t>What is unique to SBUX that CCD cant copy?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Relationship / Brand / Network SCA advantage?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16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Coffee Wars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099" y="1270000"/>
            <a:ext cx="8447809" cy="51308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Should CCD fight over SBUX customer?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b="1" dirty="0"/>
              <a:t>If do: </a:t>
            </a:r>
          </a:p>
          <a:p>
            <a:pPr marL="1657350" lvl="2" indent="-514350">
              <a:buFont typeface="+mj-lt"/>
              <a:buAutoNum type="arabicPeriod"/>
            </a:pPr>
            <a:r>
              <a:rPr lang="en-US" dirty="0"/>
              <a:t>risk of losing brand relationship to current customer by diluting image/position.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b="1" dirty="0"/>
              <a:t>If don’t: </a:t>
            </a:r>
          </a:p>
          <a:p>
            <a:pPr marL="1657350" lvl="2" indent="-514350">
              <a:buFont typeface="+mj-lt"/>
              <a:buAutoNum type="arabicPeriod"/>
            </a:pPr>
            <a:r>
              <a:rPr lang="en-US" dirty="0"/>
              <a:t>Risk of losing core customer if they “graduate” to a SBUX customer.</a:t>
            </a:r>
          </a:p>
          <a:p>
            <a:pPr marL="1657350" lvl="2" indent="-514350">
              <a:buFont typeface="+mj-lt"/>
              <a:buAutoNum type="arabicPeriod"/>
            </a:pPr>
            <a:r>
              <a:rPr lang="en-US" dirty="0"/>
              <a:t>SBUX ability to redefine what is mainstream? </a:t>
            </a:r>
          </a:p>
          <a:p>
            <a:pPr marL="1657350" lvl="2" indent="-514350">
              <a:buFont typeface="+mj-lt"/>
              <a:buAutoNum type="arabicPeriod"/>
            </a:pPr>
            <a:r>
              <a:rPr lang="en-US" dirty="0"/>
              <a:t>In USA &amp; China, SBUX started luxury &amp; “pulled up” mainstream. 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b="1" dirty="0"/>
              <a:t>Rather: </a:t>
            </a:r>
          </a:p>
          <a:p>
            <a:pPr marL="1657350" lvl="2" indent="-514350">
              <a:buFont typeface="+mj-lt"/>
              <a:buAutoNum type="arabicPeriod"/>
            </a:pPr>
            <a:r>
              <a:rPr lang="en-US" dirty="0"/>
              <a:t>should CCD expand internationally with similar “youth” target segment (vs. expand domestically with “high end” segment)? 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b="1" dirty="0"/>
              <a:t>Financial considerations</a:t>
            </a:r>
            <a:r>
              <a:rPr lang="en-US" dirty="0"/>
              <a:t>:</a:t>
            </a:r>
          </a:p>
          <a:p>
            <a:pPr marL="1657350" lvl="2" indent="-514350">
              <a:buFont typeface="+mj-lt"/>
              <a:buAutoNum type="arabicPeriod"/>
            </a:pPr>
            <a:r>
              <a:rPr lang="en-US" dirty="0"/>
              <a:t>Long-term attractiveness of “high-end segment” VS short-term losses as costs rise in an effort to fight for the segment.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Will SBUX lower prices?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dirty="0"/>
              <a:t>Benefits/Risks: </a:t>
            </a:r>
          </a:p>
          <a:p>
            <a:pPr marL="1657350" lvl="2" indent="-514350">
              <a:buFont typeface="+mj-lt"/>
              <a:buAutoNum type="arabicPeriod"/>
            </a:pPr>
            <a:r>
              <a:rPr lang="en-US" dirty="0"/>
              <a:t>match the competition but risk losing “aspirational”, “premier”, “accessible luxury”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82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Café Coffee Day vs Starbucks India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7" name="G6BF4KLl2hQ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26918" y="1191563"/>
            <a:ext cx="7813963" cy="43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60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Café Coffee Day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Growth continues</a:t>
            </a:r>
          </a:p>
          <a:p>
            <a:pPr marL="1033463" lvl="1" indent="-457200"/>
            <a:r>
              <a:rPr lang="en-US" dirty="0"/>
              <a:t>1722 locations in 245 cities as of March 2018</a:t>
            </a:r>
          </a:p>
          <a:p>
            <a:pPr marL="1433513" lvl="2" indent="-457200"/>
            <a:r>
              <a:rPr lang="en-US" dirty="0"/>
              <a:t>42 lounge outlets … down to 38</a:t>
            </a:r>
          </a:p>
          <a:p>
            <a:pPr marL="1433513" lvl="2" indent="-457200"/>
            <a:r>
              <a:rPr lang="en-US" dirty="0"/>
              <a:t>7 square outlets … down to 1</a:t>
            </a:r>
          </a:p>
          <a:p>
            <a:pPr marL="1033463" lvl="1" indent="-457200"/>
            <a:r>
              <a:rPr lang="en-US" dirty="0"/>
              <a:t>Expanded to Austria, Czech Republic, Dubai, Malaysia, Egypt</a:t>
            </a:r>
          </a:p>
          <a:p>
            <a:pPr marL="1033463" lvl="1" indent="-457200"/>
            <a:r>
              <a:rPr lang="en-US" dirty="0"/>
              <a:t>Went public IPO in 2015, $1billion valuation… now $34-56B</a:t>
            </a:r>
          </a:p>
          <a:p>
            <a:pPr marL="1033463" lvl="1" indent="-457200"/>
            <a:r>
              <a:rPr lang="en-US" dirty="0"/>
              <a:t>323</a:t>
            </a:r>
            <a:r>
              <a:rPr lang="en-US" baseline="30000" dirty="0"/>
              <a:t>rd</a:t>
            </a:r>
            <a:r>
              <a:rPr lang="en-US" dirty="0"/>
              <a:t> biggest company in India’s Fortune 500</a:t>
            </a:r>
          </a:p>
          <a:p>
            <a:pPr marL="1033463" lvl="1" indent="-457200"/>
            <a:r>
              <a:rPr lang="en-US" dirty="0"/>
              <a:t>http://economictimes.indiatimes.com/et-now/corporate/cafe-coffee-day-to-launch-ipo/videoshow/49333170.cms</a:t>
            </a:r>
          </a:p>
          <a:p>
            <a:pPr marL="1033463" lvl="1" indent="-45720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3F4869C3-E133-4BFE-9A1E-2D1906E8EC4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783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37" y="43675"/>
            <a:ext cx="8676214" cy="650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17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Starbucks, a Tata Alliance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439964" y="965200"/>
            <a:ext cx="8229600" cy="513080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en-US" dirty="0"/>
              <a:t>Goal of 50 locations by end of 2013</a:t>
            </a:r>
          </a:p>
          <a:p>
            <a:pPr marL="1033463" lvl="1" indent="-457200"/>
            <a:r>
              <a:rPr lang="en-US" dirty="0"/>
              <a:t>Invested $59 million</a:t>
            </a:r>
          </a:p>
          <a:p>
            <a:pPr marL="1033463" lvl="1" indent="-457200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store opened in 2012 - 50</a:t>
            </a:r>
            <a:r>
              <a:rPr lang="en-US" baseline="30000" dirty="0"/>
              <a:t>th</a:t>
            </a:r>
            <a:r>
              <a:rPr lang="en-US" dirty="0"/>
              <a:t> opened July ‘14</a:t>
            </a:r>
          </a:p>
          <a:p>
            <a:pPr marL="1433513" lvl="2" indent="-457200"/>
            <a:r>
              <a:rPr lang="en-US" dirty="0"/>
              <a:t>2016: 84 stores in 7 cities</a:t>
            </a:r>
          </a:p>
          <a:p>
            <a:pPr marL="1433513" lvl="2" indent="-457200"/>
            <a:r>
              <a:rPr lang="en-US" dirty="0"/>
              <a:t>2019: 140 stores in 10 cities</a:t>
            </a:r>
          </a:p>
          <a:p>
            <a:pPr marL="1033463" lvl="1" indent="-457200"/>
            <a:r>
              <a:rPr lang="en-US" dirty="0"/>
              <a:t>Net profit margin declined over first few years</a:t>
            </a:r>
          </a:p>
          <a:p>
            <a:pPr marL="1433513" lvl="2" indent="-457200"/>
            <a:r>
              <a:rPr lang="en-US" dirty="0"/>
              <a:t>Replaced CEO in 2015 and 2019</a:t>
            </a:r>
          </a:p>
          <a:p>
            <a:pPr marL="1433513" lvl="2" indent="-457200"/>
            <a:r>
              <a:rPr lang="en-US" dirty="0"/>
              <a:t>Launched </a:t>
            </a:r>
            <a:r>
              <a:rPr lang="en-US" dirty="0" err="1"/>
              <a:t>Teavana</a:t>
            </a:r>
            <a:r>
              <a:rPr lang="en-US" dirty="0"/>
              <a:t> product line stores</a:t>
            </a:r>
          </a:p>
          <a:p>
            <a:pPr marL="1033463" lvl="1" indent="-457200"/>
            <a:r>
              <a:rPr lang="en-US" dirty="0"/>
              <a:t>Sales doubled in during 2017-2018</a:t>
            </a:r>
          </a:p>
          <a:p>
            <a:pPr marL="1033463" lvl="1" indent="-457200"/>
            <a:r>
              <a:rPr lang="en-US" dirty="0"/>
              <a:t>Broke even on EBITDA basis in 2018</a:t>
            </a:r>
          </a:p>
        </p:txBody>
      </p:sp>
    </p:spTree>
    <p:extLst>
      <p:ext uri="{BB962C8B-B14F-4D97-AF65-F5344CB8AC3E}">
        <p14:creationId xmlns:p14="http://schemas.microsoft.com/office/powerpoint/2010/main" val="4035466490"/>
      </p:ext>
    </p:extLst>
  </p:cSld>
  <p:clrMapOvr>
    <a:masterClrMapping/>
  </p:clrMapOvr>
</p:sld>
</file>

<file path=ppt/theme/theme1.xml><?xml version="1.0" encoding="utf-8"?>
<a:theme xmlns:a="http://schemas.openxmlformats.org/drawingml/2006/main" name="Henderson_MKTG490_SPRING16">
  <a:themeElements>
    <a:clrScheme name="UO Brand">
      <a:dk1>
        <a:srgbClr val="007935"/>
      </a:dk1>
      <a:lt1>
        <a:sysClr val="window" lastClr="FFFFFF"/>
      </a:lt1>
      <a:dk2>
        <a:srgbClr val="54565B"/>
      </a:dk2>
      <a:lt2>
        <a:srgbClr val="FEE123"/>
      </a:lt2>
      <a:accent1>
        <a:srgbClr val="124734"/>
      </a:accent1>
      <a:accent2>
        <a:srgbClr val="A8A8AA"/>
      </a:accent2>
      <a:accent3>
        <a:srgbClr val="E1D200"/>
      </a:accent3>
      <a:accent4>
        <a:srgbClr val="62A70F"/>
      </a:accent4>
      <a:accent5>
        <a:srgbClr val="000000"/>
      </a:accent5>
      <a:accent6>
        <a:srgbClr val="683025"/>
      </a:accent6>
      <a:hlink>
        <a:srgbClr val="00AEEF"/>
      </a:hlink>
      <a:folHlink>
        <a:srgbClr val="EC00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6588</TotalTime>
  <Words>735</Words>
  <Application>Microsoft Office PowerPoint</Application>
  <PresentationFormat>On-screen Show (4:3)</PresentationFormat>
  <Paragraphs>130</Paragraphs>
  <Slides>14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Akzidenz-Grotesk BQ</vt:lpstr>
      <vt:lpstr>Arial</vt:lpstr>
      <vt:lpstr>Calibri</vt:lpstr>
      <vt:lpstr>Century Gothic</vt:lpstr>
      <vt:lpstr>Helvetica</vt:lpstr>
      <vt:lpstr>Verdana</vt:lpstr>
      <vt:lpstr>Wingdings</vt:lpstr>
      <vt:lpstr>Henderson_MKTG490_SPRING16</vt:lpstr>
      <vt:lpstr>Class 7 COMPETITION  and BSC 2</vt:lpstr>
      <vt:lpstr>Agenda for Today &amp; Next Few Classes </vt:lpstr>
      <vt:lpstr>BSC2: Coffee Wars</vt:lpstr>
      <vt:lpstr>Coffee Wars - India</vt:lpstr>
      <vt:lpstr>Coffee Wars Cont.</vt:lpstr>
      <vt:lpstr>Café Coffee Day vs Starbucks India</vt:lpstr>
      <vt:lpstr>Café Coffee Day</vt:lpstr>
      <vt:lpstr>PowerPoint Presentation</vt:lpstr>
      <vt:lpstr>Starbucks, a Tata Alliance</vt:lpstr>
      <vt:lpstr>Network Effects … Flywheel</vt:lpstr>
      <vt:lpstr>Class 8 SEGMENTATION TARGETING POSITIONING WITH CLUSTER ANALYSIS</vt:lpstr>
      <vt:lpstr>Agenda for Today &amp; Next Few Classes </vt:lpstr>
      <vt:lpstr>Top Issues Managers Face</vt:lpstr>
      <vt:lpstr>Segmentation Analysis ME1</vt:lpstr>
    </vt:vector>
  </TitlesOfParts>
  <Company>Lundquist College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Overview &amp;  Introduction to Marketing Strategy</dc:title>
  <dc:creator>Conor Henderson</dc:creator>
  <cp:lastModifiedBy>Conor Henderson</cp:lastModifiedBy>
  <cp:revision>407</cp:revision>
  <dcterms:created xsi:type="dcterms:W3CDTF">2014-01-01T01:10:36Z</dcterms:created>
  <dcterms:modified xsi:type="dcterms:W3CDTF">2019-12-03T00:58:46Z</dcterms:modified>
</cp:coreProperties>
</file>