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5F267-2F92-4650-9F59-60D57F602547}" v="1" dt="2019-12-03T18:05:5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 autoAdjust="0"/>
    <p:restoredTop sz="92722" autoAdjust="0"/>
  </p:normalViewPr>
  <p:slideViewPr>
    <p:cSldViewPr snapToGrid="0">
      <p:cViewPr varScale="1">
        <p:scale>
          <a:sx n="97" d="100"/>
          <a:sy n="97" d="100"/>
        </p:scale>
        <p:origin x="522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1" dirty="0"/>
              <a:t>DISCUSSION QUESTIONS: Make a grid elements/questions on left- who and  process across top in 2 columns</a:t>
            </a:r>
          </a:p>
          <a:p>
            <a:pPr lvl="1" eaLnBrk="1" hangingPunct="1"/>
            <a:endParaRPr lang="en-US" b="1" dirty="0"/>
          </a:p>
          <a:p>
            <a:pPr lvl="1" eaLnBrk="1" hangingPunct="1"/>
            <a:r>
              <a:rPr lang="en-US" dirty="0"/>
              <a:t>Who to sell to?	Marketing: Segmentation and targeting customers</a:t>
            </a:r>
          </a:p>
          <a:p>
            <a:pPr lvl="1" eaLnBrk="1" hangingPunct="1"/>
            <a:r>
              <a:rPr lang="en-US" dirty="0"/>
              <a:t>What to sell? 	Marketing and engineering:   Product &amp; services (benefits/experience/status)</a:t>
            </a:r>
          </a:p>
          <a:p>
            <a:pPr lvl="1" eaLnBrk="1" hangingPunct="1"/>
            <a:r>
              <a:rPr lang="en-US" dirty="0"/>
              <a:t>How to win? 	Marketing/</a:t>
            </a:r>
            <a:r>
              <a:rPr lang="en-US" dirty="0" err="1"/>
              <a:t>Eng</a:t>
            </a:r>
            <a:r>
              <a:rPr lang="en-US" dirty="0"/>
              <a:t>/</a:t>
            </a:r>
            <a:r>
              <a:rPr lang="en-US" dirty="0" err="1"/>
              <a:t>Mgt</a:t>
            </a:r>
            <a:r>
              <a:rPr lang="en-US" dirty="0"/>
              <a:t>: Positioning versus competition, SCA, 4Ps</a:t>
            </a:r>
          </a:p>
          <a:p>
            <a:pPr lvl="1" eaLnBrk="1" hangingPunct="1"/>
            <a:r>
              <a:rPr lang="en-US" dirty="0"/>
              <a:t>How to manage customer interactions: Marketing: AER processes, CLV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b="1" dirty="0"/>
              <a:t>Corporate vs marketing</a:t>
            </a:r>
            <a:r>
              <a:rPr lang="en-US" dirty="0"/>
              <a:t>: finance, cash flow, taxes, reporting, allocation among SBUs, vision and mission, boundaries, financial dimensions (cash, taxes, reporting)</a:t>
            </a:r>
          </a:p>
          <a:p>
            <a:pPr lvl="1" eaLnBrk="1" hangingPunct="1"/>
            <a:r>
              <a:rPr lang="en-US" dirty="0"/>
              <a:t>Draw circle and show portions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Thus, can’t leave marketing strategy to just the marketers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C6E6C-8B41-4F90-8C66-F53FF32683B0}" type="slidenum">
              <a:rPr lang="en-US"/>
              <a:pPr/>
              <a:t>23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333367"/>
                </a:solidFill>
              </a:rPr>
              <a:t>Brand identity:</a:t>
            </a:r>
            <a:r>
              <a:rPr lang="en-US"/>
              <a:t> captures awareness, easy of recall</a:t>
            </a:r>
          </a:p>
          <a:p>
            <a:r>
              <a:rPr lang="en-US">
                <a:solidFill>
                  <a:srgbClr val="333367"/>
                </a:solidFill>
              </a:rPr>
              <a:t>Brand meaning</a:t>
            </a:r>
          </a:p>
          <a:p>
            <a:pPr lvl="1"/>
            <a:r>
              <a:rPr lang="en-US"/>
              <a:t>Performance: meets functional needs</a:t>
            </a:r>
          </a:p>
          <a:p>
            <a:pPr lvl="1"/>
            <a:r>
              <a:rPr lang="en-US"/>
              <a:t>Imagery: psych and social needs</a:t>
            </a:r>
          </a:p>
          <a:p>
            <a:r>
              <a:rPr lang="en-US">
                <a:solidFill>
                  <a:srgbClr val="333367"/>
                </a:solidFill>
              </a:rPr>
              <a:t>Brand response</a:t>
            </a:r>
          </a:p>
          <a:p>
            <a:pPr lvl="1"/>
            <a:r>
              <a:rPr lang="en-US"/>
              <a:t>Judgments: quality, credibility, superiority</a:t>
            </a:r>
          </a:p>
          <a:p>
            <a:pPr lvl="1"/>
            <a:r>
              <a:rPr lang="en-US"/>
              <a:t>Feelings: emotional response (e.g., fun, safety)</a:t>
            </a:r>
          </a:p>
          <a:p>
            <a:r>
              <a:rPr lang="en-US">
                <a:solidFill>
                  <a:srgbClr val="333367"/>
                </a:solidFill>
              </a:rPr>
              <a:t>Brand relationships (resonance):</a:t>
            </a:r>
            <a:r>
              <a:rPr lang="en-US"/>
              <a:t> loyalty, attachment, community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UblzmyXc_Y" TargetMode="External"/><Relationship Id="rId4" Type="http://schemas.openxmlformats.org/officeDocument/2006/relationships/hyperlink" Target="https://youtu.be/6UblzmyXc_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0264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4</a:t>
            </a:r>
            <a:br>
              <a:rPr lang="en-US" dirty="0"/>
            </a:br>
            <a:r>
              <a:rPr lang="en-US" dirty="0"/>
              <a:t>CUSTOMER EQUITY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BRAND EQUITY</a:t>
            </a:r>
          </a:p>
        </p:txBody>
      </p:sp>
    </p:spTree>
    <p:extLst>
      <p:ext uri="{BB962C8B-B14F-4D97-AF65-F5344CB8AC3E}">
        <p14:creationId xmlns:p14="http://schemas.microsoft.com/office/powerpoint/2010/main" val="349892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Customer Equity?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i="1" dirty="0">
                <a:solidFill>
                  <a:schemeClr val="tx1"/>
                </a:solidFill>
              </a:rPr>
              <a:t>equity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“In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r>
              <a:rPr lang="en-US" dirty="0"/>
              <a:t>, equity is the residual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or interest of investors in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Liabilities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3569288"/>
            <a:ext cx="3378200" cy="29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use accounting terminology?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145309"/>
            <a:ext cx="8229600" cy="47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759" y="12424"/>
            <a:ext cx="1761545" cy="151405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564F23D3-8803-CF4A-B954-A163913B866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65201" y="239058"/>
            <a:ext cx="8594802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Equity as Market Power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-188500" y="427558"/>
            <a:ext cx="772212" cy="3952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1" y="1170879"/>
            <a:ext cx="7915506" cy="1115121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Arial"/>
              </a:rPr>
              <a:t>The added value above and beyond the core offering</a:t>
            </a:r>
            <a:endParaRPr lang="en-US" sz="2400" b="1" dirty="0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600200" y="4759523"/>
            <a:ext cx="2057400" cy="9906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endParaRPr lang="en-US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600200" y="3717786"/>
            <a:ext cx="2057400" cy="1041737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1600200" y="2778322"/>
            <a:ext cx="2057400" cy="1131957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endParaRPr lang="en-US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4988123"/>
            <a:ext cx="479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offering satisfaction (e.g., blind beer taste test)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91028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value (price premium) due to brand (e.g., branded beer)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38600" y="2702123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value (price premium) due to dealing with the “people” (e.g., branded beer served by your favorite bartender)</a:t>
            </a:r>
          </a:p>
        </p:txBody>
      </p:sp>
      <p:sp>
        <p:nvSpPr>
          <p:cNvPr id="29" name="Left Brace 28"/>
          <p:cNvSpPr/>
          <p:nvPr/>
        </p:nvSpPr>
        <p:spPr>
          <a:xfrm>
            <a:off x="1143000" y="2778323"/>
            <a:ext cx="304800" cy="2971800"/>
          </a:xfrm>
          <a:prstGeom prst="leftBrace">
            <a:avLst/>
          </a:prstGeom>
          <a:noFill/>
          <a:ln w="28575">
            <a:solidFill>
              <a:srgbClr val="333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376892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value to customer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8910" y="2108225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Stack</a:t>
            </a:r>
          </a:p>
        </p:txBody>
      </p: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>
            <a:off x="3289610" y="1964203"/>
            <a:ext cx="748990" cy="1804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779537"/>
            <a:ext cx="479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Overlaps when service is core to brand</a:t>
            </a:r>
          </a:p>
        </p:txBody>
      </p:sp>
    </p:spTree>
    <p:extLst>
      <p:ext uri="{BB962C8B-B14F-4D97-AF65-F5344CB8AC3E}">
        <p14:creationId xmlns:p14="http://schemas.microsoft.com/office/powerpoint/2010/main" val="2597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Brands = Symbolic Meaning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4257" y="2983345"/>
            <a:ext cx="3976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We buy products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not for what they do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but for what they mean</a:t>
            </a:r>
          </a:p>
        </p:txBody>
      </p:sp>
      <p:pic>
        <p:nvPicPr>
          <p:cNvPr id="1026" name="Picture 2" descr="Image result for lebron james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57" y="42614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0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How much is a brand worth?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79" y="2703096"/>
            <a:ext cx="1752139" cy="1752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0596" y="2703097"/>
            <a:ext cx="544830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 Cola’s brands are valued 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$79.2 billion, 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trademarks on balance sheet are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valued 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$6.7 billion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4" y="1139704"/>
            <a:ext cx="2846368" cy="1384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00596" y="1139704"/>
            <a:ext cx="54483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“Arguments rage about how much brands are worth” </a:t>
            </a:r>
          </a:p>
          <a:p>
            <a:pPr marL="0" lvl="1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–Economist 2014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76" y="4658620"/>
            <a:ext cx="1371600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0596" y="4658620"/>
            <a:ext cx="54483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 is valued 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$70 billion, 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Owns almost no cars, few tangible assets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8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would you pay?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602" y="1764141"/>
            <a:ext cx="5666361" cy="4124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144" y="2641596"/>
            <a:ext cx="1981531" cy="831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602" y="1097395"/>
            <a:ext cx="5662073" cy="779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76" y="965200"/>
            <a:ext cx="6931323" cy="5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would you pay?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602" y="1764141"/>
            <a:ext cx="5666361" cy="4124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144" y="2641596"/>
            <a:ext cx="1981531" cy="831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602" y="1097395"/>
            <a:ext cx="5662073" cy="7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1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This is your brain on branding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09" y="831272"/>
            <a:ext cx="4147128" cy="546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160" y="831272"/>
            <a:ext cx="3891396" cy="32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Equity = Market 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advantages does Starbucks enjoy because of it’s built up customer equity?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650" y="2447924"/>
            <a:ext cx="5270500" cy="3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Maximize customer equity!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243" y="965200"/>
            <a:ext cx="7813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Measure</a:t>
            </a:r>
            <a:r>
              <a:rPr lang="en-US" sz="2400" dirty="0"/>
              <a:t> </a:t>
            </a:r>
            <a:r>
              <a:rPr lang="en-US" sz="2400" b="1" dirty="0"/>
              <a:t>customer equity </a:t>
            </a:r>
            <a:r>
              <a:rPr lang="en-US" sz="24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&amp; manage </a:t>
            </a:r>
            <a:r>
              <a:rPr lang="en-US" sz="2400" b="1" dirty="0"/>
              <a:t>to enhance!</a:t>
            </a:r>
          </a:p>
          <a:p>
            <a:pPr algn="ctr"/>
            <a:endParaRPr lang="en-US" sz="1050" dirty="0"/>
          </a:p>
          <a:p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When facing trade-offs, prioritize:</a:t>
            </a:r>
          </a:p>
          <a:p>
            <a:pPr marL="914400" lvl="1" indent="-457200">
              <a:buAutoNum type="arabicParenR"/>
            </a:pP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Customers </a:t>
            </a:r>
          </a:p>
          <a:p>
            <a:pPr marL="914400" lvl="1" indent="-457200">
              <a:buAutoNum type="arabicParenR"/>
            </a:pP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Brands </a:t>
            </a:r>
          </a:p>
          <a:p>
            <a:pPr marL="914400" lvl="1" indent="-457200">
              <a:buAutoNum type="arabicParenR"/>
            </a:pP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Products</a:t>
            </a:r>
          </a:p>
          <a:p>
            <a:r>
              <a:rPr lang="en-US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Example: product cannibalization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894" y="3321485"/>
            <a:ext cx="2104218" cy="315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967" y="3321485"/>
            <a:ext cx="2101953" cy="31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829349"/>
          </a:xfrm>
          <a:solidFill>
            <a:srgbClr val="FFFFFF">
              <a:alpha val="58824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Equity &amp; Brand Equity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Decision 4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Marketing Strategy Planning Process &amp; ROM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Decision 5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BSC2 – Starbucks enters India.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79782" y="5583444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1020" y="5497976"/>
            <a:ext cx="6734328" cy="437160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strategy – STP ?</a:t>
            </a:r>
          </a:p>
        </p:txBody>
      </p:sp>
      <p:pic>
        <p:nvPicPr>
          <p:cNvPr id="6" name="6UblzmyXc_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14" y="1214200"/>
            <a:ext cx="8801300" cy="4950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114" y="6136932"/>
            <a:ext cx="420021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https://youtu.be/6UblzmyXc_Y</a:t>
            </a:r>
            <a:endParaRPr lang="en-US" sz="1200" dirty="0"/>
          </a:p>
          <a:p>
            <a:r>
              <a:rPr lang="en-US" sz="1050" dirty="0">
                <a:solidFill>
                  <a:schemeClr val="accent5"/>
                </a:solidFill>
              </a:rPr>
              <a:t>$399 at 6:35</a:t>
            </a:r>
          </a:p>
        </p:txBody>
      </p:sp>
    </p:spTree>
    <p:extLst>
      <p:ext uri="{BB962C8B-B14F-4D97-AF65-F5344CB8AC3E}">
        <p14:creationId xmlns:p14="http://schemas.microsoft.com/office/powerpoint/2010/main" val="31193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20037"/>
            <a:ext cx="8229600" cy="4596299"/>
          </a:xfrm>
          <a:solidFill>
            <a:srgbClr val="FFFFFF">
              <a:alpha val="49020"/>
            </a:srgbClr>
          </a:solidFill>
        </p:spPr>
        <p:txBody>
          <a:bodyPr>
            <a:normAutofit/>
          </a:bodyPr>
          <a:lstStyle/>
          <a:p>
            <a:r>
              <a:rPr lang="en-US" b="1" dirty="0"/>
              <a:t>Price Premium: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compares branded vs. unbranded products to determine increases (or decreases) in customer </a:t>
            </a:r>
            <a:r>
              <a:rPr lang="en-US" sz="2400" b="1" dirty="0">
                <a:solidFill>
                  <a:schemeClr val="accent5"/>
                </a:solidFill>
              </a:rPr>
              <a:t>willingness to pay</a:t>
            </a:r>
            <a:endParaRPr lang="en-US" sz="2400" dirty="0"/>
          </a:p>
          <a:p>
            <a:r>
              <a:rPr lang="en-US" b="1" dirty="0"/>
              <a:t>Income Split: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estimates the present value of firm’s income attributable to brand; but uses </a:t>
            </a:r>
            <a:r>
              <a:rPr lang="en-US" sz="2400" b="1" dirty="0">
                <a:solidFill>
                  <a:schemeClr val="accent5"/>
                </a:solidFill>
              </a:rPr>
              <a:t>reported earnings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, which can be manipulated</a:t>
            </a:r>
            <a:endParaRPr lang="en-US" dirty="0"/>
          </a:p>
          <a:p>
            <a:r>
              <a:rPr lang="en-US" b="1" dirty="0"/>
              <a:t>Royalty Relief: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based on hypothetical </a:t>
            </a:r>
            <a:r>
              <a:rPr lang="en-US" sz="2400" b="1" dirty="0">
                <a:solidFill>
                  <a:schemeClr val="accent5"/>
                </a:solidFill>
              </a:rPr>
              <a:t>cost of licensing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the brand or revenue share from selling through another company’s salesforce (e.g., IBM &amp; Box). Estimated from similar arrangements.</a:t>
            </a:r>
            <a:endParaRPr lang="en-US" sz="24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20" y="0"/>
            <a:ext cx="1952580" cy="15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7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Models of Brand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7737764" cy="5130800"/>
          </a:xfrm>
          <a:solidFill>
            <a:srgbClr val="FFFFFF">
              <a:alpha val="50196"/>
            </a:srgbClr>
          </a:solidFill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4 stages (cognitive development): </a:t>
            </a:r>
          </a:p>
          <a:p>
            <a:pPr marL="1257300" lvl="1" indent="-514350">
              <a:buAutoNum type="arabicParenR"/>
            </a:pPr>
            <a:r>
              <a:rPr lang="en-US" dirty="0"/>
              <a:t>Identity</a:t>
            </a:r>
          </a:p>
          <a:p>
            <a:pPr marL="1257300" lvl="1" indent="-514350">
              <a:buAutoNum type="arabicParenR"/>
            </a:pPr>
            <a:r>
              <a:rPr lang="en-US" dirty="0"/>
              <a:t>Meaning</a:t>
            </a:r>
          </a:p>
          <a:p>
            <a:pPr marL="1257300" lvl="1" indent="-514350">
              <a:buAutoNum type="arabicParenR"/>
            </a:pPr>
            <a:r>
              <a:rPr lang="en-US" dirty="0"/>
              <a:t>Response</a:t>
            </a:r>
          </a:p>
          <a:p>
            <a:pPr marL="1257300" lvl="1" indent="-514350">
              <a:buAutoNum type="arabicParenR"/>
            </a:pPr>
            <a:r>
              <a:rPr lang="en-US" dirty="0"/>
              <a:t>Relationship</a:t>
            </a:r>
          </a:p>
          <a:p>
            <a:pPr marL="514350" indent="-514350">
              <a:buAutoNum type="arabicParenR"/>
            </a:pPr>
            <a:r>
              <a:rPr lang="en-US" dirty="0"/>
              <a:t>4 pillars (component benchmarking)</a:t>
            </a:r>
          </a:p>
          <a:p>
            <a:pPr marL="1257300" lvl="1" indent="-514350">
              <a:buAutoNum type="arabicParenR"/>
            </a:pPr>
            <a:r>
              <a:rPr lang="en-US" dirty="0"/>
              <a:t>Knowledge</a:t>
            </a:r>
          </a:p>
          <a:p>
            <a:pPr marL="1257300" lvl="1" indent="-514350">
              <a:buAutoNum type="arabicParenR"/>
            </a:pPr>
            <a:r>
              <a:rPr lang="en-US" dirty="0"/>
              <a:t>Relevance</a:t>
            </a:r>
          </a:p>
          <a:p>
            <a:pPr marL="1257300" lvl="1" indent="-514350">
              <a:buAutoNum type="arabicParenR"/>
            </a:pPr>
            <a:r>
              <a:rPr lang="en-US" dirty="0"/>
              <a:t>Esteem</a:t>
            </a:r>
          </a:p>
          <a:p>
            <a:pPr marL="1257300" lvl="1" indent="-514350">
              <a:buAutoNum type="arabicParenR"/>
            </a:pPr>
            <a:r>
              <a:rPr lang="en-US" dirty="0"/>
              <a:t>Differentiation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4 Stages to Building Brand Equity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4854825" y="1085584"/>
            <a:ext cx="3506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zidenz-Grotesk BQ" panose="02000503000000000000" pitchFamily="50" charset="0"/>
              </a:rPr>
              <a:t>Branding Objective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zidenz-Grotesk BQ" panose="02000503000000000000" pitchFamily="50" charset="0"/>
              </a:rPr>
              <a:t>at Each Stage</a:t>
            </a: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922758" y="1085584"/>
            <a:ext cx="3013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zidenz-Grotesk BQ" panose="02000503000000000000" pitchFamily="50" charset="0"/>
              </a:rPr>
              <a:t>Stage of Brand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zidenz-Grotesk BQ" panose="02000503000000000000" pitchFamily="50" charset="0"/>
              </a:rPr>
              <a:t>Development</a:t>
            </a:r>
          </a:p>
        </p:txBody>
      </p: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1057818" y="2046745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kzidenz-Grotesk BQ" panose="02000503000000000000" pitchFamily="50" charset="0"/>
              </a:rPr>
              <a:t>4. Relationships</a:t>
            </a:r>
          </a:p>
          <a:p>
            <a:r>
              <a:rPr lang="en-US" dirty="0">
                <a:latin typeface="Akzidenz-Grotesk BQ" panose="02000503000000000000" pitchFamily="50" charset="0"/>
              </a:rPr>
              <a:t>what about you and me?</a:t>
            </a: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1057818" y="3065384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kzidenz-Grotesk BQ" panose="02000503000000000000" pitchFamily="50" charset="0"/>
              </a:rPr>
              <a:t>3. Response</a:t>
            </a:r>
          </a:p>
          <a:p>
            <a:r>
              <a:rPr lang="en-US" dirty="0">
                <a:latin typeface="Akzidenz-Grotesk BQ" panose="02000503000000000000" pitchFamily="50" charset="0"/>
              </a:rPr>
              <a:t>what do I feel/think?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1057818" y="4077772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kzidenz-Grotesk BQ" panose="02000503000000000000" pitchFamily="50" charset="0"/>
              </a:rPr>
              <a:t>2. Meaning</a:t>
            </a:r>
          </a:p>
          <a:p>
            <a:r>
              <a:rPr lang="en-US" dirty="0">
                <a:latin typeface="Akzidenz-Grotesk BQ" panose="02000503000000000000" pitchFamily="50" charset="0"/>
              </a:rPr>
              <a:t>what are you?</a:t>
            </a:r>
          </a:p>
        </p:txBody>
      </p:sp>
      <p:sp>
        <p:nvSpPr>
          <p:cNvPr id="29709" name="Text Box 23"/>
          <p:cNvSpPr txBox="1">
            <a:spLocks noChangeArrowheads="1"/>
          </p:cNvSpPr>
          <p:nvPr/>
        </p:nvSpPr>
        <p:spPr bwMode="auto">
          <a:xfrm>
            <a:off x="1057818" y="5090159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>
                <a:latin typeface="Akzidenz-Grotesk BQ" panose="02000503000000000000" pitchFamily="50" charset="0"/>
              </a:rPr>
              <a:t>1. Identity</a:t>
            </a:r>
          </a:p>
          <a:p>
            <a:pPr marL="457200" indent="-457200"/>
            <a:r>
              <a:rPr lang="en-US" dirty="0">
                <a:latin typeface="Akzidenz-Grotesk BQ" panose="02000503000000000000" pitchFamily="50" charset="0"/>
              </a:rPr>
              <a:t>who are you?</a:t>
            </a:r>
          </a:p>
        </p:txBody>
      </p:sp>
      <p:sp>
        <p:nvSpPr>
          <p:cNvPr id="29716" name="Line 30"/>
          <p:cNvSpPr>
            <a:spLocks noChangeShapeType="1"/>
          </p:cNvSpPr>
          <p:nvPr/>
        </p:nvSpPr>
        <p:spPr bwMode="auto">
          <a:xfrm flipV="1">
            <a:off x="2410691" y="2693076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29720" name="Text Box 34"/>
          <p:cNvSpPr txBox="1">
            <a:spLocks noChangeArrowheads="1"/>
          </p:cNvSpPr>
          <p:nvPr/>
        </p:nvSpPr>
        <p:spPr bwMode="auto">
          <a:xfrm>
            <a:off x="5236456" y="2046745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kzidenz-Grotesk BQ" panose="02000503000000000000" pitchFamily="50" charset="0"/>
              </a:rPr>
              <a:t>intense, active loyalty</a:t>
            </a:r>
          </a:p>
        </p:txBody>
      </p:sp>
      <p:sp>
        <p:nvSpPr>
          <p:cNvPr id="29721" name="Text Box 35"/>
          <p:cNvSpPr txBox="1">
            <a:spLocks noChangeArrowheads="1"/>
          </p:cNvSpPr>
          <p:nvPr/>
        </p:nvSpPr>
        <p:spPr bwMode="auto">
          <a:xfrm>
            <a:off x="5236456" y="3065384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kzidenz-Grotesk BQ" panose="02000503000000000000" pitchFamily="50" charset="0"/>
              </a:rPr>
              <a:t>positive, accessible reactions</a:t>
            </a:r>
          </a:p>
        </p:txBody>
      </p:sp>
      <p:sp>
        <p:nvSpPr>
          <p:cNvPr id="29722" name="Text Box 36"/>
          <p:cNvSpPr txBox="1">
            <a:spLocks noChangeArrowheads="1"/>
          </p:cNvSpPr>
          <p:nvPr/>
        </p:nvSpPr>
        <p:spPr bwMode="auto">
          <a:xfrm>
            <a:off x="5236456" y="4077772"/>
            <a:ext cx="2743200" cy="64633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kzidenz-Grotesk BQ" panose="02000503000000000000" pitchFamily="50" charset="0"/>
              </a:rPr>
              <a:t>points of parity</a:t>
            </a:r>
          </a:p>
          <a:p>
            <a:r>
              <a:rPr lang="en-US" dirty="0">
                <a:latin typeface="Akzidenz-Grotesk BQ" panose="02000503000000000000" pitchFamily="50" charset="0"/>
              </a:rPr>
              <a:t>and difference</a:t>
            </a:r>
          </a:p>
        </p:txBody>
      </p:sp>
      <p:sp>
        <p:nvSpPr>
          <p:cNvPr id="29723" name="Text Box 37"/>
          <p:cNvSpPr txBox="1">
            <a:spLocks noChangeArrowheads="1"/>
          </p:cNvSpPr>
          <p:nvPr/>
        </p:nvSpPr>
        <p:spPr bwMode="auto">
          <a:xfrm>
            <a:off x="5236456" y="5090159"/>
            <a:ext cx="2743200" cy="6400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kzidenz-Grotesk BQ" panose="02000503000000000000" pitchFamily="50" charset="0"/>
              </a:rPr>
              <a:t>deep, broad</a:t>
            </a:r>
          </a:p>
          <a:p>
            <a:r>
              <a:rPr lang="en-US" dirty="0">
                <a:latin typeface="Akzidenz-Grotesk BQ" panose="02000503000000000000" pitchFamily="50" charset="0"/>
              </a:rPr>
              <a:t>brand awareness</a:t>
            </a:r>
          </a:p>
        </p:txBody>
      </p:sp>
      <p:sp>
        <p:nvSpPr>
          <p:cNvPr id="29724" name="Line 38"/>
          <p:cNvSpPr>
            <a:spLocks noChangeShapeType="1"/>
          </p:cNvSpPr>
          <p:nvPr/>
        </p:nvSpPr>
        <p:spPr bwMode="auto">
          <a:xfrm flipV="1">
            <a:off x="3801018" y="2394615"/>
            <a:ext cx="1435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2410691" y="3722848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2410691" y="4717852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V="1">
            <a:off x="6542809" y="2693076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6542809" y="3722848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V="1">
            <a:off x="6542809" y="4717852"/>
            <a:ext cx="0" cy="354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3801018" y="3461415"/>
            <a:ext cx="1435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3801018" y="4434697"/>
            <a:ext cx="1435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801018" y="5470324"/>
            <a:ext cx="1435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kzidenz-Grotesk BQ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 animBg="1"/>
      <p:bldP spid="29708" grpId="0" animBg="1"/>
      <p:bldP spid="29716" grpId="0" animBg="1"/>
      <p:bldP spid="29720" grpId="0" animBg="1"/>
      <p:bldP spid="29721" grpId="0" animBg="1"/>
      <p:bldP spid="29722" grpId="0" animBg="1"/>
      <p:bldP spid="297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Pillars of Brand 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1193180"/>
            <a:ext cx="8423564" cy="4647426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extent to which customers are familiar with the brand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extent to which customers find the brand to be relevant to their unique needs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Esteem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regard customers have for the brand’s quality, leadership, and reliability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extent to which the brand is seen as distinct</a:t>
            </a:r>
          </a:p>
        </p:txBody>
      </p:sp>
    </p:spTree>
    <p:extLst>
      <p:ext uri="{BB962C8B-B14F-4D97-AF65-F5344CB8AC3E}">
        <p14:creationId xmlns:p14="http://schemas.microsoft.com/office/powerpoint/2010/main" val="35168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564F23D3-8803-CF4A-B954-A163913B866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79502" y="239058"/>
            <a:ext cx="8594802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Asset Value Scale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-188500" y="427558"/>
            <a:ext cx="772212" cy="3952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39" y="5956047"/>
            <a:ext cx="442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Stahl,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Heitmann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Lehmann, and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Neslin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35" y="1653456"/>
            <a:ext cx="8721969" cy="30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027109" y="6550837"/>
            <a:ext cx="2133600" cy="3071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564F23D3-8803-CF4A-B954-A163913B866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79502" y="239058"/>
            <a:ext cx="8594802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en-US" sz="3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Mix for Building Brand Equity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-188500" y="427558"/>
            <a:ext cx="772212" cy="3952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9463" y="6232899"/>
            <a:ext cx="440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Stahl,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Heitmann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Lehmann,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Neslin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62" y="1122254"/>
            <a:ext cx="4167579" cy="48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2098" y="1847385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098" y="2367775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7228" y="2921619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3249" y="3421062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3249" y="3986057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8646" y="5554662"/>
            <a:ext cx="3679902" cy="1895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0281" y="1484496"/>
            <a:ext cx="3744021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promotions never build brand equity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best for differentiation &amp; esteem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market presence homogenizes brands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7240" y="5968920"/>
            <a:ext cx="449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Data: 39 major US auto brands over 10 years </a:t>
            </a:r>
          </a:p>
        </p:txBody>
      </p:sp>
    </p:spTree>
    <p:extLst>
      <p:ext uri="{BB962C8B-B14F-4D97-AF65-F5344CB8AC3E}">
        <p14:creationId xmlns:p14="http://schemas.microsoft.com/office/powerpoint/2010/main" val="143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843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BSC2 Case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 result for cafe coffe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1957793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3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099" y="127000"/>
            <a:ext cx="8482583" cy="838200"/>
          </a:xfrm>
        </p:spPr>
        <p:txBody>
          <a:bodyPr>
            <a:normAutofit/>
          </a:bodyPr>
          <a:lstStyle/>
          <a:p>
            <a:r>
              <a:rPr lang="en-US" sz="4000" dirty="0"/>
              <a:t>Marketing Strategy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76049" y="1300546"/>
            <a:ext cx="4297680" cy="822960"/>
            <a:chOff x="2560320" y="1645920"/>
            <a:chExt cx="4297680" cy="82296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7432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Customers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132446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Company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486400" y="1828800"/>
              <a:ext cx="1188720" cy="457200"/>
            </a:xfrm>
            <a:prstGeom prst="roundRect">
              <a:avLst>
                <a:gd name="adj" fmla="val 16667"/>
              </a:avLst>
            </a:prstGeom>
            <a:solidFill>
              <a:srgbClr val="333367">
                <a:alpha val="1490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5"/>
                  </a:solidFill>
                  <a:latin typeface="Akzidenz-Grotesk BQ" panose="02000503000000000000" pitchFamily="50" charset="0"/>
                </a:rPr>
                <a:t>Competitors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560320" y="1645920"/>
              <a:ext cx="4297680" cy="82296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accent5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805" y="142188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kzidenz-Grotesk BQ" panose="02000503000000000000" pitchFamily="50" charset="0"/>
              </a:rPr>
              <a:t>Data research &amp; analysis (3Cs)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250908" y="42099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Akzidenz-Grotesk BQ" panose="02000503000000000000" pitchFamily="50" charset="0"/>
              </a:rPr>
              <a:t>Pricing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6668732" y="4722024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Akzidenz-Grotesk BQ" panose="02000503000000000000" pitchFamily="50" charset="0"/>
              </a:rPr>
              <a:t>Sales and Profits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084070" y="3413826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0755" y="3548031"/>
            <a:ext cx="1943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Marketing mix (4Ps) is positioning in action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5861" y="2115402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447649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4811228" y="2770864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2800349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5"/>
          <p:cNvSpPr>
            <a:spLocks/>
          </p:cNvSpPr>
          <p:nvPr/>
        </p:nvSpPr>
        <p:spPr bwMode="auto">
          <a:xfrm rot="10800000">
            <a:off x="6493073" y="4239824"/>
            <a:ext cx="131562" cy="1833744"/>
          </a:xfrm>
          <a:prstGeom prst="leftBrace">
            <a:avLst>
              <a:gd name="adj1" fmla="val 80556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b="1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1705" y="2306671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Segmentation, targeting, and positioning (STP)</a:t>
            </a: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2845268" y="46330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5588468" y="46330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27905" y="4767229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kzidenz-Grotesk BQ" panose="02000503000000000000" pitchFamily="50" charset="0"/>
              </a:rPr>
              <a:t>Customer management decisions (AERC)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2509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Segment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3640154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Target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94108" y="2542264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Position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076049" y="2359384"/>
            <a:ext cx="4297680" cy="82296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2509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Product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(Offering)</a:t>
            </a: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3640154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Place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(Distribution)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4994108" y="3535737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Promotion</a:t>
            </a: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4195861" y="318522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2242887" y="5657757"/>
            <a:ext cx="3931920" cy="3048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Contagion</a:t>
            </a:r>
          </a:p>
        </p:txBody>
      </p:sp>
      <p:sp>
        <p:nvSpPr>
          <p:cNvPr id="52" name="AutoShape 21"/>
          <p:cNvSpPr>
            <a:spLocks noChangeArrowheads="1"/>
          </p:cNvSpPr>
          <p:nvPr/>
        </p:nvSpPr>
        <p:spPr bwMode="auto">
          <a:xfrm>
            <a:off x="2076049" y="4960258"/>
            <a:ext cx="4297680" cy="12192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2428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Acquisition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3619433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Expansion</a:t>
            </a: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4986087" y="4969023"/>
            <a:ext cx="1188720" cy="457200"/>
          </a:xfrm>
          <a:prstGeom prst="roundRect">
            <a:avLst>
              <a:gd name="adj" fmla="val 16667"/>
            </a:avLst>
          </a:prstGeom>
          <a:solidFill>
            <a:srgbClr val="333367">
              <a:alpha val="14902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  <a:latin typeface="Akzidenz-Grotesk BQ" panose="02000503000000000000" pitchFamily="50" charset="0"/>
              </a:rPr>
              <a:t>Retention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439628" y="5197623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>
            <a:off x="4806549" y="5197623"/>
            <a:ext cx="182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4202210" y="3992937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5588468" y="397842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2793999" y="5410869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4195860" y="5425383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5582118" y="5410869"/>
            <a:ext cx="0" cy="24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1446" y="1824093"/>
            <a:ext cx="2169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to serve?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51446" y="2781134"/>
            <a:ext cx="2512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to provide?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96519" y="3790624"/>
            <a:ext cx="2084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reach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engage?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51446" y="5632144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grow &amp;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SCA?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574255" y="1138201"/>
            <a:ext cx="21868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Questions</a:t>
            </a:r>
            <a:endParaRPr lang="en-US" sz="2400" b="0" u="sng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5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  <p:bldP spid="54" grpId="0"/>
      <p:bldP spid="5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Marketing “Strategy” ???s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5379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971550" lvl="1" indent="-514350">
              <a:buFontTx/>
              <a:buAutoNum type="arabicPeriod"/>
            </a:pPr>
            <a:r>
              <a:rPr lang="en-US" dirty="0"/>
              <a:t>Who to serve? </a:t>
            </a:r>
          </a:p>
          <a:p>
            <a:pPr marL="971550" lvl="1" indent="-514350">
              <a:buFontTx/>
              <a:buAutoNum type="arabicPeriod"/>
            </a:pPr>
            <a:r>
              <a:rPr lang="en-US" dirty="0"/>
              <a:t>What to provide (real and perceived)? </a:t>
            </a:r>
          </a:p>
          <a:p>
            <a:pPr marL="971550" lvl="1" indent="-514350">
              <a:buFontTx/>
              <a:buAutoNum type="arabicPeriod"/>
            </a:pPr>
            <a:r>
              <a:rPr lang="en-US" dirty="0"/>
              <a:t>How to win/beat competition (sustainable competitive advantage)?</a:t>
            </a:r>
          </a:p>
          <a:p>
            <a:pPr marL="971550" lvl="1" indent="-514350">
              <a:buFontTx/>
              <a:buAutoNum type="arabicPeriod"/>
            </a:pPr>
            <a:r>
              <a:rPr lang="en-US" dirty="0"/>
              <a:t>How to manage customer interactions (acquisition, expansion, retention)?</a:t>
            </a:r>
          </a:p>
          <a:p>
            <a:pPr marL="457200" lvl="1" indent="0">
              <a:buNone/>
            </a:pPr>
            <a:r>
              <a:rPr lang="en-US" dirty="0"/>
              <a:t>Positioning:</a:t>
            </a:r>
          </a:p>
          <a:p>
            <a:pPr marL="457200" lvl="1" indent="0">
              <a:buNone/>
            </a:pPr>
            <a:r>
              <a:rPr lang="en-US" dirty="0"/>
              <a:t>	POP point of parity &amp; </a:t>
            </a:r>
          </a:p>
          <a:p>
            <a:pPr marL="457200" lvl="1" indent="0">
              <a:buNone/>
            </a:pPr>
            <a:r>
              <a:rPr lang="en-US" dirty="0"/>
              <a:t>	POD points of difference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Learn To Address 4 Fundamental Problems</a:t>
            </a:r>
            <a:r>
              <a:rPr lang="is-IS" sz="3000" dirty="0"/>
              <a:t>…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Customers are different (heterogeneity)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 startAt="2"/>
            </a:pPr>
            <a:r>
              <a:rPr lang="en-US" sz="2000" dirty="0"/>
              <a:t>Customer change (dynamics)</a:t>
            </a:r>
          </a:p>
          <a:p>
            <a:pPr marL="514350" indent="-514350">
              <a:buAutoNum type="arabicPeriod" startAt="2"/>
            </a:pPr>
            <a:endParaRPr lang="en-US" sz="2000" dirty="0"/>
          </a:p>
          <a:p>
            <a:pPr marL="514350" indent="-514350">
              <a:buAutoNum type="arabicPeriod" startAt="2"/>
            </a:pPr>
            <a:endParaRPr lang="en-US" sz="2000" dirty="0"/>
          </a:p>
          <a:p>
            <a:pPr marL="514350" indent="-514350">
              <a:buAutoNum type="arabicPeriod" startAt="3"/>
            </a:pPr>
            <a:r>
              <a:rPr lang="en-US" sz="2000" dirty="0"/>
              <a:t>Competitors react (pressure &amp; disruption)</a:t>
            </a:r>
          </a:p>
          <a:p>
            <a:pPr marL="514350" indent="-514350">
              <a:buAutoNum type="arabicPeriod" startAt="3"/>
            </a:pPr>
            <a:endParaRPr lang="en-US" sz="2000" dirty="0"/>
          </a:p>
          <a:p>
            <a:pPr marL="514350" indent="-514350">
              <a:buAutoNum type="arabicPeriod" startAt="3"/>
            </a:pPr>
            <a:endParaRPr lang="en-US" sz="2000" dirty="0"/>
          </a:p>
          <a:p>
            <a:r>
              <a:rPr lang="en-US" sz="2000" dirty="0"/>
              <a:t>4.    Resources are limited (opportunity costs… find your lead domino)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829349"/>
          </a:xfrm>
          <a:solidFill>
            <a:srgbClr val="FFFFFF">
              <a:alpha val="58824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Equity &amp; Brand Equity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Decision 4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Marketing Strategy Planning Process &amp; ROM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Decision 5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BSC2 – Starbucks enters India.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74689" y="1929409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8423" y="1886675"/>
            <a:ext cx="6734328" cy="437160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Today’s Key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3269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What is Customer Equity?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is the concept?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Decomposing into three components</a:t>
            </a:r>
          </a:p>
          <a:p>
            <a:r>
              <a:rPr lang="en-US" dirty="0"/>
              <a:t>What is Brand Equity?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Understanding the 4 pillars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Stages of investment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Marketing mix and brand equity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companies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122515"/>
            <a:ext cx="8229600" cy="5130800"/>
          </a:xfrm>
        </p:spPr>
        <p:txBody>
          <a:bodyPr/>
          <a:lstStyle/>
          <a:p>
            <a:r>
              <a:rPr lang="en-US" dirty="0"/>
              <a:t>My favorite company is:  </a:t>
            </a:r>
          </a:p>
          <a:p>
            <a:pPr marL="1090613" lvl="1" indent="-514350">
              <a:buFont typeface="+mj-lt"/>
              <a:buAutoNum type="arabicPeriod"/>
            </a:pPr>
            <a:endParaRPr lang="en-US" dirty="0"/>
          </a:p>
          <a:p>
            <a:pPr marL="457200" indent="-457200"/>
            <a:r>
              <a:rPr lang="en-US" dirty="0"/>
              <a:t>This is my favorite company </a:t>
            </a:r>
          </a:p>
          <a:p>
            <a:pPr marL="457200" indent="-457200"/>
            <a:r>
              <a:rPr lang="en-US" dirty="0"/>
              <a:t>because:</a:t>
            </a:r>
          </a:p>
          <a:p>
            <a:pPr marL="457200" indent="-457200"/>
            <a:endParaRPr lang="en-US" dirty="0"/>
          </a:p>
          <a:p>
            <a:r>
              <a:rPr lang="en-US" dirty="0"/>
              <a:t>How much should the value of this company decline if you get hit by lightening?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90096" y="1629985"/>
            <a:ext cx="29742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4509" y="3244644"/>
            <a:ext cx="54797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6589</TotalTime>
  <Words>1179</Words>
  <Application>Microsoft Office PowerPoint</Application>
  <PresentationFormat>On-screen Show (4:3)</PresentationFormat>
  <Paragraphs>253</Paragraphs>
  <Slides>26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Akzidenz-Grotesk BQ</vt:lpstr>
      <vt:lpstr>Arial</vt:lpstr>
      <vt:lpstr>Calibri</vt:lpstr>
      <vt:lpstr>Century Gothic</vt:lpstr>
      <vt:lpstr>Helvetica</vt:lpstr>
      <vt:lpstr>Verdana</vt:lpstr>
      <vt:lpstr>Henderson_MKTG490_SPRING16</vt:lpstr>
      <vt:lpstr>Class 4 CUSTOMER EQUITY and BRAND EQUITY</vt:lpstr>
      <vt:lpstr>Agenda for Today &amp; Next Few Classes </vt:lpstr>
      <vt:lpstr>BSC2 Case Preview</vt:lpstr>
      <vt:lpstr>Marketing Strategy Framework</vt:lpstr>
      <vt:lpstr>Marketing “Strategy” ???s</vt:lpstr>
      <vt:lpstr>Learn To Address 4 Fundamental Problems…</vt:lpstr>
      <vt:lpstr>Agenda for Today &amp; Next Few Classes </vt:lpstr>
      <vt:lpstr>Today’s Key Topics</vt:lpstr>
      <vt:lpstr>Great companies</vt:lpstr>
      <vt:lpstr>What is Customer Equity?</vt:lpstr>
      <vt:lpstr>Why use accounting terminology?</vt:lpstr>
      <vt:lpstr>PowerPoint Presentation</vt:lpstr>
      <vt:lpstr>Brands = Symbolic Meaning</vt:lpstr>
      <vt:lpstr>How much is a brand worth?</vt:lpstr>
      <vt:lpstr>How much would you pay?</vt:lpstr>
      <vt:lpstr>How much would you pay?</vt:lpstr>
      <vt:lpstr>This is your brain on branding</vt:lpstr>
      <vt:lpstr>Customer Equity = Market Power</vt:lpstr>
      <vt:lpstr>Maximize customer equity!</vt:lpstr>
      <vt:lpstr>Marketing strategy – STP ?</vt:lpstr>
      <vt:lpstr>BE Valuation Methods</vt:lpstr>
      <vt:lpstr>2 Models of Brand Equity</vt:lpstr>
      <vt:lpstr>4 Stages to Building Brand Equity</vt:lpstr>
      <vt:lpstr>4 Pillars of Brand Equity</vt:lpstr>
      <vt:lpstr>PowerPoint Presentation</vt:lpstr>
      <vt:lpstr>PowerPoint Presentation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Natalie Chisam</cp:lastModifiedBy>
  <cp:revision>406</cp:revision>
  <dcterms:created xsi:type="dcterms:W3CDTF">2014-01-01T01:10:36Z</dcterms:created>
  <dcterms:modified xsi:type="dcterms:W3CDTF">2019-12-03T18:08:14Z</dcterms:modified>
</cp:coreProperties>
</file>