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or Henderson" initials="CH" lastIdx="1" clrIdx="0">
    <p:extLst>
      <p:ext uri="{19B8F6BF-5375-455C-9EA6-DF929625EA0E}">
        <p15:presenceInfo xmlns:p15="http://schemas.microsoft.com/office/powerpoint/2012/main" userId="S-1-5-21-2613503727-1553357937-2150718590-1324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0890D"/>
    <a:srgbClr val="AFCCA0"/>
    <a:srgbClr val="62A710"/>
    <a:srgbClr val="F9DD7D"/>
    <a:srgbClr val="141413"/>
    <a:srgbClr val="FF6600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35F267-2F92-4650-9F59-60D57F602547}" v="1" dt="2019-12-03T18:05:58.6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00" autoAdjust="0"/>
    <p:restoredTop sz="92722" autoAdjust="0"/>
  </p:normalViewPr>
  <p:slideViewPr>
    <p:cSldViewPr snapToGrid="0">
      <p:cViewPr varScale="1">
        <p:scale>
          <a:sx n="97" d="100"/>
          <a:sy n="97" d="100"/>
        </p:scale>
        <p:origin x="522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4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3AECA-69D8-AE4F-BFE4-3E0048F51D4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D1F26-DEF1-5D44-B74F-DF67DA0E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637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174C1-FCCA-4D21-8CDB-36AB78892A7F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28E80-CEAF-49D1-B1B1-2FF7018CD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0927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346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 b="1" dirty="0"/>
              <a:t>DISCUSSION QUESTIONS: Make a grid elements/questions on left- who and  process across top in 2 columns</a:t>
            </a:r>
          </a:p>
          <a:p>
            <a:pPr lvl="1" eaLnBrk="1" hangingPunct="1"/>
            <a:endParaRPr lang="en-US" b="1" dirty="0"/>
          </a:p>
          <a:p>
            <a:pPr lvl="1" eaLnBrk="1" hangingPunct="1"/>
            <a:r>
              <a:rPr lang="en-US" dirty="0"/>
              <a:t>Who to sell to?	Marketing: Segmentation and targeting customers</a:t>
            </a:r>
          </a:p>
          <a:p>
            <a:pPr lvl="1" eaLnBrk="1" hangingPunct="1"/>
            <a:r>
              <a:rPr lang="en-US" dirty="0"/>
              <a:t>What to sell? 	Marketing and engineering:   Product &amp; services (benefits/experience/status)</a:t>
            </a:r>
          </a:p>
          <a:p>
            <a:pPr lvl="1" eaLnBrk="1" hangingPunct="1"/>
            <a:r>
              <a:rPr lang="en-US" dirty="0"/>
              <a:t>How to win? 	Marketing/</a:t>
            </a:r>
            <a:r>
              <a:rPr lang="en-US" dirty="0" err="1"/>
              <a:t>Eng</a:t>
            </a:r>
            <a:r>
              <a:rPr lang="en-US" dirty="0"/>
              <a:t>/</a:t>
            </a:r>
            <a:r>
              <a:rPr lang="en-US" dirty="0" err="1"/>
              <a:t>Mgt</a:t>
            </a:r>
            <a:r>
              <a:rPr lang="en-US" dirty="0"/>
              <a:t>: Positioning versus competition, SCA, 4Ps</a:t>
            </a:r>
          </a:p>
          <a:p>
            <a:pPr lvl="1" eaLnBrk="1" hangingPunct="1"/>
            <a:r>
              <a:rPr lang="en-US" dirty="0"/>
              <a:t>How to manage customer interactions: Marketing: AER processes, CLV</a:t>
            </a:r>
          </a:p>
          <a:p>
            <a:pPr lvl="1" eaLnBrk="1" hangingPunct="1"/>
            <a:endParaRPr lang="en-US" dirty="0"/>
          </a:p>
          <a:p>
            <a:pPr lvl="1" eaLnBrk="1" hangingPunct="1"/>
            <a:r>
              <a:rPr lang="en-US" b="1" dirty="0"/>
              <a:t>Corporate vs marketing</a:t>
            </a:r>
            <a:r>
              <a:rPr lang="en-US" dirty="0"/>
              <a:t>: finance, cash flow, taxes, reporting, allocation among SBUs, vision and mission, boundaries, financial dimensions (cash, taxes, reporting)</a:t>
            </a:r>
          </a:p>
          <a:p>
            <a:pPr lvl="1" eaLnBrk="1" hangingPunct="1"/>
            <a:r>
              <a:rPr lang="en-US" dirty="0"/>
              <a:t>Draw circle and show portions</a:t>
            </a:r>
          </a:p>
          <a:p>
            <a:pPr lvl="1" eaLnBrk="1" hangingPunct="1"/>
            <a:endParaRPr lang="en-US" dirty="0"/>
          </a:p>
          <a:p>
            <a:pPr lvl="1" eaLnBrk="1" hangingPunct="1"/>
            <a:r>
              <a:rPr lang="en-US" dirty="0"/>
              <a:t>Thus, can’t leave marketing strategy to just the marketers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51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D6CC-4E62-F34B-B6E5-684CAFD727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680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FC6E6C-8B41-4F90-8C66-F53FF32683B0}" type="slidenum">
              <a:rPr lang="en-US"/>
              <a:pPr/>
              <a:t>23</a:t>
            </a:fld>
            <a:endParaRPr lang="en-US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333367"/>
                </a:solidFill>
              </a:rPr>
              <a:t>Brand identity:</a:t>
            </a:r>
            <a:r>
              <a:rPr lang="en-US"/>
              <a:t> captures awareness, easy of recall</a:t>
            </a:r>
          </a:p>
          <a:p>
            <a:r>
              <a:rPr lang="en-US">
                <a:solidFill>
                  <a:srgbClr val="333367"/>
                </a:solidFill>
              </a:rPr>
              <a:t>Brand meaning</a:t>
            </a:r>
          </a:p>
          <a:p>
            <a:pPr lvl="1"/>
            <a:r>
              <a:rPr lang="en-US"/>
              <a:t>Performance: meets functional needs</a:t>
            </a:r>
          </a:p>
          <a:p>
            <a:pPr lvl="1"/>
            <a:r>
              <a:rPr lang="en-US"/>
              <a:t>Imagery: psych and social needs</a:t>
            </a:r>
          </a:p>
          <a:p>
            <a:r>
              <a:rPr lang="en-US">
                <a:solidFill>
                  <a:srgbClr val="333367"/>
                </a:solidFill>
              </a:rPr>
              <a:t>Brand response</a:t>
            </a:r>
          </a:p>
          <a:p>
            <a:pPr lvl="1"/>
            <a:r>
              <a:rPr lang="en-US"/>
              <a:t>Judgments: quality, credibility, superiority</a:t>
            </a:r>
          </a:p>
          <a:p>
            <a:pPr lvl="1"/>
            <a:r>
              <a:rPr lang="en-US"/>
              <a:t>Feelings: emotional response (e.g., fun, safety)</a:t>
            </a:r>
          </a:p>
          <a:p>
            <a:r>
              <a:rPr lang="en-US">
                <a:solidFill>
                  <a:srgbClr val="333367"/>
                </a:solidFill>
              </a:rPr>
              <a:t>Brand relationships (resonance):</a:t>
            </a:r>
            <a:r>
              <a:rPr lang="en-US"/>
              <a:t> loyalty, attachment, community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16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D6CC-4E62-F34B-B6E5-684CAFD727B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67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D6CC-4E62-F34B-B6E5-684CAFD727B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76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71524"/>
            <a:ext cx="7772400" cy="713618"/>
          </a:xfrm>
        </p:spPr>
        <p:txBody>
          <a:bodyPr>
            <a:noAutofit/>
          </a:bodyPr>
          <a:lstStyle>
            <a:lvl1pPr>
              <a:defRPr sz="4800" b="1" i="1">
                <a:latin typeface="Century Gothic"/>
                <a:cs typeface="Century Gothic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886200"/>
            <a:ext cx="6400800" cy="492084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PROFESSOR HENDERSON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206" y="6259512"/>
            <a:ext cx="2494344" cy="457200"/>
          </a:xfrm>
          <a:prstGeom prst="rect">
            <a:avLst/>
          </a:prstGeom>
        </p:spPr>
      </p:pic>
      <p:sp>
        <p:nvSpPr>
          <p:cNvPr id="1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46742" y="6345841"/>
            <a:ext cx="3086100" cy="37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4378284"/>
            <a:ext cx="4116010" cy="330731"/>
          </a:xfrm>
          <a:prstGeom prst="rect">
            <a:avLst/>
          </a:prstGeom>
        </p:spPr>
        <p:txBody>
          <a:bodyPr anchor="ctr"/>
          <a:lstStyle>
            <a:lvl1pPr algn="l">
              <a:defRPr sz="2000" b="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2684463"/>
            <a:ext cx="7772400" cy="6080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Century Gothic"/>
                <a:cs typeface="Century Gothic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204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9100" y="1270000"/>
            <a:ext cx="8229600" cy="5130800"/>
          </a:xfrm>
        </p:spPr>
        <p:txBody>
          <a:bodyPr/>
          <a:lstStyle>
            <a:lvl1pPr marL="0" indent="0">
              <a:buFontTx/>
              <a:buNone/>
              <a:defRPr b="0" i="0">
                <a:solidFill>
                  <a:srgbClr val="54565B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rgbClr val="54565B"/>
                </a:solidFill>
                <a:latin typeface="Arial"/>
                <a:cs typeface="Arial"/>
              </a:defRPr>
            </a:lvl2pPr>
            <a:lvl3pPr>
              <a:defRPr b="0" i="0">
                <a:solidFill>
                  <a:srgbClr val="54565B"/>
                </a:solidFill>
                <a:latin typeface="Arial"/>
                <a:cs typeface="Arial"/>
              </a:defRPr>
            </a:lvl3pPr>
            <a:lvl4pPr>
              <a:defRPr b="0" i="0">
                <a:solidFill>
                  <a:srgbClr val="54565B"/>
                </a:solidFill>
                <a:latin typeface="Arial"/>
                <a:cs typeface="Arial"/>
              </a:defRPr>
            </a:lvl4pPr>
            <a:lvl5pPr>
              <a:defRPr b="0" i="0">
                <a:solidFill>
                  <a:srgbClr val="54565B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entagon 10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4" name="Picture 3" descr="LCB-BAR-BLK.eps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3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15" name="Picture 14" descr="LCB-BAR-BLK.eps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231618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71523"/>
            <a:ext cx="7772400" cy="1214487"/>
          </a:xfrm>
        </p:spPr>
        <p:txBody>
          <a:bodyPr anchor="b">
            <a:noAutofit/>
          </a:bodyPr>
          <a:lstStyle>
            <a:lvl1pPr>
              <a:defRPr sz="4800" b="1" i="1">
                <a:latin typeface="Century Gothic"/>
                <a:cs typeface="Century Gothic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85800" y="3542488"/>
            <a:ext cx="6400800" cy="835796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206" y="6259512"/>
            <a:ext cx="2494344" cy="457200"/>
          </a:xfrm>
          <a:prstGeom prst="rect">
            <a:avLst/>
          </a:prstGeom>
        </p:spPr>
      </p:pic>
      <p:sp>
        <p:nvSpPr>
          <p:cNvPr id="16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46742" y="6345841"/>
            <a:ext cx="3086100" cy="37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57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36530"/>
            <a:ext cx="4038600" cy="4585151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36530"/>
            <a:ext cx="4038600" cy="4585152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entagon 12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16" name="Picture 15" descr="LCB-BAR-BLK.eps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22952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mesh.png"/>
          <p:cNvPicPr>
            <a:picLocks noChangeAspect="1"/>
          </p:cNvPicPr>
          <p:nvPr/>
        </p:nvPicPr>
        <p:blipFill rotWithShape="1">
          <a:blip r:embed="rId7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325518"/>
            <a:ext cx="9144000" cy="253248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  <p:sldLayoutId id="2147483686" r:id="rId4"/>
    <p:sldLayoutId id="2147483683" r:id="rId5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800" b="0" i="0" kern="1200">
          <a:solidFill>
            <a:schemeClr val="accent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3200" b="0" i="0" kern="1200">
          <a:solidFill>
            <a:schemeClr val="tx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800" b="0" i="0" kern="1200">
          <a:solidFill>
            <a:schemeClr val="tx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400" b="0" i="0" kern="1200">
          <a:solidFill>
            <a:schemeClr val="tx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000" b="0" i="0" kern="1200">
          <a:solidFill>
            <a:schemeClr val="tx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000" b="0" i="0" kern="1200">
          <a:solidFill>
            <a:schemeClr val="tx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UblzmyXc_Y" TargetMode="External"/><Relationship Id="rId4" Type="http://schemas.openxmlformats.org/officeDocument/2006/relationships/hyperlink" Target="https://youtu.be/6UblzmyXc_Y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20264"/>
            <a:ext cx="7772400" cy="713618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Class 4</a:t>
            </a:r>
            <a:br>
              <a:rPr lang="en-US" dirty="0"/>
            </a:br>
            <a:r>
              <a:rPr lang="en-US" dirty="0"/>
              <a:t>CUSTOMER EQUITY</a:t>
            </a:r>
            <a:br>
              <a:rPr lang="en-US" dirty="0"/>
            </a:br>
            <a:r>
              <a:rPr lang="en-US" dirty="0"/>
              <a:t>and</a:t>
            </a:r>
            <a:br>
              <a:rPr lang="en-US" dirty="0"/>
            </a:br>
            <a:r>
              <a:rPr lang="en-US" dirty="0"/>
              <a:t>BRAND EQUITY</a:t>
            </a:r>
          </a:p>
        </p:txBody>
      </p:sp>
    </p:spTree>
    <p:extLst>
      <p:ext uri="{BB962C8B-B14F-4D97-AF65-F5344CB8AC3E}">
        <p14:creationId xmlns:p14="http://schemas.microsoft.com/office/powerpoint/2010/main" val="3498921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Customer Equity?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</a:t>
            </a:r>
            <a:r>
              <a:rPr lang="en-US" i="1" dirty="0">
                <a:solidFill>
                  <a:schemeClr val="tx1"/>
                </a:solidFill>
              </a:rPr>
              <a:t>equity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“In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accounting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and </a:t>
            </a:r>
            <a:r>
              <a:rPr lang="en-US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finance</a:t>
            </a:r>
            <a:r>
              <a:rPr lang="en-US" dirty="0"/>
              <a:t>, equity is the residual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value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/>
              <a:t>or interest of investors in </a:t>
            </a:r>
            <a:r>
              <a: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assets</a:t>
            </a:r>
            <a:r>
              <a:rPr lang="en-US" dirty="0"/>
              <a:t>”</a:t>
            </a:r>
          </a:p>
          <a:p>
            <a:endParaRPr lang="en-US" dirty="0"/>
          </a:p>
          <a:p>
            <a:r>
              <a: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Assets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/>
              <a:t>–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Liabilities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/>
              <a:t>= 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800" y="3569288"/>
            <a:ext cx="3378200" cy="290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9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Why use accounting terminology?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100" y="1145309"/>
            <a:ext cx="8229600" cy="478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85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759" y="12424"/>
            <a:ext cx="1761545" cy="151405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Slide </a:t>
            </a:r>
            <a:fld id="{564F23D3-8803-CF4A-B954-A163913B866C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65201" y="239058"/>
            <a:ext cx="8594802" cy="762000"/>
          </a:xfrm>
          <a:prstGeom prst="rect">
            <a:avLst/>
          </a:prstGeom>
        </p:spPr>
        <p:txBody>
          <a:bodyPr lIns="91430" tIns="45715" rIns="91430" bIns="45715" anchor="ctr" anchorCtr="0"/>
          <a:lstStyle>
            <a:lvl1pPr algn="l" defTabSz="457149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pPr lvl="0">
              <a:defRPr/>
            </a:pP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Equity as Market Power</a:t>
            </a:r>
            <a:endParaRPr kumimoji="0" lang="en-US" sz="34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-188500" y="427558"/>
            <a:ext cx="772212" cy="395213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81001" y="1170879"/>
            <a:ext cx="7915506" cy="1115121"/>
          </a:xfrm>
          <a:prstGeom prst="rect">
            <a:avLst/>
          </a:prstGeom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400" dirty="0">
                <a:solidFill>
                  <a:schemeClr val="accent5"/>
                </a:solidFill>
                <a:latin typeface="Arial"/>
              </a:rPr>
              <a:t>The added value above and beyond the core offering</a:t>
            </a:r>
            <a:endParaRPr lang="en-US" sz="2400" b="1" dirty="0">
              <a:solidFill>
                <a:schemeClr val="accent5"/>
              </a:solidFill>
              <a:latin typeface="Arial"/>
            </a:endParaRPr>
          </a:p>
        </p:txBody>
      </p:sp>
      <p:sp>
        <p:nvSpPr>
          <p:cNvPr id="23" name="AutoShape 4"/>
          <p:cNvSpPr>
            <a:spLocks noChangeArrowheads="1"/>
          </p:cNvSpPr>
          <p:nvPr/>
        </p:nvSpPr>
        <p:spPr bwMode="auto">
          <a:xfrm>
            <a:off x="1600200" y="4759523"/>
            <a:ext cx="2057400" cy="9906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Utility</a:t>
            </a:r>
            <a:endParaRPr lang="en-US" sz="18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utoShape 4"/>
          <p:cNvSpPr>
            <a:spLocks noChangeArrowheads="1"/>
          </p:cNvSpPr>
          <p:nvPr/>
        </p:nvSpPr>
        <p:spPr bwMode="auto">
          <a:xfrm>
            <a:off x="1600200" y="3717786"/>
            <a:ext cx="2057400" cy="1041737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Brand</a:t>
            </a:r>
          </a:p>
        </p:txBody>
      </p:sp>
      <p:sp>
        <p:nvSpPr>
          <p:cNvPr id="25" name="AutoShape 4"/>
          <p:cNvSpPr>
            <a:spLocks noChangeArrowheads="1"/>
          </p:cNvSpPr>
          <p:nvPr/>
        </p:nvSpPr>
        <p:spPr bwMode="auto">
          <a:xfrm>
            <a:off x="1600200" y="2778322"/>
            <a:ext cx="2057400" cy="1131957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</a:t>
            </a:r>
          </a:p>
          <a:p>
            <a:pPr algn="ctr"/>
            <a:r>
              <a:rPr lang="en-US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</a:t>
            </a:r>
            <a:endParaRPr lang="en-US" sz="18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38600" y="4988123"/>
            <a:ext cx="4793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Baseline offering satisfaction (e.g., blind beer taste test)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038600" y="391028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Incremental value (price premium) due to brand (e.g., branded beer)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38600" y="2702123"/>
            <a:ext cx="495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Incremental value (price premium) due to dealing with the “people” (e.g., branded beer served by your favorite bartender)</a:t>
            </a:r>
          </a:p>
        </p:txBody>
      </p:sp>
      <p:sp>
        <p:nvSpPr>
          <p:cNvPr id="29" name="Left Brace 28"/>
          <p:cNvSpPr/>
          <p:nvPr/>
        </p:nvSpPr>
        <p:spPr>
          <a:xfrm>
            <a:off x="1143000" y="2778323"/>
            <a:ext cx="304800" cy="2971800"/>
          </a:xfrm>
          <a:prstGeom prst="leftBrace">
            <a:avLst/>
          </a:prstGeom>
          <a:noFill/>
          <a:ln w="28575">
            <a:solidFill>
              <a:srgbClr val="333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6200" y="376892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value to customer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8910" y="2108225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 Stack</a:t>
            </a:r>
          </a:p>
        </p:txBody>
      </p:sp>
      <p:cxnSp>
        <p:nvCxnSpPr>
          <p:cNvPr id="7" name="Straight Arrow Connector 6"/>
          <p:cNvCxnSpPr>
            <a:stCxn id="9" idx="1"/>
          </p:cNvCxnSpPr>
          <p:nvPr/>
        </p:nvCxnSpPr>
        <p:spPr>
          <a:xfrm flipH="1">
            <a:off x="3289610" y="1964203"/>
            <a:ext cx="748990" cy="180472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038600" y="1779537"/>
            <a:ext cx="4793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Overlaps when service is core to brand</a:t>
            </a:r>
          </a:p>
        </p:txBody>
      </p:sp>
    </p:spTree>
    <p:extLst>
      <p:ext uri="{BB962C8B-B14F-4D97-AF65-F5344CB8AC3E}">
        <p14:creationId xmlns:p14="http://schemas.microsoft.com/office/powerpoint/2010/main" val="259763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 animBg="1"/>
      <p:bldP spid="30" grpId="0"/>
      <p:bldP spid="31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Brands = Symbolic Meaning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64257" y="2983345"/>
            <a:ext cx="39765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/>
                </a:solidFill>
              </a:rPr>
              <a:t>We buy products </a:t>
            </a:r>
          </a:p>
          <a:p>
            <a:r>
              <a:rPr lang="en-US" sz="2800" dirty="0">
                <a:solidFill>
                  <a:schemeClr val="accent5"/>
                </a:solidFill>
              </a:rPr>
              <a:t>not for what they do </a:t>
            </a:r>
          </a:p>
          <a:p>
            <a:r>
              <a:rPr lang="en-US" sz="2800" dirty="0">
                <a:solidFill>
                  <a:schemeClr val="accent5"/>
                </a:solidFill>
              </a:rPr>
              <a:t>but for what they mean</a:t>
            </a:r>
          </a:p>
        </p:txBody>
      </p:sp>
      <p:pic>
        <p:nvPicPr>
          <p:cNvPr id="1026" name="Picture 2" descr="Image result for lebron james sho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757" y="426146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704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27000"/>
            <a:ext cx="9144000" cy="838200"/>
          </a:xfrm>
        </p:spPr>
        <p:txBody>
          <a:bodyPr>
            <a:normAutofit/>
          </a:bodyPr>
          <a:lstStyle/>
          <a:p>
            <a:r>
              <a:rPr lang="en-US" dirty="0"/>
              <a:t>How much is a brand worth?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079" y="2703096"/>
            <a:ext cx="1752139" cy="17521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00596" y="2703097"/>
            <a:ext cx="5448300" cy="18158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2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Coca Cola’s brands are valued at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$79.2 billion, </a:t>
            </a:r>
            <a:r>
              <a:rPr lang="en-US" sz="2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trademarks on balance sheet are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en-US" sz="2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valued at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$6.7 billion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64" y="1139704"/>
            <a:ext cx="2846368" cy="138429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00596" y="1139704"/>
            <a:ext cx="5448300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2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“Arguments rage about how much brands are worth” </a:t>
            </a:r>
          </a:p>
          <a:p>
            <a:pPr marL="0" lvl="1"/>
            <a:r>
              <a:rPr lang="en-US" sz="2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–Economist 2014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876" y="4658620"/>
            <a:ext cx="1371600" cy="1371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400596" y="4658620"/>
            <a:ext cx="5448300" cy="1371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2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UBER is valued at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$70 billion, </a:t>
            </a:r>
            <a:r>
              <a:rPr lang="en-US" sz="2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Owns almost no cars, few tangible assets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682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would you pay?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9602" y="1764141"/>
            <a:ext cx="5666361" cy="41247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0144" y="2641596"/>
            <a:ext cx="1981531" cy="8312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9602" y="1097395"/>
            <a:ext cx="5662073" cy="7798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4976" y="965200"/>
            <a:ext cx="6931323" cy="532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82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would you pay?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9602" y="1764141"/>
            <a:ext cx="5666361" cy="41247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0144" y="2641596"/>
            <a:ext cx="1981531" cy="8312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9602" y="1097395"/>
            <a:ext cx="5662073" cy="77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116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This is your brain on branding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9" y="831272"/>
            <a:ext cx="4147128" cy="5464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1160" y="831272"/>
            <a:ext cx="3891396" cy="32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42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2700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/>
              <a:t>Customer Equity = Market Power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advantages does Starbucks enjoy because of it’s built up customer equity?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8650" y="2447924"/>
            <a:ext cx="5270500" cy="395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5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Maximize customer equity!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8243" y="965200"/>
            <a:ext cx="78130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Measure</a:t>
            </a:r>
            <a:r>
              <a:rPr lang="en-US" sz="2400" dirty="0"/>
              <a:t> </a:t>
            </a:r>
            <a:r>
              <a:rPr lang="en-US" sz="2400" b="1" dirty="0"/>
              <a:t>customer equity </a:t>
            </a:r>
            <a:r>
              <a:rPr lang="en-US" sz="2400" b="1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&amp; manage </a:t>
            </a:r>
            <a:r>
              <a:rPr lang="en-US" sz="2400" b="1" dirty="0"/>
              <a:t>to enhance!</a:t>
            </a:r>
          </a:p>
          <a:p>
            <a:pPr algn="ctr"/>
            <a:endParaRPr lang="en-US" sz="1050" dirty="0"/>
          </a:p>
          <a:p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When facing trade-offs, prioritize:</a:t>
            </a:r>
          </a:p>
          <a:p>
            <a:pPr marL="914400" lvl="1" indent="-457200">
              <a:buAutoNum type="arabicParenR"/>
            </a:pP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Customers </a:t>
            </a:r>
          </a:p>
          <a:p>
            <a:pPr marL="914400" lvl="1" indent="-457200">
              <a:buAutoNum type="arabicParenR"/>
            </a:pP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Brands </a:t>
            </a:r>
          </a:p>
          <a:p>
            <a:pPr marL="914400" lvl="1" indent="-457200">
              <a:buAutoNum type="arabicParenR"/>
            </a:pP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Products</a:t>
            </a:r>
          </a:p>
          <a:p>
            <a:r>
              <a:rPr lang="en-US" sz="2400" b="1" dirty="0">
                <a:solidFill>
                  <a:schemeClr val="accent5">
                    <a:lumMod val="50000"/>
                    <a:lumOff val="50000"/>
                  </a:schemeClr>
                </a:solidFill>
              </a:rPr>
              <a:t>Example: product cannibalization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9894" y="3321485"/>
            <a:ext cx="2104218" cy="31517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4967" y="3321485"/>
            <a:ext cx="2101953" cy="315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3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Agenda for Today &amp; Next Few Classes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270000"/>
            <a:ext cx="8229600" cy="4829349"/>
          </a:xfrm>
          <a:solidFill>
            <a:srgbClr val="FFFFFF">
              <a:alpha val="58824"/>
            </a:srgbClr>
          </a:solidFill>
        </p:spPr>
        <p:txBody>
          <a:bodyPr>
            <a:normAutofit/>
          </a:bodyPr>
          <a:lstStyle/>
          <a:p>
            <a:r>
              <a:rPr lang="en-US" dirty="0"/>
              <a:t>Today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Customer Equity &amp; Brand Equity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Decision 4</a:t>
            </a:r>
          </a:p>
          <a:p>
            <a:r>
              <a:rPr lang="en-US" dirty="0"/>
              <a:t>Wednesday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Marketing Strategy Planning Process &amp; ROM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Decision 5</a:t>
            </a:r>
          </a:p>
          <a:p>
            <a:r>
              <a:rPr lang="en-US" dirty="0"/>
              <a:t>Next week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BSC2 – Starbucks enters India.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779782" y="5583444"/>
            <a:ext cx="347785" cy="3516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11020" y="5497976"/>
            <a:ext cx="6734328" cy="437160"/>
          </a:xfrm>
          <a:prstGeom prst="rect">
            <a:avLst/>
          </a:prstGeom>
          <a:solidFill>
            <a:srgbClr val="F2F2F2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68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Marketing strategy – STP ?</a:t>
            </a:r>
          </a:p>
        </p:txBody>
      </p:sp>
      <p:pic>
        <p:nvPicPr>
          <p:cNvPr id="6" name="6UblzmyXc_Y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4114" y="1214200"/>
            <a:ext cx="8801300" cy="495073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4114" y="6136932"/>
            <a:ext cx="420021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4"/>
              </a:rPr>
              <a:t>https://youtu.be/6UblzmyXc_Y</a:t>
            </a:r>
            <a:endParaRPr lang="en-US" sz="1200" dirty="0"/>
          </a:p>
          <a:p>
            <a:r>
              <a:rPr lang="en-US" sz="1050" dirty="0">
                <a:solidFill>
                  <a:schemeClr val="accent5"/>
                </a:solidFill>
              </a:rPr>
              <a:t>$399 at 6:35</a:t>
            </a:r>
          </a:p>
        </p:txBody>
      </p:sp>
    </p:spTree>
    <p:extLst>
      <p:ext uri="{BB962C8B-B14F-4D97-AF65-F5344CB8AC3E}">
        <p14:creationId xmlns:p14="http://schemas.microsoft.com/office/powerpoint/2010/main" val="311935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Valuation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20037"/>
            <a:ext cx="8229600" cy="4596299"/>
          </a:xfrm>
          <a:solidFill>
            <a:srgbClr val="FFFFFF">
              <a:alpha val="49020"/>
            </a:srgbClr>
          </a:solidFill>
        </p:spPr>
        <p:txBody>
          <a:bodyPr>
            <a:normAutofit/>
          </a:bodyPr>
          <a:lstStyle/>
          <a:p>
            <a:r>
              <a:rPr lang="en-US" b="1" dirty="0"/>
              <a:t>Price Premium: </a:t>
            </a: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compares branded vs. unbranded products to determine increases (or decreases) in customer </a:t>
            </a:r>
            <a:r>
              <a:rPr lang="en-US" sz="2400" b="1" dirty="0">
                <a:solidFill>
                  <a:schemeClr val="accent5"/>
                </a:solidFill>
              </a:rPr>
              <a:t>willingness to pay</a:t>
            </a:r>
            <a:endParaRPr lang="en-US" sz="2400" dirty="0"/>
          </a:p>
          <a:p>
            <a:r>
              <a:rPr lang="en-US" b="1" dirty="0"/>
              <a:t>Income Split: </a:t>
            </a: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estimates the present value of firm’s income attributable to brand; but uses </a:t>
            </a:r>
            <a:r>
              <a:rPr lang="en-US" sz="2400" b="1" dirty="0">
                <a:solidFill>
                  <a:schemeClr val="accent5"/>
                </a:solidFill>
              </a:rPr>
              <a:t>reported earnings</a:t>
            </a: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, which can be manipulated</a:t>
            </a:r>
            <a:endParaRPr lang="en-US" dirty="0"/>
          </a:p>
          <a:p>
            <a:r>
              <a:rPr lang="en-US" b="1" dirty="0"/>
              <a:t>Royalty Relief: </a:t>
            </a: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based on hypothetical </a:t>
            </a:r>
            <a:r>
              <a:rPr lang="en-US" sz="2400" b="1" dirty="0">
                <a:solidFill>
                  <a:schemeClr val="accent5"/>
                </a:solidFill>
              </a:rPr>
              <a:t>cost of licensing </a:t>
            </a: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the brand or revenue share from selling through another company’s salesforce (e.g., IBM &amp; Box). Estimated from similar arrangements.</a:t>
            </a:r>
            <a:endParaRPr lang="en-US" sz="2400" dirty="0">
              <a:solidFill>
                <a:schemeClr val="accent5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1420" y="0"/>
            <a:ext cx="1952580" cy="159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07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Models of Brand Equity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70000"/>
            <a:ext cx="7737764" cy="5130800"/>
          </a:xfrm>
          <a:solidFill>
            <a:srgbClr val="FFFFFF">
              <a:alpha val="50196"/>
            </a:srgbClr>
          </a:solidFill>
        </p:spPr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en-US" dirty="0"/>
              <a:t>4 stages (cognitive development): </a:t>
            </a:r>
          </a:p>
          <a:p>
            <a:pPr marL="1257300" lvl="1" indent="-514350">
              <a:buAutoNum type="arabicParenR"/>
            </a:pPr>
            <a:r>
              <a:rPr lang="en-US" dirty="0"/>
              <a:t>Identity</a:t>
            </a:r>
          </a:p>
          <a:p>
            <a:pPr marL="1257300" lvl="1" indent="-514350">
              <a:buAutoNum type="arabicParenR"/>
            </a:pPr>
            <a:r>
              <a:rPr lang="en-US" dirty="0"/>
              <a:t>Meaning</a:t>
            </a:r>
          </a:p>
          <a:p>
            <a:pPr marL="1257300" lvl="1" indent="-514350">
              <a:buAutoNum type="arabicParenR"/>
            </a:pPr>
            <a:r>
              <a:rPr lang="en-US" dirty="0"/>
              <a:t>Response</a:t>
            </a:r>
          </a:p>
          <a:p>
            <a:pPr marL="1257300" lvl="1" indent="-514350">
              <a:buAutoNum type="arabicParenR"/>
            </a:pPr>
            <a:r>
              <a:rPr lang="en-US" dirty="0"/>
              <a:t>Relationship</a:t>
            </a:r>
          </a:p>
          <a:p>
            <a:pPr marL="514350" indent="-514350">
              <a:buAutoNum type="arabicParenR"/>
            </a:pPr>
            <a:r>
              <a:rPr lang="en-US" dirty="0"/>
              <a:t>4 pillars (component benchmarking)</a:t>
            </a:r>
          </a:p>
          <a:p>
            <a:pPr marL="1257300" lvl="1" indent="-514350">
              <a:buAutoNum type="arabicParenR"/>
            </a:pPr>
            <a:r>
              <a:rPr lang="en-US" dirty="0"/>
              <a:t>Knowledge</a:t>
            </a:r>
          </a:p>
          <a:p>
            <a:pPr marL="1257300" lvl="1" indent="-514350">
              <a:buAutoNum type="arabicParenR"/>
            </a:pPr>
            <a:r>
              <a:rPr lang="en-US" dirty="0"/>
              <a:t>Relevance</a:t>
            </a:r>
          </a:p>
          <a:p>
            <a:pPr marL="1257300" lvl="1" indent="-514350">
              <a:buAutoNum type="arabicParenR"/>
            </a:pPr>
            <a:r>
              <a:rPr lang="en-US" dirty="0"/>
              <a:t>Esteem</a:t>
            </a:r>
          </a:p>
          <a:p>
            <a:pPr marL="1257300" lvl="1" indent="-514350">
              <a:buAutoNum type="arabicParenR"/>
            </a:pPr>
            <a:r>
              <a:rPr lang="en-US" dirty="0"/>
              <a:t>Differentiation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35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/>
              <a:t>4 Stages to Building Brand Equity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29700" name="Text Box 14"/>
          <p:cNvSpPr txBox="1">
            <a:spLocks noChangeArrowheads="1"/>
          </p:cNvSpPr>
          <p:nvPr/>
        </p:nvSpPr>
        <p:spPr bwMode="auto">
          <a:xfrm>
            <a:off x="4854825" y="1085584"/>
            <a:ext cx="35064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kzidenz-Grotesk BQ" panose="02000503000000000000" pitchFamily="50" charset="0"/>
              </a:rPr>
              <a:t>Branding Objective</a:t>
            </a:r>
          </a:p>
          <a:p>
            <a:pPr algn="ctr"/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kzidenz-Grotesk BQ" panose="02000503000000000000" pitchFamily="50" charset="0"/>
              </a:rPr>
              <a:t>at Each Stage</a:t>
            </a:r>
          </a:p>
        </p:txBody>
      </p:sp>
      <p:sp>
        <p:nvSpPr>
          <p:cNvPr id="29701" name="Text Box 15"/>
          <p:cNvSpPr txBox="1">
            <a:spLocks noChangeArrowheads="1"/>
          </p:cNvSpPr>
          <p:nvPr/>
        </p:nvSpPr>
        <p:spPr bwMode="auto">
          <a:xfrm>
            <a:off x="922758" y="1085584"/>
            <a:ext cx="301332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kzidenz-Grotesk BQ" panose="02000503000000000000" pitchFamily="50" charset="0"/>
              </a:rPr>
              <a:t>Stage of Brand</a:t>
            </a:r>
          </a:p>
          <a:p>
            <a:pPr algn="ctr"/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kzidenz-Grotesk BQ" panose="02000503000000000000" pitchFamily="50" charset="0"/>
              </a:rPr>
              <a:t>Development</a:t>
            </a:r>
          </a:p>
        </p:txBody>
      </p:sp>
      <p:sp>
        <p:nvSpPr>
          <p:cNvPr id="29706" name="Text Box 20"/>
          <p:cNvSpPr txBox="1">
            <a:spLocks noChangeArrowheads="1"/>
          </p:cNvSpPr>
          <p:nvPr/>
        </p:nvSpPr>
        <p:spPr bwMode="auto">
          <a:xfrm>
            <a:off x="1057818" y="2046745"/>
            <a:ext cx="2743200" cy="64008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Akzidenz-Grotesk BQ" panose="02000503000000000000" pitchFamily="50" charset="0"/>
              </a:rPr>
              <a:t>4. Relationships</a:t>
            </a:r>
          </a:p>
          <a:p>
            <a:r>
              <a:rPr lang="en-US" dirty="0">
                <a:latin typeface="Akzidenz-Grotesk BQ" panose="02000503000000000000" pitchFamily="50" charset="0"/>
              </a:rPr>
              <a:t>what about you and me?</a:t>
            </a:r>
          </a:p>
        </p:txBody>
      </p:sp>
      <p:sp>
        <p:nvSpPr>
          <p:cNvPr id="29707" name="Text Box 21"/>
          <p:cNvSpPr txBox="1">
            <a:spLocks noChangeArrowheads="1"/>
          </p:cNvSpPr>
          <p:nvPr/>
        </p:nvSpPr>
        <p:spPr bwMode="auto">
          <a:xfrm>
            <a:off x="1057818" y="3065384"/>
            <a:ext cx="2743200" cy="64008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Akzidenz-Grotesk BQ" panose="02000503000000000000" pitchFamily="50" charset="0"/>
              </a:rPr>
              <a:t>3. Response</a:t>
            </a:r>
          </a:p>
          <a:p>
            <a:r>
              <a:rPr lang="en-US" dirty="0">
                <a:latin typeface="Akzidenz-Grotesk BQ" panose="02000503000000000000" pitchFamily="50" charset="0"/>
              </a:rPr>
              <a:t>what do I feel/think?</a:t>
            </a:r>
          </a:p>
        </p:txBody>
      </p:sp>
      <p:sp>
        <p:nvSpPr>
          <p:cNvPr id="29708" name="Text Box 22"/>
          <p:cNvSpPr txBox="1">
            <a:spLocks noChangeArrowheads="1"/>
          </p:cNvSpPr>
          <p:nvPr/>
        </p:nvSpPr>
        <p:spPr bwMode="auto">
          <a:xfrm>
            <a:off x="1057818" y="4077772"/>
            <a:ext cx="2743200" cy="64008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Akzidenz-Grotesk BQ" panose="02000503000000000000" pitchFamily="50" charset="0"/>
              </a:rPr>
              <a:t>2. Meaning</a:t>
            </a:r>
          </a:p>
          <a:p>
            <a:r>
              <a:rPr lang="en-US" dirty="0">
                <a:latin typeface="Akzidenz-Grotesk BQ" panose="02000503000000000000" pitchFamily="50" charset="0"/>
              </a:rPr>
              <a:t>what are you?</a:t>
            </a:r>
          </a:p>
        </p:txBody>
      </p:sp>
      <p:sp>
        <p:nvSpPr>
          <p:cNvPr id="29709" name="Text Box 23"/>
          <p:cNvSpPr txBox="1">
            <a:spLocks noChangeArrowheads="1"/>
          </p:cNvSpPr>
          <p:nvPr/>
        </p:nvSpPr>
        <p:spPr bwMode="auto">
          <a:xfrm>
            <a:off x="1057818" y="5090159"/>
            <a:ext cx="2743200" cy="64008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/>
            <a:r>
              <a:rPr lang="en-US" b="1" dirty="0">
                <a:latin typeface="Akzidenz-Grotesk BQ" panose="02000503000000000000" pitchFamily="50" charset="0"/>
              </a:rPr>
              <a:t>1. Identity</a:t>
            </a:r>
          </a:p>
          <a:p>
            <a:pPr marL="457200" indent="-457200"/>
            <a:r>
              <a:rPr lang="en-US" dirty="0">
                <a:latin typeface="Akzidenz-Grotesk BQ" panose="02000503000000000000" pitchFamily="50" charset="0"/>
              </a:rPr>
              <a:t>who are you?</a:t>
            </a:r>
          </a:p>
        </p:txBody>
      </p:sp>
      <p:sp>
        <p:nvSpPr>
          <p:cNvPr id="29716" name="Line 30"/>
          <p:cNvSpPr>
            <a:spLocks noChangeShapeType="1"/>
          </p:cNvSpPr>
          <p:nvPr/>
        </p:nvSpPr>
        <p:spPr bwMode="auto">
          <a:xfrm flipV="1">
            <a:off x="2410691" y="2693076"/>
            <a:ext cx="0" cy="3549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kzidenz-Grotesk BQ" panose="02000503000000000000" pitchFamily="50" charset="0"/>
            </a:endParaRPr>
          </a:p>
        </p:txBody>
      </p:sp>
      <p:sp>
        <p:nvSpPr>
          <p:cNvPr id="29720" name="Text Box 34"/>
          <p:cNvSpPr txBox="1">
            <a:spLocks noChangeArrowheads="1"/>
          </p:cNvSpPr>
          <p:nvPr/>
        </p:nvSpPr>
        <p:spPr bwMode="auto">
          <a:xfrm>
            <a:off x="5236456" y="2046745"/>
            <a:ext cx="2743200" cy="64008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Akzidenz-Grotesk BQ" panose="02000503000000000000" pitchFamily="50" charset="0"/>
              </a:rPr>
              <a:t>intense, active loyalty</a:t>
            </a:r>
          </a:p>
        </p:txBody>
      </p:sp>
      <p:sp>
        <p:nvSpPr>
          <p:cNvPr id="29721" name="Text Box 35"/>
          <p:cNvSpPr txBox="1">
            <a:spLocks noChangeArrowheads="1"/>
          </p:cNvSpPr>
          <p:nvPr/>
        </p:nvSpPr>
        <p:spPr bwMode="auto">
          <a:xfrm>
            <a:off x="5236456" y="3065384"/>
            <a:ext cx="2743200" cy="64008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Akzidenz-Grotesk BQ" panose="02000503000000000000" pitchFamily="50" charset="0"/>
              </a:rPr>
              <a:t>positive, accessible reactions</a:t>
            </a:r>
          </a:p>
        </p:txBody>
      </p:sp>
      <p:sp>
        <p:nvSpPr>
          <p:cNvPr id="29722" name="Text Box 36"/>
          <p:cNvSpPr txBox="1">
            <a:spLocks noChangeArrowheads="1"/>
          </p:cNvSpPr>
          <p:nvPr/>
        </p:nvSpPr>
        <p:spPr bwMode="auto">
          <a:xfrm>
            <a:off x="5236456" y="4077772"/>
            <a:ext cx="2743200" cy="64633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Akzidenz-Grotesk BQ" panose="02000503000000000000" pitchFamily="50" charset="0"/>
              </a:rPr>
              <a:t>points of parity</a:t>
            </a:r>
          </a:p>
          <a:p>
            <a:r>
              <a:rPr lang="en-US" dirty="0">
                <a:latin typeface="Akzidenz-Grotesk BQ" panose="02000503000000000000" pitchFamily="50" charset="0"/>
              </a:rPr>
              <a:t>and difference</a:t>
            </a:r>
          </a:p>
        </p:txBody>
      </p:sp>
      <p:sp>
        <p:nvSpPr>
          <p:cNvPr id="29723" name="Text Box 37"/>
          <p:cNvSpPr txBox="1">
            <a:spLocks noChangeArrowheads="1"/>
          </p:cNvSpPr>
          <p:nvPr/>
        </p:nvSpPr>
        <p:spPr bwMode="auto">
          <a:xfrm>
            <a:off x="5236456" y="5090159"/>
            <a:ext cx="2743200" cy="64008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Akzidenz-Grotesk BQ" panose="02000503000000000000" pitchFamily="50" charset="0"/>
              </a:rPr>
              <a:t>deep, broad</a:t>
            </a:r>
          </a:p>
          <a:p>
            <a:r>
              <a:rPr lang="en-US" dirty="0">
                <a:latin typeface="Akzidenz-Grotesk BQ" panose="02000503000000000000" pitchFamily="50" charset="0"/>
              </a:rPr>
              <a:t>brand awareness</a:t>
            </a:r>
          </a:p>
        </p:txBody>
      </p:sp>
      <p:sp>
        <p:nvSpPr>
          <p:cNvPr id="29724" name="Line 38"/>
          <p:cNvSpPr>
            <a:spLocks noChangeShapeType="1"/>
          </p:cNvSpPr>
          <p:nvPr/>
        </p:nvSpPr>
        <p:spPr bwMode="auto">
          <a:xfrm flipV="1">
            <a:off x="3801018" y="2394615"/>
            <a:ext cx="1435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>
              <a:latin typeface="Akzidenz-Grotesk BQ" panose="02000503000000000000" pitchFamily="50" charset="0"/>
            </a:endParaRPr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 flipV="1">
            <a:off x="2410691" y="3722848"/>
            <a:ext cx="0" cy="3549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kzidenz-Grotesk BQ" panose="02000503000000000000" pitchFamily="50" charset="0"/>
            </a:endParaRPr>
          </a:p>
        </p:txBody>
      </p:sp>
      <p:sp>
        <p:nvSpPr>
          <p:cNvPr id="34" name="Line 30"/>
          <p:cNvSpPr>
            <a:spLocks noChangeShapeType="1"/>
          </p:cNvSpPr>
          <p:nvPr/>
        </p:nvSpPr>
        <p:spPr bwMode="auto">
          <a:xfrm flipV="1">
            <a:off x="2410691" y="4717852"/>
            <a:ext cx="0" cy="3549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kzidenz-Grotesk BQ" panose="02000503000000000000" pitchFamily="50" charset="0"/>
            </a:endParaRPr>
          </a:p>
        </p:txBody>
      </p:sp>
      <p:sp>
        <p:nvSpPr>
          <p:cNvPr id="35" name="Line 30"/>
          <p:cNvSpPr>
            <a:spLocks noChangeShapeType="1"/>
          </p:cNvSpPr>
          <p:nvPr/>
        </p:nvSpPr>
        <p:spPr bwMode="auto">
          <a:xfrm flipV="1">
            <a:off x="6542809" y="2693076"/>
            <a:ext cx="0" cy="3549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kzidenz-Grotesk BQ" panose="02000503000000000000" pitchFamily="50" charset="0"/>
            </a:endParaRPr>
          </a:p>
        </p:txBody>
      </p:sp>
      <p:sp>
        <p:nvSpPr>
          <p:cNvPr id="36" name="Line 30"/>
          <p:cNvSpPr>
            <a:spLocks noChangeShapeType="1"/>
          </p:cNvSpPr>
          <p:nvPr/>
        </p:nvSpPr>
        <p:spPr bwMode="auto">
          <a:xfrm flipV="1">
            <a:off x="6542809" y="3722848"/>
            <a:ext cx="0" cy="3549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kzidenz-Grotesk BQ" panose="02000503000000000000" pitchFamily="50" charset="0"/>
            </a:endParaRPr>
          </a:p>
        </p:txBody>
      </p:sp>
      <p:sp>
        <p:nvSpPr>
          <p:cNvPr id="37" name="Line 30"/>
          <p:cNvSpPr>
            <a:spLocks noChangeShapeType="1"/>
          </p:cNvSpPr>
          <p:nvPr/>
        </p:nvSpPr>
        <p:spPr bwMode="auto">
          <a:xfrm flipV="1">
            <a:off x="6542809" y="4717852"/>
            <a:ext cx="0" cy="3549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kzidenz-Grotesk BQ" panose="02000503000000000000" pitchFamily="50" charset="0"/>
            </a:endParaRPr>
          </a:p>
        </p:txBody>
      </p:sp>
      <p:sp>
        <p:nvSpPr>
          <p:cNvPr id="38" name="Line 38"/>
          <p:cNvSpPr>
            <a:spLocks noChangeShapeType="1"/>
          </p:cNvSpPr>
          <p:nvPr/>
        </p:nvSpPr>
        <p:spPr bwMode="auto">
          <a:xfrm flipV="1">
            <a:off x="3801018" y="3461415"/>
            <a:ext cx="1435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>
              <a:latin typeface="Akzidenz-Grotesk BQ" panose="02000503000000000000" pitchFamily="50" charset="0"/>
            </a:endParaRPr>
          </a:p>
        </p:txBody>
      </p:sp>
      <p:sp>
        <p:nvSpPr>
          <p:cNvPr id="39" name="Line 38"/>
          <p:cNvSpPr>
            <a:spLocks noChangeShapeType="1"/>
          </p:cNvSpPr>
          <p:nvPr/>
        </p:nvSpPr>
        <p:spPr bwMode="auto">
          <a:xfrm flipV="1">
            <a:off x="3801018" y="4434697"/>
            <a:ext cx="1435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>
              <a:latin typeface="Akzidenz-Grotesk BQ" panose="02000503000000000000" pitchFamily="50" charset="0"/>
            </a:endParaRPr>
          </a:p>
        </p:txBody>
      </p:sp>
      <p:sp>
        <p:nvSpPr>
          <p:cNvPr id="40" name="Line 38"/>
          <p:cNvSpPr>
            <a:spLocks noChangeShapeType="1"/>
          </p:cNvSpPr>
          <p:nvPr/>
        </p:nvSpPr>
        <p:spPr bwMode="auto">
          <a:xfrm flipV="1">
            <a:off x="3801018" y="5470324"/>
            <a:ext cx="1435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>
              <a:latin typeface="Akzidenz-Grotesk BQ" panose="02000503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38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6" grpId="0" animBg="1"/>
      <p:bldP spid="29707" grpId="0" animBg="1"/>
      <p:bldP spid="29708" grpId="0" animBg="1"/>
      <p:bldP spid="29716" grpId="0" animBg="1"/>
      <p:bldP spid="29720" grpId="0" animBg="1"/>
      <p:bldP spid="29721" grpId="0" animBg="1"/>
      <p:bldP spid="29722" grpId="0" animBg="1"/>
      <p:bldP spid="29724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Pillars of Brand Equity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19100" y="1193180"/>
            <a:ext cx="8423564" cy="4647426"/>
          </a:xfrm>
          <a:prstGeom prst="rect">
            <a:avLst/>
          </a:prstGeom>
          <a:solidFill>
            <a:srgbClr val="FFFFFF">
              <a:alpha val="47843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The extent to which customers are familiar with the brand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Relevance</a:t>
            </a: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The extent to which customers find the brand to be relevant to their unique needs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Esteem</a:t>
            </a: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The regard customers have for the brand’s quality, leadership, and reliability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Differentiation</a:t>
            </a: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The extent to which the brand is seen as distinct</a:t>
            </a:r>
          </a:p>
        </p:txBody>
      </p:sp>
    </p:spTree>
    <p:extLst>
      <p:ext uri="{BB962C8B-B14F-4D97-AF65-F5344CB8AC3E}">
        <p14:creationId xmlns:p14="http://schemas.microsoft.com/office/powerpoint/2010/main" val="351684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Slide </a:t>
            </a:r>
            <a:fld id="{564F23D3-8803-CF4A-B954-A163913B866C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25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479502" y="239058"/>
            <a:ext cx="8594802" cy="762000"/>
          </a:xfrm>
          <a:prstGeom prst="rect">
            <a:avLst/>
          </a:prstGeom>
        </p:spPr>
        <p:txBody>
          <a:bodyPr lIns="91430" tIns="45715" rIns="91430" bIns="45715" anchor="ctr" anchorCtr="0"/>
          <a:lstStyle>
            <a:lvl1pPr algn="l" defTabSz="457149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pPr lvl="0">
              <a:defRPr/>
            </a:pP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Brand Asset Value Scale</a:t>
            </a:r>
            <a:endParaRPr kumimoji="0" lang="en-US" sz="34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-188500" y="427558"/>
            <a:ext cx="772212" cy="395213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4439" y="5956047"/>
            <a:ext cx="4427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Stahl,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Heitmann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Lehmann, and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Neslin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2012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35" y="1653456"/>
            <a:ext cx="8721969" cy="306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666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7027109" y="6550837"/>
            <a:ext cx="2133600" cy="307163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Slide </a:t>
            </a:r>
            <a:fld id="{564F23D3-8803-CF4A-B954-A163913B866C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479502" y="239058"/>
            <a:ext cx="8594802" cy="762000"/>
          </a:xfrm>
          <a:prstGeom prst="rect">
            <a:avLst/>
          </a:prstGeom>
        </p:spPr>
        <p:txBody>
          <a:bodyPr lIns="91430" tIns="45715" rIns="91430" bIns="45715" anchor="ctr" anchorCtr="0"/>
          <a:lstStyle>
            <a:lvl1pPr algn="l" defTabSz="457149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pPr lvl="0">
              <a:defRPr/>
            </a:pPr>
            <a:r>
              <a:rPr lang="en-US" sz="34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 Mix for Building Brand Equity</a:t>
            </a:r>
            <a:endParaRPr kumimoji="0" lang="en-US" sz="34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-188500" y="427558"/>
            <a:ext cx="772212" cy="395213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39463" y="6232899"/>
            <a:ext cx="4404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Stahl, </a:t>
            </a:r>
            <a:r>
              <a:rPr lang="en-US" sz="16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Heitmann</a:t>
            </a:r>
            <a:r>
              <a:rPr lang="en-US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Lehmann, and </a:t>
            </a:r>
            <a:r>
              <a:rPr lang="en-US" sz="16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Neslin</a:t>
            </a:r>
            <a:r>
              <a:rPr lang="en-US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2012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862" y="1122254"/>
            <a:ext cx="4167579" cy="4876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892098" y="1847385"/>
            <a:ext cx="3679902" cy="189571"/>
          </a:xfrm>
          <a:prstGeom prst="rect">
            <a:avLst/>
          </a:prstGeom>
          <a:noFill/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92098" y="2367775"/>
            <a:ext cx="3679902" cy="189571"/>
          </a:xfrm>
          <a:prstGeom prst="rect">
            <a:avLst/>
          </a:prstGeom>
          <a:noFill/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77228" y="2921619"/>
            <a:ext cx="3679902" cy="189571"/>
          </a:xfrm>
          <a:prstGeom prst="rect">
            <a:avLst/>
          </a:prstGeom>
          <a:noFill/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03249" y="3421062"/>
            <a:ext cx="3679902" cy="189571"/>
          </a:xfrm>
          <a:prstGeom prst="rect">
            <a:avLst/>
          </a:prstGeom>
          <a:noFill/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03249" y="3986057"/>
            <a:ext cx="3679902" cy="189571"/>
          </a:xfrm>
          <a:prstGeom prst="rect">
            <a:avLst/>
          </a:prstGeom>
          <a:noFill/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58646" y="5554662"/>
            <a:ext cx="3679902" cy="189571"/>
          </a:xfrm>
          <a:prstGeom prst="rect">
            <a:avLst/>
          </a:prstGeom>
          <a:noFill/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30281" y="1484496"/>
            <a:ext cx="3744021" cy="347787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Note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Price promotions never build brand equity</a:t>
            </a:r>
          </a:p>
          <a:p>
            <a:pPr marL="342900" indent="-342900">
              <a:buFont typeface="+mj-lt"/>
              <a:buAutoNum type="arabicPeriod"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Advertising best for differentiation &amp; esteem</a:t>
            </a:r>
          </a:p>
          <a:p>
            <a:pPr marL="342900" indent="-342900">
              <a:buFont typeface="+mj-lt"/>
              <a:buAutoNum type="arabicPeriod"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market presence homogenizes brands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47240" y="5968920"/>
            <a:ext cx="4491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Data: 39 major US auto brands over 10 years </a:t>
            </a:r>
          </a:p>
        </p:txBody>
      </p:sp>
    </p:spTree>
    <p:extLst>
      <p:ext uri="{BB962C8B-B14F-4D97-AF65-F5344CB8AC3E}">
        <p14:creationId xmlns:p14="http://schemas.microsoft.com/office/powerpoint/2010/main" val="1431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13843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/>
              <a:t>BSC2 Case Preview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6" name="Picture 2" descr="Image result for cafe coffee d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2650" y="1957793"/>
            <a:ext cx="4762500" cy="360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930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9099" y="127000"/>
            <a:ext cx="8482583" cy="838200"/>
          </a:xfrm>
        </p:spPr>
        <p:txBody>
          <a:bodyPr>
            <a:normAutofit/>
          </a:bodyPr>
          <a:lstStyle/>
          <a:p>
            <a:r>
              <a:rPr lang="en-US" sz="4000" dirty="0"/>
              <a:t>Marketing Strategy Framework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2076049" y="1300546"/>
            <a:ext cx="4297680" cy="822960"/>
            <a:chOff x="2560320" y="1645920"/>
            <a:chExt cx="4297680" cy="822960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>
              <a:off x="2743200" y="1828800"/>
              <a:ext cx="1188720" cy="457200"/>
            </a:xfrm>
            <a:prstGeom prst="roundRect">
              <a:avLst>
                <a:gd name="adj" fmla="val 16667"/>
              </a:avLst>
            </a:prstGeom>
            <a:solidFill>
              <a:srgbClr val="333367">
                <a:alpha val="14902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solidFill>
                    <a:schemeClr val="accent5"/>
                  </a:solidFill>
                  <a:latin typeface="Akzidenz-Grotesk BQ" panose="02000503000000000000" pitchFamily="50" charset="0"/>
                </a:rPr>
                <a:t>Customers</a:t>
              </a:r>
            </a:p>
          </p:txBody>
        </p:sp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>
              <a:off x="4132446" y="1828800"/>
              <a:ext cx="1188720" cy="457200"/>
            </a:xfrm>
            <a:prstGeom prst="roundRect">
              <a:avLst>
                <a:gd name="adj" fmla="val 16667"/>
              </a:avLst>
            </a:prstGeom>
            <a:solidFill>
              <a:srgbClr val="333367">
                <a:alpha val="14902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1200" dirty="0">
                  <a:solidFill>
                    <a:schemeClr val="accent5"/>
                  </a:solidFill>
                  <a:latin typeface="Akzidenz-Grotesk BQ" panose="02000503000000000000" pitchFamily="50" charset="0"/>
                </a:rPr>
                <a:t>Company</a:t>
              </a:r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5486400" y="1828800"/>
              <a:ext cx="1188720" cy="457200"/>
            </a:xfrm>
            <a:prstGeom prst="roundRect">
              <a:avLst>
                <a:gd name="adj" fmla="val 16667"/>
              </a:avLst>
            </a:prstGeom>
            <a:solidFill>
              <a:srgbClr val="333367">
                <a:alpha val="14902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1200">
                  <a:solidFill>
                    <a:schemeClr val="accent5"/>
                  </a:solidFill>
                  <a:latin typeface="Akzidenz-Grotesk BQ" panose="02000503000000000000" pitchFamily="50" charset="0"/>
                </a:rPr>
                <a:t>Competitors</a:t>
              </a:r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>
              <a:off x="2560320" y="1645920"/>
              <a:ext cx="4297680" cy="82296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200">
                <a:solidFill>
                  <a:schemeClr val="accent5"/>
                </a:solidFill>
              </a:endParaRPr>
            </a:p>
          </p:txBody>
        </p:sp>
      </p:grp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89805" y="1421888"/>
            <a:ext cx="190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kzidenz-Grotesk BQ" panose="02000503000000000000" pitchFamily="50" charset="0"/>
              </a:rPr>
              <a:t>Data research &amp; analysis (3Cs)</a:t>
            </a:r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auto">
          <a:xfrm>
            <a:off x="2250908" y="4209957"/>
            <a:ext cx="3931920" cy="3048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solidFill>
                  <a:schemeClr val="accent5"/>
                </a:solidFill>
                <a:latin typeface="Akzidenz-Grotesk BQ" panose="02000503000000000000" pitchFamily="50" charset="0"/>
              </a:rPr>
              <a:t>Pricing</a:t>
            </a:r>
          </a:p>
        </p:txBody>
      </p:sp>
      <p:sp>
        <p:nvSpPr>
          <p:cNvPr id="19" name="AutoShape 19"/>
          <p:cNvSpPr>
            <a:spLocks noChangeArrowheads="1"/>
          </p:cNvSpPr>
          <p:nvPr/>
        </p:nvSpPr>
        <p:spPr bwMode="auto">
          <a:xfrm>
            <a:off x="6668732" y="4722024"/>
            <a:ext cx="1219200" cy="9144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solidFill>
                  <a:schemeClr val="accent5"/>
                </a:solidFill>
                <a:latin typeface="Akzidenz-Grotesk BQ" panose="02000503000000000000" pitchFamily="50" charset="0"/>
              </a:rPr>
              <a:t>Sales and Profits</a:t>
            </a:r>
          </a:p>
        </p:txBody>
      </p:sp>
      <p:sp>
        <p:nvSpPr>
          <p:cNvPr id="21" name="AutoShape 21"/>
          <p:cNvSpPr>
            <a:spLocks noChangeArrowheads="1"/>
          </p:cNvSpPr>
          <p:nvPr/>
        </p:nvSpPr>
        <p:spPr bwMode="auto">
          <a:xfrm>
            <a:off x="2084070" y="3413826"/>
            <a:ext cx="4297680" cy="121920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/>
          </a:p>
        </p:txBody>
      </p:sp>
      <p:sp>
        <p:nvSpPr>
          <p:cNvPr id="22" name="Rectangle 22"/>
          <p:cNvSpPr>
            <a:spLocks noChangeArrowheads="1"/>
          </p:cNvSpPr>
          <p:nvPr/>
        </p:nvSpPr>
        <p:spPr bwMode="auto">
          <a:xfrm>
            <a:off x="70755" y="3548031"/>
            <a:ext cx="19431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Marketing mix (4Ps) is positioning in action</a:t>
            </a:r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>
            <a:off x="4195861" y="2115402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" name="Line 29"/>
          <p:cNvSpPr>
            <a:spLocks noChangeShapeType="1"/>
          </p:cNvSpPr>
          <p:nvPr/>
        </p:nvSpPr>
        <p:spPr bwMode="auto">
          <a:xfrm>
            <a:off x="3447649" y="2770864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Line 30"/>
          <p:cNvSpPr>
            <a:spLocks noChangeShapeType="1"/>
          </p:cNvSpPr>
          <p:nvPr/>
        </p:nvSpPr>
        <p:spPr bwMode="auto">
          <a:xfrm>
            <a:off x="4811228" y="2770864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" name="Line 31"/>
          <p:cNvSpPr>
            <a:spLocks noChangeShapeType="1"/>
          </p:cNvSpPr>
          <p:nvPr/>
        </p:nvSpPr>
        <p:spPr bwMode="auto">
          <a:xfrm>
            <a:off x="2800349" y="3978423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" name="AutoShape 35"/>
          <p:cNvSpPr>
            <a:spLocks/>
          </p:cNvSpPr>
          <p:nvPr/>
        </p:nvSpPr>
        <p:spPr bwMode="auto">
          <a:xfrm rot="10800000">
            <a:off x="6493073" y="4239824"/>
            <a:ext cx="131562" cy="1833744"/>
          </a:xfrm>
          <a:prstGeom prst="leftBrace">
            <a:avLst>
              <a:gd name="adj1" fmla="val 80556"/>
              <a:gd name="adj2" fmla="val 50000"/>
            </a:avLst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en-US" b="1"/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51705" y="2306671"/>
            <a:ext cx="1981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kzidenz-Grotesk BQ" panose="02000503000000000000" pitchFamily="50" charset="0"/>
              </a:rPr>
              <a:t>Segmentation, targeting, and positioning (STP)</a:t>
            </a:r>
          </a:p>
        </p:txBody>
      </p:sp>
      <p:sp>
        <p:nvSpPr>
          <p:cNvPr id="35" name="Line 46"/>
          <p:cNvSpPr>
            <a:spLocks noChangeShapeType="1"/>
          </p:cNvSpPr>
          <p:nvPr/>
        </p:nvSpPr>
        <p:spPr bwMode="auto">
          <a:xfrm>
            <a:off x="2845268" y="4633026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" name="Line 47"/>
          <p:cNvSpPr>
            <a:spLocks noChangeShapeType="1"/>
          </p:cNvSpPr>
          <p:nvPr/>
        </p:nvSpPr>
        <p:spPr bwMode="auto">
          <a:xfrm>
            <a:off x="5588468" y="4633026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" name="Rectangle 48"/>
          <p:cNvSpPr>
            <a:spLocks noChangeArrowheads="1"/>
          </p:cNvSpPr>
          <p:nvPr/>
        </p:nvSpPr>
        <p:spPr bwMode="auto">
          <a:xfrm>
            <a:off x="127905" y="4767229"/>
            <a:ext cx="1828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kzidenz-Grotesk BQ" panose="02000503000000000000" pitchFamily="50" charset="0"/>
              </a:rPr>
              <a:t>Customer management decisions (AERC)</a:t>
            </a:r>
          </a:p>
        </p:txBody>
      </p:sp>
      <p:sp>
        <p:nvSpPr>
          <p:cNvPr id="43" name="AutoShape 3"/>
          <p:cNvSpPr>
            <a:spLocks noChangeArrowheads="1"/>
          </p:cNvSpPr>
          <p:nvPr/>
        </p:nvSpPr>
        <p:spPr bwMode="auto">
          <a:xfrm>
            <a:off x="2250908" y="2542264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Segment</a:t>
            </a:r>
          </a:p>
        </p:txBody>
      </p:sp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3640154" y="2542264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Target</a:t>
            </a:r>
          </a:p>
        </p:txBody>
      </p:sp>
      <p:sp>
        <p:nvSpPr>
          <p:cNvPr id="45" name="AutoShape 6"/>
          <p:cNvSpPr>
            <a:spLocks noChangeArrowheads="1"/>
          </p:cNvSpPr>
          <p:nvPr/>
        </p:nvSpPr>
        <p:spPr bwMode="auto">
          <a:xfrm>
            <a:off x="4994108" y="2542264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Position</a:t>
            </a:r>
          </a:p>
        </p:txBody>
      </p:sp>
      <p:sp>
        <p:nvSpPr>
          <p:cNvPr id="46" name="AutoShape 7"/>
          <p:cNvSpPr>
            <a:spLocks noChangeArrowheads="1"/>
          </p:cNvSpPr>
          <p:nvPr/>
        </p:nvSpPr>
        <p:spPr bwMode="auto">
          <a:xfrm>
            <a:off x="2076049" y="2359384"/>
            <a:ext cx="4297680" cy="82296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/>
          </a:p>
        </p:txBody>
      </p:sp>
      <p:sp>
        <p:nvSpPr>
          <p:cNvPr id="47" name="AutoShape 3"/>
          <p:cNvSpPr>
            <a:spLocks noChangeArrowheads="1"/>
          </p:cNvSpPr>
          <p:nvPr/>
        </p:nvSpPr>
        <p:spPr bwMode="auto">
          <a:xfrm>
            <a:off x="2250908" y="3535737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Product</a:t>
            </a:r>
          </a:p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(Offering)</a:t>
            </a:r>
          </a:p>
        </p:txBody>
      </p:sp>
      <p:sp>
        <p:nvSpPr>
          <p:cNvPr id="48" name="AutoShape 4"/>
          <p:cNvSpPr>
            <a:spLocks noChangeArrowheads="1"/>
          </p:cNvSpPr>
          <p:nvPr/>
        </p:nvSpPr>
        <p:spPr bwMode="auto">
          <a:xfrm>
            <a:off x="3640154" y="3535737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Place</a:t>
            </a:r>
          </a:p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(Distribution)</a:t>
            </a:r>
          </a:p>
        </p:txBody>
      </p:sp>
      <p:sp>
        <p:nvSpPr>
          <p:cNvPr id="49" name="AutoShape 6"/>
          <p:cNvSpPr>
            <a:spLocks noChangeArrowheads="1"/>
          </p:cNvSpPr>
          <p:nvPr/>
        </p:nvSpPr>
        <p:spPr bwMode="auto">
          <a:xfrm>
            <a:off x="4994108" y="3535737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Promotion</a:t>
            </a:r>
          </a:p>
        </p:txBody>
      </p:sp>
      <p:sp>
        <p:nvSpPr>
          <p:cNvPr id="50" name="Line 25"/>
          <p:cNvSpPr>
            <a:spLocks noChangeShapeType="1"/>
          </p:cNvSpPr>
          <p:nvPr/>
        </p:nvSpPr>
        <p:spPr bwMode="auto">
          <a:xfrm>
            <a:off x="4195861" y="3185226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AutoShape 13"/>
          <p:cNvSpPr>
            <a:spLocks noChangeArrowheads="1"/>
          </p:cNvSpPr>
          <p:nvPr/>
        </p:nvSpPr>
        <p:spPr bwMode="auto">
          <a:xfrm>
            <a:off x="2242887" y="5657757"/>
            <a:ext cx="3931920" cy="3048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Contagion</a:t>
            </a:r>
          </a:p>
        </p:txBody>
      </p:sp>
      <p:sp>
        <p:nvSpPr>
          <p:cNvPr id="52" name="AutoShape 21"/>
          <p:cNvSpPr>
            <a:spLocks noChangeArrowheads="1"/>
          </p:cNvSpPr>
          <p:nvPr/>
        </p:nvSpPr>
        <p:spPr bwMode="auto">
          <a:xfrm>
            <a:off x="2076049" y="4960258"/>
            <a:ext cx="4297680" cy="121920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/>
          </a:p>
        </p:txBody>
      </p:sp>
      <p:sp>
        <p:nvSpPr>
          <p:cNvPr id="56" name="AutoShape 3"/>
          <p:cNvSpPr>
            <a:spLocks noChangeArrowheads="1"/>
          </p:cNvSpPr>
          <p:nvPr/>
        </p:nvSpPr>
        <p:spPr bwMode="auto">
          <a:xfrm>
            <a:off x="2242887" y="4969023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Acquisition</a:t>
            </a:r>
          </a:p>
        </p:txBody>
      </p:sp>
      <p:sp>
        <p:nvSpPr>
          <p:cNvPr id="57" name="AutoShape 4"/>
          <p:cNvSpPr>
            <a:spLocks noChangeArrowheads="1"/>
          </p:cNvSpPr>
          <p:nvPr/>
        </p:nvSpPr>
        <p:spPr bwMode="auto">
          <a:xfrm>
            <a:off x="3619433" y="4969023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Expansion</a:t>
            </a:r>
          </a:p>
        </p:txBody>
      </p:sp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4986087" y="4969023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Retention</a:t>
            </a:r>
          </a:p>
        </p:txBody>
      </p:sp>
      <p:sp>
        <p:nvSpPr>
          <p:cNvPr id="59" name="Line 29"/>
          <p:cNvSpPr>
            <a:spLocks noChangeShapeType="1"/>
          </p:cNvSpPr>
          <p:nvPr/>
        </p:nvSpPr>
        <p:spPr bwMode="auto">
          <a:xfrm>
            <a:off x="3439628" y="5197623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0" name="Line 30"/>
          <p:cNvSpPr>
            <a:spLocks noChangeShapeType="1"/>
          </p:cNvSpPr>
          <p:nvPr/>
        </p:nvSpPr>
        <p:spPr bwMode="auto">
          <a:xfrm>
            <a:off x="4806549" y="5197623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" name="Line 31"/>
          <p:cNvSpPr>
            <a:spLocks noChangeShapeType="1"/>
          </p:cNvSpPr>
          <p:nvPr/>
        </p:nvSpPr>
        <p:spPr bwMode="auto">
          <a:xfrm>
            <a:off x="4202210" y="3992937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2" name="Line 31"/>
          <p:cNvSpPr>
            <a:spLocks noChangeShapeType="1"/>
          </p:cNvSpPr>
          <p:nvPr/>
        </p:nvSpPr>
        <p:spPr bwMode="auto">
          <a:xfrm>
            <a:off x="5588468" y="3978423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3" name="Line 31"/>
          <p:cNvSpPr>
            <a:spLocks noChangeShapeType="1"/>
          </p:cNvSpPr>
          <p:nvPr/>
        </p:nvSpPr>
        <p:spPr bwMode="auto">
          <a:xfrm>
            <a:off x="2793999" y="5410869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4" name="Line 31"/>
          <p:cNvSpPr>
            <a:spLocks noChangeShapeType="1"/>
          </p:cNvSpPr>
          <p:nvPr/>
        </p:nvSpPr>
        <p:spPr bwMode="auto">
          <a:xfrm>
            <a:off x="4195860" y="5425383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5" name="Line 31"/>
          <p:cNvSpPr>
            <a:spLocks noChangeShapeType="1"/>
          </p:cNvSpPr>
          <p:nvPr/>
        </p:nvSpPr>
        <p:spPr bwMode="auto">
          <a:xfrm>
            <a:off x="5582118" y="5410869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551446" y="1824093"/>
            <a:ext cx="21691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Who to serve?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551446" y="2781134"/>
            <a:ext cx="251222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to provide?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696519" y="3790624"/>
            <a:ext cx="208422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How to reach </a:t>
            </a:r>
          </a:p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&amp; engage?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551446" y="5632144"/>
            <a:ext cx="235673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How to grow &amp; </a:t>
            </a:r>
          </a:p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build SCA?</a:t>
            </a:r>
          </a:p>
        </p:txBody>
      </p:sp>
      <p:sp>
        <p:nvSpPr>
          <p:cNvPr id="66" name="Rectangle 65"/>
          <p:cNvSpPr/>
          <p:nvPr/>
        </p:nvSpPr>
        <p:spPr>
          <a:xfrm>
            <a:off x="6574255" y="1138201"/>
            <a:ext cx="218681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u="sng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Key Questions</a:t>
            </a:r>
            <a:endParaRPr lang="en-US" sz="2400" b="0" u="sng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850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3" grpId="0"/>
      <p:bldP spid="54" grpId="0"/>
      <p:bldP spid="55" grpId="0"/>
      <p:bldP spid="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Marketing “Strategy” ???s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270000"/>
            <a:ext cx="8229600" cy="4537947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971550" lvl="1" indent="-514350">
              <a:buFontTx/>
              <a:buAutoNum type="arabicPeriod"/>
            </a:pPr>
            <a:r>
              <a:rPr lang="en-US" dirty="0"/>
              <a:t>Who to serve? </a:t>
            </a:r>
          </a:p>
          <a:p>
            <a:pPr marL="971550" lvl="1" indent="-514350">
              <a:buFontTx/>
              <a:buAutoNum type="arabicPeriod"/>
            </a:pPr>
            <a:r>
              <a:rPr lang="en-US" dirty="0"/>
              <a:t>What to provide (real and perceived)? </a:t>
            </a:r>
          </a:p>
          <a:p>
            <a:pPr marL="971550" lvl="1" indent="-514350">
              <a:buFontTx/>
              <a:buAutoNum type="arabicPeriod"/>
            </a:pPr>
            <a:r>
              <a:rPr lang="en-US" dirty="0"/>
              <a:t>How to win/beat competition (sustainable competitive advantage)?</a:t>
            </a:r>
          </a:p>
          <a:p>
            <a:pPr marL="971550" lvl="1" indent="-514350">
              <a:buFontTx/>
              <a:buAutoNum type="arabicPeriod"/>
            </a:pPr>
            <a:r>
              <a:rPr lang="en-US" dirty="0"/>
              <a:t>How to manage customer interactions (acquisition, expansion, retention)?</a:t>
            </a:r>
          </a:p>
          <a:p>
            <a:pPr marL="457200" lvl="1" indent="0">
              <a:buNone/>
            </a:pPr>
            <a:r>
              <a:rPr lang="en-US" dirty="0"/>
              <a:t>Positioning:</a:t>
            </a:r>
          </a:p>
          <a:p>
            <a:pPr marL="457200" lvl="1" indent="0">
              <a:buNone/>
            </a:pPr>
            <a:r>
              <a:rPr lang="en-US" dirty="0"/>
              <a:t>	POP point of parity &amp; </a:t>
            </a:r>
          </a:p>
          <a:p>
            <a:pPr marL="457200" lvl="1" indent="0">
              <a:buNone/>
            </a:pPr>
            <a:r>
              <a:rPr lang="en-US" dirty="0"/>
              <a:t>	POD points of difference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44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Learn To Address 4 Fundamental Problems</a:t>
            </a:r>
            <a:r>
              <a:rPr lang="is-IS" sz="3000" dirty="0"/>
              <a:t>…</a:t>
            </a:r>
            <a:endParaRPr lang="en-US" sz="30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000" dirty="0"/>
              <a:t>Customers are different (heterogeneity)</a:t>
            </a:r>
          </a:p>
          <a:p>
            <a:pPr marL="514350" indent="-514350">
              <a:buAutoNum type="arabicPeriod"/>
            </a:pPr>
            <a:endParaRPr lang="en-US" sz="2000" dirty="0"/>
          </a:p>
          <a:p>
            <a:pPr marL="514350" indent="-514350">
              <a:buAutoNum type="arabicPeriod"/>
            </a:pPr>
            <a:endParaRPr lang="en-US" sz="2000" dirty="0"/>
          </a:p>
          <a:p>
            <a:pPr marL="514350" indent="-514350">
              <a:buAutoNum type="arabicPeriod" startAt="2"/>
            </a:pPr>
            <a:r>
              <a:rPr lang="en-US" sz="2000" dirty="0"/>
              <a:t>Customer change (dynamics)</a:t>
            </a:r>
          </a:p>
          <a:p>
            <a:pPr marL="514350" indent="-514350">
              <a:buAutoNum type="arabicPeriod" startAt="2"/>
            </a:pPr>
            <a:endParaRPr lang="en-US" sz="2000" dirty="0"/>
          </a:p>
          <a:p>
            <a:pPr marL="514350" indent="-514350">
              <a:buAutoNum type="arabicPeriod" startAt="2"/>
            </a:pPr>
            <a:endParaRPr lang="en-US" sz="2000" dirty="0"/>
          </a:p>
          <a:p>
            <a:pPr marL="514350" indent="-514350">
              <a:buAutoNum type="arabicPeriod" startAt="3"/>
            </a:pPr>
            <a:r>
              <a:rPr lang="en-US" sz="2000" dirty="0"/>
              <a:t>Competitors react (pressure &amp; disruption)</a:t>
            </a:r>
          </a:p>
          <a:p>
            <a:pPr marL="514350" indent="-514350">
              <a:buAutoNum type="arabicPeriod" startAt="3"/>
            </a:pPr>
            <a:endParaRPr lang="en-US" sz="2000" dirty="0"/>
          </a:p>
          <a:p>
            <a:pPr marL="514350" indent="-514350">
              <a:buAutoNum type="arabicPeriod" startAt="3"/>
            </a:pPr>
            <a:endParaRPr lang="en-US" sz="2000" dirty="0"/>
          </a:p>
          <a:p>
            <a:r>
              <a:rPr lang="en-US" sz="2000" dirty="0"/>
              <a:t>4.    Resources are limited (opportunity costs… find your lead domino)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8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Agenda for Today &amp; Next Few Classes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270000"/>
            <a:ext cx="8229600" cy="4829349"/>
          </a:xfrm>
          <a:solidFill>
            <a:srgbClr val="FFFFFF">
              <a:alpha val="58824"/>
            </a:srgbClr>
          </a:solidFill>
        </p:spPr>
        <p:txBody>
          <a:bodyPr>
            <a:normAutofit/>
          </a:bodyPr>
          <a:lstStyle/>
          <a:p>
            <a:r>
              <a:rPr lang="en-US" dirty="0"/>
              <a:t>Today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Customer Equity &amp; Brand Equity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Decision 4</a:t>
            </a:r>
          </a:p>
          <a:p>
            <a:r>
              <a:rPr lang="en-US" dirty="0"/>
              <a:t>Wednesday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Marketing Strategy Planning Process &amp; ROM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Decision 5</a:t>
            </a:r>
          </a:p>
          <a:p>
            <a:r>
              <a:rPr lang="en-US" dirty="0"/>
              <a:t>Next week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BSC2 – Starbucks enters India.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774689" y="1929409"/>
            <a:ext cx="347785" cy="3516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18423" y="1886675"/>
            <a:ext cx="6734328" cy="437160"/>
          </a:xfrm>
          <a:prstGeom prst="rect">
            <a:avLst/>
          </a:prstGeom>
          <a:solidFill>
            <a:srgbClr val="F2F2F2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67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Today’s Key Topics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270000"/>
            <a:ext cx="8229600" cy="432693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What is Customer Equity?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What is the concept?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Decomposing into three components</a:t>
            </a:r>
          </a:p>
          <a:p>
            <a:r>
              <a:rPr lang="en-US" dirty="0"/>
              <a:t>What is Brand Equity?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Understanding the 4 pillars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Stages of investment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Marketing mix and brand equity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117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 companies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122515"/>
            <a:ext cx="8229600" cy="5130800"/>
          </a:xfrm>
        </p:spPr>
        <p:txBody>
          <a:bodyPr/>
          <a:lstStyle/>
          <a:p>
            <a:r>
              <a:rPr lang="en-US" dirty="0"/>
              <a:t>My favorite company is:  </a:t>
            </a:r>
          </a:p>
          <a:p>
            <a:pPr marL="1090613" lvl="1" indent="-514350">
              <a:buFont typeface="+mj-lt"/>
              <a:buAutoNum type="arabicPeriod"/>
            </a:pPr>
            <a:endParaRPr lang="en-US" dirty="0"/>
          </a:p>
          <a:p>
            <a:pPr marL="457200" indent="-457200"/>
            <a:r>
              <a:rPr lang="en-US" dirty="0"/>
              <a:t>This is my favorite company </a:t>
            </a:r>
          </a:p>
          <a:p>
            <a:pPr marL="457200" indent="-457200"/>
            <a:r>
              <a:rPr lang="en-US" dirty="0"/>
              <a:t>because:</a:t>
            </a:r>
          </a:p>
          <a:p>
            <a:pPr marL="457200" indent="-457200"/>
            <a:endParaRPr lang="en-US" dirty="0"/>
          </a:p>
          <a:p>
            <a:r>
              <a:rPr lang="en-US" dirty="0"/>
              <a:t>How much should the value of this company decline if you get hit by lightening?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790096" y="1629985"/>
            <a:ext cx="29742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284509" y="3244644"/>
            <a:ext cx="54797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98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enderson_MKTG490_SPRING16">
  <a:themeElements>
    <a:clrScheme name="UO Brand">
      <a:dk1>
        <a:srgbClr val="007935"/>
      </a:dk1>
      <a:lt1>
        <a:sysClr val="window" lastClr="FFFFFF"/>
      </a:lt1>
      <a:dk2>
        <a:srgbClr val="54565B"/>
      </a:dk2>
      <a:lt2>
        <a:srgbClr val="FEE123"/>
      </a:lt2>
      <a:accent1>
        <a:srgbClr val="124734"/>
      </a:accent1>
      <a:accent2>
        <a:srgbClr val="A8A8AA"/>
      </a:accent2>
      <a:accent3>
        <a:srgbClr val="E1D200"/>
      </a:accent3>
      <a:accent4>
        <a:srgbClr val="62A70F"/>
      </a:accent4>
      <a:accent5>
        <a:srgbClr val="000000"/>
      </a:accent5>
      <a:accent6>
        <a:srgbClr val="683025"/>
      </a:accent6>
      <a:hlink>
        <a:srgbClr val="00AEEF"/>
      </a:hlink>
      <a:folHlink>
        <a:srgbClr val="EC008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6589</TotalTime>
  <Words>1179</Words>
  <Application>Microsoft Office PowerPoint</Application>
  <PresentationFormat>On-screen Show (4:3)</PresentationFormat>
  <Paragraphs>253</Paragraphs>
  <Slides>26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Akzidenz-Grotesk BQ</vt:lpstr>
      <vt:lpstr>Arial</vt:lpstr>
      <vt:lpstr>Calibri</vt:lpstr>
      <vt:lpstr>Century Gothic</vt:lpstr>
      <vt:lpstr>Helvetica</vt:lpstr>
      <vt:lpstr>Verdana</vt:lpstr>
      <vt:lpstr>Henderson_MKTG490_SPRING16</vt:lpstr>
      <vt:lpstr>Class 4 CUSTOMER EQUITY and BRAND EQUITY</vt:lpstr>
      <vt:lpstr>Agenda for Today &amp; Next Few Classes </vt:lpstr>
      <vt:lpstr>BSC2 Case Preview</vt:lpstr>
      <vt:lpstr>Marketing Strategy Framework</vt:lpstr>
      <vt:lpstr>Marketing “Strategy” ???s</vt:lpstr>
      <vt:lpstr>Learn To Address 4 Fundamental Problems…</vt:lpstr>
      <vt:lpstr>Agenda for Today &amp; Next Few Classes </vt:lpstr>
      <vt:lpstr>Today’s Key Topics</vt:lpstr>
      <vt:lpstr>Great companies</vt:lpstr>
      <vt:lpstr>What is Customer Equity?</vt:lpstr>
      <vt:lpstr>Why use accounting terminology?</vt:lpstr>
      <vt:lpstr>PowerPoint Presentation</vt:lpstr>
      <vt:lpstr>Brands = Symbolic Meaning</vt:lpstr>
      <vt:lpstr>How much is a brand worth?</vt:lpstr>
      <vt:lpstr>How much would you pay?</vt:lpstr>
      <vt:lpstr>How much would you pay?</vt:lpstr>
      <vt:lpstr>This is your brain on branding</vt:lpstr>
      <vt:lpstr>Customer Equity = Market Power</vt:lpstr>
      <vt:lpstr>Maximize customer equity!</vt:lpstr>
      <vt:lpstr>Marketing strategy – STP ?</vt:lpstr>
      <vt:lpstr>BE Valuation Methods</vt:lpstr>
      <vt:lpstr>2 Models of Brand Equity</vt:lpstr>
      <vt:lpstr>4 Stages to Building Brand Equity</vt:lpstr>
      <vt:lpstr>4 Pillars of Brand Equity</vt:lpstr>
      <vt:lpstr>PowerPoint Presentation</vt:lpstr>
      <vt:lpstr>PowerPoint Presentation</vt:lpstr>
    </vt:vector>
  </TitlesOfParts>
  <Company>Lundquist College of Business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Overview &amp;  Introduction to Marketing Strategy</dc:title>
  <dc:creator>Conor Henderson</dc:creator>
  <cp:lastModifiedBy>Natalie Chisam</cp:lastModifiedBy>
  <cp:revision>406</cp:revision>
  <dcterms:created xsi:type="dcterms:W3CDTF">2014-01-01T01:10:36Z</dcterms:created>
  <dcterms:modified xsi:type="dcterms:W3CDTF">2019-12-03T18:08:14Z</dcterms:modified>
</cp:coreProperties>
</file>