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32"/>
  </p:notesMasterIdLst>
  <p:handoutMasterIdLst>
    <p:handoutMasterId r:id="rId33"/>
  </p:handoutMasterIdLst>
  <p:sldIdLst>
    <p:sldId id="277" r:id="rId2"/>
    <p:sldId id="310" r:id="rId3"/>
    <p:sldId id="279" r:id="rId4"/>
    <p:sldId id="280" r:id="rId5"/>
    <p:sldId id="281" r:id="rId6"/>
    <p:sldId id="282" r:id="rId7"/>
    <p:sldId id="309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311" r:id="rId21"/>
    <p:sldId id="299" r:id="rId22"/>
    <p:sldId id="300" r:id="rId23"/>
    <p:sldId id="301" r:id="rId24"/>
    <p:sldId id="302" r:id="rId25"/>
    <p:sldId id="303" r:id="rId26"/>
    <p:sldId id="304" r:id="rId27"/>
    <p:sldId id="305" r:id="rId28"/>
    <p:sldId id="306" r:id="rId29"/>
    <p:sldId id="307" r:id="rId30"/>
    <p:sldId id="308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nor Henderson" initials="CH" lastIdx="1" clrIdx="0">
    <p:extLst>
      <p:ext uri="{19B8F6BF-5375-455C-9EA6-DF929625EA0E}">
        <p15:presenceInfo xmlns:p15="http://schemas.microsoft.com/office/powerpoint/2012/main" userId="S-1-5-21-2613503727-1553357937-2150718590-13244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50890D"/>
    <a:srgbClr val="AFCCA0"/>
    <a:srgbClr val="62A710"/>
    <a:srgbClr val="F9DD7D"/>
    <a:srgbClr val="141413"/>
    <a:srgbClr val="FF6600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47" autoAdjust="0"/>
    <p:restoredTop sz="66104" autoAdjust="0"/>
  </p:normalViewPr>
  <p:slideViewPr>
    <p:cSldViewPr snapToGrid="0">
      <p:cViewPr varScale="1">
        <p:scale>
          <a:sx n="64" d="100"/>
          <a:sy n="64" d="100"/>
        </p:scale>
        <p:origin x="63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4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pPr>
            <a:r>
              <a:rPr lang="en-US" sz="2800"/>
              <a:t>Happiness Satisfaction Utility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accent5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Sheet1!$A$2:$A$8</c:f>
              <c:strCache>
                <c:ptCount val="7"/>
                <c:pt idx="0">
                  <c:v>Sheep</c:v>
                </c:pt>
                <c:pt idx="2">
                  <c:v>Member</c:v>
                </c:pt>
                <c:pt idx="4">
                  <c:v>Leader</c:v>
                </c:pt>
                <c:pt idx="6">
                  <c:v>Lone wolf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1.5</c:v>
                </c:pt>
                <c:pt idx="1">
                  <c:v>2.9</c:v>
                </c:pt>
                <c:pt idx="2">
                  <c:v>4.3</c:v>
                </c:pt>
                <c:pt idx="3">
                  <c:v>5</c:v>
                </c:pt>
                <c:pt idx="4">
                  <c:v>4.3</c:v>
                </c:pt>
                <c:pt idx="5">
                  <c:v>2.8</c:v>
                </c:pt>
                <c:pt idx="6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CB6B-43BE-ACC8-6A131250C1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10620888"/>
        <c:axId val="410621280"/>
      </c:lineChart>
      <c:catAx>
        <c:axId val="410620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5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621280"/>
        <c:crosses val="autoZero"/>
        <c:auto val="1"/>
        <c:lblAlgn val="ctr"/>
        <c:lblOffset val="100"/>
        <c:noMultiLvlLbl val="0"/>
      </c:catAx>
      <c:valAx>
        <c:axId val="410621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2">
                  <a:lumMod val="20000"/>
                  <a:lumOff val="80000"/>
                </a:schemeClr>
              </a:solidFill>
              <a:round/>
            </a:ln>
            <a:effectLst>
              <a:outerShdw blurRad="50800" dist="50800" dir="5400000" sx="43000" sy="43000" algn="ctr" rotWithShape="0">
                <a:schemeClr val="bg1"/>
              </a:outerShdw>
            </a:effectLst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5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620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accent5">
          <a:lumMod val="65000"/>
          <a:lumOff val="35000"/>
        </a:schemeClr>
      </a:solidFill>
    </a:ln>
    <a:effectLst/>
  </c:spPr>
  <c:txPr>
    <a:bodyPr/>
    <a:lstStyle/>
    <a:p>
      <a:pPr>
        <a:defRPr>
          <a:solidFill>
            <a:schemeClr val="accent5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3AECA-69D8-AE4F-BFE4-3E0048F51D48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AD1F26-DEF1-5D44-B74F-DF67DA0E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46377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8174C1-FCCA-4D21-8CDB-36AB78892A7F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28E80-CEAF-49D1-B1B1-2FF7018CD7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0927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28E80-CEAF-49D1-B1B1-2FF7018CD76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622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B39BC2-1189-4584-9863-36CC3304A45E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26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3669" y="4344030"/>
            <a:ext cx="5030663" cy="4430501"/>
          </a:xfrm>
          <a:noFill/>
          <a:ln/>
        </p:spPr>
        <p:txBody>
          <a:bodyPr lIns="89450" tIns="43940" rIns="89450" bIns="43940"/>
          <a:lstStyle/>
          <a:p>
            <a:pPr eaLnBrk="1" hangingPunct="1"/>
            <a:endParaRPr lang="en-US" sz="1100" dirty="0"/>
          </a:p>
        </p:txBody>
      </p:sp>
      <p:sp>
        <p:nvSpPr>
          <p:cNvPr id="839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0" y="687388"/>
            <a:ext cx="4568825" cy="3425825"/>
          </a:xfrm>
          <a:ln w="12700" cap="flat">
            <a:solidFill>
              <a:schemeClr val="tx1"/>
            </a:solidFill>
          </a:ln>
        </p:spPr>
      </p:sp>
    </p:spTree>
    <p:extLst>
      <p:ext uri="{BB962C8B-B14F-4D97-AF65-F5344CB8AC3E}">
        <p14:creationId xmlns:p14="http://schemas.microsoft.com/office/powerpoint/2010/main" val="2004768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eaLnBrk="1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28E80-CEAF-49D1-B1B1-2FF7018CD76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913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AD6CC-4E62-F34B-B6E5-684CAFD727B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945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List on board elements</a:t>
            </a:r>
            <a:r>
              <a:rPr lang="en-US" baseline="0" dirty="0"/>
              <a:t> of strategy … discussion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28E80-CEAF-49D1-B1B1-2FF7018CD76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599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28E80-CEAF-49D1-B1B1-2FF7018CD76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5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28E80-CEAF-49D1-B1B1-2FF7018CD76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451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5360" y="4560570"/>
            <a:ext cx="5364480" cy="4652249"/>
          </a:xfrm>
          <a:noFill/>
        </p:spPr>
        <p:txBody>
          <a:bodyPr wrap="square" lIns="94558" tIns="46449" rIns="94558" bIns="464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3731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9038" y="722313"/>
            <a:ext cx="4797425" cy="3597275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2341829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6148" y="4560570"/>
            <a:ext cx="6050279" cy="432220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3243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5360" y="4560570"/>
            <a:ext cx="5364480" cy="4652249"/>
          </a:xfrm>
          <a:noFill/>
        </p:spPr>
        <p:txBody>
          <a:bodyPr wrap="square" lIns="94558" tIns="46449" rIns="94558" bIns="46449" numCol="1" anchor="t" anchorCtr="0" compatLnSpc="1">
            <a:prstTxWarp prst="textNoShape">
              <a:avLst/>
            </a:prstTxWarp>
          </a:bodyPr>
          <a:lstStyle/>
          <a:p>
            <a:pPr lvl="1"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577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9038" y="722313"/>
            <a:ext cx="4797425" cy="3597275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741461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971524"/>
            <a:ext cx="7772400" cy="713618"/>
          </a:xfrm>
        </p:spPr>
        <p:txBody>
          <a:bodyPr>
            <a:noAutofit/>
          </a:bodyPr>
          <a:lstStyle>
            <a:lvl1pPr>
              <a:defRPr sz="4800" b="1" i="1">
                <a:latin typeface="Century Gothic"/>
                <a:cs typeface="Century Gothic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886200"/>
            <a:ext cx="6400800" cy="492084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PROFESSOR HENDERSON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206" y="6259512"/>
            <a:ext cx="2494344" cy="457200"/>
          </a:xfrm>
          <a:prstGeom prst="rect">
            <a:avLst/>
          </a:prstGeom>
        </p:spPr>
      </p:pic>
      <p:sp>
        <p:nvSpPr>
          <p:cNvPr id="18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46742" y="6345841"/>
            <a:ext cx="3086100" cy="37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Verdana"/>
                <a:cs typeface="Verdana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4378284"/>
            <a:ext cx="4116010" cy="330731"/>
          </a:xfrm>
          <a:prstGeom prst="rect">
            <a:avLst/>
          </a:prstGeom>
        </p:spPr>
        <p:txBody>
          <a:bodyPr anchor="ctr"/>
          <a:lstStyle>
            <a:lvl1pPr algn="l">
              <a:defRPr sz="2000" b="0">
                <a:solidFill>
                  <a:schemeClr val="tx2"/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2684463"/>
            <a:ext cx="7772400" cy="6080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Century Gothic"/>
                <a:cs typeface="Century Gothic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204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550837"/>
            <a:ext cx="9144000" cy="307163"/>
          </a:xfrm>
          <a:prstGeom prst="rect">
            <a:avLst/>
          </a:prstGeom>
          <a:solidFill>
            <a:srgbClr val="141413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9100" y="127000"/>
            <a:ext cx="8229600" cy="838200"/>
          </a:xfrm>
        </p:spPr>
        <p:txBody>
          <a:bodyPr/>
          <a:lstStyle>
            <a:lvl1pPr>
              <a:defRPr spc="-150">
                <a:latin typeface="Verdana"/>
                <a:cs typeface="Verdana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9100" y="1270000"/>
            <a:ext cx="8229600" cy="5130800"/>
          </a:xfrm>
        </p:spPr>
        <p:txBody>
          <a:bodyPr/>
          <a:lstStyle>
            <a:lvl1pPr marL="0" indent="0">
              <a:buFontTx/>
              <a:buNone/>
              <a:defRPr b="0" i="0">
                <a:solidFill>
                  <a:srgbClr val="54565B"/>
                </a:solidFill>
                <a:latin typeface="Arial"/>
                <a:cs typeface="Arial"/>
              </a:defRPr>
            </a:lvl1pPr>
            <a:lvl2pPr>
              <a:defRPr b="0" i="0">
                <a:solidFill>
                  <a:srgbClr val="54565B"/>
                </a:solidFill>
                <a:latin typeface="Arial"/>
                <a:cs typeface="Arial"/>
              </a:defRPr>
            </a:lvl2pPr>
            <a:lvl3pPr>
              <a:defRPr b="0" i="0">
                <a:solidFill>
                  <a:srgbClr val="54565B"/>
                </a:solidFill>
                <a:latin typeface="Arial"/>
                <a:cs typeface="Arial"/>
              </a:defRPr>
            </a:lvl3pPr>
            <a:lvl4pPr>
              <a:defRPr b="0" i="0">
                <a:solidFill>
                  <a:srgbClr val="54565B"/>
                </a:solidFill>
                <a:latin typeface="Arial"/>
                <a:cs typeface="Arial"/>
              </a:defRPr>
            </a:lvl4pPr>
            <a:lvl5pPr>
              <a:defRPr b="0" i="0">
                <a:solidFill>
                  <a:srgbClr val="54565B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entagon 10"/>
          <p:cNvSpPr/>
          <p:nvPr userDrawn="1"/>
        </p:nvSpPr>
        <p:spPr>
          <a:xfrm rot="10800000">
            <a:off x="8200566" y="6553200"/>
            <a:ext cx="943429" cy="304796"/>
          </a:xfrm>
          <a:prstGeom prst="homePlat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50837"/>
            <a:ext cx="2133600" cy="307163"/>
          </a:xfrm>
        </p:spPr>
        <p:txBody>
          <a:bodyPr anchor="ctr"/>
          <a:lstStyle>
            <a:lvl1pPr algn="r"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3CDFB8B2-2CCF-1348-9358-D6FC03A270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011714" y="6556744"/>
            <a:ext cx="3086100" cy="2599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kzidenz-Grotesk BQ" panose="02000503000000000000" pitchFamily="50" charset="0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  <p:pic>
        <p:nvPicPr>
          <p:cNvPr id="4" name="Picture 3" descr="LCB-BAR-BLK.eps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723" b="13018"/>
          <a:stretch/>
        </p:blipFill>
        <p:spPr>
          <a:xfrm>
            <a:off x="0" y="6558839"/>
            <a:ext cx="2870200" cy="29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932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50837"/>
            <a:ext cx="9144000" cy="307163"/>
          </a:xfrm>
          <a:prstGeom prst="rect">
            <a:avLst/>
          </a:prstGeom>
          <a:solidFill>
            <a:srgbClr val="141413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entagon 11"/>
          <p:cNvSpPr/>
          <p:nvPr userDrawn="1"/>
        </p:nvSpPr>
        <p:spPr>
          <a:xfrm rot="10800000">
            <a:off x="8200566" y="6553200"/>
            <a:ext cx="943429" cy="304796"/>
          </a:xfrm>
          <a:prstGeom prst="homePlat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50837"/>
            <a:ext cx="2133600" cy="307163"/>
          </a:xfrm>
        </p:spPr>
        <p:txBody>
          <a:bodyPr anchor="ctr"/>
          <a:lstStyle>
            <a:lvl1pPr algn="r"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3CDFB8B2-2CCF-1348-9358-D6FC03A270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011714" y="6556744"/>
            <a:ext cx="3086100" cy="2599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kzidenz-Grotesk BQ" panose="02000503000000000000" pitchFamily="50" charset="0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  <p:pic>
        <p:nvPicPr>
          <p:cNvPr id="15" name="Picture 14" descr="LCB-BAR-BLK.eps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723" b="13018"/>
          <a:stretch/>
        </p:blipFill>
        <p:spPr>
          <a:xfrm>
            <a:off x="0" y="6558839"/>
            <a:ext cx="2870200" cy="299161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19100" y="127000"/>
            <a:ext cx="8229600" cy="838200"/>
          </a:xfrm>
        </p:spPr>
        <p:txBody>
          <a:bodyPr/>
          <a:lstStyle>
            <a:lvl1pPr>
              <a:defRPr spc="-150">
                <a:latin typeface="Verdana"/>
                <a:cs typeface="Verdana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231618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971523"/>
            <a:ext cx="7772400" cy="1214487"/>
          </a:xfrm>
        </p:spPr>
        <p:txBody>
          <a:bodyPr anchor="b">
            <a:noAutofit/>
          </a:bodyPr>
          <a:lstStyle>
            <a:lvl1pPr>
              <a:defRPr sz="4800" b="1" i="1">
                <a:latin typeface="Century Gothic"/>
                <a:cs typeface="Century Gothic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85800" y="3542488"/>
            <a:ext cx="6400800" cy="835796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206" y="6259512"/>
            <a:ext cx="2494344" cy="457200"/>
          </a:xfrm>
          <a:prstGeom prst="rect">
            <a:avLst/>
          </a:prstGeom>
        </p:spPr>
      </p:pic>
      <p:sp>
        <p:nvSpPr>
          <p:cNvPr id="16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46742" y="6345841"/>
            <a:ext cx="3086100" cy="37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Verdana"/>
                <a:cs typeface="Verdana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577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36530"/>
            <a:ext cx="4038600" cy="4585151"/>
          </a:xfrm>
        </p:spPr>
        <p:txBody>
          <a:bodyPr/>
          <a:lstStyle>
            <a:lvl1pPr>
              <a:defRPr sz="2800" b="0" i="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36530"/>
            <a:ext cx="4038600" cy="4585152"/>
          </a:xfrm>
        </p:spPr>
        <p:txBody>
          <a:bodyPr/>
          <a:lstStyle>
            <a:lvl1pPr>
              <a:defRPr sz="2800" b="0" i="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550837"/>
            <a:ext cx="9144000" cy="307163"/>
          </a:xfrm>
          <a:prstGeom prst="rect">
            <a:avLst/>
          </a:prstGeom>
          <a:solidFill>
            <a:srgbClr val="141413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entagon 12"/>
          <p:cNvSpPr/>
          <p:nvPr userDrawn="1"/>
        </p:nvSpPr>
        <p:spPr>
          <a:xfrm rot="10800000">
            <a:off x="8200566" y="6553200"/>
            <a:ext cx="943429" cy="304796"/>
          </a:xfrm>
          <a:prstGeom prst="homePlat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50837"/>
            <a:ext cx="2133600" cy="307163"/>
          </a:xfrm>
        </p:spPr>
        <p:txBody>
          <a:bodyPr anchor="ctr"/>
          <a:lstStyle>
            <a:lvl1pPr algn="r"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3CDFB8B2-2CCF-1348-9358-D6FC03A270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011714" y="6556744"/>
            <a:ext cx="3086100" cy="2599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kzidenz-Grotesk BQ" panose="02000503000000000000" pitchFamily="50" charset="0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  <p:pic>
        <p:nvPicPr>
          <p:cNvPr id="16" name="Picture 15" descr="LCB-BAR-BLK.eps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723" b="13018"/>
          <a:stretch/>
        </p:blipFill>
        <p:spPr>
          <a:xfrm>
            <a:off x="0" y="6558839"/>
            <a:ext cx="2870200" cy="299161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419100" y="127000"/>
            <a:ext cx="8229600" cy="838200"/>
          </a:xfrm>
        </p:spPr>
        <p:txBody>
          <a:bodyPr/>
          <a:lstStyle>
            <a:lvl1pPr>
              <a:defRPr spc="-150">
                <a:latin typeface="Verdana"/>
                <a:cs typeface="Verdana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229528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 descr="mesh.png"/>
          <p:cNvPicPr>
            <a:picLocks noChangeAspect="1"/>
          </p:cNvPicPr>
          <p:nvPr/>
        </p:nvPicPr>
        <p:blipFill rotWithShape="1">
          <a:blip r:embed="rId7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325518"/>
            <a:ext cx="9144000" cy="253248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FB8B2-2CCF-1348-9358-D6FC03A27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9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5" r:id="rId3"/>
    <p:sldLayoutId id="2147483686" r:id="rId4"/>
    <p:sldLayoutId id="2147483683" r:id="rId5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800" b="0" i="0" kern="1200">
          <a:solidFill>
            <a:schemeClr val="accent1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8"/>
        </a:buBlip>
        <a:defRPr sz="3200" b="0" i="0" kern="1200">
          <a:solidFill>
            <a:schemeClr val="tx2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8"/>
        </a:buBlip>
        <a:defRPr sz="2800" b="0" i="0" kern="1200">
          <a:solidFill>
            <a:schemeClr val="tx2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8"/>
        </a:buBlip>
        <a:defRPr sz="2400" b="0" i="0" kern="1200">
          <a:solidFill>
            <a:schemeClr val="tx2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8"/>
        </a:buBlip>
        <a:defRPr sz="2000" b="0" i="0" kern="1200">
          <a:solidFill>
            <a:schemeClr val="tx2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8"/>
        </a:buBlip>
        <a:defRPr sz="2000" b="0" i="0" kern="1200">
          <a:solidFill>
            <a:schemeClr val="tx2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youtu.be/y_pIPUEmSkA" TargetMode="External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ZUG9qYTJMsI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Class 1</a:t>
            </a:r>
            <a:br>
              <a:rPr lang="en-US" dirty="0"/>
            </a:br>
            <a:r>
              <a:rPr lang="en-US" dirty="0"/>
              <a:t>MARKETING STRATEGY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Course Intro &amp; Fundamental Concepts</a:t>
            </a:r>
          </a:p>
        </p:txBody>
      </p:sp>
    </p:spTree>
    <p:extLst>
      <p:ext uri="{BB962C8B-B14F-4D97-AF65-F5344CB8AC3E}">
        <p14:creationId xmlns:p14="http://schemas.microsoft.com/office/powerpoint/2010/main" val="183567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890" y="1023679"/>
            <a:ext cx="7727324" cy="54864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Strategy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11" name="Oval Callout 10"/>
          <p:cNvSpPr/>
          <p:nvPr/>
        </p:nvSpPr>
        <p:spPr>
          <a:xfrm>
            <a:off x="3647388" y="1094415"/>
            <a:ext cx="4750174" cy="2269165"/>
          </a:xfrm>
          <a:prstGeom prst="wedgeEllipseCallout">
            <a:avLst>
              <a:gd name="adj1" fmla="val -58291"/>
              <a:gd name="adj2" fmla="val -2069"/>
            </a:avLst>
          </a:prstGeom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“Complaining is not a strategy”</a:t>
            </a:r>
          </a:p>
        </p:txBody>
      </p:sp>
    </p:spTree>
    <p:extLst>
      <p:ext uri="{BB962C8B-B14F-4D97-AF65-F5344CB8AC3E}">
        <p14:creationId xmlns:p14="http://schemas.microsoft.com/office/powerpoint/2010/main" val="4022303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508000" y="240804"/>
            <a:ext cx="8153400" cy="762000"/>
          </a:xfrm>
          <a:prstGeom prst="rect">
            <a:avLst/>
          </a:prstGeom>
        </p:spPr>
        <p:txBody>
          <a:bodyPr lIns="91430" tIns="45715" rIns="91430" bIns="45715" anchor="ctr" anchorCtr="0"/>
          <a:lstStyle>
            <a:lvl1pPr algn="l" defTabSz="457149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Calibri" pitchFamily="34" charset="0"/>
              </a:defRPr>
            </a:lvl1pPr>
          </a:lstStyle>
          <a:p>
            <a:pPr marL="0" marR="0" lvl="0" indent="0" algn="l" defTabSz="45714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Calibri" pitchFamily="34" charset="0"/>
              </a:rPr>
              <a:t>Marketing Strategy,</a:t>
            </a:r>
            <a:r>
              <a:rPr kumimoji="0" lang="en-US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Calibri" pitchFamily="34" charset="0"/>
              </a:rPr>
              <a:t> defined…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Calibri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55600" y="1292436"/>
            <a:ext cx="8305800" cy="2288964"/>
          </a:xfrm>
          <a:prstGeom prst="rect">
            <a:avLst/>
          </a:prstGeom>
        </p:spPr>
        <p:txBody>
          <a:bodyPr lIns="91430" tIns="45715" rIns="91430" bIns="45715"/>
          <a:lstStyle>
            <a:lvl1pPr marL="342862" indent="-342862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1pPr>
            <a:lvl2pPr marL="742867" indent="-285718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2pPr>
            <a:lvl3pPr marL="1142873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3pPr>
            <a:lvl4pPr marL="1600022" indent="-228575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4pPr>
            <a:lvl5pPr marL="2057171" indent="-228575" algn="l" defTabSz="457149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5pPr>
            <a:lvl6pPr marL="2514320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9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8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67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</a:rPr>
              <a:t>“Marketing strategy describes the </a:t>
            </a: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direction</a:t>
            </a: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</a:rPr>
              <a:t> the business will pursue</a:t>
            </a:r>
            <a:r>
              <a:rPr kumimoji="0" lang="en-US" sz="2600" b="0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</a:rPr>
              <a:t> within its </a:t>
            </a:r>
            <a:r>
              <a:rPr kumimoji="0" lang="en-US" sz="26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chosen environment </a:t>
            </a:r>
            <a:r>
              <a:rPr kumimoji="0" lang="en-US" sz="2600" b="0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</a:rPr>
              <a:t>and guides the the </a:t>
            </a:r>
            <a:r>
              <a:rPr kumimoji="0" lang="en-US" sz="26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allocation</a:t>
            </a:r>
            <a:r>
              <a:rPr kumimoji="0" lang="en-US" sz="2600" b="0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</a:rPr>
              <a:t> of resources and effort.”</a:t>
            </a:r>
          </a:p>
          <a:p>
            <a:pPr marL="0" marR="0" lvl="0" indent="0" algn="r" defTabSz="4571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lang="en-US" sz="2600" i="1" dirty="0">
                <a:solidFill>
                  <a:schemeClr val="tx2"/>
                </a:solidFill>
                <a:latin typeface="Arial"/>
              </a:rPr>
              <a:t>— </a:t>
            </a:r>
            <a:r>
              <a:rPr lang="en-US" sz="2600" i="1" baseline="0" dirty="0">
                <a:solidFill>
                  <a:schemeClr val="tx2"/>
                </a:solidFill>
                <a:latin typeface="Arial"/>
              </a:rPr>
              <a:t>American Marketing</a:t>
            </a:r>
          </a:p>
          <a:p>
            <a:pPr marL="0" marR="0" lvl="0" indent="0" algn="r" defTabSz="4571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lang="en-US" sz="2600" i="1" dirty="0">
                <a:solidFill>
                  <a:schemeClr val="tx2"/>
                </a:solidFill>
                <a:latin typeface="Arial"/>
              </a:rPr>
              <a:t> Association, 2014 </a:t>
            </a:r>
            <a:r>
              <a:rPr lang="en-US" sz="2600" i="1" baseline="0" dirty="0">
                <a:solidFill>
                  <a:schemeClr val="tx2"/>
                </a:solidFill>
                <a:latin typeface="Arial"/>
              </a:rPr>
              <a:t> </a:t>
            </a:r>
            <a:endParaRPr kumimoji="0" lang="en-US" sz="2600" b="0" i="1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401864" y="3719367"/>
            <a:ext cx="8305800" cy="2288964"/>
          </a:xfrm>
          <a:prstGeom prst="rect">
            <a:avLst/>
          </a:prstGeom>
          <a:solidFill>
            <a:srgbClr val="FFFFFF">
              <a:alpha val="61176"/>
            </a:srgbClr>
          </a:solidFill>
        </p:spPr>
        <p:txBody>
          <a:bodyPr lIns="91430" tIns="45715" rIns="91430" bIns="45715"/>
          <a:lstStyle>
            <a:lvl1pPr marL="342862" indent="-342862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1pPr>
            <a:lvl2pPr marL="742867" indent="-285718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2pPr>
            <a:lvl3pPr marL="1142873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3pPr>
            <a:lvl4pPr marL="1600022" indent="-228575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4pPr>
            <a:lvl5pPr marL="2057171" indent="-228575" algn="l" defTabSz="457149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5pPr>
            <a:lvl6pPr marL="2514320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9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8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67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</a:rPr>
              <a:t>Simple idea: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</a:rPr>
              <a:t>Strategy is a theory of where </a:t>
            </a:r>
            <a:r>
              <a:rPr kumimoji="0" lang="en-US" sz="2600" b="0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</a:rPr>
              <a:t>to compete.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600" i="1" dirty="0">
                <a:solidFill>
                  <a:sysClr val="windowText" lastClr="000000"/>
                </a:solidFill>
                <a:latin typeface="Arial"/>
              </a:rPr>
              <a:t>Focus where you can be better or at least different.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600" i="1" dirty="0">
                <a:solidFill>
                  <a:sysClr val="windowText" lastClr="000000"/>
                </a:solidFill>
                <a:latin typeface="Arial"/>
              </a:rPr>
              <a:t>Define “location’” by differences in customers.</a:t>
            </a:r>
            <a:endParaRPr kumimoji="0" lang="en-US" sz="2600" b="0" i="1" u="none" strike="noStrike" kern="1200" cap="none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0428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dirty="0"/>
              <a:t>Learn To Address 4 Fundamental Problems</a:t>
            </a:r>
            <a:r>
              <a:rPr lang="is-IS" sz="3000" dirty="0"/>
              <a:t>…</a:t>
            </a:r>
            <a:endParaRPr lang="en-US" sz="30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000" dirty="0"/>
              <a:t>Customers are different (heterogeneity)</a:t>
            </a:r>
          </a:p>
          <a:p>
            <a:pPr marL="514350" indent="-514350">
              <a:buAutoNum type="arabicPeriod"/>
            </a:pPr>
            <a:endParaRPr lang="en-US" sz="2000" dirty="0"/>
          </a:p>
          <a:p>
            <a:pPr marL="514350" indent="-514350">
              <a:buAutoNum type="arabicPeriod"/>
            </a:pPr>
            <a:endParaRPr lang="en-US" sz="2000" dirty="0"/>
          </a:p>
          <a:p>
            <a:pPr marL="514350" indent="-514350">
              <a:buAutoNum type="arabicPeriod" startAt="2"/>
            </a:pPr>
            <a:r>
              <a:rPr lang="en-US" sz="2000" dirty="0"/>
              <a:t>Customer change (dynamics)</a:t>
            </a:r>
          </a:p>
          <a:p>
            <a:pPr marL="514350" indent="-514350">
              <a:buAutoNum type="arabicPeriod" startAt="2"/>
            </a:pPr>
            <a:endParaRPr lang="en-US" sz="2000" dirty="0"/>
          </a:p>
          <a:p>
            <a:pPr marL="514350" indent="-514350">
              <a:buAutoNum type="arabicPeriod" startAt="2"/>
            </a:pPr>
            <a:endParaRPr lang="en-US" sz="2000" dirty="0"/>
          </a:p>
          <a:p>
            <a:pPr marL="514350" indent="-514350">
              <a:buAutoNum type="arabicPeriod" startAt="3"/>
            </a:pPr>
            <a:r>
              <a:rPr lang="en-US" sz="2000" dirty="0"/>
              <a:t>Competitors react (pressure &amp; disruption)</a:t>
            </a:r>
          </a:p>
          <a:p>
            <a:pPr marL="514350" indent="-514350">
              <a:buAutoNum type="arabicPeriod" startAt="3"/>
            </a:pPr>
            <a:endParaRPr lang="en-US" sz="2000" dirty="0"/>
          </a:p>
          <a:p>
            <a:pPr marL="514350" indent="-514350">
              <a:buAutoNum type="arabicPeriod" startAt="3"/>
            </a:pPr>
            <a:endParaRPr lang="en-US" sz="2000" dirty="0"/>
          </a:p>
          <a:p>
            <a:r>
              <a:rPr lang="en-US" sz="2000" dirty="0"/>
              <a:t>4.    Resources are limited (opportunity costs… find your lead domino)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265" y="1581751"/>
            <a:ext cx="653471" cy="6534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573" y="1633704"/>
            <a:ext cx="1600960" cy="6403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5204" y="1633704"/>
            <a:ext cx="1330028" cy="64038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1695" y="1633704"/>
            <a:ext cx="640384" cy="64038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898650" y="2206717"/>
            <a:ext cx="7393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accent5"/>
                </a:solidFill>
              </a:rPr>
              <a:t>1980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37145" y="2206716"/>
            <a:ext cx="2223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accent5"/>
                </a:solidFill>
              </a:rPr>
              <a:t>1989 CNBC &amp; 1996 MSNBC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0237" y="2206715"/>
            <a:ext cx="6638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accent5"/>
                </a:solidFill>
              </a:rPr>
              <a:t>1996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5204" y="2427433"/>
            <a:ext cx="1595907" cy="106393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6073" y="2417376"/>
            <a:ext cx="1921885" cy="108574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563719" y="3459736"/>
            <a:ext cx="18446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hlinkClick r:id="rId8"/>
              </a:rPr>
              <a:t>http://youtu.be/y_pIPUEmSkA</a:t>
            </a:r>
            <a:r>
              <a:rPr lang="en-US" sz="800" dirty="0"/>
              <a:t> 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5180" y="3658873"/>
            <a:ext cx="1569432" cy="94165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2537" y="5094590"/>
            <a:ext cx="1318942" cy="120669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96118" y="5134241"/>
            <a:ext cx="1112039" cy="896354"/>
          </a:xfrm>
          <a:prstGeom prst="rect">
            <a:avLst/>
          </a:prstGeom>
        </p:spPr>
      </p:pic>
      <p:pic>
        <p:nvPicPr>
          <p:cNvPr id="1026" name="Picture 2" descr="Image result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17175" y="3807916"/>
            <a:ext cx="1611781" cy="60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04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2" grpId="0"/>
      <p:bldP spid="12" grpId="1"/>
      <p:bldP spid="13" grpId="0"/>
      <p:bldP spid="13" grpId="1"/>
      <p:bldP spid="15" grpId="0"/>
      <p:bldP spid="15" grpId="1"/>
      <p:bldP spid="19" grpId="0"/>
      <p:bldP spid="19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Long term </a:t>
            </a:r>
            <a:r>
              <a:rPr lang="en-US" dirty="0" err="1"/>
              <a:t>Mktg</a:t>
            </a:r>
            <a:r>
              <a:rPr lang="en-US" dirty="0"/>
              <a:t> Strategy Goal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Occupy a position in the market that is:</a:t>
            </a:r>
          </a:p>
          <a:p>
            <a:pPr marL="1257300" lvl="1" indent="-514350">
              <a:buFont typeface="+mj-lt"/>
              <a:buAutoNum type="arabicPeriod"/>
            </a:pPr>
            <a:r>
              <a:rPr lang="en-US" i="1" dirty="0"/>
              <a:t>Valuable</a:t>
            </a:r>
          </a:p>
          <a:p>
            <a:pPr marL="1257300" lvl="1" indent="-514350">
              <a:buFont typeface="+mj-lt"/>
              <a:buAutoNum type="arabicPeriod"/>
            </a:pPr>
            <a:r>
              <a:rPr lang="en-US" i="1" dirty="0"/>
              <a:t>Differentiated</a:t>
            </a:r>
          </a:p>
          <a:p>
            <a:pPr marL="1257300" lvl="1" indent="-514350">
              <a:buFont typeface="+mj-lt"/>
              <a:buAutoNum type="arabicPeriod"/>
            </a:pPr>
            <a:r>
              <a:rPr lang="en-US" i="1" dirty="0"/>
              <a:t>Defensible</a:t>
            </a:r>
          </a:p>
          <a:p>
            <a:r>
              <a:rPr lang="en-US" i="1" dirty="0"/>
              <a:t>Sustainable Competitive Advantage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547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S</a:t>
            </a:r>
            <a:r>
              <a:rPr lang="en-US" sz="3600" dirty="0"/>
              <a:t>ustainable </a:t>
            </a:r>
            <a:r>
              <a:rPr lang="en-US" sz="3600" b="1" dirty="0"/>
              <a:t>C</a:t>
            </a:r>
            <a:r>
              <a:rPr lang="en-US" sz="3600" dirty="0"/>
              <a:t>ompetitive </a:t>
            </a:r>
            <a:r>
              <a:rPr lang="en-US" sz="3600" b="1" dirty="0"/>
              <a:t>A</a:t>
            </a:r>
            <a:r>
              <a:rPr lang="en-US" sz="3600" dirty="0"/>
              <a:t>dvantage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Sources:</a:t>
            </a:r>
          </a:p>
          <a:p>
            <a:pPr marL="1257300" lvl="1" indent="-514350">
              <a:buFont typeface="+mj-lt"/>
              <a:buAutoNum type="arabicPeriod"/>
            </a:pPr>
            <a:r>
              <a:rPr lang="en-US" i="1" dirty="0"/>
              <a:t>Shared history (relationship)</a:t>
            </a:r>
          </a:p>
          <a:p>
            <a:pPr marL="1257300" lvl="1" indent="-514350">
              <a:buFont typeface="+mj-lt"/>
              <a:buAutoNum type="arabicPeriod"/>
            </a:pPr>
            <a:r>
              <a:rPr lang="en-US" i="1" dirty="0"/>
              <a:t>Knowledge (learned secrets) </a:t>
            </a:r>
          </a:p>
          <a:p>
            <a:pPr marL="1257300" lvl="1" indent="-514350">
              <a:buFont typeface="+mj-lt"/>
              <a:buAutoNum type="arabicPeriod"/>
            </a:pPr>
            <a:r>
              <a:rPr lang="en-US" i="1" dirty="0"/>
              <a:t>Collective-distributed image (brand)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2211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9099" y="1138201"/>
            <a:ext cx="8341973" cy="5206615"/>
          </a:xfrm>
          <a:prstGeom prst="rect">
            <a:avLst/>
          </a:prstGeom>
          <a:solidFill>
            <a:schemeClr val="bg1">
              <a:alpha val="67059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9099" y="127000"/>
            <a:ext cx="8482583" cy="838200"/>
          </a:xfrm>
        </p:spPr>
        <p:txBody>
          <a:bodyPr>
            <a:normAutofit/>
          </a:bodyPr>
          <a:lstStyle/>
          <a:p>
            <a:r>
              <a:rPr lang="en-US" sz="4000" dirty="0"/>
              <a:t>Marketing Strategy Framework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15</a:t>
            </a:fld>
            <a:endParaRPr lang="en-US" dirty="0"/>
          </a:p>
        </p:txBody>
      </p:sp>
      <p:grpSp>
        <p:nvGrpSpPr>
          <p:cNvPr id="41" name="Group 40"/>
          <p:cNvGrpSpPr/>
          <p:nvPr/>
        </p:nvGrpSpPr>
        <p:grpSpPr>
          <a:xfrm>
            <a:off x="2076049" y="1300546"/>
            <a:ext cx="4297680" cy="822960"/>
            <a:chOff x="2560320" y="1645920"/>
            <a:chExt cx="4297680" cy="822960"/>
          </a:xfrm>
        </p:grpSpPr>
        <p:sp>
          <p:nvSpPr>
            <p:cNvPr id="7" name="AutoShape 3"/>
            <p:cNvSpPr>
              <a:spLocks noChangeArrowheads="1"/>
            </p:cNvSpPr>
            <p:nvPr/>
          </p:nvSpPr>
          <p:spPr bwMode="auto">
            <a:xfrm>
              <a:off x="2743200" y="1828800"/>
              <a:ext cx="1188720" cy="457200"/>
            </a:xfrm>
            <a:prstGeom prst="roundRect">
              <a:avLst>
                <a:gd name="adj" fmla="val 16667"/>
              </a:avLst>
            </a:prstGeom>
            <a:solidFill>
              <a:srgbClr val="333367">
                <a:alpha val="14902"/>
              </a:srgbClr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dirty="0">
                  <a:solidFill>
                    <a:schemeClr val="accent5"/>
                  </a:solidFill>
                  <a:latin typeface="Akzidenz-Grotesk BQ" panose="02000503000000000000" pitchFamily="50" charset="0"/>
                </a:rPr>
                <a:t>Customers</a:t>
              </a:r>
            </a:p>
          </p:txBody>
        </p:sp>
        <p:sp>
          <p:nvSpPr>
            <p:cNvPr id="8" name="AutoShape 4"/>
            <p:cNvSpPr>
              <a:spLocks noChangeArrowheads="1"/>
            </p:cNvSpPr>
            <p:nvPr/>
          </p:nvSpPr>
          <p:spPr bwMode="auto">
            <a:xfrm>
              <a:off x="4132446" y="1828800"/>
              <a:ext cx="1188720" cy="457200"/>
            </a:xfrm>
            <a:prstGeom prst="roundRect">
              <a:avLst>
                <a:gd name="adj" fmla="val 16667"/>
              </a:avLst>
            </a:prstGeom>
            <a:solidFill>
              <a:srgbClr val="333367">
                <a:alpha val="14902"/>
              </a:srgbClr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sz="1200" dirty="0">
                  <a:solidFill>
                    <a:schemeClr val="accent5"/>
                  </a:solidFill>
                  <a:latin typeface="Akzidenz-Grotesk BQ" panose="02000503000000000000" pitchFamily="50" charset="0"/>
                </a:rPr>
                <a:t>Company</a:t>
              </a:r>
            </a:p>
          </p:txBody>
        </p:sp>
        <p:sp>
          <p:nvSpPr>
            <p:cNvPr id="9" name="AutoShape 6"/>
            <p:cNvSpPr>
              <a:spLocks noChangeArrowheads="1"/>
            </p:cNvSpPr>
            <p:nvPr/>
          </p:nvSpPr>
          <p:spPr bwMode="auto">
            <a:xfrm>
              <a:off x="5486400" y="1828800"/>
              <a:ext cx="1188720" cy="457200"/>
            </a:xfrm>
            <a:prstGeom prst="roundRect">
              <a:avLst>
                <a:gd name="adj" fmla="val 16667"/>
              </a:avLst>
            </a:prstGeom>
            <a:solidFill>
              <a:srgbClr val="333367">
                <a:alpha val="14902"/>
              </a:srgbClr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sz="1200">
                  <a:solidFill>
                    <a:schemeClr val="accent5"/>
                  </a:solidFill>
                  <a:latin typeface="Akzidenz-Grotesk BQ" panose="02000503000000000000" pitchFamily="50" charset="0"/>
                </a:rPr>
                <a:t>Competitors</a:t>
              </a:r>
            </a:p>
          </p:txBody>
        </p:sp>
        <p:sp>
          <p:nvSpPr>
            <p:cNvPr id="10" name="AutoShape 7"/>
            <p:cNvSpPr>
              <a:spLocks noChangeArrowheads="1"/>
            </p:cNvSpPr>
            <p:nvPr/>
          </p:nvSpPr>
          <p:spPr bwMode="auto">
            <a:xfrm>
              <a:off x="2560320" y="1645920"/>
              <a:ext cx="4297680" cy="822960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200">
                <a:solidFill>
                  <a:schemeClr val="accent5"/>
                </a:solidFill>
              </a:endParaRPr>
            </a:p>
          </p:txBody>
        </p:sp>
      </p:grp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89805" y="1421888"/>
            <a:ext cx="1905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latin typeface="Akzidenz-Grotesk BQ" panose="02000503000000000000" pitchFamily="50" charset="0"/>
              </a:rPr>
              <a:t>Data research &amp; analysis (3Cs)</a:t>
            </a:r>
          </a:p>
        </p:txBody>
      </p:sp>
      <p:sp>
        <p:nvSpPr>
          <p:cNvPr id="15" name="AutoShape 13"/>
          <p:cNvSpPr>
            <a:spLocks noChangeArrowheads="1"/>
          </p:cNvSpPr>
          <p:nvPr/>
        </p:nvSpPr>
        <p:spPr bwMode="auto">
          <a:xfrm>
            <a:off x="2250908" y="4209957"/>
            <a:ext cx="3931920" cy="3048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>
                <a:solidFill>
                  <a:schemeClr val="accent5"/>
                </a:solidFill>
                <a:latin typeface="Akzidenz-Grotesk BQ" panose="02000503000000000000" pitchFamily="50" charset="0"/>
              </a:rPr>
              <a:t>Pricing</a:t>
            </a:r>
          </a:p>
        </p:txBody>
      </p:sp>
      <p:sp>
        <p:nvSpPr>
          <p:cNvPr id="19" name="AutoShape 19"/>
          <p:cNvSpPr>
            <a:spLocks noChangeArrowheads="1"/>
          </p:cNvSpPr>
          <p:nvPr/>
        </p:nvSpPr>
        <p:spPr bwMode="auto">
          <a:xfrm>
            <a:off x="6668732" y="4722024"/>
            <a:ext cx="1219200" cy="9144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>
                <a:solidFill>
                  <a:schemeClr val="accent5"/>
                </a:solidFill>
                <a:latin typeface="Akzidenz-Grotesk BQ" panose="02000503000000000000" pitchFamily="50" charset="0"/>
              </a:rPr>
              <a:t>Sales and Profits</a:t>
            </a:r>
          </a:p>
        </p:txBody>
      </p:sp>
      <p:sp>
        <p:nvSpPr>
          <p:cNvPr id="21" name="AutoShape 21"/>
          <p:cNvSpPr>
            <a:spLocks noChangeArrowheads="1"/>
          </p:cNvSpPr>
          <p:nvPr/>
        </p:nvSpPr>
        <p:spPr bwMode="auto">
          <a:xfrm>
            <a:off x="2084070" y="3413826"/>
            <a:ext cx="4297680" cy="1219200"/>
          </a:xfrm>
          <a:prstGeom prst="roundRect">
            <a:avLst>
              <a:gd name="adj" fmla="val 16667"/>
            </a:avLst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200"/>
          </a:p>
        </p:txBody>
      </p:sp>
      <p:sp>
        <p:nvSpPr>
          <p:cNvPr id="22" name="Rectangle 22"/>
          <p:cNvSpPr>
            <a:spLocks noChangeArrowheads="1"/>
          </p:cNvSpPr>
          <p:nvPr/>
        </p:nvSpPr>
        <p:spPr bwMode="auto">
          <a:xfrm>
            <a:off x="70755" y="3548031"/>
            <a:ext cx="19431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Marketing mix (4Ps) is positioning in action</a:t>
            </a:r>
          </a:p>
        </p:txBody>
      </p:sp>
      <p:sp>
        <p:nvSpPr>
          <p:cNvPr id="23" name="Line 25"/>
          <p:cNvSpPr>
            <a:spLocks noChangeShapeType="1"/>
          </p:cNvSpPr>
          <p:nvPr/>
        </p:nvSpPr>
        <p:spPr bwMode="auto">
          <a:xfrm>
            <a:off x="4195861" y="2115402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" name="Line 29"/>
          <p:cNvSpPr>
            <a:spLocks noChangeShapeType="1"/>
          </p:cNvSpPr>
          <p:nvPr/>
        </p:nvSpPr>
        <p:spPr bwMode="auto">
          <a:xfrm>
            <a:off x="3447649" y="2770864"/>
            <a:ext cx="18288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" name="Line 30"/>
          <p:cNvSpPr>
            <a:spLocks noChangeShapeType="1"/>
          </p:cNvSpPr>
          <p:nvPr/>
        </p:nvSpPr>
        <p:spPr bwMode="auto">
          <a:xfrm>
            <a:off x="4811228" y="2770864"/>
            <a:ext cx="18288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" name="Line 31"/>
          <p:cNvSpPr>
            <a:spLocks noChangeShapeType="1"/>
          </p:cNvSpPr>
          <p:nvPr/>
        </p:nvSpPr>
        <p:spPr bwMode="auto">
          <a:xfrm>
            <a:off x="2800349" y="3978423"/>
            <a:ext cx="0" cy="24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" name="AutoShape 35"/>
          <p:cNvSpPr>
            <a:spLocks/>
          </p:cNvSpPr>
          <p:nvPr/>
        </p:nvSpPr>
        <p:spPr bwMode="auto">
          <a:xfrm rot="10800000">
            <a:off x="6493073" y="4239824"/>
            <a:ext cx="131562" cy="1833744"/>
          </a:xfrm>
          <a:prstGeom prst="leftBrace">
            <a:avLst>
              <a:gd name="adj1" fmla="val 80556"/>
              <a:gd name="adj2" fmla="val 50000"/>
            </a:avLst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 rot="10800000" wrap="none" anchor="ctr"/>
          <a:lstStyle/>
          <a:p>
            <a:endParaRPr lang="en-US" b="1"/>
          </a:p>
        </p:txBody>
      </p:sp>
      <p:sp>
        <p:nvSpPr>
          <p:cNvPr id="31" name="Rectangle 36"/>
          <p:cNvSpPr>
            <a:spLocks noChangeArrowheads="1"/>
          </p:cNvSpPr>
          <p:nvPr/>
        </p:nvSpPr>
        <p:spPr bwMode="auto">
          <a:xfrm>
            <a:off x="51705" y="2306671"/>
            <a:ext cx="1981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kzidenz-Grotesk BQ" panose="02000503000000000000" pitchFamily="50" charset="0"/>
              </a:rPr>
              <a:t>Segmentation, targeting, and positioning (STP)</a:t>
            </a:r>
          </a:p>
        </p:txBody>
      </p:sp>
      <p:sp>
        <p:nvSpPr>
          <p:cNvPr id="35" name="Line 46"/>
          <p:cNvSpPr>
            <a:spLocks noChangeShapeType="1"/>
          </p:cNvSpPr>
          <p:nvPr/>
        </p:nvSpPr>
        <p:spPr bwMode="auto">
          <a:xfrm>
            <a:off x="2845268" y="4633026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36" name="Line 47"/>
          <p:cNvSpPr>
            <a:spLocks noChangeShapeType="1"/>
          </p:cNvSpPr>
          <p:nvPr/>
        </p:nvSpPr>
        <p:spPr bwMode="auto">
          <a:xfrm>
            <a:off x="5588468" y="4633026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" name="Rectangle 48"/>
          <p:cNvSpPr>
            <a:spLocks noChangeArrowheads="1"/>
          </p:cNvSpPr>
          <p:nvPr/>
        </p:nvSpPr>
        <p:spPr bwMode="auto">
          <a:xfrm>
            <a:off x="127905" y="4767229"/>
            <a:ext cx="1828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kzidenz-Grotesk BQ" panose="02000503000000000000" pitchFamily="50" charset="0"/>
              </a:rPr>
              <a:t>Customer management decisions (AERC)</a:t>
            </a:r>
          </a:p>
        </p:txBody>
      </p:sp>
      <p:sp>
        <p:nvSpPr>
          <p:cNvPr id="43" name="AutoShape 3"/>
          <p:cNvSpPr>
            <a:spLocks noChangeArrowheads="1"/>
          </p:cNvSpPr>
          <p:nvPr/>
        </p:nvSpPr>
        <p:spPr bwMode="auto">
          <a:xfrm>
            <a:off x="2250908" y="2542264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Segment</a:t>
            </a:r>
          </a:p>
        </p:txBody>
      </p:sp>
      <p:sp>
        <p:nvSpPr>
          <p:cNvPr id="44" name="AutoShape 4"/>
          <p:cNvSpPr>
            <a:spLocks noChangeArrowheads="1"/>
          </p:cNvSpPr>
          <p:nvPr/>
        </p:nvSpPr>
        <p:spPr bwMode="auto">
          <a:xfrm>
            <a:off x="3640154" y="2542264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Target</a:t>
            </a:r>
          </a:p>
        </p:txBody>
      </p:sp>
      <p:sp>
        <p:nvSpPr>
          <p:cNvPr id="45" name="AutoShape 6"/>
          <p:cNvSpPr>
            <a:spLocks noChangeArrowheads="1"/>
          </p:cNvSpPr>
          <p:nvPr/>
        </p:nvSpPr>
        <p:spPr bwMode="auto">
          <a:xfrm>
            <a:off x="4994108" y="2542264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Position</a:t>
            </a:r>
          </a:p>
        </p:txBody>
      </p:sp>
      <p:sp>
        <p:nvSpPr>
          <p:cNvPr id="46" name="AutoShape 7"/>
          <p:cNvSpPr>
            <a:spLocks noChangeArrowheads="1"/>
          </p:cNvSpPr>
          <p:nvPr/>
        </p:nvSpPr>
        <p:spPr bwMode="auto">
          <a:xfrm>
            <a:off x="2076049" y="2359384"/>
            <a:ext cx="4297680" cy="822960"/>
          </a:xfrm>
          <a:prstGeom prst="roundRect">
            <a:avLst>
              <a:gd name="adj" fmla="val 16667"/>
            </a:avLst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200"/>
          </a:p>
        </p:txBody>
      </p:sp>
      <p:sp>
        <p:nvSpPr>
          <p:cNvPr id="47" name="AutoShape 3"/>
          <p:cNvSpPr>
            <a:spLocks noChangeArrowheads="1"/>
          </p:cNvSpPr>
          <p:nvPr/>
        </p:nvSpPr>
        <p:spPr bwMode="auto">
          <a:xfrm>
            <a:off x="2250908" y="3535737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Product</a:t>
            </a:r>
          </a:p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(Offering)</a:t>
            </a:r>
          </a:p>
        </p:txBody>
      </p:sp>
      <p:sp>
        <p:nvSpPr>
          <p:cNvPr id="48" name="AutoShape 4"/>
          <p:cNvSpPr>
            <a:spLocks noChangeArrowheads="1"/>
          </p:cNvSpPr>
          <p:nvPr/>
        </p:nvSpPr>
        <p:spPr bwMode="auto">
          <a:xfrm>
            <a:off x="3640154" y="3535737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Place</a:t>
            </a:r>
          </a:p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(Distribution)</a:t>
            </a:r>
          </a:p>
        </p:txBody>
      </p:sp>
      <p:sp>
        <p:nvSpPr>
          <p:cNvPr id="49" name="AutoShape 6"/>
          <p:cNvSpPr>
            <a:spLocks noChangeArrowheads="1"/>
          </p:cNvSpPr>
          <p:nvPr/>
        </p:nvSpPr>
        <p:spPr bwMode="auto">
          <a:xfrm>
            <a:off x="4994108" y="3535737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Promotion</a:t>
            </a:r>
          </a:p>
        </p:txBody>
      </p:sp>
      <p:sp>
        <p:nvSpPr>
          <p:cNvPr id="50" name="Line 25"/>
          <p:cNvSpPr>
            <a:spLocks noChangeShapeType="1"/>
          </p:cNvSpPr>
          <p:nvPr/>
        </p:nvSpPr>
        <p:spPr bwMode="auto">
          <a:xfrm>
            <a:off x="4195861" y="3185226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" name="AutoShape 13"/>
          <p:cNvSpPr>
            <a:spLocks noChangeArrowheads="1"/>
          </p:cNvSpPr>
          <p:nvPr/>
        </p:nvSpPr>
        <p:spPr bwMode="auto">
          <a:xfrm>
            <a:off x="2242887" y="5657757"/>
            <a:ext cx="3931920" cy="3048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Contagion</a:t>
            </a:r>
          </a:p>
        </p:txBody>
      </p:sp>
      <p:sp>
        <p:nvSpPr>
          <p:cNvPr id="52" name="AutoShape 21"/>
          <p:cNvSpPr>
            <a:spLocks noChangeArrowheads="1"/>
          </p:cNvSpPr>
          <p:nvPr/>
        </p:nvSpPr>
        <p:spPr bwMode="auto">
          <a:xfrm>
            <a:off x="2076049" y="4859899"/>
            <a:ext cx="4297680" cy="1219200"/>
          </a:xfrm>
          <a:prstGeom prst="roundRect">
            <a:avLst>
              <a:gd name="adj" fmla="val 16667"/>
            </a:avLst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200"/>
          </a:p>
        </p:txBody>
      </p:sp>
      <p:sp>
        <p:nvSpPr>
          <p:cNvPr id="56" name="AutoShape 3"/>
          <p:cNvSpPr>
            <a:spLocks noChangeArrowheads="1"/>
          </p:cNvSpPr>
          <p:nvPr/>
        </p:nvSpPr>
        <p:spPr bwMode="auto">
          <a:xfrm>
            <a:off x="2242887" y="4969023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Acquisition</a:t>
            </a:r>
          </a:p>
        </p:txBody>
      </p:sp>
      <p:sp>
        <p:nvSpPr>
          <p:cNvPr id="57" name="AutoShape 4"/>
          <p:cNvSpPr>
            <a:spLocks noChangeArrowheads="1"/>
          </p:cNvSpPr>
          <p:nvPr/>
        </p:nvSpPr>
        <p:spPr bwMode="auto">
          <a:xfrm>
            <a:off x="3619433" y="4969023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Expansion</a:t>
            </a:r>
          </a:p>
        </p:txBody>
      </p:sp>
      <p:sp>
        <p:nvSpPr>
          <p:cNvPr id="58" name="AutoShape 6"/>
          <p:cNvSpPr>
            <a:spLocks noChangeArrowheads="1"/>
          </p:cNvSpPr>
          <p:nvPr/>
        </p:nvSpPr>
        <p:spPr bwMode="auto">
          <a:xfrm>
            <a:off x="4986087" y="4969023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Retention</a:t>
            </a:r>
          </a:p>
        </p:txBody>
      </p:sp>
      <p:sp>
        <p:nvSpPr>
          <p:cNvPr id="59" name="Line 29"/>
          <p:cNvSpPr>
            <a:spLocks noChangeShapeType="1"/>
          </p:cNvSpPr>
          <p:nvPr/>
        </p:nvSpPr>
        <p:spPr bwMode="auto">
          <a:xfrm>
            <a:off x="3439628" y="5197623"/>
            <a:ext cx="18288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0" name="Line 30"/>
          <p:cNvSpPr>
            <a:spLocks noChangeShapeType="1"/>
          </p:cNvSpPr>
          <p:nvPr/>
        </p:nvSpPr>
        <p:spPr bwMode="auto">
          <a:xfrm>
            <a:off x="4806549" y="5197623"/>
            <a:ext cx="18288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1" name="Line 31"/>
          <p:cNvSpPr>
            <a:spLocks noChangeShapeType="1"/>
          </p:cNvSpPr>
          <p:nvPr/>
        </p:nvSpPr>
        <p:spPr bwMode="auto">
          <a:xfrm>
            <a:off x="4202210" y="3992937"/>
            <a:ext cx="0" cy="24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2" name="Line 31"/>
          <p:cNvSpPr>
            <a:spLocks noChangeShapeType="1"/>
          </p:cNvSpPr>
          <p:nvPr/>
        </p:nvSpPr>
        <p:spPr bwMode="auto">
          <a:xfrm>
            <a:off x="5588468" y="3978423"/>
            <a:ext cx="0" cy="24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3" name="Line 31"/>
          <p:cNvSpPr>
            <a:spLocks noChangeShapeType="1"/>
          </p:cNvSpPr>
          <p:nvPr/>
        </p:nvSpPr>
        <p:spPr bwMode="auto">
          <a:xfrm>
            <a:off x="2793999" y="5410869"/>
            <a:ext cx="0" cy="24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4" name="Line 31"/>
          <p:cNvSpPr>
            <a:spLocks noChangeShapeType="1"/>
          </p:cNvSpPr>
          <p:nvPr/>
        </p:nvSpPr>
        <p:spPr bwMode="auto">
          <a:xfrm>
            <a:off x="4195860" y="5425383"/>
            <a:ext cx="0" cy="24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5" name="Line 31"/>
          <p:cNvSpPr>
            <a:spLocks noChangeShapeType="1"/>
          </p:cNvSpPr>
          <p:nvPr/>
        </p:nvSpPr>
        <p:spPr bwMode="auto">
          <a:xfrm>
            <a:off x="5582118" y="5410869"/>
            <a:ext cx="0" cy="24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551446" y="1824093"/>
            <a:ext cx="21691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Who to serve?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551446" y="2781134"/>
            <a:ext cx="251222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What to provide?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696519" y="3790624"/>
            <a:ext cx="208422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How to reach </a:t>
            </a:r>
          </a:p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&amp; engage?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551446" y="5632144"/>
            <a:ext cx="235673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How to grow &amp; </a:t>
            </a:r>
          </a:p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build SCA?</a:t>
            </a:r>
          </a:p>
        </p:txBody>
      </p:sp>
      <p:sp>
        <p:nvSpPr>
          <p:cNvPr id="66" name="Rectangle 65"/>
          <p:cNvSpPr/>
          <p:nvPr/>
        </p:nvSpPr>
        <p:spPr>
          <a:xfrm>
            <a:off x="6574255" y="1138201"/>
            <a:ext cx="218681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u="sng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Key Questions</a:t>
            </a:r>
            <a:endParaRPr lang="en-US" sz="2400" b="0" u="sng" cap="none" spc="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80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3" grpId="0"/>
      <p:bldP spid="54" grpId="0"/>
      <p:bldP spid="55" grpId="0"/>
      <p:bldP spid="6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Models &amp; Strategy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33350" y="1530335"/>
          <a:ext cx="8801100" cy="44881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7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4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93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770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Product </a:t>
                      </a:r>
                    </a:p>
                    <a:p>
                      <a:r>
                        <a:rPr lang="en-US" dirty="0"/>
                        <a:t>(Gillette)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Service </a:t>
                      </a:r>
                    </a:p>
                    <a:p>
                      <a:r>
                        <a:rPr lang="en-US" dirty="0"/>
                        <a:t>(Dollar Shave</a:t>
                      </a:r>
                      <a:r>
                        <a:rPr lang="en-US" baseline="0" dirty="0"/>
                        <a:t> Club)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753">
                <a:tc>
                  <a:txBody>
                    <a:bodyPr/>
                    <a:lstStyle/>
                    <a:p>
                      <a:r>
                        <a:rPr lang="en-US" dirty="0"/>
                        <a:t>Market</a:t>
                      </a:r>
                    </a:p>
                    <a:p>
                      <a:r>
                        <a:rPr lang="en-US" dirty="0"/>
                        <a:t>(B2B or B2C)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753">
                <a:tc>
                  <a:txBody>
                    <a:bodyPr/>
                    <a:lstStyle/>
                    <a:p>
                      <a:r>
                        <a:rPr lang="en-US" dirty="0"/>
                        <a:t>Distribution Channel</a:t>
                      </a:r>
                    </a:p>
                    <a:p>
                      <a:r>
                        <a:rPr lang="en-US" dirty="0"/>
                        <a:t>(Direct</a:t>
                      </a:r>
                      <a:r>
                        <a:rPr lang="en-US" baseline="0" dirty="0"/>
                        <a:t> or Retail)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7753">
                <a:tc>
                  <a:txBody>
                    <a:bodyPr/>
                    <a:lstStyle/>
                    <a:p>
                      <a:r>
                        <a:rPr lang="en-US" dirty="0"/>
                        <a:t>Promotional Channel</a:t>
                      </a:r>
                    </a:p>
                    <a:p>
                      <a:r>
                        <a:rPr lang="en-US" dirty="0"/>
                        <a:t>(Mass media</a:t>
                      </a:r>
                      <a:r>
                        <a:rPr lang="en-US" baseline="0" dirty="0"/>
                        <a:t> or</a:t>
                      </a:r>
                      <a:r>
                        <a:rPr lang="en-US" dirty="0"/>
                        <a:t> Social media)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753">
                <a:tc>
                  <a:txBody>
                    <a:bodyPr/>
                    <a:lstStyle/>
                    <a:p>
                      <a:r>
                        <a:rPr lang="en-US" dirty="0"/>
                        <a:t>Segmentation</a:t>
                      </a:r>
                      <a:r>
                        <a:rPr lang="en-US" baseline="0" dirty="0"/>
                        <a:t> Basis</a:t>
                      </a:r>
                    </a:p>
                    <a:p>
                      <a:r>
                        <a:rPr lang="en-US" baseline="0" dirty="0"/>
                        <a:t>(Demographics, +)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753">
                <a:tc>
                  <a:txBody>
                    <a:bodyPr/>
                    <a:lstStyle/>
                    <a:p>
                      <a:r>
                        <a:rPr lang="en-US" dirty="0"/>
                        <a:t>Target Market Specificity</a:t>
                      </a:r>
                    </a:p>
                    <a:p>
                      <a:r>
                        <a:rPr lang="en-US" dirty="0"/>
                        <a:t>(Mass market or niche)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7753">
                <a:tc>
                  <a:txBody>
                    <a:bodyPr/>
                    <a:lstStyle/>
                    <a:p>
                      <a:r>
                        <a:rPr lang="en-US" dirty="0"/>
                        <a:t>SCA Basis</a:t>
                      </a:r>
                    </a:p>
                    <a:p>
                      <a:r>
                        <a:rPr lang="en-US" dirty="0"/>
                        <a:t>(Brand,</a:t>
                      </a:r>
                      <a:r>
                        <a:rPr lang="en-US" baseline="0" dirty="0"/>
                        <a:t> relationship, network effect)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35068">
            <a:off x="532936" y="670330"/>
            <a:ext cx="3173906" cy="215825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/>
                </a:solidFill>
              </a:rPr>
              <a:t>P&amp;G (Gillette) spent $2B on R&amp;D in 2014 (double Unilever) </a:t>
            </a:r>
          </a:p>
          <a:p>
            <a:r>
              <a:rPr lang="en-US" dirty="0">
                <a:solidFill>
                  <a:schemeClr val="accent5"/>
                </a:solidFill>
              </a:rPr>
              <a:t>P&amp;G spent $10B on advertising (37% more than Unilever). </a:t>
            </a:r>
          </a:p>
          <a:p>
            <a:r>
              <a:rPr lang="en-US" dirty="0">
                <a:solidFill>
                  <a:schemeClr val="accent5"/>
                </a:solidFill>
              </a:rPr>
              <a:t>P&amp;G dominates retail shelf space because of scale and relationships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7856" y="2200081"/>
            <a:ext cx="5116594" cy="3522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630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Distinctiveness</a:t>
            </a: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/>
          </p:nvPr>
        </p:nvGraphicFramePr>
        <p:xfrm>
          <a:off x="439964" y="1189665"/>
          <a:ext cx="8229600" cy="5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0400" y="3462965"/>
            <a:ext cx="584200" cy="141584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7769" y="3048000"/>
            <a:ext cx="1501245" cy="44036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5219" y="1897284"/>
            <a:ext cx="1397000" cy="108681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57727" y="1667982"/>
            <a:ext cx="1306267" cy="118951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80569" y="3172858"/>
            <a:ext cx="1560286" cy="901885"/>
          </a:xfrm>
          <a:prstGeom prst="rect">
            <a:avLst/>
          </a:prstGeom>
        </p:spPr>
      </p:pic>
      <p:pic>
        <p:nvPicPr>
          <p:cNvPr id="2050" name="Picture 2" descr="Image result for bevel shavi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5839" y="2875317"/>
            <a:ext cx="1150042" cy="32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81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117600"/>
            <a:ext cx="8229600" cy="419038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Dollar Shave Club launched in 2012</a:t>
            </a:r>
          </a:p>
          <a:p>
            <a:r>
              <a:rPr lang="en-US" dirty="0">
                <a:hlinkClick r:id="rId2"/>
              </a:rPr>
              <a:t>www.youtube.com/watch?v=ZUG9qYTJMsI</a:t>
            </a:r>
            <a:endParaRPr lang="en-US" dirty="0"/>
          </a:p>
          <a:p>
            <a:endParaRPr lang="en-US" dirty="0"/>
          </a:p>
          <a:p>
            <a:r>
              <a:rPr lang="en-US" dirty="0"/>
              <a:t>Unilever acquires Dollar Shave Club for over $1 billion</a:t>
            </a:r>
          </a:p>
          <a:p>
            <a:endParaRPr lang="en-US" dirty="0"/>
          </a:p>
          <a:p>
            <a:r>
              <a:rPr lang="en-US" dirty="0"/>
              <a:t>P&amp;G acquires Bevel in 2018</a:t>
            </a:r>
          </a:p>
          <a:p>
            <a:r>
              <a:rPr lang="en-US" dirty="0"/>
              <a:t>Harry’s raised $112M in 2018</a:t>
            </a:r>
          </a:p>
          <a:p>
            <a:endParaRPr lang="en-US" dirty="0"/>
          </a:p>
          <a:p>
            <a:r>
              <a:rPr lang="en-US" dirty="0"/>
              <a:t>Winners: Facebook, Google, Snap</a:t>
            </a:r>
          </a:p>
          <a:p>
            <a:r>
              <a:rPr lang="en-US" dirty="0"/>
              <a:t>Losers: TV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Distinctiveness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8842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Models &amp; Strategy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152400" y="1155700"/>
          <a:ext cx="8851900" cy="5016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2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2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2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29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260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Consumer Market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Business Market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49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Product &amp; Service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Service &amp;</a:t>
                      </a:r>
                      <a:r>
                        <a:rPr lang="en-US" baseline="0" dirty="0"/>
                        <a:t> Platform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Product</a:t>
                      </a:r>
                      <a:r>
                        <a:rPr lang="en-US" baseline="0" dirty="0"/>
                        <a:t> &amp; Service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Service</a:t>
                      </a:r>
                      <a:r>
                        <a:rPr lang="en-US" baseline="0" dirty="0"/>
                        <a:t> &amp; Platform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104">
                <a:tc>
                  <a:txBody>
                    <a:bodyPr/>
                    <a:lstStyle/>
                    <a:p>
                      <a:r>
                        <a:rPr lang="en-US" dirty="0"/>
                        <a:t>Apple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Windows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IBM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Amazon AWS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367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1100">
                <a:tc>
                  <a:txBody>
                    <a:bodyPr/>
                    <a:lstStyle/>
                    <a:p>
                      <a:r>
                        <a:rPr lang="en-US" dirty="0"/>
                        <a:t>Design and manufacture</a:t>
                      </a:r>
                      <a:r>
                        <a:rPr lang="en-US" baseline="0" dirty="0"/>
                        <a:t> hardware and software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Design software, others</a:t>
                      </a:r>
                      <a:r>
                        <a:rPr lang="en-US" baseline="0" dirty="0"/>
                        <a:t> compete to host it on their hardware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Sell servers to company and service them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Rent server processing as needed and host add on services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r>
                        <a:rPr lang="en-US" dirty="0"/>
                        <a:t>Ecosystem: Suppliers</a:t>
                      </a:r>
                      <a:r>
                        <a:rPr lang="en-US" baseline="0" dirty="0"/>
                        <a:t> and distributors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Ecosystem: Partners and developers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Ecosystem: Suppliers</a:t>
                      </a:r>
                      <a:r>
                        <a:rPr lang="en-US" baseline="0" dirty="0"/>
                        <a:t> and distributors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Ecosystem: Partners and developers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8819" y="2556295"/>
            <a:ext cx="2166279" cy="13807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59979" y="2556294"/>
            <a:ext cx="1570509" cy="138070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6449" y="2556294"/>
            <a:ext cx="2205052" cy="13807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2083" y="2556294"/>
            <a:ext cx="2141635" cy="138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363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Agenda for Today &amp; Next Few Classes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solidFill>
            <a:srgbClr val="FFFFFF">
              <a:alpha val="70980"/>
            </a:srgbClr>
          </a:solidFill>
        </p:spPr>
        <p:txBody>
          <a:bodyPr>
            <a:normAutofit lnSpcReduction="10000"/>
          </a:bodyPr>
          <a:lstStyle/>
          <a:p>
            <a:r>
              <a:rPr lang="en-US" dirty="0"/>
              <a:t>Today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Course Details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Introduction to Marketing Strategy</a:t>
            </a:r>
          </a:p>
          <a:p>
            <a:r>
              <a:rPr lang="en-US" dirty="0"/>
              <a:t>Wednesday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 err="1"/>
              <a:t>Markstrat</a:t>
            </a:r>
            <a:r>
              <a:rPr lang="en-US" dirty="0"/>
              <a:t> – Decision Round 1 is in class. Basics of segmentation and targeting</a:t>
            </a:r>
          </a:p>
          <a:p>
            <a:r>
              <a:rPr lang="en-US" dirty="0"/>
              <a:t>Next week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 err="1"/>
              <a:t>Markstrat</a:t>
            </a:r>
            <a:r>
              <a:rPr lang="en-US" dirty="0"/>
              <a:t> – Brand portfolio management, R&amp;D, and perceptual advertising. Basics of positioning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BSC1 – </a:t>
            </a:r>
            <a:r>
              <a:rPr lang="en-US" dirty="0" err="1"/>
              <a:t>Brandless</a:t>
            </a:r>
            <a:endParaRPr lang="en-US" dirty="0"/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773718" y="1851571"/>
            <a:ext cx="347785" cy="35169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43605" y="1689904"/>
            <a:ext cx="2708476" cy="636607"/>
          </a:xfrm>
          <a:prstGeom prst="rect">
            <a:avLst/>
          </a:prstGeom>
          <a:solidFill>
            <a:srgbClr val="F2F2F2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57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Class 2</a:t>
            </a:r>
            <a:br>
              <a:rPr lang="en-US" dirty="0"/>
            </a:br>
            <a:r>
              <a:rPr lang="en-US" dirty="0"/>
              <a:t>MARKSTRAT SIMULATION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250CC5-880C-46E9-A8D3-4651A689F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72858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Agenda for Today &amp; Next Few Classes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solidFill>
            <a:srgbClr val="FFFFFF">
              <a:alpha val="70980"/>
            </a:srgbClr>
          </a:solidFill>
        </p:spPr>
        <p:txBody>
          <a:bodyPr>
            <a:normAutofit lnSpcReduction="10000"/>
          </a:bodyPr>
          <a:lstStyle/>
          <a:p>
            <a:r>
              <a:rPr lang="en-US" dirty="0"/>
              <a:t>Today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Course Details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Introduction to Marketing Strategy</a:t>
            </a:r>
          </a:p>
          <a:p>
            <a:r>
              <a:rPr lang="en-US" dirty="0"/>
              <a:t>Wednesday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 err="1"/>
              <a:t>Markstrat</a:t>
            </a:r>
            <a:r>
              <a:rPr lang="en-US" dirty="0"/>
              <a:t> – Decision Round 1 is in class. Basics of segmentation and targeting</a:t>
            </a:r>
          </a:p>
          <a:p>
            <a:r>
              <a:rPr lang="en-US" dirty="0"/>
              <a:t>Next week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 err="1"/>
              <a:t>Markstrat</a:t>
            </a:r>
            <a:r>
              <a:rPr lang="en-US" dirty="0"/>
              <a:t> – Brand portfolio management, R&amp;D, and perceptual advertising. Basics of positioning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BSC1 – </a:t>
            </a:r>
            <a:r>
              <a:rPr lang="en-US" dirty="0" err="1"/>
              <a:t>Brandless</a:t>
            </a:r>
            <a:endParaRPr lang="en-US" dirty="0"/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715844" y="3344705"/>
            <a:ext cx="347785" cy="35169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89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</a:t>
            </a:r>
            <a:r>
              <a:rPr lang="en-US" dirty="0" err="1"/>
              <a:t>Markstrat</a:t>
            </a:r>
            <a:r>
              <a:rPr lang="en-US" dirty="0"/>
              <a:t>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15950" y="1270460"/>
            <a:ext cx="7886700" cy="5045075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Strategy</a:t>
            </a:r>
          </a:p>
          <a:p>
            <a:pPr marL="1033463" lvl="1" indent="-457200"/>
            <a:r>
              <a:rPr lang="en-US" dirty="0"/>
              <a:t>STP to create &amp; hold valuable position</a:t>
            </a:r>
          </a:p>
          <a:p>
            <a:pPr marL="1033463" lvl="1" indent="-457200"/>
            <a:r>
              <a:rPr lang="en-US" dirty="0"/>
              <a:t>Long term planning &amp; short term execution</a:t>
            </a:r>
          </a:p>
          <a:p>
            <a:r>
              <a:rPr lang="en-US" dirty="0">
                <a:solidFill>
                  <a:srgbClr val="007935"/>
                </a:solidFill>
              </a:rPr>
              <a:t>Interrelated Decisions</a:t>
            </a:r>
          </a:p>
          <a:p>
            <a:pPr marL="1033463" lvl="1" indent="-457200"/>
            <a:r>
              <a:rPr lang="en-US" dirty="0"/>
              <a:t>Constraints (budget &amp; time) </a:t>
            </a:r>
          </a:p>
          <a:p>
            <a:pPr marL="1033463" lvl="1" indent="-457200"/>
            <a:r>
              <a:rPr lang="en-US" dirty="0"/>
              <a:t>Synergies (R&amp;D, marketing mix, sales &amp; budget)</a:t>
            </a:r>
          </a:p>
          <a:p>
            <a:pPr marL="457200" indent="-457200"/>
            <a:r>
              <a:rPr lang="en-US" dirty="0">
                <a:solidFill>
                  <a:srgbClr val="007935"/>
                </a:solidFill>
              </a:rPr>
              <a:t>Research &amp; Analytics</a:t>
            </a:r>
          </a:p>
          <a:p>
            <a:pPr marL="1033463" lvl="1" indent="-457200"/>
            <a:r>
              <a:rPr lang="en-US" dirty="0"/>
              <a:t>Conjoint &amp; STP (semantic and/or MDS)</a:t>
            </a:r>
          </a:p>
          <a:p>
            <a:pPr marL="1033463" lvl="1" indent="-457200"/>
            <a:r>
              <a:rPr lang="en-US" dirty="0"/>
              <a:t>Experiments</a:t>
            </a:r>
          </a:p>
          <a:p>
            <a:pPr marL="457200" indent="-457200"/>
            <a:r>
              <a:rPr lang="en-US" dirty="0">
                <a:solidFill>
                  <a:srgbClr val="007935"/>
                </a:solidFill>
              </a:rPr>
              <a:t>Competition (Game Theory) &amp; Change</a:t>
            </a:r>
          </a:p>
          <a:p>
            <a:pPr marL="457200" indent="-457200"/>
            <a:r>
              <a:rPr lang="en-US" dirty="0">
                <a:solidFill>
                  <a:srgbClr val="007935"/>
                </a:solidFill>
              </a:rPr>
              <a:t>Teamwork</a:t>
            </a:r>
          </a:p>
          <a:p>
            <a:pPr marL="1033463" lvl="1" indent="-457200"/>
            <a:r>
              <a:rPr lang="en-US" dirty="0">
                <a:sym typeface="Wingdings" panose="05000000000000000000" pitchFamily="2" charset="2"/>
              </a:rPr>
              <a:t> or </a:t>
            </a:r>
          </a:p>
          <a:p>
            <a:pPr marL="457200" indent="-457200"/>
            <a:r>
              <a:rPr lang="en-US" dirty="0">
                <a:solidFill>
                  <a:srgbClr val="007935"/>
                </a:solidFill>
                <a:sym typeface="Wingdings" panose="05000000000000000000" pitchFamily="2" charset="2"/>
              </a:rPr>
              <a:t>Objective Performance ($ is blind)</a:t>
            </a:r>
            <a:endParaRPr lang="en-US" dirty="0">
              <a:solidFill>
                <a:srgbClr val="007935"/>
              </a:solidFill>
            </a:endParaRPr>
          </a:p>
          <a:p>
            <a:pPr marL="1033463" lvl="1" indent="-457200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8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ounded Rectangle 68"/>
          <p:cNvSpPr/>
          <p:nvPr/>
        </p:nvSpPr>
        <p:spPr>
          <a:xfrm>
            <a:off x="137069" y="4789069"/>
            <a:ext cx="8923659" cy="15939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89805" y="1092200"/>
            <a:ext cx="8923659" cy="358653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9099" y="127000"/>
            <a:ext cx="8482583" cy="838200"/>
          </a:xfrm>
        </p:spPr>
        <p:txBody>
          <a:bodyPr>
            <a:noAutofit/>
          </a:bodyPr>
          <a:lstStyle/>
          <a:p>
            <a:r>
              <a:rPr lang="en-US" sz="2800" dirty="0" err="1"/>
              <a:t>Markstrat</a:t>
            </a:r>
            <a:r>
              <a:rPr lang="en-US" sz="2800" dirty="0"/>
              <a:t> and the Marketing Strategy Framework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23</a:t>
            </a:fld>
            <a:endParaRPr lang="en-US" dirty="0"/>
          </a:p>
        </p:txBody>
      </p:sp>
      <p:grpSp>
        <p:nvGrpSpPr>
          <p:cNvPr id="41" name="Group 40"/>
          <p:cNvGrpSpPr/>
          <p:nvPr/>
        </p:nvGrpSpPr>
        <p:grpSpPr>
          <a:xfrm>
            <a:off x="2076049" y="1300546"/>
            <a:ext cx="4297680" cy="822960"/>
            <a:chOff x="2560320" y="1645920"/>
            <a:chExt cx="4297680" cy="822960"/>
          </a:xfrm>
        </p:grpSpPr>
        <p:sp>
          <p:nvSpPr>
            <p:cNvPr id="7" name="AutoShape 3"/>
            <p:cNvSpPr>
              <a:spLocks noChangeArrowheads="1"/>
            </p:cNvSpPr>
            <p:nvPr/>
          </p:nvSpPr>
          <p:spPr bwMode="auto">
            <a:xfrm>
              <a:off x="2743200" y="1828800"/>
              <a:ext cx="1188720" cy="457200"/>
            </a:xfrm>
            <a:prstGeom prst="roundRect">
              <a:avLst>
                <a:gd name="adj" fmla="val 16667"/>
              </a:avLst>
            </a:prstGeom>
            <a:solidFill>
              <a:srgbClr val="333367">
                <a:alpha val="14902"/>
              </a:srgbClr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dirty="0">
                  <a:solidFill>
                    <a:schemeClr val="accent5"/>
                  </a:solidFill>
                  <a:latin typeface="Akzidenz-Grotesk BQ" panose="02000503000000000000" pitchFamily="50" charset="0"/>
                </a:rPr>
                <a:t>Customers</a:t>
              </a:r>
            </a:p>
          </p:txBody>
        </p:sp>
        <p:sp>
          <p:nvSpPr>
            <p:cNvPr id="8" name="AutoShape 4"/>
            <p:cNvSpPr>
              <a:spLocks noChangeArrowheads="1"/>
            </p:cNvSpPr>
            <p:nvPr/>
          </p:nvSpPr>
          <p:spPr bwMode="auto">
            <a:xfrm>
              <a:off x="4132446" y="1828800"/>
              <a:ext cx="1188720" cy="457200"/>
            </a:xfrm>
            <a:prstGeom prst="roundRect">
              <a:avLst>
                <a:gd name="adj" fmla="val 16667"/>
              </a:avLst>
            </a:prstGeom>
            <a:solidFill>
              <a:srgbClr val="333367">
                <a:alpha val="14902"/>
              </a:srgbClr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sz="1200" dirty="0">
                  <a:solidFill>
                    <a:schemeClr val="accent5"/>
                  </a:solidFill>
                  <a:latin typeface="Akzidenz-Grotesk BQ" panose="02000503000000000000" pitchFamily="50" charset="0"/>
                </a:rPr>
                <a:t>Company</a:t>
              </a:r>
            </a:p>
          </p:txBody>
        </p:sp>
        <p:sp>
          <p:nvSpPr>
            <p:cNvPr id="9" name="AutoShape 6"/>
            <p:cNvSpPr>
              <a:spLocks noChangeArrowheads="1"/>
            </p:cNvSpPr>
            <p:nvPr/>
          </p:nvSpPr>
          <p:spPr bwMode="auto">
            <a:xfrm>
              <a:off x="5486400" y="1828800"/>
              <a:ext cx="1188720" cy="457200"/>
            </a:xfrm>
            <a:prstGeom prst="roundRect">
              <a:avLst>
                <a:gd name="adj" fmla="val 16667"/>
              </a:avLst>
            </a:prstGeom>
            <a:solidFill>
              <a:srgbClr val="333367">
                <a:alpha val="14902"/>
              </a:srgbClr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sz="1200">
                  <a:solidFill>
                    <a:schemeClr val="accent5"/>
                  </a:solidFill>
                  <a:latin typeface="Akzidenz-Grotesk BQ" panose="02000503000000000000" pitchFamily="50" charset="0"/>
                </a:rPr>
                <a:t>Competitors</a:t>
              </a:r>
            </a:p>
          </p:txBody>
        </p:sp>
        <p:sp>
          <p:nvSpPr>
            <p:cNvPr id="10" name="AutoShape 7"/>
            <p:cNvSpPr>
              <a:spLocks noChangeArrowheads="1"/>
            </p:cNvSpPr>
            <p:nvPr/>
          </p:nvSpPr>
          <p:spPr bwMode="auto">
            <a:xfrm>
              <a:off x="2560320" y="1645920"/>
              <a:ext cx="4297680" cy="822960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200">
                <a:solidFill>
                  <a:schemeClr val="accent5"/>
                </a:solidFill>
              </a:endParaRPr>
            </a:p>
          </p:txBody>
        </p:sp>
      </p:grp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89805" y="1421888"/>
            <a:ext cx="1905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accent5">
                    <a:lumMod val="75000"/>
                    <a:lumOff val="25000"/>
                  </a:schemeClr>
                </a:solidFill>
                <a:latin typeface="Akzidenz-Grotesk BQ" panose="02000503000000000000" pitchFamily="50" charset="0"/>
              </a:rPr>
              <a:t>Data research &amp; analysis (3Cs)</a:t>
            </a:r>
          </a:p>
        </p:txBody>
      </p:sp>
      <p:sp>
        <p:nvSpPr>
          <p:cNvPr id="15" name="AutoShape 13"/>
          <p:cNvSpPr>
            <a:spLocks noChangeArrowheads="1"/>
          </p:cNvSpPr>
          <p:nvPr/>
        </p:nvSpPr>
        <p:spPr bwMode="auto">
          <a:xfrm>
            <a:off x="2250908" y="4209957"/>
            <a:ext cx="3931920" cy="3048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>
                <a:solidFill>
                  <a:schemeClr val="accent5"/>
                </a:solidFill>
                <a:latin typeface="Akzidenz-Grotesk BQ" panose="02000503000000000000" pitchFamily="50" charset="0"/>
              </a:rPr>
              <a:t>Pricing</a:t>
            </a:r>
          </a:p>
        </p:txBody>
      </p:sp>
      <p:sp>
        <p:nvSpPr>
          <p:cNvPr id="21" name="AutoShape 21"/>
          <p:cNvSpPr>
            <a:spLocks noChangeArrowheads="1"/>
          </p:cNvSpPr>
          <p:nvPr/>
        </p:nvSpPr>
        <p:spPr bwMode="auto">
          <a:xfrm>
            <a:off x="2084070" y="3413826"/>
            <a:ext cx="4297680" cy="1219200"/>
          </a:xfrm>
          <a:prstGeom prst="roundRect">
            <a:avLst>
              <a:gd name="adj" fmla="val 16667"/>
            </a:avLst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200"/>
          </a:p>
        </p:txBody>
      </p:sp>
      <p:sp>
        <p:nvSpPr>
          <p:cNvPr id="22" name="Rectangle 22"/>
          <p:cNvSpPr>
            <a:spLocks noChangeArrowheads="1"/>
          </p:cNvSpPr>
          <p:nvPr/>
        </p:nvSpPr>
        <p:spPr bwMode="auto">
          <a:xfrm>
            <a:off x="70755" y="3433731"/>
            <a:ext cx="19431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5">
                    <a:lumMod val="75000"/>
                    <a:lumOff val="25000"/>
                  </a:schemeClr>
                </a:solidFill>
                <a:latin typeface="Akzidenz-Grotesk BQ" panose="02000503000000000000" pitchFamily="50" charset="0"/>
              </a:rPr>
              <a:t>Marketing mix (4Ps) is positioning in action</a:t>
            </a:r>
          </a:p>
        </p:txBody>
      </p:sp>
      <p:sp>
        <p:nvSpPr>
          <p:cNvPr id="23" name="Line 25"/>
          <p:cNvSpPr>
            <a:spLocks noChangeShapeType="1"/>
          </p:cNvSpPr>
          <p:nvPr/>
        </p:nvSpPr>
        <p:spPr bwMode="auto">
          <a:xfrm>
            <a:off x="4195861" y="2115402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" name="Line 29"/>
          <p:cNvSpPr>
            <a:spLocks noChangeShapeType="1"/>
          </p:cNvSpPr>
          <p:nvPr/>
        </p:nvSpPr>
        <p:spPr bwMode="auto">
          <a:xfrm>
            <a:off x="3447649" y="2770864"/>
            <a:ext cx="18288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" name="Line 30"/>
          <p:cNvSpPr>
            <a:spLocks noChangeShapeType="1"/>
          </p:cNvSpPr>
          <p:nvPr/>
        </p:nvSpPr>
        <p:spPr bwMode="auto">
          <a:xfrm>
            <a:off x="4811228" y="2770864"/>
            <a:ext cx="18288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" name="Line 31"/>
          <p:cNvSpPr>
            <a:spLocks noChangeShapeType="1"/>
          </p:cNvSpPr>
          <p:nvPr/>
        </p:nvSpPr>
        <p:spPr bwMode="auto">
          <a:xfrm>
            <a:off x="2800349" y="3978423"/>
            <a:ext cx="0" cy="24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" name="Rectangle 36"/>
          <p:cNvSpPr>
            <a:spLocks noChangeArrowheads="1"/>
          </p:cNvSpPr>
          <p:nvPr/>
        </p:nvSpPr>
        <p:spPr bwMode="auto">
          <a:xfrm>
            <a:off x="51705" y="2306671"/>
            <a:ext cx="1981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5">
                    <a:lumMod val="75000"/>
                    <a:lumOff val="25000"/>
                  </a:schemeClr>
                </a:solidFill>
                <a:latin typeface="Akzidenz-Grotesk BQ" panose="02000503000000000000" pitchFamily="50" charset="0"/>
              </a:rPr>
              <a:t>Segmentation, targeting, and positioning (STP)</a:t>
            </a:r>
          </a:p>
        </p:txBody>
      </p:sp>
      <p:sp>
        <p:nvSpPr>
          <p:cNvPr id="35" name="Line 46"/>
          <p:cNvSpPr>
            <a:spLocks noChangeShapeType="1"/>
          </p:cNvSpPr>
          <p:nvPr/>
        </p:nvSpPr>
        <p:spPr bwMode="auto">
          <a:xfrm>
            <a:off x="2845268" y="4633026"/>
            <a:ext cx="0" cy="228600"/>
          </a:xfrm>
          <a:prstGeom prst="line">
            <a:avLst/>
          </a:prstGeom>
          <a:noFill/>
          <a:ln w="25400">
            <a:solidFill>
              <a:schemeClr val="accent6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36" name="Line 47"/>
          <p:cNvSpPr>
            <a:spLocks noChangeShapeType="1"/>
          </p:cNvSpPr>
          <p:nvPr/>
        </p:nvSpPr>
        <p:spPr bwMode="auto">
          <a:xfrm>
            <a:off x="5588468" y="4633026"/>
            <a:ext cx="0" cy="228600"/>
          </a:xfrm>
          <a:prstGeom prst="line">
            <a:avLst/>
          </a:prstGeom>
          <a:noFill/>
          <a:ln w="25400">
            <a:solidFill>
              <a:schemeClr val="accent6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" name="Rectangle 48"/>
          <p:cNvSpPr>
            <a:spLocks noChangeArrowheads="1"/>
          </p:cNvSpPr>
          <p:nvPr/>
        </p:nvSpPr>
        <p:spPr bwMode="auto">
          <a:xfrm>
            <a:off x="127905" y="4970429"/>
            <a:ext cx="1828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5">
                    <a:lumMod val="75000"/>
                    <a:lumOff val="25000"/>
                  </a:schemeClr>
                </a:solidFill>
                <a:latin typeface="Akzidenz-Grotesk BQ" panose="02000503000000000000" pitchFamily="50" charset="0"/>
              </a:rPr>
              <a:t>Customer management decisions (AERC)</a:t>
            </a:r>
          </a:p>
        </p:txBody>
      </p:sp>
      <p:sp>
        <p:nvSpPr>
          <p:cNvPr id="43" name="AutoShape 3"/>
          <p:cNvSpPr>
            <a:spLocks noChangeArrowheads="1"/>
          </p:cNvSpPr>
          <p:nvPr/>
        </p:nvSpPr>
        <p:spPr bwMode="auto">
          <a:xfrm>
            <a:off x="2250908" y="2542264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Segment</a:t>
            </a:r>
          </a:p>
        </p:txBody>
      </p:sp>
      <p:sp>
        <p:nvSpPr>
          <p:cNvPr id="44" name="AutoShape 4"/>
          <p:cNvSpPr>
            <a:spLocks noChangeArrowheads="1"/>
          </p:cNvSpPr>
          <p:nvPr/>
        </p:nvSpPr>
        <p:spPr bwMode="auto">
          <a:xfrm>
            <a:off x="3640154" y="2542264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Target</a:t>
            </a:r>
          </a:p>
        </p:txBody>
      </p:sp>
      <p:sp>
        <p:nvSpPr>
          <p:cNvPr id="45" name="AutoShape 6"/>
          <p:cNvSpPr>
            <a:spLocks noChangeArrowheads="1"/>
          </p:cNvSpPr>
          <p:nvPr/>
        </p:nvSpPr>
        <p:spPr bwMode="auto">
          <a:xfrm>
            <a:off x="4994108" y="2542264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Position</a:t>
            </a:r>
          </a:p>
        </p:txBody>
      </p:sp>
      <p:sp>
        <p:nvSpPr>
          <p:cNvPr id="46" name="AutoShape 7"/>
          <p:cNvSpPr>
            <a:spLocks noChangeArrowheads="1"/>
          </p:cNvSpPr>
          <p:nvPr/>
        </p:nvSpPr>
        <p:spPr bwMode="auto">
          <a:xfrm>
            <a:off x="2076049" y="2359384"/>
            <a:ext cx="4297680" cy="822960"/>
          </a:xfrm>
          <a:prstGeom prst="roundRect">
            <a:avLst>
              <a:gd name="adj" fmla="val 16667"/>
            </a:avLst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200"/>
          </a:p>
        </p:txBody>
      </p:sp>
      <p:sp>
        <p:nvSpPr>
          <p:cNvPr id="47" name="AutoShape 3"/>
          <p:cNvSpPr>
            <a:spLocks noChangeArrowheads="1"/>
          </p:cNvSpPr>
          <p:nvPr/>
        </p:nvSpPr>
        <p:spPr bwMode="auto">
          <a:xfrm>
            <a:off x="2250908" y="3535737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Product</a:t>
            </a:r>
          </a:p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(Offering)</a:t>
            </a:r>
          </a:p>
        </p:txBody>
      </p:sp>
      <p:sp>
        <p:nvSpPr>
          <p:cNvPr id="48" name="AutoShape 4"/>
          <p:cNvSpPr>
            <a:spLocks noChangeArrowheads="1"/>
          </p:cNvSpPr>
          <p:nvPr/>
        </p:nvSpPr>
        <p:spPr bwMode="auto">
          <a:xfrm>
            <a:off x="3640154" y="3535737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Place</a:t>
            </a:r>
          </a:p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(Distribution)</a:t>
            </a:r>
          </a:p>
        </p:txBody>
      </p:sp>
      <p:sp>
        <p:nvSpPr>
          <p:cNvPr id="49" name="AutoShape 6"/>
          <p:cNvSpPr>
            <a:spLocks noChangeArrowheads="1"/>
          </p:cNvSpPr>
          <p:nvPr/>
        </p:nvSpPr>
        <p:spPr bwMode="auto">
          <a:xfrm>
            <a:off x="4994108" y="3535737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Promotion</a:t>
            </a:r>
          </a:p>
        </p:txBody>
      </p:sp>
      <p:sp>
        <p:nvSpPr>
          <p:cNvPr id="50" name="Line 25"/>
          <p:cNvSpPr>
            <a:spLocks noChangeShapeType="1"/>
          </p:cNvSpPr>
          <p:nvPr/>
        </p:nvSpPr>
        <p:spPr bwMode="auto">
          <a:xfrm>
            <a:off x="4195861" y="3185226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" name="AutoShape 13"/>
          <p:cNvSpPr>
            <a:spLocks noChangeArrowheads="1"/>
          </p:cNvSpPr>
          <p:nvPr/>
        </p:nvSpPr>
        <p:spPr bwMode="auto">
          <a:xfrm>
            <a:off x="2242887" y="5657757"/>
            <a:ext cx="3931920" cy="3048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accent6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Contagion</a:t>
            </a:r>
          </a:p>
        </p:txBody>
      </p:sp>
      <p:sp>
        <p:nvSpPr>
          <p:cNvPr id="52" name="AutoShape 21"/>
          <p:cNvSpPr>
            <a:spLocks noChangeArrowheads="1"/>
          </p:cNvSpPr>
          <p:nvPr/>
        </p:nvSpPr>
        <p:spPr bwMode="auto">
          <a:xfrm>
            <a:off x="2076049" y="4858658"/>
            <a:ext cx="4297680" cy="1219200"/>
          </a:xfrm>
          <a:prstGeom prst="roundRect">
            <a:avLst>
              <a:gd name="adj" fmla="val 16667"/>
            </a:avLst>
          </a:prstGeom>
          <a:noFill/>
          <a:ln w="25400">
            <a:solidFill>
              <a:schemeClr val="accent6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200"/>
          </a:p>
        </p:txBody>
      </p:sp>
      <p:sp>
        <p:nvSpPr>
          <p:cNvPr id="56" name="AutoShape 3"/>
          <p:cNvSpPr>
            <a:spLocks noChangeArrowheads="1"/>
          </p:cNvSpPr>
          <p:nvPr/>
        </p:nvSpPr>
        <p:spPr bwMode="auto">
          <a:xfrm>
            <a:off x="2242887" y="4969023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accent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Acquisition</a:t>
            </a:r>
          </a:p>
        </p:txBody>
      </p:sp>
      <p:sp>
        <p:nvSpPr>
          <p:cNvPr id="57" name="AutoShape 4"/>
          <p:cNvSpPr>
            <a:spLocks noChangeArrowheads="1"/>
          </p:cNvSpPr>
          <p:nvPr/>
        </p:nvSpPr>
        <p:spPr bwMode="auto">
          <a:xfrm>
            <a:off x="3619433" y="4969023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accent6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Expansion</a:t>
            </a:r>
          </a:p>
        </p:txBody>
      </p:sp>
      <p:sp>
        <p:nvSpPr>
          <p:cNvPr id="58" name="AutoShape 6"/>
          <p:cNvSpPr>
            <a:spLocks noChangeArrowheads="1"/>
          </p:cNvSpPr>
          <p:nvPr/>
        </p:nvSpPr>
        <p:spPr bwMode="auto">
          <a:xfrm>
            <a:off x="4986087" y="4969023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accent6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solidFill>
                  <a:schemeClr val="accent5"/>
                </a:solidFill>
                <a:latin typeface="Akzidenz-Grotesk BQ" panose="02000503000000000000" pitchFamily="50" charset="0"/>
              </a:rPr>
              <a:t>Retention</a:t>
            </a:r>
          </a:p>
        </p:txBody>
      </p:sp>
      <p:sp>
        <p:nvSpPr>
          <p:cNvPr id="59" name="Line 29"/>
          <p:cNvSpPr>
            <a:spLocks noChangeShapeType="1"/>
          </p:cNvSpPr>
          <p:nvPr/>
        </p:nvSpPr>
        <p:spPr bwMode="auto">
          <a:xfrm>
            <a:off x="3439628" y="5197623"/>
            <a:ext cx="182880" cy="0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0" name="Line 30"/>
          <p:cNvSpPr>
            <a:spLocks noChangeShapeType="1"/>
          </p:cNvSpPr>
          <p:nvPr/>
        </p:nvSpPr>
        <p:spPr bwMode="auto">
          <a:xfrm>
            <a:off x="4806549" y="5197623"/>
            <a:ext cx="182880" cy="0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1" name="Line 31"/>
          <p:cNvSpPr>
            <a:spLocks noChangeShapeType="1"/>
          </p:cNvSpPr>
          <p:nvPr/>
        </p:nvSpPr>
        <p:spPr bwMode="auto">
          <a:xfrm>
            <a:off x="4202210" y="3992937"/>
            <a:ext cx="0" cy="24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2" name="Line 31"/>
          <p:cNvSpPr>
            <a:spLocks noChangeShapeType="1"/>
          </p:cNvSpPr>
          <p:nvPr/>
        </p:nvSpPr>
        <p:spPr bwMode="auto">
          <a:xfrm>
            <a:off x="5588468" y="3978423"/>
            <a:ext cx="0" cy="24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3" name="Line 31"/>
          <p:cNvSpPr>
            <a:spLocks noChangeShapeType="1"/>
          </p:cNvSpPr>
          <p:nvPr/>
        </p:nvSpPr>
        <p:spPr bwMode="auto">
          <a:xfrm>
            <a:off x="2793999" y="5410869"/>
            <a:ext cx="0" cy="246888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4" name="Line 31"/>
          <p:cNvSpPr>
            <a:spLocks noChangeShapeType="1"/>
          </p:cNvSpPr>
          <p:nvPr/>
        </p:nvSpPr>
        <p:spPr bwMode="auto">
          <a:xfrm>
            <a:off x="4195860" y="5425383"/>
            <a:ext cx="0" cy="246888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5" name="Line 31"/>
          <p:cNvSpPr>
            <a:spLocks noChangeShapeType="1"/>
          </p:cNvSpPr>
          <p:nvPr/>
        </p:nvSpPr>
        <p:spPr bwMode="auto">
          <a:xfrm>
            <a:off x="5582118" y="5410869"/>
            <a:ext cx="0" cy="246888"/>
          </a:xfrm>
          <a:prstGeom prst="line">
            <a:avLst/>
          </a:prstGeom>
          <a:noFill/>
          <a:ln w="9525">
            <a:solidFill>
              <a:schemeClr val="accent6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477193" y="2412903"/>
            <a:ext cx="253627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Markstrat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6477192" y="4782193"/>
            <a:ext cx="253627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Not</a:t>
            </a:r>
          </a:p>
          <a:p>
            <a:pPr algn="ctr"/>
            <a:r>
              <a:rPr lang="en-US" sz="4400" b="0" cap="none" spc="0" dirty="0" err="1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Markstrat</a:t>
            </a:r>
            <a:endParaRPr lang="en-US" sz="4400" b="0" cap="none" spc="0" dirty="0">
              <a:ln w="0"/>
              <a:solidFill>
                <a:schemeClr val="accent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94775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3F4869C3-E133-4BFE-9A1E-2D1906E8EC4C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821" y="309297"/>
            <a:ext cx="2702973" cy="3157801"/>
          </a:xfrm>
          <a:prstGeom prst="rect">
            <a:avLst/>
          </a:prstGeom>
        </p:spPr>
      </p:pic>
      <p:sp>
        <p:nvSpPr>
          <p:cNvPr id="13" name="Title 5"/>
          <p:cNvSpPr>
            <a:spLocks noGrp="1"/>
          </p:cNvSpPr>
          <p:nvPr>
            <p:ph type="title"/>
          </p:nvPr>
        </p:nvSpPr>
        <p:spPr>
          <a:xfrm>
            <a:off x="3011714" y="309297"/>
            <a:ext cx="5280025" cy="957262"/>
          </a:xfrm>
        </p:spPr>
        <p:txBody>
          <a:bodyPr>
            <a:noAutofit/>
          </a:bodyPr>
          <a:lstStyle/>
          <a:p>
            <a:r>
              <a:rPr lang="de-DE" sz="3000" b="1" i="0" dirty="0">
                <a:solidFill>
                  <a:schemeClr val="tx1"/>
                </a:solidFill>
                <a:latin typeface="Century Gothic"/>
                <a:cs typeface="Century Gothic"/>
              </a:rPr>
              <a:t>Karl von Clausewitz,</a:t>
            </a:r>
            <a:br>
              <a:rPr lang="de-DE" sz="3000" b="1" i="0" dirty="0">
                <a:solidFill>
                  <a:schemeClr val="tx1"/>
                </a:solidFill>
                <a:latin typeface="Century Gothic"/>
                <a:cs typeface="Century Gothic"/>
              </a:rPr>
            </a:br>
            <a:r>
              <a:rPr lang="de-DE" sz="3000" b="1" i="0" dirty="0">
                <a:solidFill>
                  <a:schemeClr val="tx1"/>
                </a:solidFill>
                <a:latin typeface="Century Gothic"/>
                <a:cs typeface="Century Gothic"/>
              </a:rPr>
              <a:t>On War, 1832</a:t>
            </a:r>
            <a:endParaRPr lang="en-US" sz="3000" b="1" i="0" dirty="0">
              <a:solidFill>
                <a:schemeClr val="tx1"/>
              </a:solidFill>
              <a:latin typeface="Century Gothic"/>
              <a:cs typeface="Century Gothic"/>
            </a:endParaRPr>
          </a:p>
        </p:txBody>
      </p:sp>
      <p:sp>
        <p:nvSpPr>
          <p:cNvPr id="14" name="Text Placeholder 7"/>
          <p:cNvSpPr txBox="1">
            <a:spLocks/>
          </p:cNvSpPr>
          <p:nvPr/>
        </p:nvSpPr>
        <p:spPr>
          <a:xfrm>
            <a:off x="3011714" y="1324268"/>
            <a:ext cx="5737225" cy="20851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Tx/>
              <a:buSzPct val="100000"/>
              <a:buFontTx/>
              <a:buBlip>
                <a:blip r:embed="rId4"/>
              </a:buBlip>
              <a:defRPr sz="32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Tx/>
              <a:buSzPct val="100000"/>
              <a:buFontTx/>
              <a:buBlip>
                <a:blip r:embed="rId4"/>
              </a:buBlip>
              <a:defRPr sz="28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Tx/>
              <a:buSzPct val="100000"/>
              <a:buFontTx/>
              <a:buBlip>
                <a:blip r:embed="rId4"/>
              </a:buBlip>
              <a:defRPr sz="24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Tx/>
              <a:buSzPct val="100000"/>
              <a:buFontTx/>
              <a:buBlip>
                <a:blip r:embed="rId4"/>
              </a:buBlip>
              <a:defRPr sz="20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Tx/>
              <a:buSzPct val="100000"/>
              <a:buFontTx/>
              <a:buBlip>
                <a:blip r:embed="rId4"/>
              </a:buBlip>
              <a:defRPr sz="20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2800" dirty="0"/>
              <a:t>“Where absolute superiority is not attainable, you must produce a relative one at the decisive point by making skillful use of what you have.”</a:t>
            </a:r>
          </a:p>
        </p:txBody>
      </p:sp>
    </p:spTree>
    <p:extLst>
      <p:ext uri="{BB962C8B-B14F-4D97-AF65-F5344CB8AC3E}">
        <p14:creationId xmlns:p14="http://schemas.microsoft.com/office/powerpoint/2010/main" val="20180369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600" dirty="0"/>
              <a:t>Understand P&amp;L: </a:t>
            </a:r>
            <a:r>
              <a:rPr lang="en-US" sz="3600" dirty="0">
                <a:sym typeface="Wingdings" panose="05000000000000000000" pitchFamily="2" charset="2"/>
              </a:rPr>
              <a:t>CEO Level Strategy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9965" y="1228041"/>
            <a:ext cx="7107563" cy="5171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3559304578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Your Objective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>
                <a:solidFill>
                  <a:srgbClr val="007935"/>
                </a:solidFill>
              </a:rPr>
              <a:t>Maximize your Stock Price Index </a:t>
            </a:r>
          </a:p>
          <a:p>
            <a:pPr eaLnBrk="1" hangingPunct="1"/>
            <a:r>
              <a:rPr lang="en-US" sz="2800" dirty="0">
                <a:solidFill>
                  <a:srgbClr val="007935"/>
                </a:solidFill>
              </a:rPr>
              <a:t>You will have to optimize:</a:t>
            </a:r>
          </a:p>
          <a:p>
            <a:pPr lvl="1" eaLnBrk="1" hangingPunct="1"/>
            <a:r>
              <a:rPr lang="en-US" sz="2400" dirty="0"/>
              <a:t>Market share</a:t>
            </a:r>
          </a:p>
          <a:p>
            <a:pPr lvl="1" eaLnBrk="1" hangingPunct="1"/>
            <a:r>
              <a:rPr lang="en-US" sz="2400" dirty="0"/>
              <a:t>Sales growth</a:t>
            </a:r>
          </a:p>
          <a:p>
            <a:pPr lvl="1" eaLnBrk="1" hangingPunct="1"/>
            <a:r>
              <a:rPr lang="en-US" sz="2400" dirty="0"/>
              <a:t>Net contribution</a:t>
            </a:r>
          </a:p>
          <a:p>
            <a:pPr lvl="1" eaLnBrk="1" hangingPunct="1"/>
            <a:r>
              <a:rPr lang="en-US" sz="2400" dirty="0"/>
              <a:t>Cumulative net contribution</a:t>
            </a:r>
          </a:p>
          <a:p>
            <a:pPr lvl="1" eaLnBrk="1" hangingPunct="1"/>
            <a:r>
              <a:rPr lang="en-US" sz="2400" dirty="0"/>
              <a:t>R &amp; D investments</a:t>
            </a:r>
          </a:p>
          <a:p>
            <a:pPr eaLnBrk="1" hangingPunct="1"/>
            <a:r>
              <a:rPr lang="en-US" sz="2800" dirty="0">
                <a:solidFill>
                  <a:srgbClr val="007935"/>
                </a:solidFill>
              </a:rPr>
              <a:t>Grades, learning, and prizes?!?!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0767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Decisions are limited for now</a:t>
            </a:r>
            <a:r>
              <a:rPr lang="is-IS" dirty="0"/>
              <a:t>…</a:t>
            </a:r>
            <a:endParaRPr lang="en-US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>
                <a:solidFill>
                  <a:schemeClr val="tx1"/>
                </a:solidFill>
              </a:rPr>
              <a:t>Your team can get familiar with Markstrat</a:t>
            </a:r>
          </a:p>
          <a:p>
            <a:pPr lvl="1" eaLnBrk="1" hangingPunct="1"/>
            <a:r>
              <a:rPr lang="en-US" dirty="0"/>
              <a:t>Gather information</a:t>
            </a:r>
          </a:p>
          <a:p>
            <a:pPr lvl="1" eaLnBrk="1" hangingPunct="1"/>
            <a:r>
              <a:rPr lang="en-US" dirty="0"/>
              <a:t>Do not make any major changes in your firm's operation</a:t>
            </a:r>
          </a:p>
          <a:p>
            <a:pPr lvl="1" eaLnBrk="1" hangingPunct="1"/>
            <a:r>
              <a:rPr lang="en-US" dirty="0"/>
              <a:t>Can not introduce new brands, modify or withdraw existing ones</a:t>
            </a:r>
          </a:p>
          <a:p>
            <a:pPr lvl="1" eaLnBrk="1" hangingPunct="1"/>
            <a:r>
              <a:rPr lang="en-US" dirty="0"/>
              <a:t>Can not start R&amp;D projects</a:t>
            </a:r>
          </a:p>
          <a:p>
            <a:pPr lvl="1" eaLnBrk="1" hangingPunct="1"/>
            <a:r>
              <a:rPr lang="en-US" dirty="0"/>
              <a:t>Can not give perceptual objectives for advertising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817747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 dirty="0"/>
              <a:t>Make First Decisions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419100" y="1180881"/>
            <a:ext cx="8229600" cy="5130800"/>
          </a:xfrm>
        </p:spPr>
        <p:txBody>
          <a:bodyPr>
            <a:normAutofit fontScale="47500" lnSpcReduction="20000"/>
          </a:bodyPr>
          <a:lstStyle/>
          <a:p>
            <a:pPr eaLnBrk="1" hangingPunct="1">
              <a:lnSpc>
                <a:spcPct val="110000"/>
              </a:lnSpc>
            </a:pPr>
            <a:r>
              <a:rPr lang="en-US" sz="4200" dirty="0">
                <a:solidFill>
                  <a:srgbClr val="007935"/>
                </a:solidFill>
              </a:rPr>
              <a:t>Price</a:t>
            </a:r>
          </a:p>
          <a:p>
            <a:pPr marL="1033463" lvl="1" indent="-457200">
              <a:lnSpc>
                <a:spcPct val="110000"/>
              </a:lnSpc>
            </a:pPr>
            <a:r>
              <a:rPr lang="en-US" sz="2900" dirty="0"/>
              <a:t>By brand</a:t>
            </a:r>
          </a:p>
          <a:p>
            <a:pPr marL="1033463" lvl="1" indent="-457200">
              <a:lnSpc>
                <a:spcPct val="110000"/>
              </a:lnSpc>
            </a:pPr>
            <a:r>
              <a:rPr lang="en-US" sz="2900" dirty="0"/>
              <a:t>Optimal point pricing (lower is not necessarily better)</a:t>
            </a:r>
          </a:p>
          <a:p>
            <a:pPr eaLnBrk="1" hangingPunct="1">
              <a:lnSpc>
                <a:spcPct val="110000"/>
              </a:lnSpc>
            </a:pPr>
            <a:r>
              <a:rPr lang="en-US" sz="4200" dirty="0">
                <a:solidFill>
                  <a:srgbClr val="007935"/>
                </a:solidFill>
              </a:rPr>
              <a:t>Production</a:t>
            </a:r>
          </a:p>
          <a:p>
            <a:pPr marL="1033463" lvl="1" indent="-457200">
              <a:lnSpc>
                <a:spcPct val="110000"/>
              </a:lnSpc>
            </a:pPr>
            <a:r>
              <a:rPr lang="en-US" sz="2900" dirty="0"/>
              <a:t>By brand (consider left over inventory)</a:t>
            </a:r>
          </a:p>
          <a:p>
            <a:pPr marL="1033463" lvl="1" indent="-457200">
              <a:lnSpc>
                <a:spcPct val="110000"/>
              </a:lnSpc>
            </a:pPr>
            <a:r>
              <a:rPr lang="en-US" sz="2900" dirty="0"/>
              <a:t>Production team can adjust by + or – 20% of planned</a:t>
            </a:r>
          </a:p>
          <a:p>
            <a:pPr eaLnBrk="1" hangingPunct="1">
              <a:lnSpc>
                <a:spcPct val="110000"/>
              </a:lnSpc>
            </a:pPr>
            <a:r>
              <a:rPr lang="en-US" sz="4200" dirty="0">
                <a:solidFill>
                  <a:srgbClr val="007935"/>
                </a:solidFill>
              </a:rPr>
              <a:t>Advertising</a:t>
            </a:r>
          </a:p>
          <a:p>
            <a:pPr marL="1033463" lvl="1" indent="-457200">
              <a:lnSpc>
                <a:spcPct val="110000"/>
              </a:lnSpc>
            </a:pPr>
            <a:r>
              <a:rPr lang="en-US" sz="2900" dirty="0"/>
              <a:t>By brand</a:t>
            </a:r>
          </a:p>
          <a:p>
            <a:pPr marL="1033463" lvl="1" indent="-457200">
              <a:lnSpc>
                <a:spcPct val="110000"/>
              </a:lnSpc>
            </a:pPr>
            <a:r>
              <a:rPr lang="en-US" sz="2900" dirty="0"/>
              <a:t>By target segment (advertising agency fits to appropriate advertising channel)</a:t>
            </a:r>
          </a:p>
          <a:p>
            <a:pPr marL="1033463" lvl="1" indent="-457200">
              <a:lnSpc>
                <a:spcPct val="110000"/>
              </a:lnSpc>
            </a:pPr>
            <a:r>
              <a:rPr lang="en-US" sz="2900" dirty="0"/>
              <a:t>Media spend &amp; advertising</a:t>
            </a:r>
          </a:p>
          <a:p>
            <a:pPr marL="457200" indent="-457200">
              <a:lnSpc>
                <a:spcPct val="110000"/>
              </a:lnSpc>
            </a:pPr>
            <a:r>
              <a:rPr lang="en-US" sz="4200" dirty="0">
                <a:solidFill>
                  <a:srgbClr val="007935"/>
                </a:solidFill>
              </a:rPr>
              <a:t>Commercial Team</a:t>
            </a:r>
          </a:p>
          <a:p>
            <a:pPr marL="1033463" lvl="1" indent="-457200">
              <a:lnSpc>
                <a:spcPct val="110000"/>
              </a:lnSpc>
            </a:pPr>
            <a:r>
              <a:rPr lang="en-US" sz="2900" dirty="0"/>
              <a:t>By brand </a:t>
            </a:r>
          </a:p>
          <a:p>
            <a:pPr marL="1033463" lvl="1" indent="-457200">
              <a:lnSpc>
                <a:spcPct val="110000"/>
              </a:lnSpc>
            </a:pPr>
            <a:r>
              <a:rPr lang="en-US" sz="2900" dirty="0"/>
              <a:t>By channel (fit channel to target segment)</a:t>
            </a:r>
          </a:p>
          <a:p>
            <a:pPr marL="1033463" lvl="1" indent="-457200">
              <a:lnSpc>
                <a:spcPct val="110000"/>
              </a:lnSpc>
            </a:pPr>
            <a:r>
              <a:rPr lang="en-US" sz="2900" dirty="0"/>
              <a:t>Media spend &amp; advertising</a:t>
            </a:r>
          </a:p>
          <a:p>
            <a:pPr>
              <a:lnSpc>
                <a:spcPct val="110000"/>
              </a:lnSpc>
            </a:pPr>
            <a:r>
              <a:rPr lang="en-US" sz="4200" dirty="0">
                <a:solidFill>
                  <a:srgbClr val="007935"/>
                </a:solidFill>
              </a:rPr>
              <a:t>Order Marketing Research</a:t>
            </a:r>
          </a:p>
          <a:p>
            <a:pPr marL="1033463" lvl="1" indent="-457200">
              <a:lnSpc>
                <a:spcPct val="110000"/>
              </a:lnSpc>
            </a:pPr>
            <a:r>
              <a:rPr lang="en-US" sz="2900" dirty="0"/>
              <a:t>Semantic Scale or Multidimensional Scaling for STP and R&amp;D</a:t>
            </a:r>
          </a:p>
          <a:p>
            <a:pPr marL="1033463" lvl="1" indent="-457200">
              <a:lnSpc>
                <a:spcPct val="110000"/>
              </a:lnSpc>
            </a:pPr>
            <a:r>
              <a:rPr lang="en-US" sz="2900" dirty="0"/>
              <a:t>Experiments &amp; competitive studies for optimizing budget allocation</a:t>
            </a:r>
          </a:p>
          <a:p>
            <a:pPr marL="1033463" lvl="1" indent="-457200">
              <a:lnSpc>
                <a:spcPct val="110000"/>
              </a:lnSpc>
            </a:pPr>
            <a:r>
              <a:rPr lang="en-US" sz="2900" dirty="0"/>
              <a:t>Conjoint for STP and R&amp;D</a:t>
            </a:r>
          </a:p>
          <a:p>
            <a:pPr marL="457200" indent="-457200">
              <a:lnSpc>
                <a:spcPct val="110000"/>
              </a:lnSpc>
            </a:pPr>
            <a:r>
              <a:rPr lang="en-US" sz="4200" dirty="0">
                <a:solidFill>
                  <a:srgbClr val="007935"/>
                </a:solidFill>
              </a:rPr>
              <a:t>Perceptual Advertising Available Next Round and then R&amp;D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420148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355600" y="187328"/>
            <a:ext cx="8496300" cy="854075"/>
          </a:xfrm>
        </p:spPr>
        <p:txBody>
          <a:bodyPr>
            <a:noAutofit/>
          </a:bodyPr>
          <a:lstStyle/>
          <a:p>
            <a:r>
              <a:rPr lang="en-US" sz="3200" dirty="0"/>
              <a:t>Buy Market Research Studies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>
          <a:xfrm>
            <a:off x="419100" y="1270000"/>
            <a:ext cx="8333014" cy="513080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>
                <a:solidFill>
                  <a:schemeClr val="tx1"/>
                </a:solidFill>
              </a:rPr>
              <a:t>Hire marketing research consulting companies</a:t>
            </a:r>
          </a:p>
          <a:p>
            <a:pPr lvl="1" eaLnBrk="1" hangingPunct="1"/>
            <a:r>
              <a:rPr lang="en-US" dirty="0"/>
              <a:t>Don’t necessarily need to buy all studies</a:t>
            </a:r>
          </a:p>
          <a:p>
            <a:pPr lvl="1" eaLnBrk="1" hangingPunct="1"/>
            <a:r>
              <a:rPr lang="en-US" dirty="0"/>
              <a:t>Definitely buy Multidimensional Scaling &amp;/or Semantic Scales</a:t>
            </a:r>
          </a:p>
          <a:p>
            <a:pPr lvl="1" eaLnBrk="1" hangingPunct="1"/>
            <a:r>
              <a:rPr lang="en-US" dirty="0"/>
              <a:t>Only 2 </a:t>
            </a:r>
            <a:r>
              <a:rPr lang="en-US" dirty="0" err="1"/>
              <a:t>Vodite</a:t>
            </a:r>
            <a:r>
              <a:rPr lang="en-US" dirty="0"/>
              <a:t> studies (Market Forecast &amp; Semantic) actually produce results before a </a:t>
            </a:r>
            <a:r>
              <a:rPr lang="en-US" dirty="0" err="1"/>
              <a:t>Vodite</a:t>
            </a:r>
            <a:r>
              <a:rPr lang="en-US" dirty="0"/>
              <a:t> product is launched.</a:t>
            </a:r>
          </a:p>
          <a:p>
            <a:pPr lvl="1"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26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Course Learning Objectives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9100" y="1393902"/>
            <a:ext cx="8229600" cy="5006898"/>
          </a:xfrm>
        </p:spPr>
        <p:txBody>
          <a:bodyPr>
            <a:normAutofit/>
          </a:bodyPr>
          <a:lstStyle/>
          <a:p>
            <a:pPr marL="990600" lvl="1" indent="-533400">
              <a:lnSpc>
                <a:spcPct val="110000"/>
              </a:lnSpc>
              <a:buFont typeface="+mj-lt"/>
              <a:buAutoNum type="arabicPeriod"/>
            </a:pPr>
            <a:r>
              <a:rPr lang="en-US" dirty="0"/>
              <a:t>Informed strategic decisions</a:t>
            </a:r>
          </a:p>
          <a:p>
            <a:pPr marL="990600" lvl="1" indent="-533400">
              <a:lnSpc>
                <a:spcPct val="110000"/>
              </a:lnSpc>
              <a:buFont typeface="+mj-lt"/>
              <a:buAutoNum type="arabicPeriod"/>
            </a:pPr>
            <a:r>
              <a:rPr lang="en-US" dirty="0"/>
              <a:t>Analytical tools &amp; processes</a:t>
            </a:r>
          </a:p>
          <a:p>
            <a:pPr marL="990600" lvl="1" indent="-533400">
              <a:lnSpc>
                <a:spcPct val="110000"/>
              </a:lnSpc>
              <a:buFont typeface="+mj-lt"/>
              <a:buAutoNum type="arabicPeriod"/>
            </a:pPr>
            <a:r>
              <a:rPr lang="en-US" dirty="0"/>
              <a:t>Opportunities to practice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3377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Spend entire budget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259" y="904207"/>
            <a:ext cx="6749388" cy="5566931"/>
          </a:xfrm>
          <a:prstGeom prst="rect">
            <a:avLst/>
          </a:prstGeom>
        </p:spPr>
      </p:pic>
      <p:sp>
        <p:nvSpPr>
          <p:cNvPr id="7" name="AutoShape 10"/>
          <p:cNvSpPr>
            <a:spLocks noChangeArrowheads="1"/>
          </p:cNvSpPr>
          <p:nvPr/>
        </p:nvSpPr>
        <p:spPr bwMode="auto">
          <a:xfrm>
            <a:off x="5872232" y="1649072"/>
            <a:ext cx="3138488" cy="2222916"/>
          </a:xfrm>
          <a:prstGeom prst="wedgeEllipseCallout">
            <a:avLst>
              <a:gd name="adj1" fmla="val -45673"/>
              <a:gd name="adj2" fmla="val -65891"/>
            </a:avLst>
          </a:prstGeom>
          <a:ln>
            <a:solidFill>
              <a:schemeClr val="accent2"/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36000" tIns="36000" rIns="36000" bIns="36000">
            <a:spAutoFit/>
          </a:bodyPr>
          <a:lstStyle/>
          <a:p>
            <a:pPr algn="ctr" eaLnBrk="0" hangingPunct="0">
              <a:defRPr/>
            </a:pP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Click here to check your budget.</a:t>
            </a:r>
          </a:p>
          <a:p>
            <a:pPr algn="ctr" eaLnBrk="0" hangingPunct="0">
              <a:defRPr/>
            </a:pPr>
            <a:r>
              <a:rPr lang="en-US" sz="14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Budget will automatically update after you enter each of your decision (e.g., increasing advertising spend)</a:t>
            </a:r>
          </a:p>
        </p:txBody>
      </p:sp>
    </p:spTree>
    <p:extLst>
      <p:ext uri="{BB962C8B-B14F-4D97-AF65-F5344CB8AC3E}">
        <p14:creationId xmlns:p14="http://schemas.microsoft.com/office/powerpoint/2010/main" val="3337330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"/>
          <p:cNvSpPr txBox="1">
            <a:spLocks/>
          </p:cNvSpPr>
          <p:nvPr/>
        </p:nvSpPr>
        <p:spPr>
          <a:xfrm>
            <a:off x="8153400" y="6582771"/>
            <a:ext cx="643720" cy="275229"/>
          </a:xfrm>
          <a:prstGeom prst="rect">
            <a:avLst/>
          </a:prstGeom>
        </p:spPr>
        <p:txBody>
          <a:bodyPr lIns="91430" tIns="45715" rIns="91430" bIns="45715"/>
          <a:lstStyle>
            <a:defPPr>
              <a:defRPr lang="en-US"/>
            </a:defPPr>
            <a:lvl1pPr marL="0" algn="ctr" defTabSz="914298" rtl="0" eaLnBrk="1" latinLnBrk="0" hangingPunct="1">
              <a:defRPr sz="11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49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8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7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7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6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95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44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93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50000"/>
                  <a:lumOff val="50000"/>
                </a:sys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822" y="1529105"/>
            <a:ext cx="1057275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61224" y="2103370"/>
            <a:ext cx="9571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accent5"/>
                </a:solidFill>
              </a:rPr>
              <a:t>April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821" y="2830093"/>
            <a:ext cx="1057275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043821" y="3429016"/>
            <a:ext cx="9745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accent5"/>
                </a:solidFill>
              </a:rPr>
              <a:t>May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822" y="4158505"/>
            <a:ext cx="1057275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061224" y="4776342"/>
            <a:ext cx="9571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accent5"/>
                </a:solidFill>
              </a:rPr>
              <a:t>June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>
                <a:solidFill>
                  <a:schemeClr val="tx1">
                    <a:lumMod val="50000"/>
                  </a:schemeClr>
                </a:solidFill>
              </a:rPr>
              <a:t>Course Timeline</a:t>
            </a:r>
          </a:p>
        </p:txBody>
      </p:sp>
      <p:sp>
        <p:nvSpPr>
          <p:cNvPr id="2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Slide 7</a:t>
            </a:r>
          </a:p>
        </p:txBody>
      </p:sp>
      <p:sp>
        <p:nvSpPr>
          <p:cNvPr id="2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2164872" y="1760138"/>
            <a:ext cx="6979128" cy="652504"/>
          </a:xfrm>
          <a:prstGeom prst="rect">
            <a:avLst/>
          </a:prstGeom>
        </p:spPr>
        <p:txBody>
          <a:bodyPr lIns="91430" tIns="45715" rIns="91430" bIns="45715"/>
          <a:lstStyle>
            <a:lvl1pPr marL="342862" indent="-342862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1pPr>
            <a:lvl2pPr marL="742867" indent="-285718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2pPr>
            <a:lvl3pPr marL="1142873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3pPr>
            <a:lvl4pPr marL="1600022" indent="-228575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4pPr>
            <a:lvl5pPr marL="2057171" indent="-228575" algn="l" defTabSz="457149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5pPr>
            <a:lvl6pPr marL="2514320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9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8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67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4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</a:rPr>
              <a:t>Boot-camp: 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basics of marketing strategy &amp; go-to-market</a:t>
            </a:r>
            <a:endParaRPr lang="en-US" dirty="0">
              <a:solidFill>
                <a:schemeClr val="tx1">
                  <a:lumMod val="50000"/>
                </a:schemeClr>
              </a:solidFill>
              <a:latin typeface="+mn-lt"/>
            </a:endParaRPr>
          </a:p>
          <a:p>
            <a:pPr marL="0" marR="0" lvl="0" indent="0" algn="l" defTabSz="45714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b="1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+mn-lt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189530" y="3022675"/>
            <a:ext cx="6165369" cy="652504"/>
          </a:xfrm>
          <a:prstGeom prst="rect">
            <a:avLst/>
          </a:prstGeom>
        </p:spPr>
        <p:txBody>
          <a:bodyPr lIns="91430" tIns="45715" rIns="91430" bIns="45715"/>
          <a:lstStyle>
            <a:lvl1pPr marL="342862" indent="-342862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1pPr>
            <a:lvl2pPr marL="742867" indent="-285718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2pPr>
            <a:lvl3pPr marL="1142873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3pPr>
            <a:lvl4pPr marL="1600022" indent="-228575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4pPr>
            <a:lvl5pPr marL="2057171" indent="-228575" algn="l" defTabSz="457149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5pPr>
            <a:lvl6pPr marL="2514320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9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8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67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4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</a:rPr>
              <a:t>Customer-based value: 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manage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 customers as assets, grow 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over time</a:t>
            </a:r>
            <a:endParaRPr kumimoji="0" lang="en-US" i="0" u="none" strike="noStrike" kern="1200" cap="none" spc="0" normalizeH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2164872" y="4366627"/>
            <a:ext cx="6162267" cy="820016"/>
          </a:xfrm>
          <a:prstGeom prst="rect">
            <a:avLst/>
          </a:prstGeom>
          <a:solidFill>
            <a:srgbClr val="FFFFFF">
              <a:alpha val="63922"/>
            </a:srgbClr>
          </a:solidFill>
          <a:ln w="38100">
            <a:noFill/>
          </a:ln>
        </p:spPr>
        <p:txBody>
          <a:bodyPr lIns="91430" tIns="45715" rIns="91430" bIns="45715"/>
          <a:lstStyle>
            <a:lvl1pPr marL="342862" indent="-342862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1pPr>
            <a:lvl2pPr marL="742867" indent="-285718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2pPr>
            <a:lvl3pPr marL="1142873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3pPr>
            <a:lvl4pPr marL="1600022" indent="-228575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4pPr>
            <a:lvl5pPr marL="2057171" indent="-228575" algn="l" defTabSz="457149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5pPr>
            <a:lvl6pPr marL="2514320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9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8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67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4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</a:rPr>
              <a:t>Innovation-based value: 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designing</a:t>
            </a:r>
            <a:r>
              <a:rPr kumimoji="0" lang="en-US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 and launching innovations</a:t>
            </a:r>
          </a:p>
        </p:txBody>
      </p:sp>
    </p:spTree>
    <p:extLst>
      <p:ext uri="{BB962C8B-B14F-4D97-AF65-F5344CB8AC3E}">
        <p14:creationId xmlns:p14="http://schemas.microsoft.com/office/powerpoint/2010/main" val="170469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Learning Components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17240" y="1275637"/>
            <a:ext cx="8051446" cy="5018405"/>
          </a:xfrm>
          <a:solidFill>
            <a:srgbClr val="FFFFFF">
              <a:alpha val="70980"/>
            </a:srgbClr>
          </a:solidFill>
        </p:spPr>
        <p:txBody>
          <a:bodyPr>
            <a:normAutofit fontScale="62500" lnSpcReduction="20000"/>
          </a:bodyPr>
          <a:lstStyle/>
          <a:p>
            <a:r>
              <a:rPr lang="en-US" dirty="0" err="1">
                <a:solidFill>
                  <a:srgbClr val="007935"/>
                </a:solidFill>
              </a:rPr>
              <a:t>Markstrat</a:t>
            </a:r>
            <a:r>
              <a:rPr lang="en-US" dirty="0">
                <a:solidFill>
                  <a:srgbClr val="007935"/>
                </a:solidFill>
              </a:rPr>
              <a:t> (25% of grade) </a:t>
            </a:r>
            <a:r>
              <a:rPr lang="en-US" b="1" i="1" u="sng" dirty="0">
                <a:solidFill>
                  <a:srgbClr val="007935"/>
                </a:solidFill>
              </a:rPr>
              <a:t>SIGN UP</a:t>
            </a:r>
          </a:p>
          <a:p>
            <a:pPr marL="1033463" lvl="1" indent="-457200"/>
            <a:r>
              <a:rPr lang="en-US" dirty="0"/>
              <a:t>9 decision rounds (1</a:t>
            </a:r>
            <a:r>
              <a:rPr lang="en-US" baseline="30000" dirty="0"/>
              <a:t>st</a:t>
            </a:r>
            <a:r>
              <a:rPr lang="en-US" dirty="0"/>
              <a:t> is during next class)</a:t>
            </a:r>
          </a:p>
          <a:p>
            <a:pPr marL="1033463" lvl="1" indent="-457200"/>
            <a:r>
              <a:rPr lang="en-US" dirty="0"/>
              <a:t>Points for short &amp; long term performance</a:t>
            </a:r>
          </a:p>
          <a:p>
            <a:pPr marL="1033463" lvl="1" indent="-457200"/>
            <a:r>
              <a:rPr lang="en-US" dirty="0"/>
              <a:t>Quiz &amp; peer assessment</a:t>
            </a:r>
            <a:br>
              <a:rPr lang="en-US" sz="1500" dirty="0"/>
            </a:br>
            <a:endParaRPr lang="en-US" sz="1500" dirty="0"/>
          </a:p>
          <a:p>
            <a:r>
              <a:rPr lang="en-US" dirty="0">
                <a:solidFill>
                  <a:srgbClr val="007935"/>
                </a:solidFill>
              </a:rPr>
              <a:t>Business Strategy Cases (15%)</a:t>
            </a:r>
          </a:p>
          <a:p>
            <a:pPr marL="1033463" lvl="1" indent="-457200"/>
            <a:r>
              <a:rPr lang="en-US" dirty="0"/>
              <a:t>2 cases based on real companies’ challenges</a:t>
            </a:r>
          </a:p>
          <a:p>
            <a:pPr marL="1033463" lvl="1" indent="-457200"/>
            <a:r>
              <a:rPr lang="en-US" dirty="0"/>
              <a:t>TWIST Video &amp; HBR case</a:t>
            </a:r>
          </a:p>
          <a:p>
            <a:pPr indent="-166687"/>
            <a:endParaRPr lang="en-US" sz="1100" dirty="0"/>
          </a:p>
          <a:p>
            <a:pPr indent="-166687"/>
            <a:r>
              <a:rPr lang="en-US" dirty="0">
                <a:solidFill>
                  <a:srgbClr val="007935"/>
                </a:solidFill>
              </a:rPr>
              <a:t>Marketing Engineering (20%)</a:t>
            </a:r>
          </a:p>
          <a:p>
            <a:pPr marL="1033463" lvl="1" indent="-457200"/>
            <a:r>
              <a:rPr lang="en-US" dirty="0"/>
              <a:t>2 analysis based assignments</a:t>
            </a:r>
            <a:endParaRPr lang="en-US" u="sng" dirty="0"/>
          </a:p>
          <a:p>
            <a:pPr marL="1033463" lvl="1" indent="-457200"/>
            <a:r>
              <a:rPr lang="en-US" dirty="0"/>
              <a:t>Can do in small teams of 2 to 3 students</a:t>
            </a:r>
            <a:br>
              <a:rPr lang="en-US" sz="1500" dirty="0"/>
            </a:br>
            <a:endParaRPr lang="en-US" sz="1500" dirty="0"/>
          </a:p>
          <a:p>
            <a:pPr marL="457200" indent="-457200"/>
            <a:r>
              <a:rPr lang="en-US" dirty="0">
                <a:solidFill>
                  <a:srgbClr val="007935"/>
                </a:solidFill>
              </a:rPr>
              <a:t>Consulting project (15%)</a:t>
            </a:r>
          </a:p>
          <a:p>
            <a:pPr marL="1033463" lvl="1" indent="-457200"/>
            <a:r>
              <a:rPr lang="en-US" dirty="0"/>
              <a:t>Real world, digital marketing strategy</a:t>
            </a:r>
          </a:p>
          <a:p>
            <a:pPr marL="1033463" lvl="1" indent="-457200"/>
            <a:r>
              <a:rPr lang="en-US" dirty="0"/>
              <a:t>Segmentation analysis, professor will lead</a:t>
            </a:r>
            <a:br>
              <a:rPr lang="en-US" sz="1500" dirty="0"/>
            </a:br>
            <a:endParaRPr lang="en-US" sz="1500" dirty="0"/>
          </a:p>
          <a:p>
            <a:pPr marL="457200" indent="-457200"/>
            <a:r>
              <a:rPr lang="en-US" dirty="0">
                <a:solidFill>
                  <a:srgbClr val="007935"/>
                </a:solidFill>
              </a:rPr>
              <a:t>In class learning &amp; quizzes (25%)</a:t>
            </a:r>
          </a:p>
          <a:p>
            <a:pPr marL="1033463" lvl="1" indent="-457200"/>
            <a:r>
              <a:rPr lang="en-US" dirty="0"/>
              <a:t>Participation &amp; in-class assignments</a:t>
            </a:r>
          </a:p>
          <a:p>
            <a:pPr marL="1033463" lvl="1" indent="-457200"/>
            <a:r>
              <a:rPr lang="en-US" dirty="0"/>
              <a:t>Quiz and final exam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0383" y="1299422"/>
            <a:ext cx="2528528" cy="32450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6370383" y="4615085"/>
            <a:ext cx="2528528" cy="923330"/>
          </a:xfrm>
          <a:prstGeom prst="rect">
            <a:avLst/>
          </a:prstGeom>
          <a:solidFill>
            <a:srgbClr val="FFFFFF">
              <a:alpha val="63137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5"/>
                </a:solidFill>
              </a:rPr>
              <a:t>Resume Magic:</a:t>
            </a:r>
          </a:p>
          <a:p>
            <a:pPr algn="ctr"/>
            <a:r>
              <a:rPr lang="en-US" dirty="0">
                <a:solidFill>
                  <a:schemeClr val="accent5"/>
                </a:solidFill>
              </a:rPr>
              <a:t>Technical proficiencies</a:t>
            </a:r>
          </a:p>
          <a:p>
            <a:pPr algn="ctr"/>
            <a:r>
              <a:rPr lang="en-US" dirty="0">
                <a:solidFill>
                  <a:schemeClr val="accent5"/>
                </a:solidFill>
              </a:rPr>
              <a:t>Consulting experience</a:t>
            </a:r>
          </a:p>
        </p:txBody>
      </p:sp>
    </p:spTree>
    <p:extLst>
      <p:ext uri="{BB962C8B-B14F-4D97-AF65-F5344CB8AC3E}">
        <p14:creationId xmlns:p14="http://schemas.microsoft.com/office/powerpoint/2010/main" val="4079163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Course Citizenship &amp; Policies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55127" y="1336788"/>
            <a:ext cx="7886700" cy="4565183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In-class conduct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Teamwork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Academic honesty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Accommodating special needs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Title IX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/>
                </a:solidFill>
              </a:rPr>
              <a:t>Research requirement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Learning list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511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Agenda for Today &amp; Next Few Classes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solidFill>
            <a:srgbClr val="FFFFFF">
              <a:alpha val="70980"/>
            </a:srgbClr>
          </a:solidFill>
        </p:spPr>
        <p:txBody>
          <a:bodyPr>
            <a:normAutofit lnSpcReduction="10000"/>
          </a:bodyPr>
          <a:lstStyle/>
          <a:p>
            <a:r>
              <a:rPr lang="en-US" dirty="0"/>
              <a:t>Today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Course Details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Introduction to Marketing Strategy</a:t>
            </a:r>
          </a:p>
          <a:p>
            <a:r>
              <a:rPr lang="en-US" dirty="0"/>
              <a:t>Wednesday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 err="1"/>
              <a:t>Markstrat</a:t>
            </a:r>
            <a:r>
              <a:rPr lang="en-US" dirty="0"/>
              <a:t> – Decision Round 1 is in class. Basics of segmentation and targeting</a:t>
            </a:r>
          </a:p>
          <a:p>
            <a:r>
              <a:rPr lang="en-US" dirty="0"/>
              <a:t>Next week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 err="1"/>
              <a:t>Markstrat</a:t>
            </a:r>
            <a:r>
              <a:rPr lang="en-US" dirty="0"/>
              <a:t> – Brand portfolio management, R&amp;D, and perceptual advertising. Basics of positioning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BSC1 – </a:t>
            </a:r>
            <a:r>
              <a:rPr lang="en-US" dirty="0" err="1"/>
              <a:t>Brandless</a:t>
            </a:r>
            <a:endParaRPr lang="en-US" dirty="0"/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773718" y="2353019"/>
            <a:ext cx="347785" cy="35169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643605" y="2191352"/>
            <a:ext cx="5568356" cy="636607"/>
          </a:xfrm>
          <a:prstGeom prst="rect">
            <a:avLst/>
          </a:prstGeom>
          <a:solidFill>
            <a:srgbClr val="F2F2F2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05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Today’s Key Topics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9964" y="1048327"/>
            <a:ext cx="8229600" cy="5130800"/>
          </a:xfrm>
          <a:solidFill>
            <a:srgbClr val="FFFFFF">
              <a:alpha val="63137"/>
            </a:srgbClr>
          </a:solidFill>
        </p:spPr>
        <p:txBody>
          <a:bodyPr>
            <a:normAutofit fontScale="92500" lnSpcReduction="10000"/>
          </a:bodyPr>
          <a:lstStyle/>
          <a:p>
            <a:r>
              <a:rPr lang="en-US" dirty="0"/>
              <a:t>What is Marketing Strategy?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Formal definition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Simple idea</a:t>
            </a:r>
          </a:p>
          <a:p>
            <a:r>
              <a:rPr lang="en-US" dirty="0"/>
              <a:t>The Marketing Strategy Framework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Key concepts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Key questions</a:t>
            </a:r>
          </a:p>
          <a:p>
            <a:r>
              <a:rPr lang="en-US" dirty="0"/>
              <a:t>Business models and strategy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The case of razor blades (product vs service)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The case of computers (product vs platform)</a:t>
            </a:r>
          </a:p>
          <a:p>
            <a:r>
              <a:rPr lang="en-US" dirty="0"/>
              <a:t>Optimal Distinctiveness Theory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A theory to guide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276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85800" y="1971524"/>
            <a:ext cx="7772400" cy="1192207"/>
          </a:xfrm>
        </p:spPr>
        <p:txBody>
          <a:bodyPr anchor="b"/>
          <a:lstStyle/>
          <a:p>
            <a:r>
              <a:rPr lang="en-US" dirty="0"/>
              <a:t>What is Strategy?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85800" y="3597935"/>
            <a:ext cx="7772400" cy="608012"/>
          </a:xfrm>
        </p:spPr>
        <p:txBody>
          <a:bodyPr>
            <a:noAutofit/>
          </a:bodyPr>
          <a:lstStyle/>
          <a:p>
            <a:r>
              <a:rPr lang="en-US" sz="3200" dirty="0"/>
              <a:t>Relative Advantage</a:t>
            </a:r>
          </a:p>
          <a:p>
            <a:r>
              <a:rPr lang="en-US" sz="3200" dirty="0"/>
              <a:t>Competition</a:t>
            </a:r>
          </a:p>
          <a:p>
            <a:r>
              <a:rPr lang="en-US" sz="3200" dirty="0"/>
              <a:t>Dynamics</a:t>
            </a:r>
          </a:p>
          <a:p>
            <a:r>
              <a:rPr lang="en-US" sz="3200" dirty="0"/>
              <a:t>Uncertainty</a:t>
            </a:r>
          </a:p>
        </p:txBody>
      </p:sp>
    </p:spTree>
    <p:extLst>
      <p:ext uri="{BB962C8B-B14F-4D97-AF65-F5344CB8AC3E}">
        <p14:creationId xmlns:p14="http://schemas.microsoft.com/office/powerpoint/2010/main" val="75100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enderson_MKTG490_SPRING16">
  <a:themeElements>
    <a:clrScheme name="UO Brand">
      <a:dk1>
        <a:srgbClr val="007935"/>
      </a:dk1>
      <a:lt1>
        <a:sysClr val="window" lastClr="FFFFFF"/>
      </a:lt1>
      <a:dk2>
        <a:srgbClr val="54565B"/>
      </a:dk2>
      <a:lt2>
        <a:srgbClr val="FEE123"/>
      </a:lt2>
      <a:accent1>
        <a:srgbClr val="124734"/>
      </a:accent1>
      <a:accent2>
        <a:srgbClr val="A8A8AA"/>
      </a:accent2>
      <a:accent3>
        <a:srgbClr val="E1D200"/>
      </a:accent3>
      <a:accent4>
        <a:srgbClr val="62A70F"/>
      </a:accent4>
      <a:accent5>
        <a:srgbClr val="000000"/>
      </a:accent5>
      <a:accent6>
        <a:srgbClr val="683025"/>
      </a:accent6>
      <a:hlink>
        <a:srgbClr val="00AEEF"/>
      </a:hlink>
      <a:folHlink>
        <a:srgbClr val="EC008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6965</TotalTime>
  <Words>1390</Words>
  <Application>Microsoft Office PowerPoint</Application>
  <PresentationFormat>On-screen Show (4:3)</PresentationFormat>
  <Paragraphs>352</Paragraphs>
  <Slides>30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Akzidenz-Grotesk BQ</vt:lpstr>
      <vt:lpstr>Arial</vt:lpstr>
      <vt:lpstr>Calibri</vt:lpstr>
      <vt:lpstr>Century Gothic</vt:lpstr>
      <vt:lpstr>Helvetica</vt:lpstr>
      <vt:lpstr>Verdana</vt:lpstr>
      <vt:lpstr>Wingdings</vt:lpstr>
      <vt:lpstr>Henderson_MKTG490_SPRING16</vt:lpstr>
      <vt:lpstr>Class 1 MARKETING STRATEGY</vt:lpstr>
      <vt:lpstr>Agenda for Today &amp; Next Few Classes </vt:lpstr>
      <vt:lpstr>Course Learning Objectives</vt:lpstr>
      <vt:lpstr>Course Timeline</vt:lpstr>
      <vt:lpstr>Learning Components</vt:lpstr>
      <vt:lpstr>Course Citizenship &amp; Policies</vt:lpstr>
      <vt:lpstr>Agenda for Today &amp; Next Few Classes </vt:lpstr>
      <vt:lpstr>Today’s Key Topics</vt:lpstr>
      <vt:lpstr>What is Strategy?</vt:lpstr>
      <vt:lpstr>Strategy</vt:lpstr>
      <vt:lpstr>PowerPoint Presentation</vt:lpstr>
      <vt:lpstr>Learn To Address 4 Fundamental Problems…</vt:lpstr>
      <vt:lpstr>Long term Mktg Strategy Goal</vt:lpstr>
      <vt:lpstr>Sustainable Competitive Advantage</vt:lpstr>
      <vt:lpstr>Marketing Strategy Framework</vt:lpstr>
      <vt:lpstr>Business Models &amp; Strategy</vt:lpstr>
      <vt:lpstr>Optimal Distinctiveness</vt:lpstr>
      <vt:lpstr>Optimal Distinctiveness</vt:lpstr>
      <vt:lpstr>Business Models &amp; Strategy</vt:lpstr>
      <vt:lpstr>Class 2 MARKSTRAT SIMULATION</vt:lpstr>
      <vt:lpstr>Agenda for Today &amp; Next Few Classes </vt:lpstr>
      <vt:lpstr>Why Markstrat?</vt:lpstr>
      <vt:lpstr>Markstrat and the Marketing Strategy Framework</vt:lpstr>
      <vt:lpstr>Karl von Clausewitz, On War, 1832</vt:lpstr>
      <vt:lpstr>Understand P&amp;L: CEO Level Strategy</vt:lpstr>
      <vt:lpstr>Your Objective</vt:lpstr>
      <vt:lpstr>Decisions are limited for now…</vt:lpstr>
      <vt:lpstr>Make First Decisions</vt:lpstr>
      <vt:lpstr>Buy Market Research Studies</vt:lpstr>
      <vt:lpstr>Spend entire budget</vt:lpstr>
    </vt:vector>
  </TitlesOfParts>
  <Company>Lundquist College of Business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Overview &amp;  Introduction to Marketing Strategy</dc:title>
  <dc:creator>Conor Henderson</dc:creator>
  <cp:lastModifiedBy>Conor Henderson</cp:lastModifiedBy>
  <cp:revision>424</cp:revision>
  <dcterms:created xsi:type="dcterms:W3CDTF">2014-01-01T01:10:36Z</dcterms:created>
  <dcterms:modified xsi:type="dcterms:W3CDTF">2019-12-03T00:36:56Z</dcterms:modified>
</cp:coreProperties>
</file>