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2"/>
  </p:notesMasterIdLst>
  <p:handoutMasterIdLst>
    <p:handoutMasterId r:id="rId33"/>
  </p:handoutMasterIdLst>
  <p:sldIdLst>
    <p:sldId id="277" r:id="rId2"/>
    <p:sldId id="310" r:id="rId3"/>
    <p:sldId id="279" r:id="rId4"/>
    <p:sldId id="280" r:id="rId5"/>
    <p:sldId id="281" r:id="rId6"/>
    <p:sldId id="282" r:id="rId7"/>
    <p:sldId id="309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311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or Henderson" initials="CH" lastIdx="1" clrIdx="0">
    <p:extLst>
      <p:ext uri="{19B8F6BF-5375-455C-9EA6-DF929625EA0E}">
        <p15:presenceInfo xmlns:p15="http://schemas.microsoft.com/office/powerpoint/2012/main" userId="S-1-5-21-2613503727-1553357937-2150718590-132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890D"/>
    <a:srgbClr val="AFCCA0"/>
    <a:srgbClr val="62A710"/>
    <a:srgbClr val="F9DD7D"/>
    <a:srgbClr val="141413"/>
    <a:srgbClr val="FF660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7" autoAdjust="0"/>
    <p:restoredTop sz="66104" autoAdjust="0"/>
  </p:normalViewPr>
  <p:slideViewPr>
    <p:cSldViewPr snapToGrid="0">
      <p:cViewPr varScale="1">
        <p:scale>
          <a:sx n="64" d="100"/>
          <a:sy n="64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Happiness Satisfaction Utility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Sheep</c:v>
                </c:pt>
                <c:pt idx="2">
                  <c:v>Member</c:v>
                </c:pt>
                <c:pt idx="4">
                  <c:v>Leader</c:v>
                </c:pt>
                <c:pt idx="6">
                  <c:v>Lone wolf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1.5</c:v>
                </c:pt>
                <c:pt idx="1">
                  <c:v>2.9</c:v>
                </c:pt>
                <c:pt idx="2">
                  <c:v>4.3</c:v>
                </c:pt>
                <c:pt idx="3">
                  <c:v>5</c:v>
                </c:pt>
                <c:pt idx="4">
                  <c:v>4.3</c:v>
                </c:pt>
                <c:pt idx="5">
                  <c:v>2.8</c:v>
                </c:pt>
                <c:pt idx="6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B6B-43BE-ACC8-6A131250C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620888"/>
        <c:axId val="410621280"/>
      </c:lineChart>
      <c:catAx>
        <c:axId val="41062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621280"/>
        <c:crosses val="autoZero"/>
        <c:auto val="1"/>
        <c:lblAlgn val="ctr"/>
        <c:lblOffset val="100"/>
        <c:noMultiLvlLbl val="0"/>
      </c:catAx>
      <c:valAx>
        <c:axId val="41062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>
              <a:outerShdw blurRad="50800" dist="50800" dir="5400000" sx="43000" sy="43000" algn="ctr" rotWithShape="0">
                <a:schemeClr val="bg1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62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5">
          <a:lumMod val="65000"/>
          <a:lumOff val="35000"/>
        </a:schemeClr>
      </a:solidFill>
    </a:ln>
    <a:effectLst/>
  </c:spPr>
  <c:txPr>
    <a:bodyPr/>
    <a:lstStyle/>
    <a:p>
      <a:pPr>
        <a:defRPr>
          <a:solidFill>
            <a:schemeClr val="accent5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AECA-69D8-AE4F-BFE4-3E0048F51D48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D1F26-DEF1-5D44-B74F-DF67DA0E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3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174C1-FCCA-4D21-8CDB-36AB78892A7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28E80-CEAF-49D1-B1B1-2FF7018CD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2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39BC2-1189-4584-9863-36CC3304A45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2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669" y="4344030"/>
            <a:ext cx="5030663" cy="4430501"/>
          </a:xfrm>
          <a:noFill/>
          <a:ln/>
        </p:spPr>
        <p:txBody>
          <a:bodyPr lIns="89450" tIns="43940" rIns="89450" bIns="43940"/>
          <a:lstStyle/>
          <a:p>
            <a:pPr eaLnBrk="1" hangingPunct="1"/>
            <a:endParaRPr lang="en-US" sz="1100" dirty="0"/>
          </a:p>
        </p:txBody>
      </p:sp>
      <p:sp>
        <p:nvSpPr>
          <p:cNvPr id="839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687388"/>
            <a:ext cx="4568825" cy="34258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00476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1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D6CC-4E62-F34B-B6E5-684CAFD727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4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on board elements</a:t>
            </a:r>
            <a:r>
              <a:rPr lang="en-US" baseline="0" dirty="0"/>
              <a:t> of strategy …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51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652249"/>
          </a:xfrm>
          <a:noFill/>
        </p:spPr>
        <p:txBody>
          <a:bodyPr wrap="square" lIns="94558" tIns="46449" rIns="94558" bIns="464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22313"/>
            <a:ext cx="4797425" cy="35972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34182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6148" y="4560570"/>
            <a:ext cx="6050279" cy="432220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24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652249"/>
          </a:xfrm>
          <a:noFill/>
        </p:spPr>
        <p:txBody>
          <a:bodyPr wrap="square" lIns="94558" tIns="46449" rIns="94558" bIns="46449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5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22313"/>
            <a:ext cx="4797425" cy="35972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4146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1524"/>
            <a:ext cx="7772400" cy="713618"/>
          </a:xfrm>
        </p:spPr>
        <p:txBody>
          <a:bodyPr>
            <a:noAutofit/>
          </a:bodyPr>
          <a:lstStyle>
            <a:lvl1pPr>
              <a:defRPr sz="4800" b="1" i="1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492084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PROFESSOR HENDERSON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06" y="6259512"/>
            <a:ext cx="2494344" cy="457200"/>
          </a:xfrm>
          <a:prstGeom prst="rect">
            <a:avLst/>
          </a:prstGeom>
        </p:spPr>
      </p:pic>
      <p:sp>
        <p:nvSpPr>
          <p:cNvPr id="1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46742" y="6345841"/>
            <a:ext cx="3086100" cy="37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378284"/>
            <a:ext cx="4116010" cy="330731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684463"/>
            <a:ext cx="7772400" cy="6080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0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270000"/>
            <a:ext cx="8229600" cy="5130800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54565B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54565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54565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54565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5456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entagon 10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4" name="Picture 3" descr="LCB-BAR-BLK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15" name="Picture 14" descr="LCB-BAR-BLK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3161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1523"/>
            <a:ext cx="7772400" cy="1214487"/>
          </a:xfrm>
        </p:spPr>
        <p:txBody>
          <a:bodyPr anchor="b">
            <a:noAutofit/>
          </a:bodyPr>
          <a:lstStyle>
            <a:lvl1pPr>
              <a:defRPr sz="4800" b="1" i="1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3542488"/>
            <a:ext cx="6400800" cy="83579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06" y="6259512"/>
            <a:ext cx="2494344" cy="457200"/>
          </a:xfrm>
          <a:prstGeom prst="rect">
            <a:avLst/>
          </a:prstGeom>
        </p:spPr>
      </p:pic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46742" y="6345841"/>
            <a:ext cx="3086100" cy="37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7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6530"/>
            <a:ext cx="4038600" cy="4585151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6530"/>
            <a:ext cx="4038600" cy="4585152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16" name="Picture 15" descr="LCB-BAR-BLK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2952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esh.png"/>
          <p:cNvPicPr>
            <a:picLocks noChangeAspect="1"/>
          </p:cNvPicPr>
          <p:nvPr/>
        </p:nvPicPr>
        <p:blipFill rotWithShape="1"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25518"/>
            <a:ext cx="9144000" cy="25324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5" r:id="rId3"/>
    <p:sldLayoutId id="2147483686" r:id="rId4"/>
    <p:sldLayoutId id="2147483683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y_pIPUEmSkA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UG9qYTJMs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Class 1</a:t>
            </a:r>
            <a:br>
              <a:rPr lang="en-US" dirty="0"/>
            </a:br>
            <a:r>
              <a:rPr lang="en-US" dirty="0"/>
              <a:t>MARKETING STRATEGY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Course Intro &amp; Fundamental Concepts</a:t>
            </a:r>
          </a:p>
        </p:txBody>
      </p:sp>
    </p:spTree>
    <p:extLst>
      <p:ext uri="{BB962C8B-B14F-4D97-AF65-F5344CB8AC3E}">
        <p14:creationId xmlns:p14="http://schemas.microsoft.com/office/powerpoint/2010/main" val="18356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90" y="1023679"/>
            <a:ext cx="7727324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Strategy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3647388" y="1094415"/>
            <a:ext cx="4750174" cy="2269165"/>
          </a:xfrm>
          <a:prstGeom prst="wedgeEllipseCallout">
            <a:avLst>
              <a:gd name="adj1" fmla="val -58291"/>
              <a:gd name="adj2" fmla="val -2069"/>
            </a:avLst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“Complaining is not a strategy”</a:t>
            </a:r>
          </a:p>
        </p:txBody>
      </p:sp>
    </p:spTree>
    <p:extLst>
      <p:ext uri="{BB962C8B-B14F-4D97-AF65-F5344CB8AC3E}">
        <p14:creationId xmlns:p14="http://schemas.microsoft.com/office/powerpoint/2010/main" val="402230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8000" y="240804"/>
            <a:ext cx="8153400" cy="762000"/>
          </a:xfrm>
          <a:prstGeom prst="rect">
            <a:avLst/>
          </a:prstGeom>
        </p:spPr>
        <p:txBody>
          <a:bodyPr lIns="91430" tIns="45715" rIns="91430" bIns="45715" anchor="ctr" anchorCtr="0"/>
          <a:lstStyle>
            <a:lvl1pPr algn="l" defTabSz="45714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itchFamily="34" charset="0"/>
              </a:rPr>
              <a:t>Marketing Strategy,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itchFamily="34" charset="0"/>
              </a:rPr>
              <a:t> defined…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5600" y="1292436"/>
            <a:ext cx="8305800" cy="2288964"/>
          </a:xfrm>
          <a:prstGeom prst="rect">
            <a:avLst/>
          </a:prstGeom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“Marketing strategy describes the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direction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the business will pursue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within its 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chosen environment 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and guides the the 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allocation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of resources and effort.”</a:t>
            </a:r>
          </a:p>
          <a:p>
            <a:pPr marL="0" marR="0" lvl="0" indent="0" algn="r" defTabSz="4571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2600" i="1" dirty="0">
                <a:solidFill>
                  <a:schemeClr val="tx2"/>
                </a:solidFill>
                <a:latin typeface="Arial"/>
              </a:rPr>
              <a:t>— </a:t>
            </a:r>
            <a:r>
              <a:rPr lang="en-US" sz="2600" i="1" baseline="0" dirty="0">
                <a:solidFill>
                  <a:schemeClr val="tx2"/>
                </a:solidFill>
                <a:latin typeface="Arial"/>
              </a:rPr>
              <a:t>American Marketing</a:t>
            </a:r>
          </a:p>
          <a:p>
            <a:pPr marL="0" marR="0" lvl="0" indent="0" algn="r" defTabSz="4571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2600" i="1" dirty="0">
                <a:solidFill>
                  <a:schemeClr val="tx2"/>
                </a:solidFill>
                <a:latin typeface="Arial"/>
              </a:rPr>
              <a:t> Association, 2014 </a:t>
            </a:r>
            <a:r>
              <a:rPr lang="en-US" sz="2600" i="1" baseline="0" dirty="0">
                <a:solidFill>
                  <a:schemeClr val="tx2"/>
                </a:solidFill>
                <a:latin typeface="Arial"/>
              </a:rPr>
              <a:t>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01864" y="3719367"/>
            <a:ext cx="8305800" cy="2288964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Simple idea: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Strategy is a theory of where 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to compete.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i="1" dirty="0">
                <a:solidFill>
                  <a:sysClr val="windowText" lastClr="000000"/>
                </a:solidFill>
                <a:latin typeface="Arial"/>
              </a:rPr>
              <a:t>Focus where you can be better or at least different.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i="1" dirty="0">
                <a:solidFill>
                  <a:sysClr val="windowText" lastClr="000000"/>
                </a:solidFill>
                <a:latin typeface="Arial"/>
              </a:rPr>
              <a:t>Define “location’” by differences in customers.</a:t>
            </a:r>
            <a:endParaRPr kumimoji="0" lang="en-US" sz="2600" b="0" i="1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42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Learn To Address 4 Fundamental Problems</a:t>
            </a:r>
            <a:r>
              <a:rPr lang="is-IS" sz="3000" dirty="0"/>
              <a:t>…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Customers are different (heterogeneity)</a:t>
            </a:r>
          </a:p>
          <a:p>
            <a:pPr marL="514350" indent="-514350">
              <a:buAutoNum type="arabicPeriod"/>
            </a:pPr>
            <a:endParaRPr lang="en-US" sz="2000" dirty="0"/>
          </a:p>
          <a:p>
            <a:pPr marL="514350" indent="-514350">
              <a:buAutoNum type="arabicPeriod"/>
            </a:pPr>
            <a:endParaRPr lang="en-US" sz="2000" dirty="0"/>
          </a:p>
          <a:p>
            <a:pPr marL="514350" indent="-514350">
              <a:buAutoNum type="arabicPeriod" startAt="2"/>
            </a:pPr>
            <a:r>
              <a:rPr lang="en-US" sz="2000" dirty="0"/>
              <a:t>Customer change (dynamics)</a:t>
            </a:r>
          </a:p>
          <a:p>
            <a:pPr marL="514350" indent="-514350">
              <a:buAutoNum type="arabicPeriod" startAt="2"/>
            </a:pPr>
            <a:endParaRPr lang="en-US" sz="2000" dirty="0"/>
          </a:p>
          <a:p>
            <a:pPr marL="514350" indent="-514350">
              <a:buAutoNum type="arabicPeriod" startAt="2"/>
            </a:pPr>
            <a:endParaRPr lang="en-US" sz="2000" dirty="0"/>
          </a:p>
          <a:p>
            <a:pPr marL="514350" indent="-514350">
              <a:buAutoNum type="arabicPeriod" startAt="3"/>
            </a:pPr>
            <a:r>
              <a:rPr lang="en-US" sz="2000" dirty="0"/>
              <a:t>Competitors react (pressure &amp; disruption)</a:t>
            </a:r>
          </a:p>
          <a:p>
            <a:pPr marL="514350" indent="-514350">
              <a:buAutoNum type="arabicPeriod" startAt="3"/>
            </a:pPr>
            <a:endParaRPr lang="en-US" sz="2000" dirty="0"/>
          </a:p>
          <a:p>
            <a:pPr marL="514350" indent="-514350">
              <a:buAutoNum type="arabicPeriod" startAt="3"/>
            </a:pPr>
            <a:endParaRPr lang="en-US" sz="2000" dirty="0"/>
          </a:p>
          <a:p>
            <a:r>
              <a:rPr lang="en-US" sz="2000" dirty="0"/>
              <a:t>4.    Resources are limited (opportunity costs… find your lead domino)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265" y="1581751"/>
            <a:ext cx="653471" cy="653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573" y="1633704"/>
            <a:ext cx="1600960" cy="640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204" y="1633704"/>
            <a:ext cx="1330028" cy="640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695" y="1633704"/>
            <a:ext cx="640384" cy="6403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8650" y="2206717"/>
            <a:ext cx="73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1980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7145" y="2206716"/>
            <a:ext cx="2223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1989 CNBC &amp; 1996 MSNBC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0237" y="2206715"/>
            <a:ext cx="663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1996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204" y="2427433"/>
            <a:ext cx="1595907" cy="10639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6073" y="2417376"/>
            <a:ext cx="1921885" cy="10857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63719" y="3459736"/>
            <a:ext cx="1844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hlinkClick r:id="rId8"/>
              </a:rPr>
              <a:t>http://youtu.be/y_pIPUEmSkA</a:t>
            </a:r>
            <a:r>
              <a:rPr lang="en-US" sz="800" dirty="0"/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180" y="3658873"/>
            <a:ext cx="1569432" cy="9416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537" y="5094590"/>
            <a:ext cx="1318942" cy="12066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118" y="5134241"/>
            <a:ext cx="1112039" cy="896354"/>
          </a:xfrm>
          <a:prstGeom prst="rect">
            <a:avLst/>
          </a:prstGeom>
        </p:spPr>
      </p:pic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175" y="3807916"/>
            <a:ext cx="1611781" cy="6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/>
      <p:bldP spid="12" grpId="1"/>
      <p:bldP spid="13" grpId="0"/>
      <p:bldP spid="13" grpId="1"/>
      <p:bldP spid="15" grpId="0"/>
      <p:bldP spid="15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 term </a:t>
            </a:r>
            <a:r>
              <a:rPr lang="en-US" dirty="0" err="1"/>
              <a:t>Mktg</a:t>
            </a:r>
            <a:r>
              <a:rPr lang="en-US" dirty="0"/>
              <a:t> Strategy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Occupy a position in the market that is: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i="1" dirty="0"/>
              <a:t>Valuable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i="1" dirty="0"/>
              <a:t>Differentiated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i="1" dirty="0"/>
              <a:t>Defensible</a:t>
            </a:r>
          </a:p>
          <a:p>
            <a:r>
              <a:rPr lang="en-US" i="1" dirty="0"/>
              <a:t>Sustainable Competitive Advantage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4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S</a:t>
            </a:r>
            <a:r>
              <a:rPr lang="en-US" sz="3600" dirty="0"/>
              <a:t>ustainable </a:t>
            </a:r>
            <a:r>
              <a:rPr lang="en-US" sz="3600" b="1" dirty="0"/>
              <a:t>C</a:t>
            </a:r>
            <a:r>
              <a:rPr lang="en-US" sz="3600" dirty="0"/>
              <a:t>ompetitive </a:t>
            </a:r>
            <a:r>
              <a:rPr lang="en-US" sz="3600" b="1" dirty="0"/>
              <a:t>A</a:t>
            </a:r>
            <a:r>
              <a:rPr lang="en-US" sz="3600" dirty="0"/>
              <a:t>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i="1" dirty="0"/>
              <a:t>Shared history (relationship)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i="1" dirty="0"/>
              <a:t>Knowledge (learned secrets) 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i="1" dirty="0"/>
              <a:t>Collective-distributed image (brand)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2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099" y="1138201"/>
            <a:ext cx="8341973" cy="5206615"/>
          </a:xfrm>
          <a:prstGeom prst="rect">
            <a:avLst/>
          </a:prstGeom>
          <a:solidFill>
            <a:schemeClr val="bg1">
              <a:alpha val="67059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099" y="127000"/>
            <a:ext cx="8482583" cy="838200"/>
          </a:xfrm>
        </p:spPr>
        <p:txBody>
          <a:bodyPr>
            <a:normAutofit/>
          </a:bodyPr>
          <a:lstStyle/>
          <a:p>
            <a:r>
              <a:rPr lang="en-US" sz="4000" dirty="0"/>
              <a:t>Marketing Strategy Framework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076049" y="1300546"/>
            <a:ext cx="4297680" cy="822960"/>
            <a:chOff x="2560320" y="1645920"/>
            <a:chExt cx="4297680" cy="822960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743200" y="1828800"/>
              <a:ext cx="1188720" cy="457200"/>
            </a:xfrm>
            <a:prstGeom prst="roundRect">
              <a:avLst>
                <a:gd name="adj" fmla="val 16667"/>
              </a:avLst>
            </a:prstGeom>
            <a:solidFill>
              <a:srgbClr val="333367">
                <a:alpha val="1490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chemeClr val="accent5"/>
                  </a:solidFill>
                  <a:latin typeface="Akzidenz-Grotesk BQ" panose="02000503000000000000" pitchFamily="50" charset="0"/>
                </a:rPr>
                <a:t>Customers</a:t>
              </a: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4132446" y="1828800"/>
              <a:ext cx="1188720" cy="457200"/>
            </a:xfrm>
            <a:prstGeom prst="roundRect">
              <a:avLst>
                <a:gd name="adj" fmla="val 16667"/>
              </a:avLst>
            </a:prstGeom>
            <a:solidFill>
              <a:srgbClr val="333367">
                <a:alpha val="1490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chemeClr val="accent5"/>
                  </a:solidFill>
                  <a:latin typeface="Akzidenz-Grotesk BQ" panose="02000503000000000000" pitchFamily="50" charset="0"/>
                </a:rPr>
                <a:t>Company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486400" y="1828800"/>
              <a:ext cx="1188720" cy="457200"/>
            </a:xfrm>
            <a:prstGeom prst="roundRect">
              <a:avLst>
                <a:gd name="adj" fmla="val 16667"/>
              </a:avLst>
            </a:prstGeom>
            <a:solidFill>
              <a:srgbClr val="333367">
                <a:alpha val="1490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chemeClr val="accent5"/>
                  </a:solidFill>
                  <a:latin typeface="Akzidenz-Grotesk BQ" panose="02000503000000000000" pitchFamily="50" charset="0"/>
                </a:rPr>
                <a:t>Competitors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560320" y="1645920"/>
              <a:ext cx="4297680" cy="82296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accent5"/>
                </a:solidFill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9805" y="1421888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kzidenz-Grotesk BQ" panose="02000503000000000000" pitchFamily="50" charset="0"/>
              </a:rPr>
              <a:t>Data research &amp; analysis (3Cs)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250908" y="4209957"/>
            <a:ext cx="3931920" cy="3048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5"/>
                </a:solidFill>
                <a:latin typeface="Akzidenz-Grotesk BQ" panose="02000503000000000000" pitchFamily="50" charset="0"/>
              </a:rPr>
              <a:t>Pricing</a:t>
            </a: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6668732" y="4722024"/>
            <a:ext cx="1219200" cy="9144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5"/>
                </a:solidFill>
                <a:latin typeface="Akzidenz-Grotesk BQ" panose="02000503000000000000" pitchFamily="50" charset="0"/>
              </a:rPr>
              <a:t>Sales and Profits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084070" y="3413826"/>
            <a:ext cx="4297680" cy="1219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0755" y="3548031"/>
            <a:ext cx="1943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Marketing mix (4Ps) is positioning in action</a:t>
            </a: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195861" y="2115402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3447649" y="2770864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4811228" y="2770864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2800349" y="3978423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5"/>
          <p:cNvSpPr>
            <a:spLocks/>
          </p:cNvSpPr>
          <p:nvPr/>
        </p:nvSpPr>
        <p:spPr bwMode="auto">
          <a:xfrm rot="10800000">
            <a:off x="6493073" y="4239824"/>
            <a:ext cx="131562" cy="1833744"/>
          </a:xfrm>
          <a:prstGeom prst="leftBrace">
            <a:avLst>
              <a:gd name="adj1" fmla="val 80556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b="1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1705" y="2306671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kzidenz-Grotesk BQ" panose="02000503000000000000" pitchFamily="50" charset="0"/>
              </a:rPr>
              <a:t>Segmentation, targeting, and positioning (STP)</a:t>
            </a:r>
          </a:p>
        </p:txBody>
      </p:sp>
      <p:sp>
        <p:nvSpPr>
          <p:cNvPr id="35" name="Line 46"/>
          <p:cNvSpPr>
            <a:spLocks noChangeShapeType="1"/>
          </p:cNvSpPr>
          <p:nvPr/>
        </p:nvSpPr>
        <p:spPr bwMode="auto">
          <a:xfrm>
            <a:off x="2845268" y="463302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auto">
          <a:xfrm>
            <a:off x="5588468" y="463302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127905" y="4767229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kzidenz-Grotesk BQ" panose="02000503000000000000" pitchFamily="50" charset="0"/>
              </a:rPr>
              <a:t>Customer management decisions (AERC)</a:t>
            </a: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2250908" y="2542264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Segment</a:t>
            </a: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3640154" y="2542264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Target</a:t>
            </a: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94108" y="2542264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Position</a:t>
            </a: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2076049" y="2359384"/>
            <a:ext cx="4297680" cy="82296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2250908" y="3535737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Product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(Offering)</a:t>
            </a:r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auto">
          <a:xfrm>
            <a:off x="3640154" y="3535737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Place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(Distribution)</a:t>
            </a: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4994108" y="3535737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Promotion</a:t>
            </a:r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4195861" y="318522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2242887" y="5657757"/>
            <a:ext cx="3931920" cy="3048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Contagion</a:t>
            </a:r>
          </a:p>
        </p:txBody>
      </p:sp>
      <p:sp>
        <p:nvSpPr>
          <p:cNvPr id="52" name="AutoShape 21"/>
          <p:cNvSpPr>
            <a:spLocks noChangeArrowheads="1"/>
          </p:cNvSpPr>
          <p:nvPr/>
        </p:nvSpPr>
        <p:spPr bwMode="auto">
          <a:xfrm>
            <a:off x="2076049" y="4859899"/>
            <a:ext cx="4297680" cy="1219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242887" y="4969023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Acquisition</a:t>
            </a: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3619433" y="4969023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Expansion</a:t>
            </a:r>
          </a:p>
        </p:txBody>
      </p:sp>
      <p:sp>
        <p:nvSpPr>
          <p:cNvPr id="58" name="AutoShape 6"/>
          <p:cNvSpPr>
            <a:spLocks noChangeArrowheads="1"/>
          </p:cNvSpPr>
          <p:nvPr/>
        </p:nvSpPr>
        <p:spPr bwMode="auto">
          <a:xfrm>
            <a:off x="4986087" y="4969023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Retention</a:t>
            </a:r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>
            <a:off x="3439628" y="5197623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30"/>
          <p:cNvSpPr>
            <a:spLocks noChangeShapeType="1"/>
          </p:cNvSpPr>
          <p:nvPr/>
        </p:nvSpPr>
        <p:spPr bwMode="auto">
          <a:xfrm>
            <a:off x="4806549" y="5197623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4202210" y="3992937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5588468" y="3978423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2793999" y="5410869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>
            <a:off x="4195860" y="5425383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>
            <a:off x="5582118" y="5410869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51446" y="1824093"/>
            <a:ext cx="2169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to serve?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551446" y="2781134"/>
            <a:ext cx="25122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to provide?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96519" y="3790624"/>
            <a:ext cx="20842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reach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engage?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551446" y="5632144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grow &amp;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 SCA?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574255" y="1138201"/>
            <a:ext cx="21868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u="sng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Questions</a:t>
            </a:r>
            <a:endParaRPr lang="en-US" sz="2400" b="0" u="sng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" grpId="0"/>
      <p:bldP spid="54" grpId="0"/>
      <p:bldP spid="5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Models &amp;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3350" y="1530335"/>
          <a:ext cx="8801100" cy="4488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 </a:t>
                      </a:r>
                    </a:p>
                    <a:p>
                      <a:r>
                        <a:rPr lang="en-US" dirty="0"/>
                        <a:t>(Gillette)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 </a:t>
                      </a:r>
                    </a:p>
                    <a:p>
                      <a:r>
                        <a:rPr lang="en-US" dirty="0"/>
                        <a:t>(Dollar Shave</a:t>
                      </a:r>
                      <a:r>
                        <a:rPr lang="en-US" baseline="0" dirty="0"/>
                        <a:t> Club)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753"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  <a:p>
                      <a:r>
                        <a:rPr lang="en-US" dirty="0"/>
                        <a:t>(B2B or B2C)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753">
                <a:tc>
                  <a:txBody>
                    <a:bodyPr/>
                    <a:lstStyle/>
                    <a:p>
                      <a:r>
                        <a:rPr lang="en-US" dirty="0"/>
                        <a:t>Distribution Channel</a:t>
                      </a:r>
                    </a:p>
                    <a:p>
                      <a:r>
                        <a:rPr lang="en-US" dirty="0"/>
                        <a:t>(Direct</a:t>
                      </a:r>
                      <a:r>
                        <a:rPr lang="en-US" baseline="0" dirty="0"/>
                        <a:t> or Retail)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753">
                <a:tc>
                  <a:txBody>
                    <a:bodyPr/>
                    <a:lstStyle/>
                    <a:p>
                      <a:r>
                        <a:rPr lang="en-US" dirty="0"/>
                        <a:t>Promotional Channel</a:t>
                      </a:r>
                    </a:p>
                    <a:p>
                      <a:r>
                        <a:rPr lang="en-US" dirty="0"/>
                        <a:t>(Mass media</a:t>
                      </a:r>
                      <a:r>
                        <a:rPr lang="en-US" baseline="0" dirty="0"/>
                        <a:t> or</a:t>
                      </a:r>
                      <a:r>
                        <a:rPr lang="en-US" dirty="0"/>
                        <a:t> Social media)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753">
                <a:tc>
                  <a:txBody>
                    <a:bodyPr/>
                    <a:lstStyle/>
                    <a:p>
                      <a:r>
                        <a:rPr lang="en-US" dirty="0"/>
                        <a:t>Segmentation</a:t>
                      </a:r>
                      <a:r>
                        <a:rPr lang="en-US" baseline="0" dirty="0"/>
                        <a:t> Basis</a:t>
                      </a:r>
                    </a:p>
                    <a:p>
                      <a:r>
                        <a:rPr lang="en-US" baseline="0" dirty="0"/>
                        <a:t>(Demographics, 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753">
                <a:tc>
                  <a:txBody>
                    <a:bodyPr/>
                    <a:lstStyle/>
                    <a:p>
                      <a:r>
                        <a:rPr lang="en-US" dirty="0"/>
                        <a:t>Target Market Specificity</a:t>
                      </a:r>
                    </a:p>
                    <a:p>
                      <a:r>
                        <a:rPr lang="en-US" dirty="0"/>
                        <a:t>(Mass market or niche)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753">
                <a:tc>
                  <a:txBody>
                    <a:bodyPr/>
                    <a:lstStyle/>
                    <a:p>
                      <a:r>
                        <a:rPr lang="en-US" dirty="0"/>
                        <a:t>SCA Basis</a:t>
                      </a:r>
                    </a:p>
                    <a:p>
                      <a:r>
                        <a:rPr lang="en-US" dirty="0"/>
                        <a:t>(Brand,</a:t>
                      </a:r>
                      <a:r>
                        <a:rPr lang="en-US" baseline="0" dirty="0"/>
                        <a:t> relationship, network effect)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5068">
            <a:off x="532936" y="670330"/>
            <a:ext cx="3173906" cy="21582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P&amp;G (Gillette) spent $2B on R&amp;D in 2014 (double Unilever) </a:t>
            </a:r>
          </a:p>
          <a:p>
            <a:r>
              <a:rPr lang="en-US" dirty="0">
                <a:solidFill>
                  <a:schemeClr val="accent5"/>
                </a:solidFill>
              </a:rPr>
              <a:t>P&amp;G spent $10B on advertising (37% more than Unilever). </a:t>
            </a:r>
          </a:p>
          <a:p>
            <a:r>
              <a:rPr lang="en-US" dirty="0">
                <a:solidFill>
                  <a:schemeClr val="accent5"/>
                </a:solidFill>
              </a:rPr>
              <a:t>P&amp;G dominates retail shelf space because of scale and relationships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7856" y="2200081"/>
            <a:ext cx="5116594" cy="352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Distinctiveness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439964" y="1189665"/>
          <a:ext cx="822960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400" y="3462965"/>
            <a:ext cx="584200" cy="14158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69" y="3048000"/>
            <a:ext cx="1501245" cy="440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219" y="1897284"/>
            <a:ext cx="1397000" cy="10868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727" y="1667982"/>
            <a:ext cx="1306267" cy="1189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0569" y="3172858"/>
            <a:ext cx="1560286" cy="901885"/>
          </a:xfrm>
          <a:prstGeom prst="rect">
            <a:avLst/>
          </a:prstGeom>
        </p:spPr>
      </p:pic>
      <p:pic>
        <p:nvPicPr>
          <p:cNvPr id="2050" name="Picture 2" descr="Image result for bevel shavi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839" y="2875317"/>
            <a:ext cx="1150042" cy="3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17600"/>
            <a:ext cx="8229600" cy="419038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Dollar Shave Club launched in 2012</a:t>
            </a:r>
          </a:p>
          <a:p>
            <a:r>
              <a:rPr lang="en-US" dirty="0">
                <a:hlinkClick r:id="rId2"/>
              </a:rPr>
              <a:t>www.youtube.com/watch?v=ZUG9qYTJMsI</a:t>
            </a:r>
            <a:endParaRPr lang="en-US" dirty="0"/>
          </a:p>
          <a:p>
            <a:endParaRPr lang="en-US" dirty="0"/>
          </a:p>
          <a:p>
            <a:r>
              <a:rPr lang="en-US" dirty="0"/>
              <a:t>Unilever acquires Dollar Shave Club for over $1 billion</a:t>
            </a:r>
          </a:p>
          <a:p>
            <a:endParaRPr lang="en-US" dirty="0"/>
          </a:p>
          <a:p>
            <a:r>
              <a:rPr lang="en-US" dirty="0"/>
              <a:t>P&amp;G acquires Bevel in 2018</a:t>
            </a:r>
          </a:p>
          <a:p>
            <a:r>
              <a:rPr lang="en-US" dirty="0"/>
              <a:t>Harry’s raised $112M in 2018</a:t>
            </a:r>
          </a:p>
          <a:p>
            <a:endParaRPr lang="en-US" dirty="0"/>
          </a:p>
          <a:p>
            <a:r>
              <a:rPr lang="en-US" dirty="0"/>
              <a:t>Winners: Facebook, Google, Snap</a:t>
            </a:r>
          </a:p>
          <a:p>
            <a:r>
              <a:rPr lang="en-US" dirty="0"/>
              <a:t>Losers: TV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Distinctiveness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4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Models &amp;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2400" y="1155700"/>
          <a:ext cx="8851900" cy="50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Consumer Market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Business Market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&amp;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Service &amp;</a:t>
                      </a:r>
                      <a:r>
                        <a:rPr lang="en-US" baseline="0" dirty="0"/>
                        <a:t> 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</a:t>
                      </a:r>
                      <a:r>
                        <a:rPr lang="en-US" baseline="0" dirty="0"/>
                        <a:t> &amp;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Service</a:t>
                      </a:r>
                      <a:r>
                        <a:rPr lang="en-US" baseline="0" dirty="0"/>
                        <a:t> &amp; Platform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04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Amazon 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6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r>
                        <a:rPr lang="en-US" dirty="0"/>
                        <a:t>Design and manufacture</a:t>
                      </a:r>
                      <a:r>
                        <a:rPr lang="en-US" baseline="0" dirty="0"/>
                        <a:t> hardware and 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software, others</a:t>
                      </a:r>
                      <a:r>
                        <a:rPr lang="en-US" baseline="0" dirty="0"/>
                        <a:t> compete to host it on their 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Sell servers to company and service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Rent server processing as needed and host add on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dirty="0"/>
                        <a:t>Ecosystem: Suppliers</a:t>
                      </a:r>
                      <a:r>
                        <a:rPr lang="en-US" baseline="0" dirty="0"/>
                        <a:t> and distributors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Ecosystem: Partners and developers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Ecosystem: Suppliers</a:t>
                      </a:r>
                      <a:r>
                        <a:rPr lang="en-US" baseline="0" dirty="0"/>
                        <a:t> and distributors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Ecosystem: Partners and developers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819" y="2556295"/>
            <a:ext cx="2166279" cy="1380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9979" y="2556294"/>
            <a:ext cx="1570509" cy="13807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449" y="2556294"/>
            <a:ext cx="2205052" cy="1380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83" y="2556294"/>
            <a:ext cx="2141635" cy="13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6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Agenda for Today &amp; Next Few Classes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FFFF">
              <a:alpha val="70980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Today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Course Details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Introduction to Marketing Strategy</a:t>
            </a:r>
          </a:p>
          <a:p>
            <a:r>
              <a:rPr lang="en-US" dirty="0"/>
              <a:t>Wednesday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– Decision Round 1 is in class. Basics of segmentation and targeting</a:t>
            </a:r>
          </a:p>
          <a:p>
            <a:r>
              <a:rPr lang="en-US" dirty="0"/>
              <a:t>Next week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– Brand portfolio management, R&amp;D, and perceptual advertising. Basics of positioning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BSC1 – </a:t>
            </a:r>
            <a:r>
              <a:rPr lang="en-US" dirty="0" err="1"/>
              <a:t>Brandless</a:t>
            </a: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73718" y="1851571"/>
            <a:ext cx="347785" cy="3516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43605" y="1689904"/>
            <a:ext cx="2708476" cy="636607"/>
          </a:xfrm>
          <a:prstGeom prst="rect">
            <a:avLst/>
          </a:prstGeom>
          <a:solidFill>
            <a:srgbClr val="F2F2F2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Class 2</a:t>
            </a:r>
            <a:br>
              <a:rPr lang="en-US" dirty="0"/>
            </a:br>
            <a:r>
              <a:rPr lang="en-US" dirty="0"/>
              <a:t>MARKSTRAT SIMULATION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50CC5-880C-46E9-A8D3-4651A689F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285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Agenda for Today &amp; Next Few Classes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FFFF">
              <a:alpha val="70980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Today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Course Details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Introduction to Marketing Strategy</a:t>
            </a:r>
          </a:p>
          <a:p>
            <a:r>
              <a:rPr lang="en-US" dirty="0"/>
              <a:t>Wednesday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– Decision Round 1 is in class. Basics of segmentation and targeting</a:t>
            </a:r>
          </a:p>
          <a:p>
            <a:r>
              <a:rPr lang="en-US" dirty="0"/>
              <a:t>Next week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– Brand portfolio management, R&amp;D, and perceptual advertising. Basics of positioning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BSC1 – </a:t>
            </a:r>
            <a:r>
              <a:rPr lang="en-US" dirty="0" err="1"/>
              <a:t>Brandless</a:t>
            </a: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15844" y="3344705"/>
            <a:ext cx="347785" cy="3516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Markstrat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5950" y="1270460"/>
            <a:ext cx="7886700" cy="504507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Strategy</a:t>
            </a:r>
          </a:p>
          <a:p>
            <a:pPr marL="1033463" lvl="1" indent="-457200"/>
            <a:r>
              <a:rPr lang="en-US" dirty="0"/>
              <a:t>STP to create &amp; hold valuable position</a:t>
            </a:r>
          </a:p>
          <a:p>
            <a:pPr marL="1033463" lvl="1" indent="-457200"/>
            <a:r>
              <a:rPr lang="en-US" dirty="0"/>
              <a:t>Long term planning &amp; short term execution</a:t>
            </a:r>
          </a:p>
          <a:p>
            <a:r>
              <a:rPr lang="en-US" dirty="0">
                <a:solidFill>
                  <a:srgbClr val="007935"/>
                </a:solidFill>
              </a:rPr>
              <a:t>Interrelated Decisions</a:t>
            </a:r>
          </a:p>
          <a:p>
            <a:pPr marL="1033463" lvl="1" indent="-457200"/>
            <a:r>
              <a:rPr lang="en-US" dirty="0"/>
              <a:t>Constraints (budget &amp; time) </a:t>
            </a:r>
          </a:p>
          <a:p>
            <a:pPr marL="1033463" lvl="1" indent="-457200"/>
            <a:r>
              <a:rPr lang="en-US" dirty="0"/>
              <a:t>Synergies (R&amp;D, marketing mix, sales &amp; budget)</a:t>
            </a:r>
          </a:p>
          <a:p>
            <a:pPr marL="457200" indent="-457200"/>
            <a:r>
              <a:rPr lang="en-US" dirty="0">
                <a:solidFill>
                  <a:srgbClr val="007935"/>
                </a:solidFill>
              </a:rPr>
              <a:t>Research &amp; Analytics</a:t>
            </a:r>
          </a:p>
          <a:p>
            <a:pPr marL="1033463" lvl="1" indent="-457200"/>
            <a:r>
              <a:rPr lang="en-US" dirty="0"/>
              <a:t>Conjoint &amp; STP (semantic and/or MDS)</a:t>
            </a:r>
          </a:p>
          <a:p>
            <a:pPr marL="1033463" lvl="1" indent="-457200"/>
            <a:r>
              <a:rPr lang="en-US" dirty="0"/>
              <a:t>Experiments</a:t>
            </a:r>
          </a:p>
          <a:p>
            <a:pPr marL="457200" indent="-457200"/>
            <a:r>
              <a:rPr lang="en-US" dirty="0">
                <a:solidFill>
                  <a:srgbClr val="007935"/>
                </a:solidFill>
              </a:rPr>
              <a:t>Competition (Game Theory) &amp; Change</a:t>
            </a:r>
          </a:p>
          <a:p>
            <a:pPr marL="457200" indent="-457200"/>
            <a:r>
              <a:rPr lang="en-US" dirty="0">
                <a:solidFill>
                  <a:srgbClr val="007935"/>
                </a:solidFill>
              </a:rPr>
              <a:t>Teamwork</a:t>
            </a:r>
          </a:p>
          <a:p>
            <a:pPr marL="1033463" lvl="1" indent="-457200"/>
            <a:r>
              <a:rPr lang="en-US" dirty="0">
                <a:sym typeface="Wingdings" panose="05000000000000000000" pitchFamily="2" charset="2"/>
              </a:rPr>
              <a:t> or </a:t>
            </a:r>
          </a:p>
          <a:p>
            <a:pPr marL="457200" indent="-457200"/>
            <a:r>
              <a:rPr lang="en-US" dirty="0">
                <a:solidFill>
                  <a:srgbClr val="007935"/>
                </a:solidFill>
                <a:sym typeface="Wingdings" panose="05000000000000000000" pitchFamily="2" charset="2"/>
              </a:rPr>
              <a:t>Objective Performance ($ is blind)</a:t>
            </a:r>
            <a:endParaRPr lang="en-US" dirty="0">
              <a:solidFill>
                <a:srgbClr val="007935"/>
              </a:solidFill>
            </a:endParaRPr>
          </a:p>
          <a:p>
            <a:pPr marL="1033463" lvl="1" indent="-45720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137069" y="4789069"/>
            <a:ext cx="8923659" cy="1593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9805" y="1092200"/>
            <a:ext cx="8923659" cy="35865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099" y="127000"/>
            <a:ext cx="8482583" cy="838200"/>
          </a:xfrm>
        </p:spPr>
        <p:txBody>
          <a:bodyPr>
            <a:noAutofit/>
          </a:bodyPr>
          <a:lstStyle/>
          <a:p>
            <a:r>
              <a:rPr lang="en-US" sz="2800" dirty="0" err="1"/>
              <a:t>Markstrat</a:t>
            </a:r>
            <a:r>
              <a:rPr lang="en-US" sz="2800" dirty="0"/>
              <a:t> and the Marketing Strategy Framework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076049" y="1300546"/>
            <a:ext cx="4297680" cy="822960"/>
            <a:chOff x="2560320" y="1645920"/>
            <a:chExt cx="4297680" cy="822960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743200" y="1828800"/>
              <a:ext cx="1188720" cy="457200"/>
            </a:xfrm>
            <a:prstGeom prst="roundRect">
              <a:avLst>
                <a:gd name="adj" fmla="val 16667"/>
              </a:avLst>
            </a:prstGeom>
            <a:solidFill>
              <a:srgbClr val="333367">
                <a:alpha val="1490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chemeClr val="accent5"/>
                  </a:solidFill>
                  <a:latin typeface="Akzidenz-Grotesk BQ" panose="02000503000000000000" pitchFamily="50" charset="0"/>
                </a:rPr>
                <a:t>Customers</a:t>
              </a: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4132446" y="1828800"/>
              <a:ext cx="1188720" cy="457200"/>
            </a:xfrm>
            <a:prstGeom prst="roundRect">
              <a:avLst>
                <a:gd name="adj" fmla="val 16667"/>
              </a:avLst>
            </a:prstGeom>
            <a:solidFill>
              <a:srgbClr val="333367">
                <a:alpha val="1490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chemeClr val="accent5"/>
                  </a:solidFill>
                  <a:latin typeface="Akzidenz-Grotesk BQ" panose="02000503000000000000" pitchFamily="50" charset="0"/>
                </a:rPr>
                <a:t>Company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486400" y="1828800"/>
              <a:ext cx="1188720" cy="457200"/>
            </a:xfrm>
            <a:prstGeom prst="roundRect">
              <a:avLst>
                <a:gd name="adj" fmla="val 16667"/>
              </a:avLst>
            </a:prstGeom>
            <a:solidFill>
              <a:srgbClr val="333367">
                <a:alpha val="1490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chemeClr val="accent5"/>
                  </a:solidFill>
                  <a:latin typeface="Akzidenz-Grotesk BQ" panose="02000503000000000000" pitchFamily="50" charset="0"/>
                </a:rPr>
                <a:t>Competitors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560320" y="1645920"/>
              <a:ext cx="4297680" cy="82296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accent5"/>
                </a:solidFill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9805" y="1421888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kzidenz-Grotesk BQ" panose="02000503000000000000" pitchFamily="50" charset="0"/>
              </a:rPr>
              <a:t>Data research &amp; analysis (3Cs)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250908" y="4209957"/>
            <a:ext cx="3931920" cy="3048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5"/>
                </a:solidFill>
                <a:latin typeface="Akzidenz-Grotesk BQ" panose="02000503000000000000" pitchFamily="50" charset="0"/>
              </a:rPr>
              <a:t>Pricing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084070" y="3413826"/>
            <a:ext cx="4297680" cy="1219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0755" y="3433731"/>
            <a:ext cx="1943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kzidenz-Grotesk BQ" panose="02000503000000000000" pitchFamily="50" charset="0"/>
              </a:rPr>
              <a:t>Marketing mix (4Ps) is positioning in action</a:t>
            </a: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195861" y="2115402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3447649" y="2770864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4811228" y="2770864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2800349" y="3978423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1705" y="2306671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kzidenz-Grotesk BQ" panose="02000503000000000000" pitchFamily="50" charset="0"/>
              </a:rPr>
              <a:t>Segmentation, targeting, and positioning (STP)</a:t>
            </a:r>
          </a:p>
        </p:txBody>
      </p:sp>
      <p:sp>
        <p:nvSpPr>
          <p:cNvPr id="35" name="Line 46"/>
          <p:cNvSpPr>
            <a:spLocks noChangeShapeType="1"/>
          </p:cNvSpPr>
          <p:nvPr/>
        </p:nvSpPr>
        <p:spPr bwMode="auto">
          <a:xfrm>
            <a:off x="2845268" y="4633026"/>
            <a:ext cx="0" cy="22860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auto">
          <a:xfrm>
            <a:off x="5588468" y="4633026"/>
            <a:ext cx="0" cy="22860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127905" y="4970429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kzidenz-Grotesk BQ" panose="02000503000000000000" pitchFamily="50" charset="0"/>
              </a:rPr>
              <a:t>Customer management decisions (AERC)</a:t>
            </a: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2250908" y="2542264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Segment</a:t>
            </a: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3640154" y="2542264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Target</a:t>
            </a: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94108" y="2542264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Position</a:t>
            </a: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2076049" y="2359384"/>
            <a:ext cx="4297680" cy="82296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2250908" y="3535737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Product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(Offering)</a:t>
            </a:r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auto">
          <a:xfrm>
            <a:off x="3640154" y="3535737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Place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(Distribution)</a:t>
            </a: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4994108" y="3535737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Promotion</a:t>
            </a:r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4195861" y="318522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2242887" y="5657757"/>
            <a:ext cx="3931920" cy="3048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Contagion</a:t>
            </a:r>
          </a:p>
        </p:txBody>
      </p:sp>
      <p:sp>
        <p:nvSpPr>
          <p:cNvPr id="52" name="AutoShape 21"/>
          <p:cNvSpPr>
            <a:spLocks noChangeArrowheads="1"/>
          </p:cNvSpPr>
          <p:nvPr/>
        </p:nvSpPr>
        <p:spPr bwMode="auto">
          <a:xfrm>
            <a:off x="2076049" y="4858658"/>
            <a:ext cx="4297680" cy="1219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242887" y="4969023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Acquisition</a:t>
            </a: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3619433" y="4969023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Expansion</a:t>
            </a:r>
          </a:p>
        </p:txBody>
      </p:sp>
      <p:sp>
        <p:nvSpPr>
          <p:cNvPr id="58" name="AutoShape 6"/>
          <p:cNvSpPr>
            <a:spLocks noChangeArrowheads="1"/>
          </p:cNvSpPr>
          <p:nvPr/>
        </p:nvSpPr>
        <p:spPr bwMode="auto">
          <a:xfrm>
            <a:off x="4986087" y="4969023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Retention</a:t>
            </a:r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>
            <a:off x="3439628" y="5197623"/>
            <a:ext cx="18288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30"/>
          <p:cNvSpPr>
            <a:spLocks noChangeShapeType="1"/>
          </p:cNvSpPr>
          <p:nvPr/>
        </p:nvSpPr>
        <p:spPr bwMode="auto">
          <a:xfrm>
            <a:off x="4806549" y="5197623"/>
            <a:ext cx="18288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4202210" y="3992937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5588468" y="3978423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2793999" y="5410869"/>
            <a:ext cx="0" cy="246888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>
            <a:off x="4195860" y="5425383"/>
            <a:ext cx="0" cy="246888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>
            <a:off x="5582118" y="5410869"/>
            <a:ext cx="0" cy="246888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193" y="2412903"/>
            <a:ext cx="25362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Markstrat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77192" y="4782193"/>
            <a:ext cx="25362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</a:t>
            </a:r>
          </a:p>
          <a:p>
            <a:pPr algn="ctr"/>
            <a:r>
              <a:rPr lang="en-US" sz="4400" b="0" cap="none" spc="0" dirty="0" err="1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Markstrat</a:t>
            </a:r>
            <a:endParaRPr lang="en-US" sz="44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477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F4869C3-E133-4BFE-9A1E-2D1906E8EC4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21" y="309297"/>
            <a:ext cx="2702973" cy="3157801"/>
          </a:xfrm>
          <a:prstGeom prst="rect">
            <a:avLst/>
          </a:prstGeom>
        </p:spPr>
      </p:pic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3011714" y="309297"/>
            <a:ext cx="5280025" cy="957262"/>
          </a:xfrm>
        </p:spPr>
        <p:txBody>
          <a:bodyPr>
            <a:noAutofit/>
          </a:bodyPr>
          <a:lstStyle/>
          <a:p>
            <a:r>
              <a:rPr lang="de-DE" sz="3000" b="1" i="0" dirty="0">
                <a:solidFill>
                  <a:schemeClr val="tx1"/>
                </a:solidFill>
                <a:latin typeface="Century Gothic"/>
                <a:cs typeface="Century Gothic"/>
              </a:rPr>
              <a:t>Karl von Clausewitz,</a:t>
            </a:r>
            <a:br>
              <a:rPr lang="de-DE" sz="3000" b="1" i="0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de-DE" sz="3000" b="1" i="0" dirty="0">
                <a:solidFill>
                  <a:schemeClr val="tx1"/>
                </a:solidFill>
                <a:latin typeface="Century Gothic"/>
                <a:cs typeface="Century Gothic"/>
              </a:rPr>
              <a:t>On War, 1832</a:t>
            </a:r>
            <a:endParaRPr lang="en-US" sz="3000" b="1" i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3011714" y="1324268"/>
            <a:ext cx="5737225" cy="2085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4"/>
              </a:buBlip>
              <a:defRPr sz="32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4"/>
              </a:buBlip>
              <a:defRPr sz="2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4"/>
              </a:buBlip>
              <a:defRPr sz="24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/>
              <a:t>“Where absolute superiority is not attainable, you must produce a relative one at the decisive point by making skillful use of what you have.”</a:t>
            </a:r>
          </a:p>
        </p:txBody>
      </p:sp>
    </p:spTree>
    <p:extLst>
      <p:ext uri="{BB962C8B-B14F-4D97-AF65-F5344CB8AC3E}">
        <p14:creationId xmlns:p14="http://schemas.microsoft.com/office/powerpoint/2010/main" val="2018036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Understand P&amp;L: </a:t>
            </a:r>
            <a:r>
              <a:rPr lang="en-US" sz="3600" dirty="0">
                <a:sym typeface="Wingdings" panose="05000000000000000000" pitchFamily="2" charset="2"/>
              </a:rPr>
              <a:t>CEO Level Strategy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965" y="1228041"/>
            <a:ext cx="7107563" cy="5171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59304578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Objective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007935"/>
                </a:solidFill>
              </a:rPr>
              <a:t>Maximize your Stock Price Index </a:t>
            </a:r>
          </a:p>
          <a:p>
            <a:pPr eaLnBrk="1" hangingPunct="1"/>
            <a:r>
              <a:rPr lang="en-US" sz="2800" dirty="0">
                <a:solidFill>
                  <a:srgbClr val="007935"/>
                </a:solidFill>
              </a:rPr>
              <a:t>You will have to optimize:</a:t>
            </a:r>
          </a:p>
          <a:p>
            <a:pPr lvl="1" eaLnBrk="1" hangingPunct="1"/>
            <a:r>
              <a:rPr lang="en-US" sz="2400" dirty="0"/>
              <a:t>Market share</a:t>
            </a:r>
          </a:p>
          <a:p>
            <a:pPr lvl="1" eaLnBrk="1" hangingPunct="1"/>
            <a:r>
              <a:rPr lang="en-US" sz="2400" dirty="0"/>
              <a:t>Sales growth</a:t>
            </a:r>
          </a:p>
          <a:p>
            <a:pPr lvl="1" eaLnBrk="1" hangingPunct="1"/>
            <a:r>
              <a:rPr lang="en-US" sz="2400" dirty="0"/>
              <a:t>Net contribution</a:t>
            </a:r>
          </a:p>
          <a:p>
            <a:pPr lvl="1" eaLnBrk="1" hangingPunct="1"/>
            <a:r>
              <a:rPr lang="en-US" sz="2400" dirty="0"/>
              <a:t>Cumulative net contribution</a:t>
            </a:r>
          </a:p>
          <a:p>
            <a:pPr lvl="1" eaLnBrk="1" hangingPunct="1"/>
            <a:r>
              <a:rPr lang="en-US" sz="2400" dirty="0"/>
              <a:t>R &amp; D investments</a:t>
            </a:r>
          </a:p>
          <a:p>
            <a:pPr eaLnBrk="1" hangingPunct="1"/>
            <a:r>
              <a:rPr lang="en-US" sz="2800" dirty="0">
                <a:solidFill>
                  <a:srgbClr val="007935"/>
                </a:solidFill>
              </a:rPr>
              <a:t>Grades, learning, and prizes?!?!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76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Decisions are limited for now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Your team can get familiar with Markstrat</a:t>
            </a:r>
          </a:p>
          <a:p>
            <a:pPr lvl="1" eaLnBrk="1" hangingPunct="1"/>
            <a:r>
              <a:rPr lang="en-US" dirty="0"/>
              <a:t>Gather information</a:t>
            </a:r>
          </a:p>
          <a:p>
            <a:pPr lvl="1" eaLnBrk="1" hangingPunct="1"/>
            <a:r>
              <a:rPr lang="en-US" dirty="0"/>
              <a:t>Do not make any major changes in your firm's operation</a:t>
            </a:r>
          </a:p>
          <a:p>
            <a:pPr lvl="1" eaLnBrk="1" hangingPunct="1"/>
            <a:r>
              <a:rPr lang="en-US" dirty="0"/>
              <a:t>Can not introduce new brands, modify or withdraw existing ones</a:t>
            </a:r>
          </a:p>
          <a:p>
            <a:pPr lvl="1" eaLnBrk="1" hangingPunct="1"/>
            <a:r>
              <a:rPr lang="en-US" dirty="0"/>
              <a:t>Can not start R&amp;D projects</a:t>
            </a:r>
          </a:p>
          <a:p>
            <a:pPr lvl="1" eaLnBrk="1" hangingPunct="1"/>
            <a:r>
              <a:rPr lang="en-US" dirty="0"/>
              <a:t>Can not give perceptual objectives for advertising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17747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Make First Decisions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180881"/>
            <a:ext cx="8229600" cy="51308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4200" dirty="0">
                <a:solidFill>
                  <a:srgbClr val="007935"/>
                </a:solidFill>
              </a:rPr>
              <a:t>Price</a:t>
            </a:r>
          </a:p>
          <a:p>
            <a:pPr marL="1033463" lvl="1" indent="-457200">
              <a:lnSpc>
                <a:spcPct val="110000"/>
              </a:lnSpc>
            </a:pPr>
            <a:r>
              <a:rPr lang="en-US" sz="2900" dirty="0"/>
              <a:t>By brand</a:t>
            </a:r>
          </a:p>
          <a:p>
            <a:pPr marL="1033463" lvl="1" indent="-457200">
              <a:lnSpc>
                <a:spcPct val="110000"/>
              </a:lnSpc>
            </a:pPr>
            <a:r>
              <a:rPr lang="en-US" sz="2900" dirty="0"/>
              <a:t>Optimal point pricing (lower is not necessarily better)</a:t>
            </a:r>
          </a:p>
          <a:p>
            <a:pPr eaLnBrk="1" hangingPunct="1">
              <a:lnSpc>
                <a:spcPct val="110000"/>
              </a:lnSpc>
            </a:pPr>
            <a:r>
              <a:rPr lang="en-US" sz="4200" dirty="0">
                <a:solidFill>
                  <a:srgbClr val="007935"/>
                </a:solidFill>
              </a:rPr>
              <a:t>Production</a:t>
            </a:r>
          </a:p>
          <a:p>
            <a:pPr marL="1033463" lvl="1" indent="-457200">
              <a:lnSpc>
                <a:spcPct val="110000"/>
              </a:lnSpc>
            </a:pPr>
            <a:r>
              <a:rPr lang="en-US" sz="2900" dirty="0"/>
              <a:t>By brand (consider left over inventory)</a:t>
            </a:r>
          </a:p>
          <a:p>
            <a:pPr marL="1033463" lvl="1" indent="-457200">
              <a:lnSpc>
                <a:spcPct val="110000"/>
              </a:lnSpc>
            </a:pPr>
            <a:r>
              <a:rPr lang="en-US" sz="2900" dirty="0"/>
              <a:t>Production team can adjust by + or – 20% of planned</a:t>
            </a:r>
          </a:p>
          <a:p>
            <a:pPr eaLnBrk="1" hangingPunct="1">
              <a:lnSpc>
                <a:spcPct val="110000"/>
              </a:lnSpc>
            </a:pPr>
            <a:r>
              <a:rPr lang="en-US" sz="4200" dirty="0">
                <a:solidFill>
                  <a:srgbClr val="007935"/>
                </a:solidFill>
              </a:rPr>
              <a:t>Advertising</a:t>
            </a:r>
          </a:p>
          <a:p>
            <a:pPr marL="1033463" lvl="1" indent="-457200">
              <a:lnSpc>
                <a:spcPct val="110000"/>
              </a:lnSpc>
            </a:pPr>
            <a:r>
              <a:rPr lang="en-US" sz="2900" dirty="0"/>
              <a:t>By brand</a:t>
            </a:r>
          </a:p>
          <a:p>
            <a:pPr marL="1033463" lvl="1" indent="-457200">
              <a:lnSpc>
                <a:spcPct val="110000"/>
              </a:lnSpc>
            </a:pPr>
            <a:r>
              <a:rPr lang="en-US" sz="2900" dirty="0"/>
              <a:t>By target segment (advertising agency fits to appropriate advertising channel)</a:t>
            </a:r>
          </a:p>
          <a:p>
            <a:pPr marL="1033463" lvl="1" indent="-457200">
              <a:lnSpc>
                <a:spcPct val="110000"/>
              </a:lnSpc>
            </a:pPr>
            <a:r>
              <a:rPr lang="en-US" sz="2900" dirty="0"/>
              <a:t>Media spend &amp; advertising</a:t>
            </a:r>
          </a:p>
          <a:p>
            <a:pPr marL="457200" indent="-457200">
              <a:lnSpc>
                <a:spcPct val="110000"/>
              </a:lnSpc>
            </a:pPr>
            <a:r>
              <a:rPr lang="en-US" sz="4200" dirty="0">
                <a:solidFill>
                  <a:srgbClr val="007935"/>
                </a:solidFill>
              </a:rPr>
              <a:t>Commercial Team</a:t>
            </a:r>
          </a:p>
          <a:p>
            <a:pPr marL="1033463" lvl="1" indent="-457200">
              <a:lnSpc>
                <a:spcPct val="110000"/>
              </a:lnSpc>
            </a:pPr>
            <a:r>
              <a:rPr lang="en-US" sz="2900" dirty="0"/>
              <a:t>By brand </a:t>
            </a:r>
          </a:p>
          <a:p>
            <a:pPr marL="1033463" lvl="1" indent="-457200">
              <a:lnSpc>
                <a:spcPct val="110000"/>
              </a:lnSpc>
            </a:pPr>
            <a:r>
              <a:rPr lang="en-US" sz="2900" dirty="0"/>
              <a:t>By channel (fit channel to target segment)</a:t>
            </a:r>
          </a:p>
          <a:p>
            <a:pPr marL="1033463" lvl="1" indent="-457200">
              <a:lnSpc>
                <a:spcPct val="110000"/>
              </a:lnSpc>
            </a:pPr>
            <a:r>
              <a:rPr lang="en-US" sz="2900" dirty="0"/>
              <a:t>Media spend &amp; advertising</a:t>
            </a:r>
          </a:p>
          <a:p>
            <a:pPr>
              <a:lnSpc>
                <a:spcPct val="110000"/>
              </a:lnSpc>
            </a:pPr>
            <a:r>
              <a:rPr lang="en-US" sz="4200" dirty="0">
                <a:solidFill>
                  <a:srgbClr val="007935"/>
                </a:solidFill>
              </a:rPr>
              <a:t>Order Marketing Research</a:t>
            </a:r>
          </a:p>
          <a:p>
            <a:pPr marL="1033463" lvl="1" indent="-457200">
              <a:lnSpc>
                <a:spcPct val="110000"/>
              </a:lnSpc>
            </a:pPr>
            <a:r>
              <a:rPr lang="en-US" sz="2900" dirty="0"/>
              <a:t>Semantic Scale or Multidimensional Scaling for STP and R&amp;D</a:t>
            </a:r>
          </a:p>
          <a:p>
            <a:pPr marL="1033463" lvl="1" indent="-457200">
              <a:lnSpc>
                <a:spcPct val="110000"/>
              </a:lnSpc>
            </a:pPr>
            <a:r>
              <a:rPr lang="en-US" sz="2900" dirty="0"/>
              <a:t>Experiments &amp; competitive studies for optimizing budget allocation</a:t>
            </a:r>
          </a:p>
          <a:p>
            <a:pPr marL="1033463" lvl="1" indent="-457200">
              <a:lnSpc>
                <a:spcPct val="110000"/>
              </a:lnSpc>
            </a:pPr>
            <a:r>
              <a:rPr lang="en-US" sz="2900" dirty="0"/>
              <a:t>Conjoint for STP and R&amp;D</a:t>
            </a:r>
          </a:p>
          <a:p>
            <a:pPr marL="457200" indent="-457200">
              <a:lnSpc>
                <a:spcPct val="110000"/>
              </a:lnSpc>
            </a:pPr>
            <a:r>
              <a:rPr lang="en-US" sz="4200" dirty="0">
                <a:solidFill>
                  <a:srgbClr val="007935"/>
                </a:solidFill>
              </a:rPr>
              <a:t>Perceptual Advertising Available Next Round and then R&amp;D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2014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187328"/>
            <a:ext cx="8496300" cy="854075"/>
          </a:xfrm>
        </p:spPr>
        <p:txBody>
          <a:bodyPr>
            <a:noAutofit/>
          </a:bodyPr>
          <a:lstStyle/>
          <a:p>
            <a:r>
              <a:rPr lang="en-US" sz="3200" dirty="0"/>
              <a:t>Buy Market Research Studies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270000"/>
            <a:ext cx="8333014" cy="5130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Hire marketing research consulting companies</a:t>
            </a:r>
          </a:p>
          <a:p>
            <a:pPr lvl="1" eaLnBrk="1" hangingPunct="1"/>
            <a:r>
              <a:rPr lang="en-US" dirty="0"/>
              <a:t>Don’t necessarily need to buy all studies</a:t>
            </a:r>
          </a:p>
          <a:p>
            <a:pPr lvl="1" eaLnBrk="1" hangingPunct="1"/>
            <a:r>
              <a:rPr lang="en-US" dirty="0"/>
              <a:t>Definitely buy Multidimensional Scaling &amp;/or Semantic Scales</a:t>
            </a:r>
          </a:p>
          <a:p>
            <a:pPr lvl="1" eaLnBrk="1" hangingPunct="1"/>
            <a:r>
              <a:rPr lang="en-US" dirty="0"/>
              <a:t>Only 2 </a:t>
            </a:r>
            <a:r>
              <a:rPr lang="en-US" dirty="0" err="1"/>
              <a:t>Vodite</a:t>
            </a:r>
            <a:r>
              <a:rPr lang="en-US" dirty="0"/>
              <a:t> studies (Market Forecast &amp; Semantic) actually produce results before a </a:t>
            </a:r>
            <a:r>
              <a:rPr lang="en-US" dirty="0" err="1"/>
              <a:t>Vodite</a:t>
            </a:r>
            <a:r>
              <a:rPr lang="en-US" dirty="0"/>
              <a:t> product is launched.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Learning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393902"/>
            <a:ext cx="8229600" cy="5006898"/>
          </a:xfrm>
        </p:spPr>
        <p:txBody>
          <a:bodyPr>
            <a:normAutofit/>
          </a:bodyPr>
          <a:lstStyle/>
          <a:p>
            <a:pPr marL="990600" lvl="1" indent="-5334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Informed strategic decisions</a:t>
            </a:r>
          </a:p>
          <a:p>
            <a:pPr marL="990600" lvl="1" indent="-5334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Analytical tools &amp; processes</a:t>
            </a:r>
          </a:p>
          <a:p>
            <a:pPr marL="990600" lvl="1" indent="-5334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Opportunities to practice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37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 entire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9" y="904207"/>
            <a:ext cx="6749388" cy="5566931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872232" y="1649072"/>
            <a:ext cx="3138488" cy="2222916"/>
          </a:xfrm>
          <a:prstGeom prst="wedgeEllipseCallout">
            <a:avLst>
              <a:gd name="adj1" fmla="val -45673"/>
              <a:gd name="adj2" fmla="val -65891"/>
            </a:avLst>
          </a:prstGeom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Click here to check your budget.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Budget will automatically update after you enter each of your decision (e.g., increasing advertising spend)</a:t>
            </a:r>
          </a:p>
        </p:txBody>
      </p:sp>
    </p:spTree>
    <p:extLst>
      <p:ext uri="{BB962C8B-B14F-4D97-AF65-F5344CB8AC3E}">
        <p14:creationId xmlns:p14="http://schemas.microsoft.com/office/powerpoint/2010/main" val="333733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 txBox="1">
            <a:spLocks/>
          </p:cNvSpPr>
          <p:nvPr/>
        </p:nvSpPr>
        <p:spPr>
          <a:xfrm>
            <a:off x="8153400" y="6582771"/>
            <a:ext cx="643720" cy="275229"/>
          </a:xfrm>
          <a:prstGeom prst="rect">
            <a:avLst/>
          </a:prstGeom>
        </p:spPr>
        <p:txBody>
          <a:bodyPr lIns="91430" tIns="45715" rIns="91430" bIns="45715"/>
          <a:lstStyle>
            <a:defPPr>
              <a:defRPr lang="en-US"/>
            </a:defPPr>
            <a:lvl1pPr marL="0" algn="ctr" defTabSz="914298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8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7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7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6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95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44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93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822" y="1529105"/>
            <a:ext cx="10572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224" y="2103370"/>
            <a:ext cx="957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5"/>
                </a:solidFill>
              </a:rPr>
              <a:t>April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821" y="2830093"/>
            <a:ext cx="10572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43821" y="3429016"/>
            <a:ext cx="974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5"/>
                </a:solidFill>
              </a:rPr>
              <a:t>May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822" y="4158505"/>
            <a:ext cx="10572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61224" y="4776342"/>
            <a:ext cx="9571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5"/>
                </a:solidFill>
              </a:rPr>
              <a:t>June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tx1">
                    <a:lumMod val="50000"/>
                  </a:schemeClr>
                </a:solidFill>
              </a:rPr>
              <a:t>Course Timeline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164872" y="1760138"/>
            <a:ext cx="6979128" cy="652504"/>
          </a:xfrm>
          <a:prstGeom prst="rect">
            <a:avLst/>
          </a:prstGeom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Boot-camp: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basics of marketing strategy &amp; go-to-market</a:t>
            </a:r>
            <a:endParaRPr lang="en-US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189530" y="3022675"/>
            <a:ext cx="6165369" cy="652504"/>
          </a:xfrm>
          <a:prstGeom prst="rect">
            <a:avLst/>
          </a:prstGeom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Customer-based value: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manage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customers as assets, grow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over time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164872" y="4366627"/>
            <a:ext cx="6162267" cy="82001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noFill/>
          </a:ln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Innovation-based value: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designing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and launching innovations</a:t>
            </a:r>
          </a:p>
        </p:txBody>
      </p:sp>
    </p:spTree>
    <p:extLst>
      <p:ext uri="{BB962C8B-B14F-4D97-AF65-F5344CB8AC3E}">
        <p14:creationId xmlns:p14="http://schemas.microsoft.com/office/powerpoint/2010/main" val="17046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Components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240" y="1275637"/>
            <a:ext cx="8051446" cy="5018405"/>
          </a:xfrm>
          <a:solidFill>
            <a:srgbClr val="FFFFFF">
              <a:alpha val="70980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err="1">
                <a:solidFill>
                  <a:srgbClr val="007935"/>
                </a:solidFill>
              </a:rPr>
              <a:t>Markstrat</a:t>
            </a:r>
            <a:r>
              <a:rPr lang="en-US" dirty="0">
                <a:solidFill>
                  <a:srgbClr val="007935"/>
                </a:solidFill>
              </a:rPr>
              <a:t> (25% of grade) </a:t>
            </a:r>
            <a:r>
              <a:rPr lang="en-US" b="1" i="1" u="sng" dirty="0">
                <a:solidFill>
                  <a:srgbClr val="007935"/>
                </a:solidFill>
              </a:rPr>
              <a:t>SIGN UP</a:t>
            </a:r>
          </a:p>
          <a:p>
            <a:pPr marL="1033463" lvl="1" indent="-457200"/>
            <a:r>
              <a:rPr lang="en-US" dirty="0"/>
              <a:t>9 decision rounds (1</a:t>
            </a:r>
            <a:r>
              <a:rPr lang="en-US" baseline="30000" dirty="0"/>
              <a:t>st</a:t>
            </a:r>
            <a:r>
              <a:rPr lang="en-US" dirty="0"/>
              <a:t> is during next class)</a:t>
            </a:r>
          </a:p>
          <a:p>
            <a:pPr marL="1033463" lvl="1" indent="-457200"/>
            <a:r>
              <a:rPr lang="en-US" dirty="0"/>
              <a:t>Points for short &amp; long term performance</a:t>
            </a:r>
          </a:p>
          <a:p>
            <a:pPr marL="1033463" lvl="1" indent="-457200"/>
            <a:r>
              <a:rPr lang="en-US" dirty="0"/>
              <a:t>Quiz &amp; peer assessment</a:t>
            </a:r>
            <a:br>
              <a:rPr lang="en-US" sz="1500" dirty="0"/>
            </a:br>
            <a:endParaRPr lang="en-US" sz="1500" dirty="0"/>
          </a:p>
          <a:p>
            <a:r>
              <a:rPr lang="en-US" dirty="0">
                <a:solidFill>
                  <a:srgbClr val="007935"/>
                </a:solidFill>
              </a:rPr>
              <a:t>Business Strategy Cases (15%)</a:t>
            </a:r>
          </a:p>
          <a:p>
            <a:pPr marL="1033463" lvl="1" indent="-457200"/>
            <a:r>
              <a:rPr lang="en-US" dirty="0"/>
              <a:t>2 cases based on real companies’ challenges</a:t>
            </a:r>
          </a:p>
          <a:p>
            <a:pPr marL="1033463" lvl="1" indent="-457200"/>
            <a:r>
              <a:rPr lang="en-US" dirty="0"/>
              <a:t>TWIST Video &amp; HBR case</a:t>
            </a:r>
          </a:p>
          <a:p>
            <a:pPr indent="-166687"/>
            <a:endParaRPr lang="en-US" sz="1100" dirty="0"/>
          </a:p>
          <a:p>
            <a:pPr indent="-166687"/>
            <a:r>
              <a:rPr lang="en-US" dirty="0">
                <a:solidFill>
                  <a:srgbClr val="007935"/>
                </a:solidFill>
              </a:rPr>
              <a:t>Marketing Engineering (20%)</a:t>
            </a:r>
          </a:p>
          <a:p>
            <a:pPr marL="1033463" lvl="1" indent="-457200"/>
            <a:r>
              <a:rPr lang="en-US" dirty="0"/>
              <a:t>2 analysis based assignments</a:t>
            </a:r>
            <a:endParaRPr lang="en-US" u="sng" dirty="0"/>
          </a:p>
          <a:p>
            <a:pPr marL="1033463" lvl="1" indent="-457200"/>
            <a:r>
              <a:rPr lang="en-US" dirty="0"/>
              <a:t>Can do in small teams of 2 to 3 students</a:t>
            </a:r>
            <a:br>
              <a:rPr lang="en-US" sz="1500" dirty="0"/>
            </a:br>
            <a:endParaRPr lang="en-US" sz="1500" dirty="0"/>
          </a:p>
          <a:p>
            <a:pPr marL="457200" indent="-457200"/>
            <a:r>
              <a:rPr lang="en-US" dirty="0">
                <a:solidFill>
                  <a:srgbClr val="007935"/>
                </a:solidFill>
              </a:rPr>
              <a:t>Consulting project (15%)</a:t>
            </a:r>
          </a:p>
          <a:p>
            <a:pPr marL="1033463" lvl="1" indent="-457200"/>
            <a:r>
              <a:rPr lang="en-US" dirty="0"/>
              <a:t>Real world, digital marketing strategy</a:t>
            </a:r>
          </a:p>
          <a:p>
            <a:pPr marL="1033463" lvl="1" indent="-457200"/>
            <a:r>
              <a:rPr lang="en-US" dirty="0"/>
              <a:t>Segmentation analysis, professor will lead</a:t>
            </a:r>
            <a:br>
              <a:rPr lang="en-US" sz="1500" dirty="0"/>
            </a:br>
            <a:endParaRPr lang="en-US" sz="1500" dirty="0"/>
          </a:p>
          <a:p>
            <a:pPr marL="457200" indent="-457200"/>
            <a:r>
              <a:rPr lang="en-US" dirty="0">
                <a:solidFill>
                  <a:srgbClr val="007935"/>
                </a:solidFill>
              </a:rPr>
              <a:t>In class learning &amp; quizzes (25%)</a:t>
            </a:r>
          </a:p>
          <a:p>
            <a:pPr marL="1033463" lvl="1" indent="-457200"/>
            <a:r>
              <a:rPr lang="en-US" dirty="0"/>
              <a:t>Participation &amp; in-class assignments</a:t>
            </a:r>
          </a:p>
          <a:p>
            <a:pPr marL="1033463" lvl="1" indent="-457200"/>
            <a:r>
              <a:rPr lang="en-US" dirty="0"/>
              <a:t>Quiz and final exam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383" y="1299422"/>
            <a:ext cx="2528528" cy="3245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370383" y="4615085"/>
            <a:ext cx="2528528" cy="923330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Resume Magic: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Technical proficiencies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Consulting experience</a:t>
            </a:r>
          </a:p>
        </p:txBody>
      </p:sp>
    </p:spTree>
    <p:extLst>
      <p:ext uri="{BB962C8B-B14F-4D97-AF65-F5344CB8AC3E}">
        <p14:creationId xmlns:p14="http://schemas.microsoft.com/office/powerpoint/2010/main" val="407916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Citizenship &amp; Policies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127" y="1336788"/>
            <a:ext cx="7886700" cy="456518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In-class conduct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Teamwork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Academic honesty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Accommodating special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Title 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Research requirement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Learning 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1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Agenda for Today &amp; Next Few Classes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FFFF">
              <a:alpha val="70980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Today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Course Details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Introduction to Marketing Strategy</a:t>
            </a:r>
          </a:p>
          <a:p>
            <a:r>
              <a:rPr lang="en-US" dirty="0"/>
              <a:t>Wednesday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– Decision Round 1 is in class. Basics of segmentation and targeting</a:t>
            </a:r>
          </a:p>
          <a:p>
            <a:r>
              <a:rPr lang="en-US" dirty="0"/>
              <a:t>Next week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– Brand portfolio management, R&amp;D, and perceptual advertising. Basics of positioning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BSC1 – </a:t>
            </a:r>
            <a:r>
              <a:rPr lang="en-US" dirty="0" err="1"/>
              <a:t>Brandless</a:t>
            </a: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73718" y="2353019"/>
            <a:ext cx="347785" cy="3516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43605" y="2191352"/>
            <a:ext cx="5568356" cy="636607"/>
          </a:xfrm>
          <a:prstGeom prst="rect">
            <a:avLst/>
          </a:prstGeom>
          <a:solidFill>
            <a:srgbClr val="F2F2F2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Today’s Key 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964" y="1048327"/>
            <a:ext cx="8229600" cy="5130800"/>
          </a:xfrm>
          <a:solidFill>
            <a:srgbClr val="FFFFFF">
              <a:alpha val="63137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Marketing Strategy?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Formal definition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Simple idea</a:t>
            </a:r>
          </a:p>
          <a:p>
            <a:r>
              <a:rPr lang="en-US" dirty="0"/>
              <a:t>The Marketing Strategy Framework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Key concepts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Key questions</a:t>
            </a:r>
          </a:p>
          <a:p>
            <a:r>
              <a:rPr lang="en-US" dirty="0"/>
              <a:t>Business models and strategy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The case of razor blades (product vs service)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The case of computers (product vs platform)</a:t>
            </a:r>
          </a:p>
          <a:p>
            <a:r>
              <a:rPr lang="en-US" dirty="0"/>
              <a:t>Optimal Distinctiveness Theory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A theory to guide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7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971524"/>
            <a:ext cx="7772400" cy="1192207"/>
          </a:xfrm>
        </p:spPr>
        <p:txBody>
          <a:bodyPr anchor="b"/>
          <a:lstStyle/>
          <a:p>
            <a:r>
              <a:rPr lang="en-US" dirty="0"/>
              <a:t>What is Strategy?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5800" y="3597935"/>
            <a:ext cx="7772400" cy="608012"/>
          </a:xfrm>
        </p:spPr>
        <p:txBody>
          <a:bodyPr>
            <a:noAutofit/>
          </a:bodyPr>
          <a:lstStyle/>
          <a:p>
            <a:r>
              <a:rPr lang="en-US" sz="3200" dirty="0"/>
              <a:t>Relative Advantage</a:t>
            </a:r>
          </a:p>
          <a:p>
            <a:r>
              <a:rPr lang="en-US" sz="3200" dirty="0"/>
              <a:t>Competition</a:t>
            </a:r>
          </a:p>
          <a:p>
            <a:r>
              <a:rPr lang="en-US" sz="3200" dirty="0"/>
              <a:t>Dynamics</a:t>
            </a:r>
          </a:p>
          <a:p>
            <a:r>
              <a:rPr lang="en-US" sz="3200" dirty="0"/>
              <a:t>Uncertainty</a:t>
            </a:r>
          </a:p>
        </p:txBody>
      </p:sp>
    </p:spTree>
    <p:extLst>
      <p:ext uri="{BB962C8B-B14F-4D97-AF65-F5344CB8AC3E}">
        <p14:creationId xmlns:p14="http://schemas.microsoft.com/office/powerpoint/2010/main" val="7510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nderson_MKTG490_SPRING16">
  <a:themeElements>
    <a:clrScheme name="UO Brand">
      <a:dk1>
        <a:srgbClr val="007935"/>
      </a:dk1>
      <a:lt1>
        <a:sysClr val="window" lastClr="FFFFFF"/>
      </a:lt1>
      <a:dk2>
        <a:srgbClr val="54565B"/>
      </a:dk2>
      <a:lt2>
        <a:srgbClr val="FEE123"/>
      </a:lt2>
      <a:accent1>
        <a:srgbClr val="124734"/>
      </a:accent1>
      <a:accent2>
        <a:srgbClr val="A8A8AA"/>
      </a:accent2>
      <a:accent3>
        <a:srgbClr val="E1D200"/>
      </a:accent3>
      <a:accent4>
        <a:srgbClr val="62A70F"/>
      </a:accent4>
      <a:accent5>
        <a:srgbClr val="000000"/>
      </a:accent5>
      <a:accent6>
        <a:srgbClr val="683025"/>
      </a:accent6>
      <a:hlink>
        <a:srgbClr val="00AEEF"/>
      </a:hlink>
      <a:folHlink>
        <a:srgbClr val="EC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6965</TotalTime>
  <Words>1390</Words>
  <Application>Microsoft Office PowerPoint</Application>
  <PresentationFormat>On-screen Show (4:3)</PresentationFormat>
  <Paragraphs>352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Akzidenz-Grotesk BQ</vt:lpstr>
      <vt:lpstr>Arial</vt:lpstr>
      <vt:lpstr>Calibri</vt:lpstr>
      <vt:lpstr>Century Gothic</vt:lpstr>
      <vt:lpstr>Helvetica</vt:lpstr>
      <vt:lpstr>Verdana</vt:lpstr>
      <vt:lpstr>Wingdings</vt:lpstr>
      <vt:lpstr>Henderson_MKTG490_SPRING16</vt:lpstr>
      <vt:lpstr>Class 1 MARKETING STRATEGY</vt:lpstr>
      <vt:lpstr>Agenda for Today &amp; Next Few Classes </vt:lpstr>
      <vt:lpstr>Course Learning Objectives</vt:lpstr>
      <vt:lpstr>Course Timeline</vt:lpstr>
      <vt:lpstr>Learning Components</vt:lpstr>
      <vt:lpstr>Course Citizenship &amp; Policies</vt:lpstr>
      <vt:lpstr>Agenda for Today &amp; Next Few Classes </vt:lpstr>
      <vt:lpstr>Today’s Key Topics</vt:lpstr>
      <vt:lpstr>What is Strategy?</vt:lpstr>
      <vt:lpstr>Strategy</vt:lpstr>
      <vt:lpstr>PowerPoint Presentation</vt:lpstr>
      <vt:lpstr>Learn To Address 4 Fundamental Problems…</vt:lpstr>
      <vt:lpstr>Long term Mktg Strategy Goal</vt:lpstr>
      <vt:lpstr>Sustainable Competitive Advantage</vt:lpstr>
      <vt:lpstr>Marketing Strategy Framework</vt:lpstr>
      <vt:lpstr>Business Models &amp; Strategy</vt:lpstr>
      <vt:lpstr>Optimal Distinctiveness</vt:lpstr>
      <vt:lpstr>Optimal Distinctiveness</vt:lpstr>
      <vt:lpstr>Business Models &amp; Strategy</vt:lpstr>
      <vt:lpstr>Class 2 MARKSTRAT SIMULATION</vt:lpstr>
      <vt:lpstr>Agenda for Today &amp; Next Few Classes </vt:lpstr>
      <vt:lpstr>Why Markstrat?</vt:lpstr>
      <vt:lpstr>Markstrat and the Marketing Strategy Framework</vt:lpstr>
      <vt:lpstr>Karl von Clausewitz, On War, 1832</vt:lpstr>
      <vt:lpstr>Understand P&amp;L: CEO Level Strategy</vt:lpstr>
      <vt:lpstr>Your Objective</vt:lpstr>
      <vt:lpstr>Decisions are limited for now…</vt:lpstr>
      <vt:lpstr>Make First Decisions</vt:lpstr>
      <vt:lpstr>Buy Market Research Studies</vt:lpstr>
      <vt:lpstr>Spend entire budget</vt:lpstr>
    </vt:vector>
  </TitlesOfParts>
  <Company>Lundquist College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 &amp;  Introduction to Marketing Strategy</dc:title>
  <dc:creator>Conor Henderson</dc:creator>
  <cp:lastModifiedBy>Conor Henderson</cp:lastModifiedBy>
  <cp:revision>424</cp:revision>
  <dcterms:created xsi:type="dcterms:W3CDTF">2014-01-01T01:10:36Z</dcterms:created>
  <dcterms:modified xsi:type="dcterms:W3CDTF">2019-12-03T00:36:56Z</dcterms:modified>
</cp:coreProperties>
</file>