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5"/>
  </p:notesMasterIdLst>
  <p:sldIdLst>
    <p:sldId id="256" r:id="rId2"/>
    <p:sldId id="257" r:id="rId3"/>
    <p:sldId id="292" r:id="rId4"/>
    <p:sldId id="259" r:id="rId5"/>
    <p:sldId id="293" r:id="rId6"/>
    <p:sldId id="258" r:id="rId7"/>
    <p:sldId id="294" r:id="rId8"/>
    <p:sldId id="260" r:id="rId9"/>
    <p:sldId id="261" r:id="rId10"/>
    <p:sldId id="262" r:id="rId11"/>
    <p:sldId id="263" r:id="rId12"/>
    <p:sldId id="264" r:id="rId13"/>
    <p:sldId id="265" r:id="rId14"/>
    <p:sldId id="266" r:id="rId15"/>
    <p:sldId id="267" r:id="rId16"/>
    <p:sldId id="268" r:id="rId17"/>
    <p:sldId id="269" r:id="rId18"/>
    <p:sldId id="284" r:id="rId19"/>
    <p:sldId id="270" r:id="rId20"/>
    <p:sldId id="271" r:id="rId21"/>
    <p:sldId id="272" r:id="rId22"/>
    <p:sldId id="273" r:id="rId23"/>
    <p:sldId id="274" r:id="rId24"/>
    <p:sldId id="275" r:id="rId25"/>
    <p:sldId id="276" r:id="rId26"/>
    <p:sldId id="285" r:id="rId27"/>
    <p:sldId id="277" r:id="rId28"/>
    <p:sldId id="278" r:id="rId29"/>
    <p:sldId id="279" r:id="rId30"/>
    <p:sldId id="286" r:id="rId31"/>
    <p:sldId id="280" r:id="rId32"/>
    <p:sldId id="282"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351"/>
  </p:normalViewPr>
  <p:slideViewPr>
    <p:cSldViewPr snapToGrid="0" snapToObjects="1">
      <p:cViewPr varScale="1">
        <p:scale>
          <a:sx n="100" d="100"/>
          <a:sy n="100"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42FF-486A-2F49-A7A7-821CCFAC0427}"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66648-64CF-BA47-8DB9-9030218A55D5}" type="slidenum">
              <a:rPr lang="en-US" smtClean="0"/>
              <a:t>‹#›</a:t>
            </a:fld>
            <a:endParaRPr lang="en-US"/>
          </a:p>
        </p:txBody>
      </p:sp>
    </p:spTree>
    <p:extLst>
      <p:ext uri="{BB962C8B-B14F-4D97-AF65-F5344CB8AC3E}">
        <p14:creationId xmlns:p14="http://schemas.microsoft.com/office/powerpoint/2010/main" val="18424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as before the triad had the only feasible markets with a few exceptions, (pockets of affluence and some Middle Eastern states), now other markets are promising as well. Where as before these other markets were orientated towards socialist systems that hindered free markets and had inconvertible currencies, after witnessing the success of East Asian Tigers like South Korea and Taiwan, they now are more open to free markets and currency convertibility is not as difficult. Moreover, fertility rates in triad nations are declining, which shifts the balance in favor of other markets.</a:t>
            </a:r>
          </a:p>
        </p:txBody>
      </p:sp>
      <p:sp>
        <p:nvSpPr>
          <p:cNvPr id="4" name="Slide Number Placeholder 3"/>
          <p:cNvSpPr>
            <a:spLocks noGrp="1"/>
          </p:cNvSpPr>
          <p:nvPr>
            <p:ph type="sldNum" sz="quarter" idx="5"/>
          </p:nvPr>
        </p:nvSpPr>
        <p:spPr/>
        <p:txBody>
          <a:bodyPr/>
          <a:lstStyle/>
          <a:p>
            <a:fld id="{1B63E24A-C818-4BBA-B3A3-192BC2F016AD}" type="slidenum">
              <a:rPr lang="en-US" smtClean="0"/>
              <a:t>5</a:t>
            </a:fld>
            <a:endParaRPr lang="en-US" dirty="0"/>
          </a:p>
        </p:txBody>
      </p:sp>
    </p:spTree>
    <p:extLst>
      <p:ext uri="{BB962C8B-B14F-4D97-AF65-F5344CB8AC3E}">
        <p14:creationId xmlns:p14="http://schemas.microsoft.com/office/powerpoint/2010/main" val="9550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avoid the pitfalls of before mentioned retailers, those who wish to venture into international retail must deliver unique benefits while still adjusting to the new market, and find ways to remain competitive against local retailers. Moreover, international retailers should expect local, traditional stores to be able to not only coexist, but act as significant competitors, as is often the case.</a:t>
            </a:r>
          </a:p>
        </p:txBody>
      </p:sp>
      <p:sp>
        <p:nvSpPr>
          <p:cNvPr id="4" name="Slide Number Placeholder 3"/>
          <p:cNvSpPr>
            <a:spLocks noGrp="1"/>
          </p:cNvSpPr>
          <p:nvPr>
            <p:ph type="sldNum" sz="quarter" idx="5"/>
          </p:nvPr>
        </p:nvSpPr>
        <p:spPr/>
        <p:txBody>
          <a:bodyPr/>
          <a:lstStyle/>
          <a:p>
            <a:fld id="{1B63E24A-C818-4BBA-B3A3-192BC2F016AD}" type="slidenum">
              <a:rPr lang="en-US" smtClean="0"/>
              <a:t>15</a:t>
            </a:fld>
            <a:endParaRPr lang="en-US" dirty="0"/>
          </a:p>
        </p:txBody>
      </p:sp>
    </p:spTree>
    <p:extLst>
      <p:ext uri="{BB962C8B-B14F-4D97-AF65-F5344CB8AC3E}">
        <p14:creationId xmlns:p14="http://schemas.microsoft.com/office/powerpoint/2010/main" val="8515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Statistics show that international franchising is widely used and rapidly growing. Ru</a:t>
            </a:r>
            <a:r>
              <a:rPr lang="en-US" sz="1200" dirty="0">
                <a:latin typeface="Times New Roman" panose="02020603050405020304" pitchFamily="18" charset="0"/>
                <a:cs typeface="Times New Roman" panose="02020603050405020304" pitchFamily="18" charset="0"/>
              </a:rPr>
              <a:t>ssia has 9,000 operated franchises, and Brazil’s franchises produced $38 billion in revenues in 2015. However, there are challenges in international franchising, such as the lack of legal precedent in some countries making franchise contracts difficult to enforce.</a:t>
            </a:r>
          </a:p>
        </p:txBody>
      </p:sp>
      <p:sp>
        <p:nvSpPr>
          <p:cNvPr id="4" name="Slide Number Placeholder 3"/>
          <p:cNvSpPr>
            <a:spLocks noGrp="1"/>
          </p:cNvSpPr>
          <p:nvPr>
            <p:ph type="sldNum" sz="quarter" idx="5"/>
          </p:nvPr>
        </p:nvSpPr>
        <p:spPr/>
        <p:txBody>
          <a:bodyPr/>
          <a:lstStyle/>
          <a:p>
            <a:fld id="{1B63E24A-C818-4BBA-B3A3-192BC2F016AD}" type="slidenum">
              <a:rPr lang="en-US" smtClean="0"/>
              <a:t>17</a:t>
            </a:fld>
            <a:endParaRPr lang="en-US" dirty="0"/>
          </a:p>
        </p:txBody>
      </p:sp>
    </p:spTree>
    <p:extLst>
      <p:ext uri="{BB962C8B-B14F-4D97-AF65-F5344CB8AC3E}">
        <p14:creationId xmlns:p14="http://schemas.microsoft.com/office/powerpoint/2010/main" val="80125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strategy is required when franchising internationally, and there are four strategies that may be suitable. The first is direct franchising, where individual franchisees are recruited by the franchise themselves, similar to domestic markets. The second is area-development franchising, where an individual conducts multi-unit franchising over a geographic area, over a set time frame. Third, master franchising is when a franchisee of a geographic area may recruit sub-franchisees. This franchisee in a sense becomes both a local and international franchisee. Finally, there is joint venture direct franchising, as shown in Sidebar 9.1.</a:t>
            </a:r>
          </a:p>
        </p:txBody>
      </p:sp>
      <p:sp>
        <p:nvSpPr>
          <p:cNvPr id="4" name="Slide Number Placeholder 3"/>
          <p:cNvSpPr>
            <a:spLocks noGrp="1"/>
          </p:cNvSpPr>
          <p:nvPr>
            <p:ph type="sldNum" sz="quarter" idx="5"/>
          </p:nvPr>
        </p:nvSpPr>
        <p:spPr/>
        <p:txBody>
          <a:bodyPr/>
          <a:lstStyle/>
          <a:p>
            <a:fld id="{1B63E24A-C818-4BBA-B3A3-192BC2F016AD}" type="slidenum">
              <a:rPr lang="en-US" smtClean="0"/>
              <a:t>19</a:t>
            </a:fld>
            <a:endParaRPr lang="en-US" dirty="0"/>
          </a:p>
        </p:txBody>
      </p:sp>
    </p:spTree>
    <p:extLst>
      <p:ext uri="{BB962C8B-B14F-4D97-AF65-F5344CB8AC3E}">
        <p14:creationId xmlns:p14="http://schemas.microsoft.com/office/powerpoint/2010/main" val="346838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Niger, where harsh climate conditions prevent most valued crops from growing, the growth of a superior, desired onion type, Violet de Galmi, could be a viable export. However, due to distrust of wholesalers and institutional barriers, it is difficult for the country to benefit from their growth. Wholesalers are often seen as parasites on farmers and other stakeholders because of the 50-75% profits they keep through the process.</a:t>
            </a:r>
          </a:p>
        </p:txBody>
      </p:sp>
      <p:sp>
        <p:nvSpPr>
          <p:cNvPr id="4" name="Slide Number Placeholder 3"/>
          <p:cNvSpPr>
            <a:spLocks noGrp="1"/>
          </p:cNvSpPr>
          <p:nvPr>
            <p:ph type="sldNum" sz="quarter" idx="5"/>
          </p:nvPr>
        </p:nvSpPr>
        <p:spPr/>
        <p:txBody>
          <a:bodyPr/>
          <a:lstStyle/>
          <a:p>
            <a:fld id="{1B63E24A-C818-4BBA-B3A3-192BC2F016AD}" type="slidenum">
              <a:rPr lang="en-US" smtClean="0"/>
              <a:t>21</a:t>
            </a:fld>
            <a:endParaRPr lang="en-US" dirty="0"/>
          </a:p>
        </p:txBody>
      </p:sp>
    </p:spTree>
    <p:extLst>
      <p:ext uri="{BB962C8B-B14F-4D97-AF65-F5344CB8AC3E}">
        <p14:creationId xmlns:p14="http://schemas.microsoft.com/office/powerpoint/2010/main" val="51892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Wholesalers incur massive costs that others take for granted. These include the cost of locating, assembling and sorting onions. This includes bulk breaking, which allow the selling of one, or even smaller, onions. They also must deal with costs related to refusal of payment, or payment through other means such as other currencies or other goods, including other perishable crops. Often buyers also give dishonest complaints, such as saying that onions are rotten when they are not, leading to further costs for the wholesalers. The government also antagonizes wholesalers through many means, such as false traffic tickets and stops along routes, vandalizing storage facilities and extorting money from wholesalers. Wholesalers additionally must contend with legitimate transportation costs, actual crop loss, and legitimate legal regulations as well.</a:t>
            </a:r>
          </a:p>
        </p:txBody>
      </p:sp>
      <p:sp>
        <p:nvSpPr>
          <p:cNvPr id="4" name="Slide Number Placeholder 3"/>
          <p:cNvSpPr>
            <a:spLocks noGrp="1"/>
          </p:cNvSpPr>
          <p:nvPr>
            <p:ph type="sldNum" sz="quarter" idx="5"/>
          </p:nvPr>
        </p:nvSpPr>
        <p:spPr/>
        <p:txBody>
          <a:bodyPr/>
          <a:lstStyle/>
          <a:p>
            <a:fld id="{1B63E24A-C818-4BBA-B3A3-192BC2F016AD}" type="slidenum">
              <a:rPr lang="en-US" smtClean="0"/>
              <a:t>22</a:t>
            </a:fld>
            <a:endParaRPr lang="en-US" dirty="0"/>
          </a:p>
        </p:txBody>
      </p:sp>
    </p:spTree>
    <p:extLst>
      <p:ext uri="{BB962C8B-B14F-4D97-AF65-F5344CB8AC3E}">
        <p14:creationId xmlns:p14="http://schemas.microsoft.com/office/powerpoint/2010/main" val="134898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to mitigate the costs put on wholesalers. One way wholesalers mitigate costs from their inability to enforce contracts is through entering into business with family they know they can trust, and other forms of leveraging informal ties in business. Another way is to simply invest more. Educating the public about wholesalers real role would also provide more trust in institutions like wholesalers, helping business. Any way that prevent illicit rent practices imposed by the government would also remove significant obstacles currently stopping them from doing well.</a:t>
            </a:r>
          </a:p>
        </p:txBody>
      </p:sp>
      <p:sp>
        <p:nvSpPr>
          <p:cNvPr id="4" name="Slide Number Placeholder 3"/>
          <p:cNvSpPr>
            <a:spLocks noGrp="1"/>
          </p:cNvSpPr>
          <p:nvPr>
            <p:ph type="sldNum" sz="quarter" idx="5"/>
          </p:nvPr>
        </p:nvSpPr>
        <p:spPr/>
        <p:txBody>
          <a:bodyPr/>
          <a:lstStyle/>
          <a:p>
            <a:fld id="{1B63E24A-C818-4BBA-B3A3-192BC2F016AD}" type="slidenum">
              <a:rPr lang="en-US" smtClean="0"/>
              <a:t>23</a:t>
            </a:fld>
            <a:endParaRPr lang="en-US" dirty="0"/>
          </a:p>
        </p:txBody>
      </p:sp>
    </p:spTree>
    <p:extLst>
      <p:ext uri="{BB962C8B-B14F-4D97-AF65-F5344CB8AC3E}">
        <p14:creationId xmlns:p14="http://schemas.microsoft.com/office/powerpoint/2010/main" val="36894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of the pyramid has received much attention due to it being the largest market segment by population, possibly over 4 billion strong. There are multiple definitions for the base of the pyramid. Two examples that set thresholds of income are making less than $1-2 a day or making less than $1500 a year. Common characteristics of the BoP are living in remote, usually rural areas or urban slums. It is also common for those at the base of the pyramid to live in an emerging market, although even emerging markets have some at the base of the pyramid. They often lack access to savings or credit, are illiterate, lack geographic mobility, resist change and spend their income on necessities when possible. Since those at the bottom of the pyramid experience these constraints and are therefor desperate, those wishing to sell to them must gain their trust and make an effort to educate what the benefit their products will have for them.</a:t>
            </a:r>
          </a:p>
        </p:txBody>
      </p:sp>
      <p:sp>
        <p:nvSpPr>
          <p:cNvPr id="4" name="Slide Number Placeholder 3"/>
          <p:cNvSpPr>
            <a:spLocks noGrp="1"/>
          </p:cNvSpPr>
          <p:nvPr>
            <p:ph type="sldNum" sz="quarter" idx="5"/>
          </p:nvPr>
        </p:nvSpPr>
        <p:spPr/>
        <p:txBody>
          <a:bodyPr/>
          <a:lstStyle/>
          <a:p>
            <a:fld id="{1B63E24A-C818-4BBA-B3A3-192BC2F016AD}" type="slidenum">
              <a:rPr lang="en-US" smtClean="0"/>
              <a:t>24</a:t>
            </a:fld>
            <a:endParaRPr lang="en-US" dirty="0"/>
          </a:p>
        </p:txBody>
      </p:sp>
    </p:spTree>
    <p:extLst>
      <p:ext uri="{BB962C8B-B14F-4D97-AF65-F5344CB8AC3E}">
        <p14:creationId xmlns:p14="http://schemas.microsoft.com/office/powerpoint/2010/main" val="136528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ethical considerations for marketing to the base of the pyramid. First, businesses must avoid exploitation, such as committing usury in environments without alternative financial institutions or taking advantage of financially poor or illiterate consumers. Other ethical considerations, however, include how to make products that are most affordable and effective in helping their consumers, which usually is necessary for selling products anyway. This boils down largely to educating consumers about products benefits and finding innovative ways to reduce their price.</a:t>
            </a:r>
          </a:p>
        </p:txBody>
      </p:sp>
      <p:sp>
        <p:nvSpPr>
          <p:cNvPr id="4" name="Slide Number Placeholder 3"/>
          <p:cNvSpPr>
            <a:spLocks noGrp="1"/>
          </p:cNvSpPr>
          <p:nvPr>
            <p:ph type="sldNum" sz="quarter" idx="5"/>
          </p:nvPr>
        </p:nvSpPr>
        <p:spPr/>
        <p:txBody>
          <a:bodyPr/>
          <a:lstStyle/>
          <a:p>
            <a:fld id="{1B63E24A-C818-4BBA-B3A3-192BC2F016AD}" type="slidenum">
              <a:rPr lang="en-US" smtClean="0"/>
              <a:t>25</a:t>
            </a:fld>
            <a:endParaRPr lang="en-US" dirty="0"/>
          </a:p>
        </p:txBody>
      </p:sp>
    </p:spTree>
    <p:extLst>
      <p:ext uri="{BB962C8B-B14F-4D97-AF65-F5344CB8AC3E}">
        <p14:creationId xmlns:p14="http://schemas.microsoft.com/office/powerpoint/2010/main" val="297824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C3CDD-1458-2945-989B-71C2F10A0603}" type="slidenum">
              <a:rPr lang="en-US" smtClean="0"/>
              <a:t>26</a:t>
            </a:fld>
            <a:endParaRPr lang="en-US" dirty="0"/>
          </a:p>
        </p:txBody>
      </p:sp>
    </p:spTree>
    <p:extLst>
      <p:ext uri="{BB962C8B-B14F-4D97-AF65-F5344CB8AC3E}">
        <p14:creationId xmlns:p14="http://schemas.microsoft.com/office/powerpoint/2010/main" val="13124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challenges in distributing to the base of the pyramid. These include poor infrastructure, remote customers, the need to educate consumers, and the unpredictable financial situation present at the BoP. Due to these challenges, additional risks and adaptions must be taken. Without innovative transportation or warehousing there is greater risk of spoiling or otherwise loosing products. Remote consumers can be reached with village-level entrepreneurs, like Unilevers employment of Indian women to sell its product. This solves the last-mile problem, but is ineffective when there is too significant of an investment necessary from these entrepreneurs. Other adaptions include installment services, training on how to use products, and bulk breaking.</a:t>
            </a:r>
          </a:p>
        </p:txBody>
      </p:sp>
      <p:sp>
        <p:nvSpPr>
          <p:cNvPr id="4" name="Slide Number Placeholder 3"/>
          <p:cNvSpPr>
            <a:spLocks noGrp="1"/>
          </p:cNvSpPr>
          <p:nvPr>
            <p:ph type="sldNum" sz="quarter" idx="5"/>
          </p:nvPr>
        </p:nvSpPr>
        <p:spPr/>
        <p:txBody>
          <a:bodyPr/>
          <a:lstStyle/>
          <a:p>
            <a:fld id="{1B63E24A-C818-4BBA-B3A3-192BC2F016AD}" type="slidenum">
              <a:rPr lang="en-US" smtClean="0"/>
              <a:t>27</a:t>
            </a:fld>
            <a:endParaRPr lang="en-US" dirty="0"/>
          </a:p>
        </p:txBody>
      </p:sp>
    </p:spTree>
    <p:extLst>
      <p:ext uri="{BB962C8B-B14F-4D97-AF65-F5344CB8AC3E}">
        <p14:creationId xmlns:p14="http://schemas.microsoft.com/office/powerpoint/2010/main" val="276390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nominal Gross Domestic Product, the US has the highest with China as a close second. However, in terms of real Gross Domestic Product, China has the highest purchasing power parity.</a:t>
            </a:r>
          </a:p>
          <a:p>
            <a:r>
              <a:rPr lang="en-US" dirty="0"/>
              <a:t>BRICS, (Brazil, Russia, Indonesia, China and South Africa), are the largest emerging markets. They are adopting more modern marketing strategies, and have growing classes that provide larger markets for products aimed at affluent, middle class, and especially base of the pyramid consumers.</a:t>
            </a:r>
          </a:p>
          <a:p>
            <a:r>
              <a:rPr lang="en-US" dirty="0"/>
              <a:t>Finally, the international market is unique with specialized middlemen.</a:t>
            </a:r>
          </a:p>
        </p:txBody>
      </p:sp>
      <p:sp>
        <p:nvSpPr>
          <p:cNvPr id="4" name="Slide Number Placeholder 3"/>
          <p:cNvSpPr>
            <a:spLocks noGrp="1"/>
          </p:cNvSpPr>
          <p:nvPr>
            <p:ph type="sldNum" sz="quarter" idx="5"/>
          </p:nvPr>
        </p:nvSpPr>
        <p:spPr/>
        <p:txBody>
          <a:bodyPr/>
          <a:lstStyle/>
          <a:p>
            <a:fld id="{1B63E24A-C818-4BBA-B3A3-192BC2F016AD}" type="slidenum">
              <a:rPr lang="en-US" smtClean="0"/>
              <a:t>6</a:t>
            </a:fld>
            <a:endParaRPr lang="en-US" dirty="0"/>
          </a:p>
        </p:txBody>
      </p:sp>
    </p:spTree>
    <p:extLst>
      <p:ext uri="{BB962C8B-B14F-4D97-AF65-F5344CB8AC3E}">
        <p14:creationId xmlns:p14="http://schemas.microsoft.com/office/powerpoint/2010/main" val="75927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channel configurations that can be utilized to distribute to the BoP. Distribution can happen directly, with the aid of some institutions, through NGO’s if they can be motivated through their social purpose, cooperatives or rural retailers or distributors if they can be persuaded to sell the product.</a:t>
            </a:r>
          </a:p>
        </p:txBody>
      </p:sp>
      <p:sp>
        <p:nvSpPr>
          <p:cNvPr id="4" name="Slide Number Placeholder 3"/>
          <p:cNvSpPr>
            <a:spLocks noGrp="1"/>
          </p:cNvSpPr>
          <p:nvPr>
            <p:ph type="sldNum" sz="quarter" idx="5"/>
          </p:nvPr>
        </p:nvSpPr>
        <p:spPr/>
        <p:txBody>
          <a:bodyPr/>
          <a:lstStyle/>
          <a:p>
            <a:fld id="{1B63E24A-C818-4BBA-B3A3-192BC2F016AD}" type="slidenum">
              <a:rPr lang="en-US" smtClean="0"/>
              <a:t>28</a:t>
            </a:fld>
            <a:endParaRPr lang="en-US" dirty="0"/>
          </a:p>
        </p:txBody>
      </p:sp>
    </p:spTree>
    <p:extLst>
      <p:ext uri="{BB962C8B-B14F-4D97-AF65-F5344CB8AC3E}">
        <p14:creationId xmlns:p14="http://schemas.microsoft.com/office/powerpoint/2010/main" val="87656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C3CDD-1458-2945-989B-71C2F10A0603}" type="slidenum">
              <a:rPr lang="en-US" smtClean="0"/>
              <a:t>30</a:t>
            </a:fld>
            <a:endParaRPr lang="en-US" dirty="0"/>
          </a:p>
        </p:txBody>
      </p:sp>
    </p:spTree>
    <p:extLst>
      <p:ext uri="{BB962C8B-B14F-4D97-AF65-F5344CB8AC3E}">
        <p14:creationId xmlns:p14="http://schemas.microsoft.com/office/powerpoint/2010/main" val="43383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Emerging markets have had visible success in emerging markets. Retailers especially have benefited, with some retailers succeeding well enough online that they can open physical stores, like D’mart and Flipkart in India, while other famous retailers use it to penetrate emerging markets. Meanwhile, China is an emerging market and the leader in adopting m-commerce. That being said, do to the remaining focus on traditional mom-and-pop stores, some may still be pessimistic about omni-channel adoption in these markets. However, there are five key reasons to be optimistic: first, young populations and the adoption of smartphones are strong predictors of the future adoption of new forms of shopping. Second, these markets often leapfrog to the newest innovations, not having to reinvent the wheel so to speak. Third, famous foreign retailers are entering these markets with their own omni-channel utilization and pressuring competition to utilize omni-channels as well. Fourth, large amounts of traffic in urban areas with long commute times motivate mobile shopping that can be done anywhere. Finally, young populations also present potential deliverers in popular delivery industries, such as China’s growing online food delivery industry worth US$37 billion with 350 million consumers. However, there are difficulties as well, such as knock-offs and counterfeits that can be sold through omni-channels and the fact that e-commerce is not a silver bullet that always finds buyers for sellers in emerging markets.</a:t>
            </a:r>
          </a:p>
        </p:txBody>
      </p:sp>
      <p:sp>
        <p:nvSpPr>
          <p:cNvPr id="4" name="Slide Number Placeholder 3"/>
          <p:cNvSpPr>
            <a:spLocks noGrp="1"/>
          </p:cNvSpPr>
          <p:nvPr>
            <p:ph type="sldNum" sz="quarter" idx="5"/>
          </p:nvPr>
        </p:nvSpPr>
        <p:spPr/>
        <p:txBody>
          <a:bodyPr/>
          <a:lstStyle/>
          <a:p>
            <a:fld id="{1B63E24A-C818-4BBA-B3A3-192BC2F016AD}" type="slidenum">
              <a:rPr lang="en-US" smtClean="0"/>
              <a:t>31</a:t>
            </a:fld>
            <a:endParaRPr lang="en-US" dirty="0"/>
          </a:p>
        </p:txBody>
      </p:sp>
    </p:spTree>
    <p:extLst>
      <p:ext uri="{BB962C8B-B14F-4D97-AF65-F5344CB8AC3E}">
        <p14:creationId xmlns:p14="http://schemas.microsoft.com/office/powerpoint/2010/main" val="66737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market has special intermediaries that help with international business, such as country selection, finding customer in foreign markets, helping adhere to regulations and requirements when doing business abroad, logistics and paperwork, etc.</a:t>
            </a:r>
          </a:p>
        </p:txBody>
      </p:sp>
      <p:sp>
        <p:nvSpPr>
          <p:cNvPr id="4" name="Slide Number Placeholder 3"/>
          <p:cNvSpPr>
            <a:spLocks noGrp="1"/>
          </p:cNvSpPr>
          <p:nvPr>
            <p:ph type="sldNum" sz="quarter" idx="5"/>
          </p:nvPr>
        </p:nvSpPr>
        <p:spPr/>
        <p:txBody>
          <a:bodyPr/>
          <a:lstStyle/>
          <a:p>
            <a:fld id="{1B63E24A-C818-4BBA-B3A3-192BC2F016AD}" type="slidenum">
              <a:rPr lang="en-US" smtClean="0"/>
              <a:t>7</a:t>
            </a:fld>
            <a:endParaRPr lang="en-US" dirty="0"/>
          </a:p>
        </p:txBody>
      </p:sp>
    </p:spTree>
    <p:extLst>
      <p:ext uri="{BB962C8B-B14F-4D97-AF65-F5344CB8AC3E}">
        <p14:creationId xmlns:p14="http://schemas.microsoft.com/office/powerpoint/2010/main" val="58357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EMC, (Export Management Company), is a specialist  middleman that takes care of all aspects of exporting. Such aspects include </a:t>
            </a:r>
            <a:r>
              <a:rPr lang="en-US" sz="1200" dirty="0">
                <a:latin typeface="Times New Roman" panose="02020603050405020304" pitchFamily="18" charset="0"/>
                <a:cs typeface="Times New Roman" panose="02020603050405020304" pitchFamily="18" charset="0"/>
              </a:rPr>
              <a:t>Marketing research, business development, promotions, logistics, credit and payment handling, customer service, regulation compliance, raining sales forces, and trade shows. EMC’s are usually analyzed regarding two qualifications: experience with either a specific country, or a specific product. EMC’s are not likely to invest substantially in one product. They are usually small businesses that work on commission. As such, their efforts must be monitored since there is incentive for them to go through the motions for what is considered just another job.</a:t>
            </a:r>
          </a:p>
          <a:p>
            <a:endParaRPr lang="en-US" dirty="0"/>
          </a:p>
        </p:txBody>
      </p:sp>
      <p:sp>
        <p:nvSpPr>
          <p:cNvPr id="4" name="Slide Number Placeholder 3"/>
          <p:cNvSpPr>
            <a:spLocks noGrp="1"/>
          </p:cNvSpPr>
          <p:nvPr>
            <p:ph type="sldNum" sz="quarter" idx="5"/>
          </p:nvPr>
        </p:nvSpPr>
        <p:spPr/>
        <p:txBody>
          <a:bodyPr/>
          <a:lstStyle/>
          <a:p>
            <a:fld id="{1B63E24A-C818-4BBA-B3A3-192BC2F016AD}" type="slidenum">
              <a:rPr lang="en-US" smtClean="0"/>
              <a:t>8</a:t>
            </a:fld>
            <a:endParaRPr lang="en-US" dirty="0"/>
          </a:p>
        </p:txBody>
      </p:sp>
    </p:spTree>
    <p:extLst>
      <p:ext uri="{BB962C8B-B14F-4D97-AF65-F5344CB8AC3E}">
        <p14:creationId xmlns:p14="http://schemas.microsoft.com/office/powerpoint/2010/main" val="41480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Export Trading Companies are distributors that work with a variety of products, both industrial and consumer. Japan’s </a:t>
            </a:r>
            <a:r>
              <a:rPr lang="en-US" i="1" dirty="0"/>
              <a:t>Sogo Sosha</a:t>
            </a:r>
            <a:r>
              <a:rPr lang="en-US" i="0" dirty="0"/>
              <a:t> are some of the most well known. Many of these companies are vertically integrated and have extensive </a:t>
            </a:r>
            <a:r>
              <a:rPr lang="en-US" sz="1200" dirty="0">
                <a:latin typeface="Times New Roman" panose="02020603050405020304" pitchFamily="18" charset="0"/>
                <a:cs typeface="Times New Roman" panose="02020603050405020304" pitchFamily="18" charset="0"/>
              </a:rPr>
              <a:t>processing, manufacturing, and transportation operations.</a:t>
            </a:r>
          </a:p>
        </p:txBody>
      </p:sp>
      <p:sp>
        <p:nvSpPr>
          <p:cNvPr id="4" name="Slide Number Placeholder 3"/>
          <p:cNvSpPr>
            <a:spLocks noGrp="1"/>
          </p:cNvSpPr>
          <p:nvPr>
            <p:ph type="sldNum" sz="quarter" idx="5"/>
          </p:nvPr>
        </p:nvSpPr>
        <p:spPr/>
        <p:txBody>
          <a:bodyPr/>
          <a:lstStyle/>
          <a:p>
            <a:fld id="{1B63E24A-C818-4BBA-B3A3-192BC2F016AD}" type="slidenum">
              <a:rPr lang="en-US" smtClean="0"/>
              <a:t>9</a:t>
            </a:fld>
            <a:endParaRPr lang="en-US" dirty="0"/>
          </a:p>
        </p:txBody>
      </p:sp>
    </p:spTree>
    <p:extLst>
      <p:ext uri="{BB962C8B-B14F-4D97-AF65-F5344CB8AC3E}">
        <p14:creationId xmlns:p14="http://schemas.microsoft.com/office/powerpoint/2010/main" val="229718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a:t>
            </a:r>
            <a:r>
              <a:rPr lang="en-US" sz="1200" dirty="0">
                <a:latin typeface="Times New Roman" panose="02020603050405020304" pitchFamily="18" charset="0"/>
                <a:cs typeface="Times New Roman" panose="02020603050405020304" pitchFamily="18" charset="0"/>
              </a:rPr>
              <a:t>company uses another's distribution channel, it is called piggybacking. This saves money and time for the piggy backer, and provides commissions, service fees or possible an extended, improved product line for the company with the distribution channel. For this to be effective, there should ideally be different products with similar customer bases involved, so as to avoid competition while maintaining compatibility with the distribution channel.</a:t>
            </a:r>
          </a:p>
          <a:p>
            <a:endParaRPr lang="en-US" dirty="0"/>
          </a:p>
        </p:txBody>
      </p:sp>
      <p:sp>
        <p:nvSpPr>
          <p:cNvPr id="4" name="Slide Number Placeholder 3"/>
          <p:cNvSpPr>
            <a:spLocks noGrp="1"/>
          </p:cNvSpPr>
          <p:nvPr>
            <p:ph type="sldNum" sz="quarter" idx="5"/>
          </p:nvPr>
        </p:nvSpPr>
        <p:spPr/>
        <p:txBody>
          <a:bodyPr/>
          <a:lstStyle/>
          <a:p>
            <a:fld id="{1B63E24A-C818-4BBA-B3A3-192BC2F016AD}" type="slidenum">
              <a:rPr lang="en-US" smtClean="0"/>
              <a:t>11</a:t>
            </a:fld>
            <a:endParaRPr lang="en-US" dirty="0"/>
          </a:p>
        </p:txBody>
      </p:sp>
    </p:spTree>
    <p:extLst>
      <p:ext uri="{BB962C8B-B14F-4D97-AF65-F5344CB8AC3E}">
        <p14:creationId xmlns:p14="http://schemas.microsoft.com/office/powerpoint/2010/main" val="103907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reasons for retailers to enter international markets. Home their markets could be experiencing slow growth, while foreign markets become more attractive. Statistics show that retailers are choosing to enter foreign markets; from 2000 to 2015, retail sales growth in developing markets tripled, twice that of retail sales growth in developed markets. International retailers also experience a virtuous cycle, (their economies of scale becomes greater as they grow). This helps with </a:t>
            </a:r>
            <a:r>
              <a:rPr lang="en-US" sz="1200" dirty="0">
                <a:latin typeface="Times New Roman" panose="02020603050405020304" pitchFamily="18" charset="0"/>
                <a:cs typeface="Times New Roman" panose="02020603050405020304" pitchFamily="18" charset="0"/>
              </a:rPr>
              <a:t>advertising, marketing research, financing, and IT management. It also means that products are able to be exported across markets, and brand equity is able to be enhanced through further expansion.</a:t>
            </a:r>
          </a:p>
        </p:txBody>
      </p:sp>
      <p:sp>
        <p:nvSpPr>
          <p:cNvPr id="4" name="Slide Number Placeholder 3"/>
          <p:cNvSpPr>
            <a:spLocks noGrp="1"/>
          </p:cNvSpPr>
          <p:nvPr>
            <p:ph type="sldNum" sz="quarter" idx="5"/>
          </p:nvPr>
        </p:nvSpPr>
        <p:spPr/>
        <p:txBody>
          <a:bodyPr/>
          <a:lstStyle/>
          <a:p>
            <a:fld id="{1B63E24A-C818-4BBA-B3A3-192BC2F016AD}" type="slidenum">
              <a:rPr lang="en-US" smtClean="0"/>
              <a:t>12</a:t>
            </a:fld>
            <a:endParaRPr lang="en-US" dirty="0"/>
          </a:p>
        </p:txBody>
      </p:sp>
    </p:spTree>
    <p:extLst>
      <p:ext uri="{BB962C8B-B14F-4D97-AF65-F5344CB8AC3E}">
        <p14:creationId xmlns:p14="http://schemas.microsoft.com/office/powerpoint/2010/main" val="293455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International retail growth lags behind that of other industries, and there are many reasons why this is. International retailers need to find high quality locations in their new markets. They also need to find comparable physical logistics despite possible differences in the new markets infrastructure. International retailers, unless they are able to retain the same domestic supplier in their new market, will have to find new suppliers in the foreign market as well. They will have to adapt to the new market by changing operations to adhere to regulations, developing attractive products that are culturally sensitive, and finding ways passed various potential entry barriers.</a:t>
            </a:r>
          </a:p>
        </p:txBody>
      </p:sp>
      <p:sp>
        <p:nvSpPr>
          <p:cNvPr id="4" name="Slide Number Placeholder 3"/>
          <p:cNvSpPr>
            <a:spLocks noGrp="1"/>
          </p:cNvSpPr>
          <p:nvPr>
            <p:ph type="sldNum" sz="quarter" idx="5"/>
          </p:nvPr>
        </p:nvSpPr>
        <p:spPr/>
        <p:txBody>
          <a:bodyPr/>
          <a:lstStyle/>
          <a:p>
            <a:fld id="{1B63E24A-C818-4BBA-B3A3-192BC2F016AD}" type="slidenum">
              <a:rPr lang="en-US" smtClean="0"/>
              <a:t>13</a:t>
            </a:fld>
            <a:endParaRPr lang="en-US" dirty="0"/>
          </a:p>
        </p:txBody>
      </p:sp>
    </p:spTree>
    <p:extLst>
      <p:ext uri="{BB962C8B-B14F-4D97-AF65-F5344CB8AC3E}">
        <p14:creationId xmlns:p14="http://schemas.microsoft.com/office/powerpoint/2010/main" val="427850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well-known and situated international retailers struggle to enter foreign markets: Marks &amp; Spencer, Tiffany’s, Costco, Home Depot, Walmart and Carrefour are just some that have struggled. Home Depot had to close operations in China due to poor performance, and Walmart was unable to successfully adapt to Argentina's market, (some products were not adjusted for the volts used in Argentina, while cuts of beef in particular were in US cuts and stores contained narrow aisles and faded carpets, all making Walmart unappealing to those in Argentina). Together with Carrefour, Walmart also could not stay competitive in Brazil, where local competitor Pao de Azucar was able to remain competitive by providing credit and emphasizing their convenience, areas the international retailers could not imitate.</a:t>
            </a:r>
          </a:p>
        </p:txBody>
      </p:sp>
      <p:sp>
        <p:nvSpPr>
          <p:cNvPr id="4" name="Slide Number Placeholder 3"/>
          <p:cNvSpPr>
            <a:spLocks noGrp="1"/>
          </p:cNvSpPr>
          <p:nvPr>
            <p:ph type="sldNum" sz="quarter" idx="5"/>
          </p:nvPr>
        </p:nvSpPr>
        <p:spPr/>
        <p:txBody>
          <a:bodyPr/>
          <a:lstStyle/>
          <a:p>
            <a:fld id="{1B63E24A-C818-4BBA-B3A3-192BC2F016AD}" type="slidenum">
              <a:rPr lang="en-US" smtClean="0"/>
              <a:t>14</a:t>
            </a:fld>
            <a:endParaRPr lang="en-US" dirty="0"/>
          </a:p>
        </p:txBody>
      </p:sp>
    </p:spTree>
    <p:extLst>
      <p:ext uri="{BB962C8B-B14F-4D97-AF65-F5344CB8AC3E}">
        <p14:creationId xmlns:p14="http://schemas.microsoft.com/office/powerpoint/2010/main" val="851309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4BDBA19-A829-BF44-9436-A05737F687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5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25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27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9833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8225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700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371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02381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4ECE82-CA6D-45A4-8031-95485E1051AB}"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BEF8A749-7A28-429C-A8D8-071A599378F0}" type="slidenum">
              <a:rPr lang="en-US" smtClean="0"/>
              <a:t>‹#›</a:t>
            </a:fld>
            <a:endParaRPr lang="en-US" dirty="0"/>
          </a:p>
        </p:txBody>
      </p:sp>
    </p:spTree>
    <p:extLst>
      <p:ext uri="{BB962C8B-B14F-4D97-AF65-F5344CB8AC3E}">
        <p14:creationId xmlns:p14="http://schemas.microsoft.com/office/powerpoint/2010/main" val="131542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5062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62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4189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39DD-6A99-7B4F-9998-E98AF89FBA6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39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149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39DD-6A99-7B4F-9998-E98AF89FBA6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6864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1449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040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4BDBA19-A829-BF44-9436-A05737F6870E}"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165CA142-5DF5-433D-821F-937254166E78}"/>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70436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201" y="1591124"/>
            <a:ext cx="9755187" cy="2766528"/>
          </a:xfrm>
        </p:spPr>
        <p:txBody>
          <a:bodyPr>
            <a:normAutofit fontScale="90000"/>
          </a:bodyPr>
          <a:lstStyle/>
          <a:p>
            <a:r>
              <a:rPr lang="en-US" b="1" dirty="0">
                <a:latin typeface="Times New Roman" charset="0"/>
                <a:ea typeface="Times New Roman" charset="0"/>
                <a:cs typeface="Times New Roman" charset="0"/>
              </a:rPr>
              <a:t>Chapter 9</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Channels and international markets</a:t>
            </a:r>
          </a:p>
        </p:txBody>
      </p:sp>
    </p:spTree>
    <p:extLst>
      <p:ext uri="{BB962C8B-B14F-4D97-AF65-F5344CB8AC3E}">
        <p14:creationId xmlns:p14="http://schemas.microsoft.com/office/powerpoint/2010/main" val="690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7BD1-B847-4168-AA08-FC3C12AE05B2}"/>
              </a:ext>
            </a:extLst>
          </p:cNvPr>
          <p:cNvSpPr>
            <a:spLocks noGrp="1"/>
          </p:cNvSpPr>
          <p:nvPr>
            <p:ph type="title"/>
          </p:nvPr>
        </p:nvSpPr>
        <p:spPr>
          <a:xfrm>
            <a:off x="581192" y="702156"/>
            <a:ext cx="11029616" cy="1013800"/>
          </a:xfrm>
        </p:spPr>
        <p:txBody>
          <a:bodyPr>
            <a:normAutofit/>
          </a:bodyPr>
          <a:lstStyle/>
          <a:p>
            <a:r>
              <a:rPr lang="en-US" dirty="0"/>
              <a:t>Example: Sojitz (Japan/global)</a:t>
            </a:r>
          </a:p>
        </p:txBody>
      </p:sp>
      <p:sp>
        <p:nvSpPr>
          <p:cNvPr id="3" name="Content Placeholder 2">
            <a:extLst>
              <a:ext uri="{FF2B5EF4-FFF2-40B4-BE49-F238E27FC236}">
                <a16:creationId xmlns:a16="http://schemas.microsoft.com/office/drawing/2014/main" id="{AA7D5622-8A6B-45B2-89B7-0B486A022DFF}"/>
              </a:ext>
            </a:extLst>
          </p:cNvPr>
          <p:cNvSpPr>
            <a:spLocks noGrp="1"/>
          </p:cNvSpPr>
          <p:nvPr>
            <p:ph idx="1"/>
          </p:nvPr>
        </p:nvSpPr>
        <p:spPr>
          <a:xfrm>
            <a:off x="476251" y="1715956"/>
            <a:ext cx="11134556" cy="4045683"/>
          </a:xfrm>
        </p:spPr>
        <p:txBody>
          <a:bodyPr>
            <a:normAutofit/>
          </a:bodyPr>
          <a:lstStyle/>
          <a:p>
            <a:pPr marL="0" indent="0">
              <a:lnSpc>
                <a:spcPct val="90000"/>
              </a:lnSpc>
              <a:buClr>
                <a:srgbClr val="20087C"/>
              </a:buClr>
              <a:buNone/>
            </a:pPr>
            <a:r>
              <a:rPr lang="en-US" sz="1500" dirty="0">
                <a:latin typeface="Times New Roman" panose="02020603050405020304" pitchFamily="18" charset="0"/>
                <a:cs typeface="Times New Roman" panose="02020603050405020304" pitchFamily="18" charset="0"/>
              </a:rPr>
              <a:t>With a rich, nearly two-century history, Sojitz and its 400 subsidiaries cover most of the requirements associated with buying and selling goods and services. It engages in project financing; it conducts manufacturing operations in sectors as diverse as minerals, automobiles, chemicals, food, energy, and industrial parks. For example, Sojitz has been Boeing’s sales agent in Japan for more than 60 years, such that it essentially fulfills all the airplane-related demands that Japanese Airlines might make. It also is one of the largest providers of railway cars in India, one of the largest owners of ships in the world, a leading exporter of cars, and a leading trader of the coal and iron ore used in steel-making operations. Beyond these conventional industries, Sojitz is developing a city of 250,000 residents (Deltamas) in Indonesia, is heavily involved in food distribution in Myanmar and Thailand, operates hospitals in Turkey, and has started an in-home water delivery business in japan. From the salt fields it operates in India, it ships supplies all over the world.  As a key actor in the food processing industry, it owns farms and fertilizer plants and exports and imports various food products, including wheat products imported into Indonesia and tuna imported and exported from its tuna farms.  Even in the energy business, Sojitz operates solar farms in Germany, Peru and Mexico.</a:t>
            </a:r>
          </a:p>
        </p:txBody>
      </p:sp>
    </p:spTree>
    <p:extLst>
      <p:ext uri="{BB962C8B-B14F-4D97-AF65-F5344CB8AC3E}">
        <p14:creationId xmlns:p14="http://schemas.microsoft.com/office/powerpoint/2010/main" val="278117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057B-EC6E-484E-AEC9-BD1DC29C3623}"/>
              </a:ext>
            </a:extLst>
          </p:cNvPr>
          <p:cNvSpPr>
            <a:spLocks noGrp="1"/>
          </p:cNvSpPr>
          <p:nvPr>
            <p:ph type="title"/>
          </p:nvPr>
        </p:nvSpPr>
        <p:spPr/>
        <p:txBody>
          <a:bodyPr/>
          <a:lstStyle/>
          <a:p>
            <a:r>
              <a:rPr lang="en-US" dirty="0"/>
              <a:t>Piggybacking</a:t>
            </a:r>
          </a:p>
        </p:txBody>
      </p:sp>
      <p:sp>
        <p:nvSpPr>
          <p:cNvPr id="5" name="TextBox 4">
            <a:extLst>
              <a:ext uri="{FF2B5EF4-FFF2-40B4-BE49-F238E27FC236}">
                <a16:creationId xmlns:a16="http://schemas.microsoft.com/office/drawing/2014/main" id="{542F9E28-C0EF-4C59-A1FE-29247B20D59C}"/>
              </a:ext>
            </a:extLst>
          </p:cNvPr>
          <p:cNvSpPr txBox="1"/>
          <p:nvPr/>
        </p:nvSpPr>
        <p:spPr>
          <a:xfrm>
            <a:off x="581192" y="2349062"/>
            <a:ext cx="1125871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company uses another's distribution channel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Saves money and time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Other company receives commission or service fees and provides their customers extended, improved product lines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Ideally there should be no conflicts of interest (similar products)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Ideally products being sold should still have similar customer base</a:t>
            </a:r>
          </a:p>
        </p:txBody>
      </p:sp>
    </p:spTree>
    <p:extLst>
      <p:ext uri="{BB962C8B-B14F-4D97-AF65-F5344CB8AC3E}">
        <p14:creationId xmlns:p14="http://schemas.microsoft.com/office/powerpoint/2010/main" val="41194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DE3C-3CE0-48A9-96EB-949DD465BE8C}"/>
              </a:ext>
            </a:extLst>
          </p:cNvPr>
          <p:cNvSpPr>
            <a:spLocks noGrp="1"/>
          </p:cNvSpPr>
          <p:nvPr>
            <p:ph type="title"/>
          </p:nvPr>
        </p:nvSpPr>
        <p:spPr/>
        <p:txBody>
          <a:bodyPr/>
          <a:lstStyle/>
          <a:p>
            <a:r>
              <a:rPr lang="en-US" dirty="0"/>
              <a:t>International retailers</a:t>
            </a:r>
          </a:p>
        </p:txBody>
      </p:sp>
      <p:sp>
        <p:nvSpPr>
          <p:cNvPr id="4" name="TextBox 3">
            <a:extLst>
              <a:ext uri="{FF2B5EF4-FFF2-40B4-BE49-F238E27FC236}">
                <a16:creationId xmlns:a16="http://schemas.microsoft.com/office/drawing/2014/main" id="{5D928295-0C1F-4C15-B268-8A82F1121988}"/>
              </a:ext>
            </a:extLst>
          </p:cNvPr>
          <p:cNvSpPr txBox="1"/>
          <p:nvPr/>
        </p:nvSpPr>
        <p:spPr>
          <a:xfrm>
            <a:off x="867103" y="2396359"/>
            <a:ext cx="11436144"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Retailers must go international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Slow growth in home markets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Attractive foreign markets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2000 to 2015, retail sales growth in developing markets tripled, twice that of developed markets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Virtuous cycle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Greater economies of scale comes with growth</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Advertising, marketing research, financing, and IT management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Products can be exported across markets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Expansion enhances brand equity</a:t>
            </a:r>
          </a:p>
        </p:txBody>
      </p:sp>
    </p:spTree>
    <p:extLst>
      <p:ext uri="{BB962C8B-B14F-4D97-AF65-F5344CB8AC3E}">
        <p14:creationId xmlns:p14="http://schemas.microsoft.com/office/powerpoint/2010/main" val="194761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CA7C-78F2-4973-B922-F5224F060C09}"/>
              </a:ext>
            </a:extLst>
          </p:cNvPr>
          <p:cNvSpPr>
            <a:spLocks noGrp="1"/>
          </p:cNvSpPr>
          <p:nvPr>
            <p:ph type="title"/>
          </p:nvPr>
        </p:nvSpPr>
        <p:spPr/>
        <p:txBody>
          <a:bodyPr/>
          <a:lstStyle/>
          <a:p>
            <a:r>
              <a:rPr lang="en-US" dirty="0"/>
              <a:t>International retailers (cont.)</a:t>
            </a:r>
          </a:p>
        </p:txBody>
      </p:sp>
      <p:sp>
        <p:nvSpPr>
          <p:cNvPr id="4" name="TextBox 3">
            <a:extLst>
              <a:ext uri="{FF2B5EF4-FFF2-40B4-BE49-F238E27FC236}">
                <a16:creationId xmlns:a16="http://schemas.microsoft.com/office/drawing/2014/main" id="{B594A409-8D68-461B-A022-FAEE332F446F}"/>
              </a:ext>
            </a:extLst>
          </p:cNvPr>
          <p:cNvSpPr txBox="1"/>
          <p:nvPr/>
        </p:nvSpPr>
        <p:spPr>
          <a:xfrm>
            <a:off x="709448" y="2569779"/>
            <a:ext cx="8675965" cy="2554545"/>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retail growth lags behind that of other industries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for high quality locations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for comparable physical logistics despite differences in infrastructure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for parallel suppliers or suppliers from home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Having to adapt to differences in operations because of regulations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Developing products that are attractive abroad</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Barriers to entry</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09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4EBD-B070-46C6-A209-3BDB9B188611}"/>
              </a:ext>
            </a:extLst>
          </p:cNvPr>
          <p:cNvSpPr>
            <a:spLocks noGrp="1"/>
          </p:cNvSpPr>
          <p:nvPr>
            <p:ph type="title"/>
          </p:nvPr>
        </p:nvSpPr>
        <p:spPr/>
        <p:txBody>
          <a:bodyPr/>
          <a:lstStyle/>
          <a:p>
            <a:r>
              <a:rPr lang="en-US" dirty="0"/>
              <a:t>International retailers (cont.)</a:t>
            </a:r>
          </a:p>
        </p:txBody>
      </p:sp>
      <p:sp>
        <p:nvSpPr>
          <p:cNvPr id="4" name="TextBox 3">
            <a:extLst>
              <a:ext uri="{FF2B5EF4-FFF2-40B4-BE49-F238E27FC236}">
                <a16:creationId xmlns:a16="http://schemas.microsoft.com/office/drawing/2014/main" id="{DF8627F1-76FB-4191-8D1B-98D9C66606E6}"/>
              </a:ext>
            </a:extLst>
          </p:cNvPr>
          <p:cNvSpPr txBox="1"/>
          <p:nvPr/>
        </p:nvSpPr>
        <p:spPr>
          <a:xfrm>
            <a:off x="394138" y="1817944"/>
            <a:ext cx="7693572" cy="3539430"/>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Retailers struggle to go international</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Marks &amp; Spencer</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Tiffany’s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Costco</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Home Depot</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Chinese operations closed</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Walmart</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Did not localize in Argentina</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Products did not match standardized volts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US cuts of beef</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Narrow aisles with faded carpets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Walmart/Carrefour</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Could not stay competitive in Brazil’s market</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Pao de Azucar provided credit and focused on convenience</a:t>
            </a:r>
          </a:p>
        </p:txBody>
      </p:sp>
    </p:spTree>
    <p:extLst>
      <p:ext uri="{BB962C8B-B14F-4D97-AF65-F5344CB8AC3E}">
        <p14:creationId xmlns:p14="http://schemas.microsoft.com/office/powerpoint/2010/main" val="165919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A10D-FB19-4079-AA3F-4C34495E736B}"/>
              </a:ext>
            </a:extLst>
          </p:cNvPr>
          <p:cNvSpPr>
            <a:spLocks noGrp="1"/>
          </p:cNvSpPr>
          <p:nvPr>
            <p:ph type="title"/>
          </p:nvPr>
        </p:nvSpPr>
        <p:spPr/>
        <p:txBody>
          <a:bodyPr/>
          <a:lstStyle/>
          <a:p>
            <a:r>
              <a:rPr lang="en-US" dirty="0"/>
              <a:t>International retailers (cont.)</a:t>
            </a:r>
          </a:p>
        </p:txBody>
      </p:sp>
      <p:sp>
        <p:nvSpPr>
          <p:cNvPr id="4" name="TextBox 3">
            <a:extLst>
              <a:ext uri="{FF2B5EF4-FFF2-40B4-BE49-F238E27FC236}">
                <a16:creationId xmlns:a16="http://schemas.microsoft.com/office/drawing/2014/main" id="{E06BE1DF-1511-41CD-A385-F258F3558B35}"/>
              </a:ext>
            </a:extLst>
          </p:cNvPr>
          <p:cNvSpPr txBox="1"/>
          <p:nvPr/>
        </p:nvSpPr>
        <p:spPr>
          <a:xfrm>
            <a:off x="630620" y="2427890"/>
            <a:ext cx="1002686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Factors for success in international retail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Delivering unique benefits while accommodating local markets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Ability to compete with local retailers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Local, traditional, full service Mom-and-Pop stores often coexist and remain competitive with international retailers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retail competition is the norm</a:t>
            </a:r>
          </a:p>
        </p:txBody>
      </p:sp>
    </p:spTree>
    <p:extLst>
      <p:ext uri="{BB962C8B-B14F-4D97-AF65-F5344CB8AC3E}">
        <p14:creationId xmlns:p14="http://schemas.microsoft.com/office/powerpoint/2010/main" val="167959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2A0F-B5CF-462B-8BFC-0D749DFFE7E5}"/>
              </a:ext>
            </a:extLst>
          </p:cNvPr>
          <p:cNvSpPr>
            <a:spLocks noGrp="1"/>
          </p:cNvSpPr>
          <p:nvPr>
            <p:ph type="title"/>
          </p:nvPr>
        </p:nvSpPr>
        <p:spPr>
          <a:xfrm>
            <a:off x="581192" y="702156"/>
            <a:ext cx="11029616" cy="1013800"/>
          </a:xfrm>
        </p:spPr>
        <p:txBody>
          <a:bodyPr>
            <a:normAutofit/>
          </a:bodyPr>
          <a:lstStyle/>
          <a:p>
            <a:r>
              <a:rPr lang="en-US" dirty="0"/>
              <a:t>Example: Carrefour (France/global)</a:t>
            </a:r>
          </a:p>
        </p:txBody>
      </p:sp>
      <p:sp>
        <p:nvSpPr>
          <p:cNvPr id="3" name="Content Placeholder 2">
            <a:extLst>
              <a:ext uri="{FF2B5EF4-FFF2-40B4-BE49-F238E27FC236}">
                <a16:creationId xmlns:a16="http://schemas.microsoft.com/office/drawing/2014/main" id="{A5B563CB-6FF8-4B36-B401-3D135546F07D}"/>
              </a:ext>
            </a:extLst>
          </p:cNvPr>
          <p:cNvSpPr>
            <a:spLocks noGrp="1"/>
          </p:cNvSpPr>
          <p:nvPr>
            <p:ph idx="1"/>
          </p:nvPr>
        </p:nvSpPr>
        <p:spPr>
          <a:xfrm>
            <a:off x="466725" y="1715960"/>
            <a:ext cx="11144081" cy="4045683"/>
          </a:xfrm>
        </p:spPr>
        <p:txBody>
          <a:bodyPr>
            <a:noAutofit/>
          </a:bodyPr>
          <a:lstStyle/>
          <a:p>
            <a:pPr marL="0" indent="0">
              <a:lnSpc>
                <a:spcPct val="90000"/>
              </a:lnSpc>
              <a:buClr>
                <a:srgbClr val="FD0E0E"/>
              </a:buClr>
              <a:buNone/>
            </a:pPr>
            <a:r>
              <a:rPr lang="en-US" sz="1400" dirty="0">
                <a:latin typeface="Times New Roman" panose="02020603050405020304" pitchFamily="18" charset="0"/>
                <a:cs typeface="Times New Roman" panose="02020603050405020304" pitchFamily="18" charset="0"/>
              </a:rPr>
              <a:t>Established in France in 1959, Carrefour Group operates 12,300 stores in 30 countries, in addition to its sophisticated e-commerce and m-commerce presence. Its annual revenues of more than 88 billion Euros make it among the world’s largest retailers. Its signature hypermarkets combine grocery and discount stores, offering a wide range of items, but Carrefour also operates other retail formats (e.g. traditional supermarkets, convenience stores, cash-and-carry stores that target small businesses). To achieve its significant presence in Latin America, Asia, and Europe, Carrefour has had to customize its offerings and accommodate local cultures. For example, in China, Carrefour sells live fish;  the fish is dead and on ice, but it is presented whole instead of filleted, so consumers can inspect its quality. Thus carrefour might have made its name initially with big box retail, but it continues to revise its strategy to compete in the omni-channel age, including investing heavily in enhanced good quality and delivery operations, while also reducing the average size of its hypermarkets.</a:t>
            </a:r>
          </a:p>
        </p:txBody>
      </p:sp>
    </p:spTree>
    <p:extLst>
      <p:ext uri="{BB962C8B-B14F-4D97-AF65-F5344CB8AC3E}">
        <p14:creationId xmlns:p14="http://schemas.microsoft.com/office/powerpoint/2010/main" val="206932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B754-9F30-45DA-990F-D1B44B1D2B8B}"/>
              </a:ext>
            </a:extLst>
          </p:cNvPr>
          <p:cNvSpPr>
            <a:spLocks noGrp="1"/>
          </p:cNvSpPr>
          <p:nvPr>
            <p:ph type="title"/>
          </p:nvPr>
        </p:nvSpPr>
        <p:spPr/>
        <p:txBody>
          <a:bodyPr/>
          <a:lstStyle/>
          <a:p>
            <a:r>
              <a:rPr lang="en-US" dirty="0"/>
              <a:t>International franchising</a:t>
            </a:r>
          </a:p>
        </p:txBody>
      </p:sp>
      <p:sp>
        <p:nvSpPr>
          <p:cNvPr id="4" name="TextBox 3">
            <a:extLst>
              <a:ext uri="{FF2B5EF4-FFF2-40B4-BE49-F238E27FC236}">
                <a16:creationId xmlns:a16="http://schemas.microsoft.com/office/drawing/2014/main" id="{5A9ABDAA-024C-4093-BF6A-E11FA8757999}"/>
              </a:ext>
            </a:extLst>
          </p:cNvPr>
          <p:cNvSpPr txBox="1"/>
          <p:nvPr/>
        </p:nvSpPr>
        <p:spPr>
          <a:xfrm>
            <a:off x="581192" y="2443655"/>
            <a:ext cx="11691214"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franchising is growing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Russia has 9,000 operated franchises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Brazil’s franchises produced $38 billion in revenues in 2015</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franchising has challenges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lack of legal precedent regarding franchises in some countries leads to difficulty enforcing contracts</a:t>
            </a:r>
          </a:p>
        </p:txBody>
      </p:sp>
    </p:spTree>
    <p:extLst>
      <p:ext uri="{BB962C8B-B14F-4D97-AF65-F5344CB8AC3E}">
        <p14:creationId xmlns:p14="http://schemas.microsoft.com/office/powerpoint/2010/main" val="2800268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716" y="335290"/>
            <a:ext cx="9705703" cy="338554"/>
          </a:xfrm>
          <a:prstGeom prst="rect">
            <a:avLst/>
          </a:prstGeom>
          <a:noFill/>
        </p:spPr>
        <p:txBody>
          <a:bodyPr wrap="square" rtlCol="0">
            <a:spAutoFit/>
          </a:bodyPr>
          <a:lstStyle/>
          <a:p>
            <a:r>
              <a:rPr lang="en-US" sz="1600" b="1" dirty="0">
                <a:latin typeface="Cambria" charset="0"/>
                <a:ea typeface="Cambria" charset="0"/>
                <a:cs typeface="Cambria" charset="0"/>
              </a:rPr>
              <a:t>Figure 9.1 </a:t>
            </a:r>
            <a:r>
              <a:rPr lang="en-US" sz="1600" dirty="0">
                <a:latin typeface="Cambria" charset="0"/>
                <a:ea typeface="Cambria" charset="0"/>
                <a:cs typeface="Cambria" charset="0"/>
              </a:rPr>
              <a:t>Questions to Consider Prior to Franchising Internationally</a:t>
            </a:r>
            <a:endParaRPr lang="en-US" sz="1600" b="1" dirty="0">
              <a:latin typeface="Cambria" charset="0"/>
              <a:ea typeface="Cambria" charset="0"/>
              <a:cs typeface="Cambri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5463099"/>
              </p:ext>
            </p:extLst>
          </p:nvPr>
        </p:nvGraphicFramePr>
        <p:xfrm>
          <a:off x="104303" y="727181"/>
          <a:ext cx="10084527" cy="4027715"/>
        </p:xfrm>
        <a:graphic>
          <a:graphicData uri="http://schemas.openxmlformats.org/drawingml/2006/table">
            <a:tbl>
              <a:tblPr firstRow="1" bandRow="1">
                <a:tableStyleId>{5C22544A-7EE6-4342-B048-85BDC9FD1C3A}</a:tableStyleId>
              </a:tblPr>
              <a:tblGrid>
                <a:gridCol w="10084527">
                  <a:extLst>
                    <a:ext uri="{9D8B030D-6E8A-4147-A177-3AD203B41FA5}">
                      <a16:colId xmlns:a16="http://schemas.microsoft.com/office/drawing/2014/main" val="20000"/>
                    </a:ext>
                  </a:extLst>
                </a:gridCol>
              </a:tblGrid>
              <a:tr h="366970">
                <a:tc>
                  <a:txBody>
                    <a:bodyPr/>
                    <a:lstStyle/>
                    <a:p>
                      <a:pPr algn="ctr"/>
                      <a:r>
                        <a:rPr lang="en-US" b="1" dirty="0">
                          <a:solidFill>
                            <a:schemeClr val="bg1"/>
                          </a:solidFill>
                          <a:latin typeface="Cambria" charset="0"/>
                          <a:ea typeface="Cambria" charset="0"/>
                          <a:cs typeface="Cambria" charset="0"/>
                        </a:rPr>
                        <a:t>Questions to Consider Prior to </a:t>
                      </a:r>
                      <a:r>
                        <a:rPr lang="en-US" b="1" baseline="0" dirty="0">
                          <a:solidFill>
                            <a:schemeClr val="bg1"/>
                          </a:solidFill>
                          <a:latin typeface="Cambria" charset="0"/>
                          <a:ea typeface="Cambria" charset="0"/>
                          <a:cs typeface="Cambria" charset="0"/>
                        </a:rPr>
                        <a:t>Franchising Internationally</a:t>
                      </a:r>
                      <a:endParaRPr lang="en-US" b="1"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8ED5"/>
                    </a:solidFill>
                  </a:tcPr>
                </a:tc>
                <a:extLst>
                  <a:ext uri="{0D108BD9-81ED-4DB2-BD59-A6C34878D82A}">
                    <a16:rowId xmlns:a16="http://schemas.microsoft.com/office/drawing/2014/main" val="10000"/>
                  </a:ext>
                </a:extLst>
              </a:tr>
              <a:tr h="380032">
                <a:tc>
                  <a:txBody>
                    <a:bodyPr/>
                    <a:lstStyle/>
                    <a:p>
                      <a:pPr marL="0" indent="0">
                        <a:buNone/>
                      </a:pPr>
                      <a:r>
                        <a:rPr lang="en-US" sz="1800" kern="1200" dirty="0">
                          <a:solidFill>
                            <a:schemeClr val="dk1"/>
                          </a:solidFill>
                          <a:effectLst/>
                          <a:latin typeface="Cambria" charset="0"/>
                          <a:ea typeface="Cambria" charset="0"/>
                          <a:cs typeface="Cambria" charset="0"/>
                        </a:rPr>
                        <a:t>1. Are there differences in labor laws, legal restrictions on days and hours of operation,</a:t>
                      </a:r>
                      <a:r>
                        <a:rPr lang="en-US" sz="1800" kern="1200" baseline="0" dirty="0">
                          <a:solidFill>
                            <a:schemeClr val="dk1"/>
                          </a:solidFill>
                          <a:effectLst/>
                          <a:latin typeface="Cambria" charset="0"/>
                          <a:ea typeface="Cambria" charset="0"/>
                          <a:cs typeface="Cambria" charset="0"/>
                        </a:rPr>
                        <a:t> and other operating rules? </a:t>
                      </a:r>
                      <a:endParaRPr lang="en-US" sz="1800" kern="1200" dirty="0">
                        <a:solidFill>
                          <a:schemeClr val="dk1"/>
                        </a:solidFill>
                        <a:effectLs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1"/>
                  </a:ext>
                </a:extLst>
              </a:tr>
              <a:tr h="370840">
                <a:tc>
                  <a:txBody>
                    <a:bodyPr/>
                    <a:lstStyle/>
                    <a:p>
                      <a:r>
                        <a:rPr lang="en-US" dirty="0">
                          <a:solidFill>
                            <a:schemeClr val="tx1"/>
                          </a:solidFill>
                          <a:latin typeface="Cambria" charset="0"/>
                          <a:ea typeface="Cambria" charset="0"/>
                          <a:cs typeface="Cambria" charset="0"/>
                        </a:rPr>
                        <a:t>2.</a:t>
                      </a:r>
                      <a:r>
                        <a:rPr lang="en-US" baseline="0" dirty="0">
                          <a:solidFill>
                            <a:schemeClr val="tx1"/>
                          </a:solidFill>
                          <a:latin typeface="Cambria" charset="0"/>
                          <a:ea typeface="Cambria" charset="0"/>
                          <a:cs typeface="Cambria" charset="0"/>
                        </a:rPr>
                        <a:t> Is the legal system dependable and are intellectual property rights protected? </a:t>
                      </a:r>
                      <a:endParaRPr lang="en-US" sz="1800" kern="1200" dirty="0">
                        <a:solidFill>
                          <a:schemeClr val="dk1"/>
                        </a:solidFill>
                        <a:effectLs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2"/>
                  </a:ext>
                </a:extLst>
              </a:tr>
              <a:tr h="370840">
                <a:tc>
                  <a:txBody>
                    <a:bodyPr/>
                    <a:lstStyle/>
                    <a:p>
                      <a:r>
                        <a:rPr lang="en-US" sz="1800" kern="1200" dirty="0">
                          <a:solidFill>
                            <a:schemeClr val="dk1"/>
                          </a:solidFill>
                          <a:effectLst/>
                          <a:latin typeface="Cambria" charset="0"/>
                          <a:ea typeface="Cambria" charset="0"/>
                          <a:cs typeface="Cambria" charset="0"/>
                        </a:rPr>
                        <a:t>3. Can profit</a:t>
                      </a:r>
                      <a:r>
                        <a:rPr lang="en-US" sz="1800" kern="1200" baseline="0" dirty="0">
                          <a:solidFill>
                            <a:schemeClr val="dk1"/>
                          </a:solidFill>
                          <a:effectLst/>
                          <a:latin typeface="Cambria" charset="0"/>
                          <a:ea typeface="Cambria" charset="0"/>
                          <a:cs typeface="Cambria" charset="0"/>
                        </a:rPr>
                        <a:t>s be repatriated to another country easily or are there restrictions on the same?</a:t>
                      </a:r>
                      <a:endParaRPr lang="en-US" sz="1800" kern="1200" dirty="0">
                        <a:solidFill>
                          <a:schemeClr val="dk1"/>
                        </a:solidFill>
                        <a:effectLs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3"/>
                  </a:ext>
                </a:extLst>
              </a:tr>
              <a:tr h="370840">
                <a:tc>
                  <a:txBody>
                    <a:bodyPr/>
                    <a:lstStyle/>
                    <a:p>
                      <a:r>
                        <a:rPr lang="en-US" dirty="0">
                          <a:solidFill>
                            <a:schemeClr val="tx1"/>
                          </a:solidFill>
                          <a:latin typeface="Cambria" charset="0"/>
                          <a:ea typeface="Cambria" charset="0"/>
                          <a:cs typeface="Cambria" charset="0"/>
                        </a:rPr>
                        <a:t>4.</a:t>
                      </a:r>
                      <a:r>
                        <a:rPr lang="en-US" baseline="0" dirty="0">
                          <a:solidFill>
                            <a:schemeClr val="tx1"/>
                          </a:solidFill>
                          <a:latin typeface="Cambria" charset="0"/>
                          <a:ea typeface="Cambria" charset="0"/>
                          <a:cs typeface="Cambria" charset="0"/>
                        </a:rPr>
                        <a:t> </a:t>
                      </a:r>
                      <a:r>
                        <a:rPr lang="en-US" sz="1800" kern="1200" dirty="0">
                          <a:solidFill>
                            <a:schemeClr val="dk1"/>
                          </a:solidFill>
                          <a:effectLst/>
                          <a:latin typeface="Cambria" charset="0"/>
                          <a:ea typeface="Cambria" charset="0"/>
                          <a:cs typeface="Cambria" charset="0"/>
                        </a:rPr>
                        <a:t>Are there</a:t>
                      </a:r>
                      <a:r>
                        <a:rPr lang="en-US" sz="1800" kern="1200" baseline="0" dirty="0">
                          <a:solidFill>
                            <a:schemeClr val="dk1"/>
                          </a:solidFill>
                          <a:effectLst/>
                          <a:latin typeface="Cambria" charset="0"/>
                          <a:ea typeface="Cambria" charset="0"/>
                          <a:cs typeface="Cambria" charset="0"/>
                        </a:rPr>
                        <a:t> restrictions on charging franchisees various franchise fees and interest?</a:t>
                      </a:r>
                      <a:endParaRPr lang="en-US" sz="1800" kern="1200" dirty="0">
                        <a:solidFill>
                          <a:schemeClr val="dk1"/>
                        </a:solidFill>
                        <a:effectLs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4"/>
                  </a:ext>
                </a:extLst>
              </a:tr>
              <a:tr h="424785">
                <a:tc>
                  <a:txBody>
                    <a:bodyPr/>
                    <a:lstStyle/>
                    <a:p>
                      <a:r>
                        <a:rPr lang="en-US" dirty="0">
                          <a:solidFill>
                            <a:schemeClr val="tx1"/>
                          </a:solidFill>
                          <a:latin typeface="Cambria" charset="0"/>
                          <a:ea typeface="Cambria" charset="0"/>
                          <a:cs typeface="Cambria" charset="0"/>
                        </a:rPr>
                        <a:t>5.</a:t>
                      </a:r>
                      <a:r>
                        <a:rPr lang="en-US" baseline="0" dirty="0">
                          <a:solidFill>
                            <a:schemeClr val="tx1"/>
                          </a:solidFill>
                          <a:latin typeface="Cambria" charset="0"/>
                          <a:ea typeface="Cambria" charset="0"/>
                          <a:cs typeface="Cambria" charset="0"/>
                        </a:rPr>
                        <a:t> Can non-compete clauses be enforced?</a:t>
                      </a:r>
                      <a:endParaRPr lang="en-US" sz="1800" kern="1200" dirty="0">
                        <a:solidFill>
                          <a:schemeClr val="dk1"/>
                        </a:solidFill>
                        <a:effectLst/>
                        <a:highlight>
                          <a:srgbClr val="FFFF00"/>
                        </a:highligh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5"/>
                  </a:ext>
                </a:extLst>
              </a:tr>
              <a:tr h="370840">
                <a:tc>
                  <a:txBody>
                    <a:bodyPr/>
                    <a:lstStyle/>
                    <a:p>
                      <a:r>
                        <a:rPr lang="en-US" dirty="0">
                          <a:solidFill>
                            <a:schemeClr val="tx1"/>
                          </a:solidFill>
                          <a:latin typeface="Cambria" charset="0"/>
                          <a:ea typeface="Cambria" charset="0"/>
                          <a:cs typeface="Cambria" charset="0"/>
                        </a:rPr>
                        <a:t>6. How is </a:t>
                      </a:r>
                      <a:r>
                        <a:rPr lang="en-US" baseline="0" dirty="0">
                          <a:solidFill>
                            <a:schemeClr val="tx1"/>
                          </a:solidFill>
                          <a:latin typeface="Cambria" charset="0"/>
                          <a:ea typeface="Cambria" charset="0"/>
                          <a:cs typeface="Cambria" charset="0"/>
                        </a:rPr>
                        <a:t>the sale, termination, or nonrenewal of franchises regulated in that country? </a:t>
                      </a:r>
                      <a:endParaRPr lang="en-US" dirty="0">
                        <a:solidFill>
                          <a:schemeClr val="tx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6"/>
                  </a:ext>
                </a:extLst>
              </a:tr>
              <a:tr h="370840">
                <a:tc>
                  <a:txBody>
                    <a:bodyPr/>
                    <a:lstStyle/>
                    <a:p>
                      <a:r>
                        <a:rPr lang="en-US" dirty="0">
                          <a:solidFill>
                            <a:schemeClr val="tx1"/>
                          </a:solidFill>
                          <a:latin typeface="Cambria" charset="0"/>
                          <a:ea typeface="Cambria" charset="0"/>
                          <a:cs typeface="Cambria" charset="0"/>
                        </a:rPr>
                        <a:t>7.</a:t>
                      </a:r>
                      <a:r>
                        <a:rPr lang="en-US" baseline="0" dirty="0">
                          <a:solidFill>
                            <a:schemeClr val="tx1"/>
                          </a:solidFill>
                          <a:latin typeface="Cambria" charset="0"/>
                          <a:ea typeface="Cambria" charset="0"/>
                          <a:cs typeface="Cambria" charset="0"/>
                        </a:rPr>
                        <a:t> What contract clauses and financial disclosures are permissible and not permitted? </a:t>
                      </a:r>
                      <a:endParaRPr lang="en-US" sz="1800" kern="1200" dirty="0">
                        <a:solidFill>
                          <a:schemeClr val="dk1"/>
                        </a:solidFill>
                        <a:effectLst/>
                        <a:highlight>
                          <a:srgbClr val="FFFF00"/>
                        </a:highligh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7"/>
                  </a:ext>
                </a:extLst>
              </a:tr>
              <a:tr h="370840">
                <a:tc>
                  <a:txBody>
                    <a:bodyPr/>
                    <a:lstStyle/>
                    <a:p>
                      <a:r>
                        <a:rPr lang="en-US" dirty="0">
                          <a:solidFill>
                            <a:schemeClr val="tx1"/>
                          </a:solidFill>
                          <a:latin typeface="Cambria" charset="0"/>
                          <a:ea typeface="Cambria" charset="0"/>
                          <a:cs typeface="Cambria" charset="0"/>
                        </a:rPr>
                        <a:t>8. </a:t>
                      </a:r>
                      <a:r>
                        <a:rPr lang="en-US" sz="1800" kern="1200" dirty="0">
                          <a:solidFill>
                            <a:schemeClr val="dk1"/>
                          </a:solidFill>
                          <a:effectLst/>
                          <a:latin typeface="Cambria" charset="0"/>
                          <a:ea typeface="Cambria" charset="0"/>
                          <a:cs typeface="Cambria" charset="0"/>
                        </a:rPr>
                        <a:t>Is there a robust and active national franchise association that can be of help to foreign franchisors?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8"/>
                  </a:ext>
                </a:extLst>
              </a:tr>
              <a:tr h="370840">
                <a:tc>
                  <a:txBody>
                    <a:bodyPr/>
                    <a:lstStyle/>
                    <a:p>
                      <a:r>
                        <a:rPr lang="en-US" dirty="0">
                          <a:solidFill>
                            <a:schemeClr val="tx1"/>
                          </a:solidFill>
                          <a:latin typeface="Cambria" charset="0"/>
                          <a:ea typeface="Cambria" charset="0"/>
                          <a:cs typeface="Cambria" charset="0"/>
                        </a:rPr>
                        <a:t>9.</a:t>
                      </a:r>
                      <a:r>
                        <a:rPr lang="en-US" baseline="0" dirty="0">
                          <a:solidFill>
                            <a:schemeClr val="tx1"/>
                          </a:solidFill>
                          <a:latin typeface="Cambria" charset="0"/>
                          <a:ea typeface="Cambria" charset="0"/>
                          <a:cs typeface="Cambria" charset="0"/>
                        </a:rPr>
                        <a:t> Are there any linguistic, gender role, and trademark challenges that one needs to be aware of?</a:t>
                      </a:r>
                      <a:endParaRPr lang="en-US" sz="1800" kern="1200" dirty="0">
                        <a:solidFill>
                          <a:schemeClr val="dk1"/>
                        </a:solidFill>
                        <a:effectLst/>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7"/>
                    </a:solidFill>
                  </a:tcPr>
                </a:tc>
                <a:extLst>
                  <a:ext uri="{0D108BD9-81ED-4DB2-BD59-A6C34878D82A}">
                    <a16:rowId xmlns:a16="http://schemas.microsoft.com/office/drawing/2014/main" val="10009"/>
                  </a:ext>
                </a:extLst>
              </a:tr>
            </a:tbl>
          </a:graphicData>
        </a:graphic>
      </p:graphicFrame>
      <p:sp>
        <p:nvSpPr>
          <p:cNvPr id="6" name="TextBox 5"/>
          <p:cNvSpPr txBox="1"/>
          <p:nvPr/>
        </p:nvSpPr>
        <p:spPr>
          <a:xfrm>
            <a:off x="58242" y="4884439"/>
            <a:ext cx="11181806" cy="523220"/>
          </a:xfrm>
          <a:prstGeom prst="rect">
            <a:avLst/>
          </a:prstGeom>
          <a:noFill/>
        </p:spPr>
        <p:txBody>
          <a:bodyPr wrap="square" rtlCol="0">
            <a:spAutoFit/>
          </a:bodyPr>
          <a:lstStyle/>
          <a:p>
            <a:r>
              <a:rPr lang="en-US" sz="1400" dirty="0">
                <a:latin typeface="Cambria" charset="0"/>
                <a:ea typeface="Cambria" charset="0"/>
                <a:cs typeface="Cambria" charset="0"/>
              </a:rPr>
              <a:t>Source: Zwisler, Carl E. https://www.franchise.org/sites/default/files/ek-pdfs/html_page/Ten-Questions-U.S.-Franchisors-Need-to-Have-Answered_0.pdf</a:t>
            </a:r>
          </a:p>
        </p:txBody>
      </p:sp>
    </p:spTree>
    <p:extLst>
      <p:ext uri="{BB962C8B-B14F-4D97-AF65-F5344CB8AC3E}">
        <p14:creationId xmlns:p14="http://schemas.microsoft.com/office/powerpoint/2010/main" val="110001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9566-6C27-4FF8-BE03-470FC04D539E}"/>
              </a:ext>
            </a:extLst>
          </p:cNvPr>
          <p:cNvSpPr>
            <a:spLocks noGrp="1"/>
          </p:cNvSpPr>
          <p:nvPr>
            <p:ph type="title"/>
          </p:nvPr>
        </p:nvSpPr>
        <p:spPr/>
        <p:txBody>
          <a:bodyPr/>
          <a:lstStyle/>
          <a:p>
            <a:r>
              <a:rPr lang="en-US" dirty="0"/>
              <a:t>International franchising (cont.)</a:t>
            </a:r>
          </a:p>
        </p:txBody>
      </p:sp>
      <p:sp>
        <p:nvSpPr>
          <p:cNvPr id="4" name="TextBox 3">
            <a:extLst>
              <a:ext uri="{FF2B5EF4-FFF2-40B4-BE49-F238E27FC236}">
                <a16:creationId xmlns:a16="http://schemas.microsoft.com/office/drawing/2014/main" id="{C8EEE2E6-4051-4673-B434-3AEF82112A71}"/>
              </a:ext>
            </a:extLst>
          </p:cNvPr>
          <p:cNvSpPr txBox="1"/>
          <p:nvPr/>
        </p:nvSpPr>
        <p:spPr>
          <a:xfrm>
            <a:off x="504497" y="2396359"/>
            <a:ext cx="7236372"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franchise strategies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franchising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Recruiting individual franchisees themselves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Area-development franchise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Multi-unit franchising over geographic area</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Time frame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Master franchising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Franchisee of geographic area recruits sub-franchisees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Joint venture direct franchising</a:t>
            </a:r>
          </a:p>
        </p:txBody>
      </p:sp>
    </p:spTree>
    <p:extLst>
      <p:ext uri="{BB962C8B-B14F-4D97-AF65-F5344CB8AC3E}">
        <p14:creationId xmlns:p14="http://schemas.microsoft.com/office/powerpoint/2010/main" val="362743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fontScale="92500" lnSpcReduction="20000"/>
          </a:bodyPr>
          <a:lstStyle/>
          <a:p>
            <a:r>
              <a:rPr lang="en-US" b="1" dirty="0">
                <a:solidFill>
                  <a:schemeClr val="tx2">
                    <a:lumMod val="60000"/>
                    <a:lumOff val="4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the current international marketplace</a:t>
            </a:r>
          </a:p>
          <a:p>
            <a:r>
              <a:rPr lang="en-US" b="1" dirty="0">
                <a:latin typeface="Times New Roman" charset="0"/>
                <a:ea typeface="Times New Roman" charset="0"/>
                <a:cs typeface="Times New Roman" charset="0"/>
              </a:rPr>
              <a:t>Key middlemen in international markets</a:t>
            </a:r>
          </a:p>
          <a:p>
            <a:r>
              <a:rPr lang="en-US" b="1" dirty="0">
                <a:latin typeface="Times New Roman" charset="0"/>
                <a:ea typeface="Times New Roman" charset="0"/>
                <a:cs typeface="Times New Roman" charset="0"/>
              </a:rPr>
              <a:t>Export management companies</a:t>
            </a:r>
          </a:p>
          <a:p>
            <a:r>
              <a:rPr lang="en-US" b="1" dirty="0">
                <a:latin typeface="Times New Roman" charset="0"/>
                <a:ea typeface="Times New Roman" charset="0"/>
                <a:cs typeface="Times New Roman" charset="0"/>
              </a:rPr>
              <a:t>Export trade companies</a:t>
            </a:r>
          </a:p>
          <a:p>
            <a:r>
              <a:rPr lang="en-US" b="1" dirty="0">
                <a:latin typeface="Times New Roman" charset="0"/>
                <a:ea typeface="Times New Roman" charset="0"/>
                <a:cs typeface="Times New Roman" charset="0"/>
              </a:rPr>
              <a:t>piggybacking</a:t>
            </a:r>
          </a:p>
          <a:p>
            <a:r>
              <a:rPr lang="en-US" b="1" dirty="0">
                <a:latin typeface="Times New Roman" charset="0"/>
                <a:ea typeface="Times New Roman" charset="0"/>
                <a:cs typeface="Times New Roman" charset="0"/>
              </a:rPr>
              <a:t>International retailers</a:t>
            </a:r>
          </a:p>
          <a:p>
            <a:r>
              <a:rPr lang="en-US" b="1" dirty="0">
                <a:latin typeface="Times New Roman" charset="0"/>
                <a:ea typeface="Times New Roman" charset="0"/>
                <a:cs typeface="Times New Roman" charset="0"/>
              </a:rPr>
              <a:t>International franchising</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61E3-DCC3-4BCF-95B9-C6A50327C24F}"/>
              </a:ext>
            </a:extLst>
          </p:cNvPr>
          <p:cNvSpPr>
            <a:spLocks noGrp="1"/>
          </p:cNvSpPr>
          <p:nvPr>
            <p:ph type="title"/>
          </p:nvPr>
        </p:nvSpPr>
        <p:spPr>
          <a:xfrm>
            <a:off x="581192" y="702156"/>
            <a:ext cx="11029616" cy="1013800"/>
          </a:xfrm>
        </p:spPr>
        <p:txBody>
          <a:bodyPr>
            <a:normAutofit fontScale="90000"/>
          </a:bodyPr>
          <a:lstStyle/>
          <a:p>
            <a:r>
              <a:rPr lang="en-US" dirty="0"/>
              <a:t>Example: domino’s master franchise (USA/global)</a:t>
            </a:r>
          </a:p>
        </p:txBody>
      </p:sp>
      <p:sp>
        <p:nvSpPr>
          <p:cNvPr id="3" name="Content Placeholder 2">
            <a:extLst>
              <a:ext uri="{FF2B5EF4-FFF2-40B4-BE49-F238E27FC236}">
                <a16:creationId xmlns:a16="http://schemas.microsoft.com/office/drawing/2014/main" id="{FB0D7FC5-A33D-4DF0-AE5E-64AF4F5E2534}"/>
              </a:ext>
            </a:extLst>
          </p:cNvPr>
          <p:cNvSpPr>
            <a:spLocks noGrp="1"/>
          </p:cNvSpPr>
          <p:nvPr>
            <p:ph idx="1"/>
          </p:nvPr>
        </p:nvSpPr>
        <p:spPr>
          <a:xfrm>
            <a:off x="447675" y="1730027"/>
            <a:ext cx="11163133" cy="4045683"/>
          </a:xfrm>
        </p:spPr>
        <p:txBody>
          <a:bodyPr>
            <a:normAutofit/>
          </a:bodyPr>
          <a:lstStyle/>
          <a:p>
            <a:pPr marL="0" indent="0">
              <a:lnSpc>
                <a:spcPct val="90000"/>
              </a:lnSpc>
              <a:buClr>
                <a:srgbClr val="FF1052"/>
              </a:buClr>
              <a:buNone/>
            </a:pPr>
            <a:r>
              <a:rPr lang="en-US" sz="1500" dirty="0">
                <a:latin typeface="Times New Roman" panose="02020603050405020304" pitchFamily="18" charset="0"/>
                <a:cs typeface="Times New Roman" panose="02020603050405020304" pitchFamily="18" charset="0"/>
              </a:rPr>
              <a:t>Domino’s is the world’s leading delivery pizza company. The United States is its largest market: The 5,000 stores mostly are operated by the 799 franchisees, though it also maintains 392 company-owned stores. Moreover, it operates in 85 countries around the world, following its first international foray into Canada in 1983. Of the more than 8,000 restaurants outside the United States, India (1,106 stores) accounts for the largest share, followed by the United Kingdom (947 stores) and Mexico (655 stores). In most of these markets, which the corporation identifies according to their growth potential and size, Domino’s relies on a master franchise model. The master franchisee must invest substantially and also needs to demonstrate operational expertise and local market knowledge. It is responsible to establish operations in that country, with the right to build stores, sub-franchise, and design the distribution system to best support local store operations. In return, the master franchisee must meet growth targets, conform to Domino’s standards, and make royalty payments. These royalties average around 3 percent of sales, which are in addition to the one-time master franchise fee and the franchise fee for each new store opening. Some of these master franchises even trade on their country's stock exchange (e.g., ALSEA in Mexico, DOM in the United Kingdom), ability to invest before selecting master franchisees.</a:t>
            </a:r>
          </a:p>
        </p:txBody>
      </p:sp>
    </p:spTree>
    <p:extLst>
      <p:ext uri="{BB962C8B-B14F-4D97-AF65-F5344CB8AC3E}">
        <p14:creationId xmlns:p14="http://schemas.microsoft.com/office/powerpoint/2010/main" val="102392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AA1-270B-47AE-AF6E-246386FCA2DA}"/>
              </a:ext>
            </a:extLst>
          </p:cNvPr>
          <p:cNvSpPr>
            <a:spLocks noGrp="1"/>
          </p:cNvSpPr>
          <p:nvPr>
            <p:ph type="title"/>
          </p:nvPr>
        </p:nvSpPr>
        <p:spPr/>
        <p:txBody>
          <a:bodyPr/>
          <a:lstStyle/>
          <a:p>
            <a:r>
              <a:rPr lang="en-US" dirty="0"/>
              <a:t>The role of wholesalers</a:t>
            </a:r>
          </a:p>
        </p:txBody>
      </p:sp>
      <p:sp>
        <p:nvSpPr>
          <p:cNvPr id="4" name="TextBox 3">
            <a:extLst>
              <a:ext uri="{FF2B5EF4-FFF2-40B4-BE49-F238E27FC236}">
                <a16:creationId xmlns:a16="http://schemas.microsoft.com/office/drawing/2014/main" id="{6456D881-F3E3-4352-BE21-82BB2BF38790}"/>
              </a:ext>
            </a:extLst>
          </p:cNvPr>
          <p:cNvSpPr txBox="1"/>
          <p:nvPr/>
        </p:nvSpPr>
        <p:spPr>
          <a:xfrm>
            <a:off x="581192" y="2427890"/>
            <a:ext cx="11274477"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Onions in Niger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Harsh climate prevents much agriculture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Violet de Galmi onions grow, a superior variety, do grow</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Onion growing increased since 1960’s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Supply and demand are present, but wholesalers are not trusted</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50-75% of profits go to wholesalers</a:t>
            </a:r>
          </a:p>
        </p:txBody>
      </p:sp>
    </p:spTree>
    <p:extLst>
      <p:ext uri="{BB962C8B-B14F-4D97-AF65-F5344CB8AC3E}">
        <p14:creationId xmlns:p14="http://schemas.microsoft.com/office/powerpoint/2010/main" val="146267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7567-7C5E-43DE-81B1-D230B54DAADC}"/>
              </a:ext>
            </a:extLst>
          </p:cNvPr>
          <p:cNvSpPr>
            <a:spLocks noGrp="1"/>
          </p:cNvSpPr>
          <p:nvPr>
            <p:ph type="title"/>
          </p:nvPr>
        </p:nvSpPr>
        <p:spPr/>
        <p:txBody>
          <a:bodyPr/>
          <a:lstStyle/>
          <a:p>
            <a:r>
              <a:rPr lang="en-US" dirty="0"/>
              <a:t>The role of wholesalers (cont.)</a:t>
            </a:r>
          </a:p>
        </p:txBody>
      </p:sp>
      <p:sp>
        <p:nvSpPr>
          <p:cNvPr id="4" name="TextBox 3">
            <a:extLst>
              <a:ext uri="{FF2B5EF4-FFF2-40B4-BE49-F238E27FC236}">
                <a16:creationId xmlns:a16="http://schemas.microsoft.com/office/drawing/2014/main" id="{CDE7386E-00DD-47B3-B2A5-5A2D2834AEAE}"/>
              </a:ext>
            </a:extLst>
          </p:cNvPr>
          <p:cNvSpPr txBox="1"/>
          <p:nvPr/>
        </p:nvSpPr>
        <p:spPr>
          <a:xfrm>
            <a:off x="457200" y="1754639"/>
            <a:ext cx="7386446" cy="3539430"/>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Costs incurred by wholesaler</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Locating, assembling and especially sorting onions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Bulk breaking helps consumers purchase single, or even smaller, onions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Credit risks and losses due to dishonesty, illicit activities and improper tactics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Refusal to pay and payment through other means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Dishonest complaints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Illicit government interference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Building and maintaining storage facilities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Vandalism</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Transportation costs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Crop loss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Onions, as well as crops accepted as payment</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Legal costs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Official regulations</a:t>
            </a:r>
          </a:p>
        </p:txBody>
      </p:sp>
    </p:spTree>
    <p:extLst>
      <p:ext uri="{BB962C8B-B14F-4D97-AF65-F5344CB8AC3E}">
        <p14:creationId xmlns:p14="http://schemas.microsoft.com/office/powerpoint/2010/main" val="150262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3A43-CA4B-4BB0-A835-7AA266469476}"/>
              </a:ext>
            </a:extLst>
          </p:cNvPr>
          <p:cNvSpPr>
            <a:spLocks noGrp="1"/>
          </p:cNvSpPr>
          <p:nvPr>
            <p:ph type="title"/>
          </p:nvPr>
        </p:nvSpPr>
        <p:spPr/>
        <p:txBody>
          <a:bodyPr/>
          <a:lstStyle/>
          <a:p>
            <a:r>
              <a:rPr lang="en-US" dirty="0"/>
              <a:t>The role of wholesalers (cont.)</a:t>
            </a:r>
          </a:p>
        </p:txBody>
      </p:sp>
      <p:sp>
        <p:nvSpPr>
          <p:cNvPr id="4" name="TextBox 3">
            <a:extLst>
              <a:ext uri="{FF2B5EF4-FFF2-40B4-BE49-F238E27FC236}">
                <a16:creationId xmlns:a16="http://schemas.microsoft.com/office/drawing/2014/main" id="{418465A1-5B52-4D0F-9416-E7DA44A3EBE7}"/>
              </a:ext>
            </a:extLst>
          </p:cNvPr>
          <p:cNvSpPr txBox="1"/>
          <p:nvPr/>
        </p:nvSpPr>
        <p:spPr>
          <a:xfrm flipH="1">
            <a:off x="581191" y="2349062"/>
            <a:ext cx="9508739"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Ways to mitigate costs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Relying on informal ties rather than unenforced contracts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family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Perceived as nepotism</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investment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Educating about wholesalers’ role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Preventing illicit rent practices</a:t>
            </a:r>
          </a:p>
        </p:txBody>
      </p:sp>
    </p:spTree>
    <p:extLst>
      <p:ext uri="{BB962C8B-B14F-4D97-AF65-F5344CB8AC3E}">
        <p14:creationId xmlns:p14="http://schemas.microsoft.com/office/powerpoint/2010/main" val="207619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3681-86DC-43EE-88F2-0590A4EC1803}"/>
              </a:ext>
            </a:extLst>
          </p:cNvPr>
          <p:cNvSpPr>
            <a:spLocks noGrp="1"/>
          </p:cNvSpPr>
          <p:nvPr>
            <p:ph type="title"/>
          </p:nvPr>
        </p:nvSpPr>
        <p:spPr/>
        <p:txBody>
          <a:bodyPr>
            <a:normAutofit fontScale="90000"/>
          </a:bodyPr>
          <a:lstStyle/>
          <a:p>
            <a:r>
              <a:rPr lang="en-US" dirty="0"/>
              <a:t>Marketing to the base of the pyramid (defining bop)</a:t>
            </a:r>
          </a:p>
        </p:txBody>
      </p:sp>
      <p:sp>
        <p:nvSpPr>
          <p:cNvPr id="4" name="TextBox 3">
            <a:extLst>
              <a:ext uri="{FF2B5EF4-FFF2-40B4-BE49-F238E27FC236}">
                <a16:creationId xmlns:a16="http://schemas.microsoft.com/office/drawing/2014/main" id="{4EDDEB0E-A8C4-497B-A49C-CA2141B1D15C}"/>
              </a:ext>
            </a:extLst>
          </p:cNvPr>
          <p:cNvSpPr txBox="1"/>
          <p:nvPr/>
        </p:nvSpPr>
        <p:spPr>
          <a:xfrm>
            <a:off x="581193" y="1981120"/>
            <a:ext cx="11029616"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Defining the market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Consumer base of possibly over 4 billion people in need of goods and services provides attractive market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definition states BOP consumers live off less than $1-2 dollars per day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Another states BOP make less than $1500 per year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live in remote rural areas or urban slums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Commonalities across countries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BOP often lack savings or credit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lack literacy or geographic mobility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resist change and spend income on necessities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Trust and education necessary to market to BOP</a:t>
            </a:r>
          </a:p>
        </p:txBody>
      </p:sp>
    </p:spTree>
    <p:extLst>
      <p:ext uri="{BB962C8B-B14F-4D97-AF65-F5344CB8AC3E}">
        <p14:creationId xmlns:p14="http://schemas.microsoft.com/office/powerpoint/2010/main" val="373930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B72C-B7EC-4D72-AE8D-59BD4B841389}"/>
              </a:ext>
            </a:extLst>
          </p:cNvPr>
          <p:cNvSpPr>
            <a:spLocks noGrp="1"/>
          </p:cNvSpPr>
          <p:nvPr>
            <p:ph type="title"/>
          </p:nvPr>
        </p:nvSpPr>
        <p:spPr/>
        <p:txBody>
          <a:bodyPr>
            <a:normAutofit fontScale="90000"/>
          </a:bodyPr>
          <a:lstStyle/>
          <a:p>
            <a:r>
              <a:rPr lang="en-US" dirty="0"/>
              <a:t>Marketing to the base of the pyramid (ethics)</a:t>
            </a:r>
          </a:p>
        </p:txBody>
      </p:sp>
      <p:sp>
        <p:nvSpPr>
          <p:cNvPr id="4" name="TextBox 3">
            <a:extLst>
              <a:ext uri="{FF2B5EF4-FFF2-40B4-BE49-F238E27FC236}">
                <a16:creationId xmlns:a16="http://schemas.microsoft.com/office/drawing/2014/main" id="{204AF9B5-AA6F-46B6-BC0E-99CA9937948D}"/>
              </a:ext>
            </a:extLst>
          </p:cNvPr>
          <p:cNvSpPr txBox="1"/>
          <p:nvPr/>
        </p:nvSpPr>
        <p:spPr>
          <a:xfrm>
            <a:off x="581192" y="2149019"/>
            <a:ext cx="11029616" cy="3293209"/>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Ethical considerations at the BOP</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Fly-by-night businesses exploit BOP</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Pay day lenders commit usury after banks fail in BOP markets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Rent-to-own businesses take advantage of poor or financially illiterate people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Ethically distributing to the BOP takes many requirements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Frugal, innovative models to produce affordable products and services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Ghana’s market, SC Johnson developed refillable containers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Gaining trust and changing behavior</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Sub-Saharan consumers did not use mosquito nets because they did not know mosquitos carried malaria</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rural Kenya, SC Johnson training cleaners to purchase products and use them to clean other s houses failed; letting others clean their house did not seem appropriate and the products did not seem necessary</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Ghana, SC Johnson was more successful with direct salesmen and education</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Education on life-insurance necessary for men purchasing from microfinance lender</a:t>
            </a:r>
          </a:p>
        </p:txBody>
      </p:sp>
    </p:spTree>
    <p:extLst>
      <p:ext uri="{BB962C8B-B14F-4D97-AF65-F5344CB8AC3E}">
        <p14:creationId xmlns:p14="http://schemas.microsoft.com/office/powerpoint/2010/main" val="3634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851"/>
            <a:ext cx="6230983" cy="307777"/>
          </a:xfrm>
          <a:prstGeom prst="rect">
            <a:avLst/>
          </a:prstGeom>
          <a:noFill/>
        </p:spPr>
        <p:txBody>
          <a:bodyPr wrap="square" rtlCol="0">
            <a:spAutoFit/>
          </a:bodyPr>
          <a:lstStyle/>
          <a:p>
            <a:r>
              <a:rPr lang="en-US" sz="1400" b="1" dirty="0">
                <a:latin typeface="Cambria" charset="0"/>
                <a:ea typeface="Cambria" charset="0"/>
                <a:cs typeface="Cambria" charset="0"/>
              </a:rPr>
              <a:t>Figure 9.2 </a:t>
            </a:r>
            <a:r>
              <a:rPr lang="en-US" sz="1400" dirty="0">
                <a:latin typeface="Cambria" charset="0"/>
                <a:ea typeface="Cambria" charset="0"/>
                <a:cs typeface="Cambria" charset="0"/>
              </a:rPr>
              <a:t>Distribution Requirements by Product Types</a:t>
            </a:r>
            <a:endParaRPr lang="en-US" sz="1400" b="1" dirty="0">
              <a:latin typeface="Cambria" charset="0"/>
              <a:ea typeface="Cambria" charset="0"/>
              <a:cs typeface="Cambria" charset="0"/>
            </a:endParaRPr>
          </a:p>
        </p:txBody>
      </p:sp>
      <p:sp>
        <p:nvSpPr>
          <p:cNvPr id="5" name="TextBox 4"/>
          <p:cNvSpPr txBox="1"/>
          <p:nvPr/>
        </p:nvSpPr>
        <p:spPr>
          <a:xfrm>
            <a:off x="0" y="5893745"/>
            <a:ext cx="10751480" cy="276999"/>
          </a:xfrm>
          <a:prstGeom prst="rect">
            <a:avLst/>
          </a:prstGeom>
          <a:noFill/>
        </p:spPr>
        <p:txBody>
          <a:bodyPr wrap="square" rtlCol="0">
            <a:spAutoFit/>
          </a:bodyPr>
          <a:lstStyle/>
          <a:p>
            <a:r>
              <a:rPr lang="en-US" sz="1200" dirty="0">
                <a:latin typeface="Cambria" charset="0"/>
                <a:ea typeface="Cambria" charset="0"/>
                <a:cs typeface="Cambria" charset="0"/>
              </a:rPr>
              <a:t>Source:Shukla, S. and Bairiganjan, S. (2011),  http://web.mit.edu/idi/idi/India-%20The%20Base%20of%20Pyramid%20distribution%20Challenge-IFMR.pdf</a:t>
            </a:r>
          </a:p>
        </p:txBody>
      </p:sp>
      <p:graphicFrame>
        <p:nvGraphicFramePr>
          <p:cNvPr id="7" name="Content Placeholder 3"/>
          <p:cNvGraphicFramePr>
            <a:graphicFrameLocks noGrp="1"/>
          </p:cNvGraphicFramePr>
          <p:nvPr>
            <p:ph idx="1"/>
            <p:extLst/>
          </p:nvPr>
        </p:nvGraphicFramePr>
        <p:xfrm>
          <a:off x="0" y="487679"/>
          <a:ext cx="12248760" cy="4450081"/>
        </p:xfrm>
        <a:graphic>
          <a:graphicData uri="http://schemas.openxmlformats.org/drawingml/2006/table">
            <a:tbl>
              <a:tblPr firstRow="1" bandRow="1">
                <a:tableStyleId>{5C22544A-7EE6-4342-B048-85BDC9FD1C3A}</a:tableStyleId>
              </a:tblPr>
              <a:tblGrid>
                <a:gridCol w="2373086">
                  <a:extLst>
                    <a:ext uri="{9D8B030D-6E8A-4147-A177-3AD203B41FA5}">
                      <a16:colId xmlns:a16="http://schemas.microsoft.com/office/drawing/2014/main" val="20000"/>
                    </a:ext>
                  </a:extLst>
                </a:gridCol>
                <a:gridCol w="1506583">
                  <a:extLst>
                    <a:ext uri="{9D8B030D-6E8A-4147-A177-3AD203B41FA5}">
                      <a16:colId xmlns:a16="http://schemas.microsoft.com/office/drawing/2014/main" val="20001"/>
                    </a:ext>
                  </a:extLst>
                </a:gridCol>
                <a:gridCol w="1815737">
                  <a:extLst>
                    <a:ext uri="{9D8B030D-6E8A-4147-A177-3AD203B41FA5}">
                      <a16:colId xmlns:a16="http://schemas.microsoft.com/office/drawing/2014/main" val="20002"/>
                    </a:ext>
                  </a:extLst>
                </a:gridCol>
                <a:gridCol w="2312125">
                  <a:extLst>
                    <a:ext uri="{9D8B030D-6E8A-4147-A177-3AD203B41FA5}">
                      <a16:colId xmlns:a16="http://schemas.microsoft.com/office/drawing/2014/main" val="20003"/>
                    </a:ext>
                  </a:extLst>
                </a:gridCol>
                <a:gridCol w="2046515">
                  <a:extLst>
                    <a:ext uri="{9D8B030D-6E8A-4147-A177-3AD203B41FA5}">
                      <a16:colId xmlns:a16="http://schemas.microsoft.com/office/drawing/2014/main" val="20004"/>
                    </a:ext>
                  </a:extLst>
                </a:gridCol>
                <a:gridCol w="2194714">
                  <a:extLst>
                    <a:ext uri="{9D8B030D-6E8A-4147-A177-3AD203B41FA5}">
                      <a16:colId xmlns:a16="http://schemas.microsoft.com/office/drawing/2014/main" val="20005"/>
                    </a:ext>
                  </a:extLst>
                </a:gridCol>
              </a:tblGrid>
              <a:tr h="377227">
                <a:tc>
                  <a:txBody>
                    <a:bodyPr/>
                    <a:lstStyle/>
                    <a:p>
                      <a:r>
                        <a:rPr lang="en-US" sz="1400" dirty="0">
                          <a:solidFill>
                            <a:schemeClr val="bg1"/>
                          </a:solidFill>
                          <a:latin typeface="Cambria" charset="0"/>
                          <a:ea typeface="Cambria" charset="0"/>
                          <a:cs typeface="Cambria" charset="0"/>
                        </a:rPr>
                        <a:t>Product Classification</a:t>
                      </a:r>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58ED5"/>
                    </a:solidFill>
                  </a:tcPr>
                </a:tc>
                <a:tc>
                  <a:txBody>
                    <a:bodyPr/>
                    <a:lstStyle/>
                    <a:p>
                      <a:r>
                        <a:rPr lang="en-US" sz="1400" dirty="0">
                          <a:solidFill>
                            <a:schemeClr val="tx1"/>
                          </a:solidFill>
                          <a:latin typeface="Cambria" charset="0"/>
                          <a:ea typeface="Cambria" charset="0"/>
                          <a:cs typeface="Cambria" charset="0"/>
                        </a:rPr>
                        <a:t>Consumer</a:t>
                      </a:r>
                      <a:r>
                        <a:rPr lang="en-US" sz="1400" baseline="0" dirty="0">
                          <a:solidFill>
                            <a:schemeClr val="tx1"/>
                          </a:solidFill>
                          <a:latin typeface="Cambria" charset="0"/>
                          <a:ea typeface="Cambria" charset="0"/>
                          <a:cs typeface="Cambria" charset="0"/>
                        </a:rPr>
                        <a:t> Packaged Goods</a:t>
                      </a:r>
                      <a:endParaRPr lang="en-US" sz="1400" dirty="0">
                        <a:solidFill>
                          <a:schemeClr val="tx1"/>
                        </a:solidFill>
                        <a:latin typeface="Cambria" charset="0"/>
                        <a:ea typeface="Cambria" charset="0"/>
                        <a:cs typeface="Cambria" charset="0"/>
                      </a:endParaRPr>
                    </a:p>
                  </a:txBody>
                  <a:tcPr>
                    <a:lnL w="28575" cap="flat" cmpd="sng" algn="ctr">
                      <a:solidFill>
                        <a:schemeClr val="bg1"/>
                      </a:solidFill>
                      <a:prstDash val="solid"/>
                      <a:round/>
                      <a:headEnd type="none" w="med" len="med"/>
                      <a:tailEnd type="none" w="med" len="med"/>
                    </a:lnL>
                    <a:solidFill>
                      <a:srgbClr val="96B3D8"/>
                    </a:solidFill>
                  </a:tcPr>
                </a:tc>
                <a:tc>
                  <a:txBody>
                    <a:bodyPr/>
                    <a:lstStyle/>
                    <a:p>
                      <a:r>
                        <a:rPr lang="en-US" sz="1400" dirty="0">
                          <a:solidFill>
                            <a:schemeClr val="tx1"/>
                          </a:solidFill>
                          <a:latin typeface="Cambria" charset="0"/>
                          <a:ea typeface="Cambria" charset="0"/>
                          <a:cs typeface="Cambria" charset="0"/>
                        </a:rPr>
                        <a:t>Consumer Durables</a:t>
                      </a:r>
                    </a:p>
                  </a:txBody>
                  <a:tcPr>
                    <a:solidFill>
                      <a:srgbClr val="96B3D8"/>
                    </a:solidFill>
                  </a:tcPr>
                </a:tc>
                <a:tc>
                  <a:txBody>
                    <a:bodyPr/>
                    <a:lstStyle/>
                    <a:p>
                      <a:r>
                        <a:rPr lang="en-US" sz="1400" dirty="0">
                          <a:solidFill>
                            <a:schemeClr val="tx1"/>
                          </a:solidFill>
                          <a:latin typeface="Cambria" charset="0"/>
                          <a:ea typeface="Cambria" charset="0"/>
                          <a:cs typeface="Cambria" charset="0"/>
                        </a:rPr>
                        <a:t>Services</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Agricultural Inputs</a:t>
                      </a:r>
                      <a:r>
                        <a:rPr lang="en-US" sz="1400" baseline="0" dirty="0">
                          <a:solidFill>
                            <a:schemeClr val="tx1"/>
                          </a:solidFill>
                          <a:latin typeface="Cambria" charset="0"/>
                          <a:ea typeface="Cambria" charset="0"/>
                          <a:cs typeface="Cambria" charset="0"/>
                        </a:rPr>
                        <a:t> (Small-ticket)</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Agricultural Inputs (Durables)</a:t>
                      </a:r>
                    </a:p>
                  </a:txBody>
                  <a:tcPr>
                    <a:solidFill>
                      <a:srgbClr val="96B3D8"/>
                    </a:solidFill>
                  </a:tcPr>
                </a:tc>
                <a:extLst>
                  <a:ext uri="{0D108BD9-81ED-4DB2-BD59-A6C34878D82A}">
                    <a16:rowId xmlns:a16="http://schemas.microsoft.com/office/drawing/2014/main" val="10000"/>
                  </a:ext>
                </a:extLst>
              </a:tr>
              <a:tr h="290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mbria" charset="0"/>
                          <a:ea typeface="Cambria" charset="0"/>
                          <a:cs typeface="Cambria" charset="0"/>
                        </a:rPr>
                        <a:t>Examples</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58ED5"/>
                    </a:solidFill>
                  </a:tcPr>
                </a:tc>
                <a:tc>
                  <a:txBody>
                    <a:bodyPr/>
                    <a:lstStyle/>
                    <a:p>
                      <a:r>
                        <a:rPr lang="en-US" sz="1400" dirty="0">
                          <a:solidFill>
                            <a:schemeClr val="tx1"/>
                          </a:solidFill>
                          <a:latin typeface="Cambria" charset="0"/>
                          <a:ea typeface="Cambria" charset="0"/>
                          <a:cs typeface="Cambria" charset="0"/>
                        </a:rPr>
                        <a:t>Soap, toiletries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Television sets</a:t>
                      </a:r>
                    </a:p>
                  </a:txBody>
                  <a:tcPr>
                    <a:lnB w="28575" cap="flat" cmpd="sng" algn="ctr">
                      <a:solidFill>
                        <a:schemeClr val="bg1"/>
                      </a:solidFill>
                      <a:prstDash val="solid"/>
                      <a:round/>
                      <a:headEnd type="none" w="med" len="med"/>
                      <a:tailEnd type="none" w="med" len="med"/>
                    </a:lnB>
                    <a:solidFill>
                      <a:srgbClr val="B9CDE7"/>
                    </a:solidFill>
                  </a:tcPr>
                </a:tc>
                <a:tc>
                  <a:txBody>
                    <a:bodyPr/>
                    <a:lstStyle/>
                    <a:p>
                      <a:r>
                        <a:rPr lang="en-US" sz="1400" dirty="0">
                          <a:solidFill>
                            <a:schemeClr val="tx1"/>
                          </a:solidFill>
                          <a:latin typeface="Cambria" charset="0"/>
                          <a:ea typeface="Cambria" charset="0"/>
                          <a:cs typeface="Cambria" charset="0"/>
                        </a:rPr>
                        <a:t>Banking,</a:t>
                      </a:r>
                      <a:r>
                        <a:rPr lang="en-US" sz="1400" baseline="0" dirty="0">
                          <a:solidFill>
                            <a:schemeClr val="tx1"/>
                          </a:solidFill>
                          <a:latin typeface="Cambria" charset="0"/>
                          <a:ea typeface="Cambria" charset="0"/>
                          <a:cs typeface="Cambria" charset="0"/>
                        </a:rPr>
                        <a:t> t</a:t>
                      </a:r>
                      <a:r>
                        <a:rPr lang="en-US" sz="1400" dirty="0">
                          <a:solidFill>
                            <a:schemeClr val="tx1"/>
                          </a:solidFill>
                          <a:latin typeface="Cambria" charset="0"/>
                          <a:ea typeface="Cambria" charset="0"/>
                          <a:cs typeface="Cambria" charset="0"/>
                        </a:rPr>
                        <a:t>elecom</a:t>
                      </a:r>
                    </a:p>
                  </a:txBody>
                  <a:tcPr>
                    <a:lnB w="28575" cap="flat" cmpd="sng" algn="ctr">
                      <a:solidFill>
                        <a:schemeClr val="bg1"/>
                      </a:solidFill>
                      <a:prstDash val="solid"/>
                      <a:round/>
                      <a:headEnd type="none" w="med" len="med"/>
                      <a:tailEnd type="none" w="med" len="med"/>
                    </a:lnB>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Seeds, fertilizers</a:t>
                      </a:r>
                    </a:p>
                  </a:txBody>
                  <a:tcPr>
                    <a:lnB w="28575" cap="flat" cmpd="sng" algn="ctr">
                      <a:solidFill>
                        <a:schemeClr val="bg1"/>
                      </a:solidFill>
                      <a:prstDash val="solid"/>
                      <a:round/>
                      <a:headEnd type="none" w="med" len="med"/>
                      <a:tailEnd type="none" w="med" len="med"/>
                    </a:lnB>
                    <a:solidFill>
                      <a:srgbClr val="B9CDE7"/>
                    </a:solidFill>
                  </a:tcPr>
                </a:tc>
                <a:tc>
                  <a:txBody>
                    <a:bodyPr/>
                    <a:lstStyle/>
                    <a:p>
                      <a:r>
                        <a:rPr lang="en-US" sz="1400" dirty="0">
                          <a:solidFill>
                            <a:schemeClr val="tx1"/>
                          </a:solidFill>
                          <a:latin typeface="Cambria" charset="0"/>
                          <a:ea typeface="Cambria" charset="0"/>
                          <a:cs typeface="Cambria" charset="0"/>
                        </a:rPr>
                        <a:t>Tractors,</a:t>
                      </a:r>
                      <a:r>
                        <a:rPr lang="en-US" sz="1400" baseline="0" dirty="0">
                          <a:solidFill>
                            <a:schemeClr val="tx1"/>
                          </a:solidFill>
                          <a:latin typeface="Cambria" charset="0"/>
                          <a:ea typeface="Cambria" charset="0"/>
                          <a:cs typeface="Cambria" charset="0"/>
                        </a:rPr>
                        <a:t> generators</a:t>
                      </a:r>
                      <a:endParaRPr lang="en-US" sz="1400" dirty="0">
                        <a:solidFill>
                          <a:schemeClr val="tx1"/>
                        </a:solidFill>
                        <a:latin typeface="Cambria" charset="0"/>
                        <a:ea typeface="Cambria" charset="0"/>
                        <a:cs typeface="Cambria" charset="0"/>
                      </a:endParaRPr>
                    </a:p>
                  </a:txBody>
                  <a:tcPr>
                    <a:lnB w="28575" cap="flat" cmpd="sng" algn="ctr">
                      <a:solidFill>
                        <a:schemeClr val="bg1"/>
                      </a:solidFill>
                      <a:prstDash val="solid"/>
                      <a:round/>
                      <a:headEnd type="none" w="med" len="med"/>
                      <a:tailEnd type="none" w="med" len="med"/>
                    </a:lnB>
                    <a:solidFill>
                      <a:srgbClr val="B9CDE7"/>
                    </a:solidFill>
                  </a:tcPr>
                </a:tc>
                <a:extLst>
                  <a:ext uri="{0D108BD9-81ED-4DB2-BD59-A6C34878D82A}">
                    <a16:rowId xmlns:a16="http://schemas.microsoft.com/office/drawing/2014/main" val="10002"/>
                  </a:ext>
                </a:extLst>
              </a:tr>
              <a:tr h="155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mbria" charset="0"/>
                          <a:ea typeface="Cambria" charset="0"/>
                          <a:cs typeface="Cambria" charset="0"/>
                        </a:rPr>
                        <a:t>Distribution Capability</a:t>
                      </a:r>
                      <a:r>
                        <a:rPr lang="en-US" sz="1400" b="1" baseline="0" dirty="0">
                          <a:solidFill>
                            <a:schemeClr val="tx1"/>
                          </a:solidFill>
                          <a:latin typeface="Cambria" charset="0"/>
                          <a:ea typeface="Cambria" charset="0"/>
                          <a:cs typeface="Cambria" charset="0"/>
                        </a:rPr>
                        <a:t> Demands</a:t>
                      </a:r>
                      <a:endParaRPr lang="en-US" sz="1400" b="1" dirty="0">
                        <a:solidFill>
                          <a:schemeClr val="tx1"/>
                        </a:solidFill>
                        <a:latin typeface="Cambria" charset="0"/>
                        <a:ea typeface="Cambria" charset="0"/>
                        <a:cs typeface="Cambria" charset="0"/>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gridSpan="5">
                  <a:txBody>
                    <a:bodyPr/>
                    <a:lstStyle/>
                    <a:p>
                      <a:endParaRPr lang="en-US" dirty="0">
                        <a:latin typeface="Cambria" charset="0"/>
                        <a:ea typeface="Cambria" charset="0"/>
                        <a:cs typeface="Cambria" charset="0"/>
                      </a:endParaRPr>
                    </a:p>
                  </a:txBody>
                  <a:tcPr>
                    <a:lnT w="28575" cap="flat" cmpd="sng" algn="ctr">
                      <a:solidFill>
                        <a:schemeClr val="bg1"/>
                      </a:solidFill>
                      <a:prstDash val="solid"/>
                      <a:round/>
                      <a:headEnd type="none" w="med" len="med"/>
                      <a:tailEnd type="none" w="med" len="med"/>
                    </a:lnT>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00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Physical possession &amp; Ownership</a:t>
                      </a:r>
                    </a:p>
                  </a:txBody>
                  <a:tcPr>
                    <a:lnT w="28575" cap="flat" cmpd="sng" algn="ctr">
                      <a:solidFill>
                        <a:schemeClr val="bg1"/>
                      </a:solidFill>
                      <a:prstDash val="solid"/>
                      <a:round/>
                      <a:headEnd type="none" w="med" len="med"/>
                      <a:tailEnd type="none" w="med" len="med"/>
                    </a:lnT>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04"/>
                  </a:ext>
                </a:extLst>
              </a:tr>
              <a:tr h="317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Promotion</a:t>
                      </a:r>
                    </a:p>
                  </a:txBody>
                  <a:tcPr>
                    <a:solidFill>
                      <a:srgbClr val="96B3D8"/>
                    </a:solidFill>
                  </a:tcPr>
                </a:tc>
                <a:tc>
                  <a:txBody>
                    <a:bodyPr/>
                    <a:lstStyle/>
                    <a:p>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Low-Medium</a:t>
                      </a:r>
                    </a:p>
                  </a:txBody>
                  <a:tcPr>
                    <a:solidFill>
                      <a:srgbClr val="B9CDE7"/>
                    </a:solidFill>
                  </a:tcPr>
                </a:tc>
                <a:extLst>
                  <a:ext uri="{0D108BD9-81ED-4DB2-BD59-A6C34878D82A}">
                    <a16:rowId xmlns:a16="http://schemas.microsoft.com/office/drawing/2014/main" val="10005"/>
                  </a:ext>
                </a:extLst>
              </a:tr>
              <a:tr h="27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Financing</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Low-Medium</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Low-Medium</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06"/>
                  </a:ext>
                </a:extLst>
              </a:tr>
              <a:tr h="330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After-sales service</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r>
                        <a:rPr lang="en-US" sz="1400" dirty="0">
                          <a:solidFill>
                            <a:schemeClr val="tx1"/>
                          </a:solidFill>
                          <a:latin typeface="Cambria" charset="0"/>
                          <a:ea typeface="Cambria" charset="0"/>
                          <a:cs typeface="Cambria" charset="0"/>
                        </a:rPr>
                        <a:t>Low-Medium</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07"/>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Market</a:t>
                      </a:r>
                      <a:r>
                        <a:rPr lang="en-US" sz="1400" baseline="0" dirty="0">
                          <a:solidFill>
                            <a:schemeClr val="tx1"/>
                          </a:solidFill>
                          <a:latin typeface="Cambria" charset="0"/>
                          <a:ea typeface="Cambria" charset="0"/>
                          <a:cs typeface="Cambria" charset="0"/>
                        </a:rPr>
                        <a:t> research</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extLst>
                  <a:ext uri="{0D108BD9-81ED-4DB2-BD59-A6C34878D82A}">
                    <a16:rowId xmlns:a16="http://schemas.microsoft.com/office/drawing/2014/main" val="10008"/>
                  </a:ext>
                </a:extLst>
              </a:tr>
              <a:tr h="343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Finding</a:t>
                      </a:r>
                      <a:r>
                        <a:rPr lang="en-US" sz="1400" baseline="0" dirty="0">
                          <a:solidFill>
                            <a:schemeClr val="tx1"/>
                          </a:solidFill>
                          <a:latin typeface="Cambria" charset="0"/>
                          <a:ea typeface="Cambria" charset="0"/>
                          <a:cs typeface="Cambria" charset="0"/>
                        </a:rPr>
                        <a:t> buyers</a:t>
                      </a:r>
                      <a:endParaRPr lang="en-US" sz="1400" dirty="0">
                        <a:solidFill>
                          <a:schemeClr val="tx1"/>
                        </a:solidFill>
                        <a:latin typeface="Cambria" charset="0"/>
                        <a:ea typeface="Cambria" charset="0"/>
                        <a:cs typeface="Cambria" charset="0"/>
                      </a:endParaRPr>
                    </a:p>
                  </a:txBody>
                  <a:tcPr>
                    <a:solidFill>
                      <a:srgbClr val="96B3D8"/>
                    </a:solidFill>
                  </a:tcPr>
                </a:tc>
                <a:tc>
                  <a:txBody>
                    <a:bodyPr/>
                    <a:lstStyle/>
                    <a:p>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endParaRPr lang="en-US" sz="1400" baseline="0" dirty="0">
                        <a:solidFill>
                          <a:schemeClr val="tx1"/>
                        </a:solidFill>
                        <a:latin typeface="Cambria" charset="0"/>
                        <a:ea typeface="Cambria" charset="0"/>
                        <a:cs typeface="Cambria" charset="0"/>
                      </a:endParaRP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09"/>
                  </a:ext>
                </a:extLst>
              </a:tr>
              <a:tr h="29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Ordering &amp; Payment</a:t>
                      </a:r>
                    </a:p>
                  </a:txBody>
                  <a:tcPr>
                    <a:solidFill>
                      <a:srgbClr val="96B3D8"/>
                    </a:solidFill>
                  </a:tcPr>
                </a:tc>
                <a:tc>
                  <a:txBody>
                    <a:bodyPr/>
                    <a:lstStyle/>
                    <a:p>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Medium-High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Medium-High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10"/>
                  </a:ext>
                </a:extLst>
              </a:tr>
              <a:tr h="341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Negotiation</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Medium-High</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High</a:t>
                      </a:r>
                    </a:p>
                  </a:txBody>
                  <a:tcPr>
                    <a:solidFill>
                      <a:srgbClr val="B9CDE7"/>
                    </a:solidFill>
                  </a:tcPr>
                </a:tc>
                <a:extLst>
                  <a:ext uri="{0D108BD9-81ED-4DB2-BD59-A6C34878D82A}">
                    <a16:rowId xmlns:a16="http://schemas.microsoft.com/office/drawing/2014/main" val="10011"/>
                  </a:ext>
                </a:extLst>
              </a:tr>
              <a:tr h="341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Risk taking</a:t>
                      </a:r>
                    </a:p>
                  </a:txBody>
                  <a:tcPr>
                    <a:solidFill>
                      <a:srgbClr val="96B3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Medium-High</a:t>
                      </a:r>
                    </a:p>
                  </a:txBody>
                  <a:tcPr>
                    <a:solidFill>
                      <a:srgbClr val="B9CDE7"/>
                    </a:solidFill>
                  </a:tcPr>
                </a:tc>
                <a:tc>
                  <a:txBody>
                    <a:bodyPr/>
                    <a:lstStyle/>
                    <a:p>
                      <a:r>
                        <a:rPr lang="en-US" sz="1400" dirty="0">
                          <a:latin typeface="Cambria" charset="0"/>
                          <a:ea typeface="Cambria" charset="0"/>
                          <a:cs typeface="Cambria" charset="0"/>
                        </a:rPr>
                        <a:t>Low</a:t>
                      </a:r>
                    </a:p>
                  </a:txBody>
                  <a:tcPr>
                    <a:solidFill>
                      <a:srgbClr val="B9CDE7"/>
                    </a:solidFill>
                  </a:tcPr>
                </a:tc>
                <a:tc>
                  <a:txBody>
                    <a:bodyPr/>
                    <a:lstStyle/>
                    <a:p>
                      <a:r>
                        <a:rPr lang="en-US" sz="1400" dirty="0">
                          <a:latin typeface="Cambria" charset="0"/>
                          <a:ea typeface="Cambria" charset="0"/>
                          <a:cs typeface="Cambria" charset="0"/>
                        </a:rPr>
                        <a:t>Low</a:t>
                      </a:r>
                    </a:p>
                  </a:txBody>
                  <a:tcPr>
                    <a:solidFill>
                      <a:srgbClr val="B9CD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charset="0"/>
                          <a:ea typeface="Cambria" charset="0"/>
                          <a:cs typeface="Cambria" charset="0"/>
                        </a:rPr>
                        <a:t>Low</a:t>
                      </a:r>
                    </a:p>
                  </a:txBody>
                  <a:tcPr>
                    <a:solidFill>
                      <a:srgbClr val="B9CDE7"/>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55853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1B96-E8D6-4299-967C-D77C466F18D4}"/>
              </a:ext>
            </a:extLst>
          </p:cNvPr>
          <p:cNvSpPr>
            <a:spLocks noGrp="1"/>
          </p:cNvSpPr>
          <p:nvPr>
            <p:ph type="title"/>
          </p:nvPr>
        </p:nvSpPr>
        <p:spPr/>
        <p:txBody>
          <a:bodyPr>
            <a:normAutofit fontScale="90000"/>
          </a:bodyPr>
          <a:lstStyle/>
          <a:p>
            <a:r>
              <a:rPr lang="en-US" dirty="0"/>
              <a:t>Marketing to the base of the pyramid (distribution)</a:t>
            </a:r>
          </a:p>
        </p:txBody>
      </p:sp>
      <p:sp>
        <p:nvSpPr>
          <p:cNvPr id="4" name="TextBox 3">
            <a:extLst>
              <a:ext uri="{FF2B5EF4-FFF2-40B4-BE49-F238E27FC236}">
                <a16:creationId xmlns:a16="http://schemas.microsoft.com/office/drawing/2014/main" id="{450348A3-C683-4927-84E0-8C1540561B87}"/>
              </a:ext>
            </a:extLst>
          </p:cNvPr>
          <p:cNvSpPr txBox="1"/>
          <p:nvPr/>
        </p:nvSpPr>
        <p:spPr>
          <a:xfrm>
            <a:off x="581192" y="1722505"/>
            <a:ext cx="7160935" cy="4278094"/>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Poor infrastructure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Less impact from mass media</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Transportation</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Warehousing</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risk of unsold goods that are spoiled or otherwise no good</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Remote consumers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Village-level entrepreneurs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Solve last-mile problem</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Unilever and Indian women</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effective when too large of investments are necessary</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Education</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Installation and consumer training</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Unpredictable incomes for all parties and preference for smaller purchases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Bulk Breaking</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598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A19-CEB3-4237-B4E1-BCD0D057663E}"/>
              </a:ext>
            </a:extLst>
          </p:cNvPr>
          <p:cNvSpPr>
            <a:spLocks noGrp="1"/>
          </p:cNvSpPr>
          <p:nvPr>
            <p:ph type="title"/>
          </p:nvPr>
        </p:nvSpPr>
        <p:spPr/>
        <p:txBody>
          <a:bodyPr>
            <a:normAutofit fontScale="90000"/>
          </a:bodyPr>
          <a:lstStyle/>
          <a:p>
            <a:r>
              <a:rPr lang="en-US" dirty="0"/>
              <a:t>Marketing to the base of the pyramid (channel configurations)</a:t>
            </a:r>
          </a:p>
        </p:txBody>
      </p:sp>
      <p:sp>
        <p:nvSpPr>
          <p:cNvPr id="4" name="TextBox 3">
            <a:extLst>
              <a:ext uri="{FF2B5EF4-FFF2-40B4-BE49-F238E27FC236}">
                <a16:creationId xmlns:a16="http://schemas.microsoft.com/office/drawing/2014/main" id="{2C985759-A397-4A23-8A73-2F912064CFD8}"/>
              </a:ext>
            </a:extLst>
          </p:cNvPr>
          <p:cNvSpPr txBox="1"/>
          <p:nvPr/>
        </p:nvSpPr>
        <p:spPr>
          <a:xfrm>
            <a:off x="581192" y="2459421"/>
            <a:ext cx="4879862" cy="3170099"/>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Channel configurations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aids such as banks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NGO’s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social purpose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Cooperatives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Rural retailers or distributors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Often small and require incentive</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380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8F1C-E7F2-421D-B0AF-5E0EC6BDA450}"/>
              </a:ext>
            </a:extLst>
          </p:cNvPr>
          <p:cNvSpPr>
            <a:spLocks noGrp="1"/>
          </p:cNvSpPr>
          <p:nvPr>
            <p:ph type="title"/>
          </p:nvPr>
        </p:nvSpPr>
        <p:spPr>
          <a:xfrm>
            <a:off x="581192" y="702156"/>
            <a:ext cx="11029616" cy="1013800"/>
          </a:xfrm>
        </p:spPr>
        <p:txBody>
          <a:bodyPr>
            <a:normAutofit fontScale="90000"/>
          </a:bodyPr>
          <a:lstStyle/>
          <a:p>
            <a:r>
              <a:rPr lang="en-US" dirty="0"/>
              <a:t>Example: distributing sanitary pads in india</a:t>
            </a:r>
          </a:p>
        </p:txBody>
      </p:sp>
      <p:sp>
        <p:nvSpPr>
          <p:cNvPr id="3" name="Content Placeholder 2">
            <a:extLst>
              <a:ext uri="{FF2B5EF4-FFF2-40B4-BE49-F238E27FC236}">
                <a16:creationId xmlns:a16="http://schemas.microsoft.com/office/drawing/2014/main" id="{2221FCC4-0EA8-4278-B683-8659FC44EFC3}"/>
              </a:ext>
            </a:extLst>
          </p:cNvPr>
          <p:cNvSpPr>
            <a:spLocks noGrp="1"/>
          </p:cNvSpPr>
          <p:nvPr>
            <p:ph idx="1"/>
          </p:nvPr>
        </p:nvSpPr>
        <p:spPr>
          <a:xfrm>
            <a:off x="361951" y="1772230"/>
            <a:ext cx="11248858" cy="4045683"/>
          </a:xfrm>
        </p:spPr>
        <p:txBody>
          <a:bodyPr>
            <a:normAutofit/>
          </a:bodyPr>
          <a:lstStyle/>
          <a:p>
            <a:pPr marL="0" indent="0">
              <a:lnSpc>
                <a:spcPct val="90000"/>
              </a:lnSpc>
              <a:buClr>
                <a:srgbClr val="D79A37"/>
              </a:buClr>
              <a:buNone/>
            </a:pPr>
            <a:r>
              <a:rPr lang="en-US" sz="1200" dirty="0">
                <a:latin typeface="Times New Roman" panose="02020603050405020304" pitchFamily="18" charset="0"/>
                <a:cs typeface="Times New Roman" panose="02020603050405020304" pitchFamily="18" charset="0"/>
              </a:rPr>
              <a:t>India’s vast and young population, with an average age of 28 years, obviously includes many women who menstruate. However, a survey revealed that only 12 percent of Indian women used sanitary pads. The reasons were varied: Nearly two-thirds of Indians live in rural areas, which created issues of availability and affordability.  A cultural stigma also discouraged discussions of menstruation, and many women were embarrassed to buy sanitary products from mostly male retailers in villages. A widespread falsehood that the use of sanitary pads caused blindness also contributed to the problem, such that women mostly use rags, rarely washed, that they are even too embarrassed to allow to dry in the sun. These factors combined to create a major women’s health challenge. An individual inventor named Murugunanthum sought to address this issue by developing a low cost machine that women could use to manufacture their own sanitary pads, then sell them to other women in their communities. In response, adoption of sanitary pads in India has grown exponentially. Murugunanthum traveled to a vast number of villages, including some of the poorest sites in India, to gain permission from men to talk to their wives or daughters about the benefits of using sanitary pads, conduct educational sessions with these women, encourage acceptance of the business model involved in purchasing the machines, and finally delivering the machines themselves to women throughout India.</a:t>
            </a:r>
          </a:p>
        </p:txBody>
      </p:sp>
    </p:spTree>
    <p:extLst>
      <p:ext uri="{BB962C8B-B14F-4D97-AF65-F5344CB8AC3E}">
        <p14:creationId xmlns:p14="http://schemas.microsoft.com/office/powerpoint/2010/main" val="111481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a:bodyPr>
          <a:lstStyle/>
          <a:p>
            <a:r>
              <a:rPr lang="en-US" b="1" dirty="0">
                <a:latin typeface="Times New Roman" charset="0"/>
                <a:ea typeface="Times New Roman" charset="0"/>
                <a:cs typeface="Times New Roman" charset="0"/>
              </a:rPr>
              <a:t>The role of wholesalers</a:t>
            </a:r>
          </a:p>
          <a:p>
            <a:r>
              <a:rPr lang="en-US" b="1" dirty="0">
                <a:latin typeface="Times New Roman" charset="0"/>
                <a:ea typeface="Times New Roman" charset="0"/>
                <a:cs typeface="Times New Roman" charset="0"/>
              </a:rPr>
              <a:t>Marketing to the base of the pyramid</a:t>
            </a:r>
          </a:p>
          <a:p>
            <a:r>
              <a:rPr lang="en-US" b="1" dirty="0">
                <a:latin typeface="Times New Roman" charset="0"/>
                <a:ea typeface="Times New Roman" charset="0"/>
                <a:cs typeface="Times New Roman" charset="0"/>
              </a:rPr>
              <a:t>Omni-channels and global marketing</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6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85" y="27206"/>
            <a:ext cx="8240685" cy="338554"/>
          </a:xfrm>
          <a:prstGeom prst="rect">
            <a:avLst/>
          </a:prstGeom>
          <a:noFill/>
        </p:spPr>
        <p:txBody>
          <a:bodyPr wrap="square" rtlCol="0">
            <a:spAutoFit/>
          </a:bodyPr>
          <a:lstStyle/>
          <a:p>
            <a:r>
              <a:rPr lang="en-US" sz="1600" b="1" dirty="0">
                <a:latin typeface="Cambria" charset="0"/>
                <a:ea typeface="Cambria" charset="0"/>
                <a:cs typeface="Cambria" charset="0"/>
              </a:rPr>
              <a:t>Figure 9.3 </a:t>
            </a:r>
            <a:r>
              <a:rPr lang="en-US" sz="1600" dirty="0">
                <a:latin typeface="Cambria" charset="0"/>
                <a:ea typeface="Cambria" charset="0"/>
                <a:cs typeface="Cambria" charset="0"/>
              </a:rPr>
              <a:t>Distribution Options: Company, NGO, Cooperatives, and Rural Retail</a:t>
            </a:r>
            <a:endParaRPr lang="en-US" sz="1600" b="1" dirty="0">
              <a:latin typeface="Cambria" charset="0"/>
              <a:ea typeface="Cambria" charset="0"/>
              <a:cs typeface="Cambria" charset="0"/>
            </a:endParaRPr>
          </a:p>
        </p:txBody>
      </p:sp>
      <p:sp>
        <p:nvSpPr>
          <p:cNvPr id="8" name="TextBox 7"/>
          <p:cNvSpPr txBox="1"/>
          <p:nvPr/>
        </p:nvSpPr>
        <p:spPr>
          <a:xfrm>
            <a:off x="-1" y="6580909"/>
            <a:ext cx="13389429" cy="230832"/>
          </a:xfrm>
          <a:prstGeom prst="rect">
            <a:avLst/>
          </a:prstGeom>
          <a:noFill/>
        </p:spPr>
        <p:txBody>
          <a:bodyPr wrap="square" rtlCol="0">
            <a:spAutoFit/>
          </a:bodyPr>
          <a:lstStyle/>
          <a:p>
            <a:r>
              <a:rPr lang="en-US" sz="900" dirty="0">
                <a:latin typeface="Cambria" charset="0"/>
                <a:ea typeface="Cambria" charset="0"/>
                <a:cs typeface="Cambria" charset="0"/>
              </a:rPr>
              <a:t>Source: Shukla, S. and Bairiganjan, S. (2011), http://web.mit.edu/idi/idi/India-%20The%20Base%20of%20Pyramid%20distribution%20Challenge-IFMR.pdf</a:t>
            </a:r>
          </a:p>
        </p:txBody>
      </p:sp>
      <p:sp>
        <p:nvSpPr>
          <p:cNvPr id="5" name="Rounded Rectangle 4"/>
          <p:cNvSpPr/>
          <p:nvPr/>
        </p:nvSpPr>
        <p:spPr>
          <a:xfrm>
            <a:off x="182880"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9" name="Rounded Rectangle 8"/>
          <p:cNvSpPr/>
          <p:nvPr/>
        </p:nvSpPr>
        <p:spPr>
          <a:xfrm>
            <a:off x="1828800"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11" name="Up Arrow 10"/>
          <p:cNvSpPr/>
          <p:nvPr/>
        </p:nvSpPr>
        <p:spPr>
          <a:xfrm>
            <a:off x="457200" y="1645920"/>
            <a:ext cx="182880" cy="457200"/>
          </a:xfrm>
          <a:prstGeom prst="up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12" name="Rounded Rectangle 11"/>
          <p:cNvSpPr/>
          <p:nvPr/>
        </p:nvSpPr>
        <p:spPr>
          <a:xfrm>
            <a:off x="182880" y="2286000"/>
            <a:ext cx="914400" cy="64008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Bank</a:t>
            </a:r>
          </a:p>
        </p:txBody>
      </p:sp>
      <p:sp>
        <p:nvSpPr>
          <p:cNvPr id="13" name="Up-Down Arrow 12"/>
          <p:cNvSpPr/>
          <p:nvPr/>
        </p:nvSpPr>
        <p:spPr>
          <a:xfrm>
            <a:off x="457200" y="3200400"/>
            <a:ext cx="182880" cy="1554480"/>
          </a:xfrm>
          <a:prstGeom prst="up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14" name="Down Arrow 13"/>
          <p:cNvSpPr/>
          <p:nvPr/>
        </p:nvSpPr>
        <p:spPr>
          <a:xfrm>
            <a:off x="1280160" y="1645920"/>
            <a:ext cx="182880" cy="32004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15" name="Rounded Rectangle 14"/>
          <p:cNvSpPr/>
          <p:nvPr/>
        </p:nvSpPr>
        <p:spPr>
          <a:xfrm>
            <a:off x="182880" y="5212080"/>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16" name="Rounded Rectangle 15"/>
          <p:cNvSpPr/>
          <p:nvPr/>
        </p:nvSpPr>
        <p:spPr>
          <a:xfrm>
            <a:off x="1920240" y="2286000"/>
            <a:ext cx="1371600" cy="6858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Village Level Entrepreneur</a:t>
            </a:r>
          </a:p>
        </p:txBody>
      </p:sp>
      <p:sp>
        <p:nvSpPr>
          <p:cNvPr id="17" name="Rounded Rectangle 16"/>
          <p:cNvSpPr/>
          <p:nvPr/>
        </p:nvSpPr>
        <p:spPr>
          <a:xfrm>
            <a:off x="1920240" y="5212080"/>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18" name="Down Arrow 17"/>
          <p:cNvSpPr/>
          <p:nvPr/>
        </p:nvSpPr>
        <p:spPr>
          <a:xfrm flipH="1">
            <a:off x="2468880" y="164592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20" name="Down Arrow 19"/>
          <p:cNvSpPr/>
          <p:nvPr/>
        </p:nvSpPr>
        <p:spPr>
          <a:xfrm flipH="1">
            <a:off x="2468880" y="3200400"/>
            <a:ext cx="182880" cy="155448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21" name="TextBox 20"/>
          <p:cNvSpPr txBox="1"/>
          <p:nvPr/>
        </p:nvSpPr>
        <p:spPr>
          <a:xfrm>
            <a:off x="0" y="6030984"/>
            <a:ext cx="3364992" cy="384048"/>
          </a:xfrm>
          <a:prstGeom prst="rect">
            <a:avLst/>
          </a:prstGeom>
          <a:noFill/>
        </p:spPr>
        <p:txBody>
          <a:bodyPr wrap="square" rtlCol="0">
            <a:spAutoFit/>
          </a:bodyPr>
          <a:lstStyle/>
          <a:p>
            <a:pPr algn="ctr"/>
            <a:r>
              <a:rPr lang="en-US" dirty="0"/>
              <a:t>Company-Direct Models</a:t>
            </a:r>
          </a:p>
        </p:txBody>
      </p:sp>
      <p:sp>
        <p:nvSpPr>
          <p:cNvPr id="22" name="Rounded Rectangle 21"/>
          <p:cNvSpPr/>
          <p:nvPr/>
        </p:nvSpPr>
        <p:spPr>
          <a:xfrm>
            <a:off x="3639312"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23" name="Rounded Rectangle 22"/>
          <p:cNvSpPr/>
          <p:nvPr/>
        </p:nvSpPr>
        <p:spPr>
          <a:xfrm>
            <a:off x="5285232"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24" name="Rounded Rectangle 23"/>
          <p:cNvSpPr/>
          <p:nvPr/>
        </p:nvSpPr>
        <p:spPr>
          <a:xfrm>
            <a:off x="7132320"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26" name="Rounded Rectangle 25"/>
          <p:cNvSpPr/>
          <p:nvPr/>
        </p:nvSpPr>
        <p:spPr>
          <a:xfrm>
            <a:off x="3822192" y="2286000"/>
            <a:ext cx="1371600" cy="6858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Local NGO  or Microfinance Organization</a:t>
            </a:r>
          </a:p>
        </p:txBody>
      </p:sp>
      <p:sp>
        <p:nvSpPr>
          <p:cNvPr id="32" name="Down Arrow 31"/>
          <p:cNvSpPr/>
          <p:nvPr/>
        </p:nvSpPr>
        <p:spPr>
          <a:xfrm flipH="1">
            <a:off x="4462272" y="3200400"/>
            <a:ext cx="182880" cy="155448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33" name="Rounded Rectangle 32"/>
          <p:cNvSpPr/>
          <p:nvPr/>
        </p:nvSpPr>
        <p:spPr>
          <a:xfrm>
            <a:off x="3913632" y="5212080"/>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34" name="Down Arrow 33"/>
          <p:cNvSpPr/>
          <p:nvPr/>
        </p:nvSpPr>
        <p:spPr>
          <a:xfrm flipH="1">
            <a:off x="4370832" y="164592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35" name="Rounded Rectangle 34"/>
          <p:cNvSpPr/>
          <p:nvPr/>
        </p:nvSpPr>
        <p:spPr>
          <a:xfrm>
            <a:off x="5468112" y="2286000"/>
            <a:ext cx="1371600" cy="6858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Local NGO or Microfinance Organization</a:t>
            </a:r>
          </a:p>
        </p:txBody>
      </p:sp>
      <p:sp>
        <p:nvSpPr>
          <p:cNvPr id="37" name="Down Arrow 36"/>
          <p:cNvSpPr/>
          <p:nvPr/>
        </p:nvSpPr>
        <p:spPr>
          <a:xfrm flipH="1">
            <a:off x="6016752" y="164592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38" name="Down Arrow 37"/>
          <p:cNvSpPr/>
          <p:nvPr/>
        </p:nvSpPr>
        <p:spPr>
          <a:xfrm flipH="1">
            <a:off x="6016752" y="320040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39" name="Rounded Rectangle 38"/>
          <p:cNvSpPr/>
          <p:nvPr/>
        </p:nvSpPr>
        <p:spPr>
          <a:xfrm>
            <a:off x="5468112" y="5212080"/>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41" name="Rounded Rectangle 40"/>
          <p:cNvSpPr/>
          <p:nvPr/>
        </p:nvSpPr>
        <p:spPr>
          <a:xfrm>
            <a:off x="5468112" y="3749040"/>
            <a:ext cx="1371600" cy="6858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Village Level Entrepreneur</a:t>
            </a:r>
          </a:p>
        </p:txBody>
      </p:sp>
      <p:sp>
        <p:nvSpPr>
          <p:cNvPr id="42" name="Down Arrow 41"/>
          <p:cNvSpPr/>
          <p:nvPr/>
        </p:nvSpPr>
        <p:spPr>
          <a:xfrm flipH="1">
            <a:off x="6016752" y="457200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44" name="Rounded Rectangle 43"/>
          <p:cNvSpPr/>
          <p:nvPr/>
        </p:nvSpPr>
        <p:spPr>
          <a:xfrm>
            <a:off x="7223760" y="2286000"/>
            <a:ext cx="1371600" cy="6858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Cooperatives</a:t>
            </a:r>
          </a:p>
        </p:txBody>
      </p:sp>
      <p:sp>
        <p:nvSpPr>
          <p:cNvPr id="46" name="Rounded Rectangle 45"/>
          <p:cNvSpPr/>
          <p:nvPr/>
        </p:nvSpPr>
        <p:spPr>
          <a:xfrm>
            <a:off x="7223760" y="5212080"/>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47" name="Down Arrow 46"/>
          <p:cNvSpPr/>
          <p:nvPr/>
        </p:nvSpPr>
        <p:spPr>
          <a:xfrm flipH="1">
            <a:off x="7772400" y="3200400"/>
            <a:ext cx="182880" cy="155448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48" name="Down Arrow 47"/>
          <p:cNvSpPr/>
          <p:nvPr/>
        </p:nvSpPr>
        <p:spPr>
          <a:xfrm flipH="1">
            <a:off x="7772400" y="164592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55" name="TextBox 54"/>
          <p:cNvSpPr txBox="1"/>
          <p:nvPr/>
        </p:nvSpPr>
        <p:spPr>
          <a:xfrm>
            <a:off x="3931920" y="6027571"/>
            <a:ext cx="3364992" cy="384048"/>
          </a:xfrm>
          <a:prstGeom prst="rect">
            <a:avLst/>
          </a:prstGeom>
          <a:noFill/>
        </p:spPr>
        <p:txBody>
          <a:bodyPr wrap="square" rtlCol="0">
            <a:spAutoFit/>
          </a:bodyPr>
          <a:lstStyle/>
          <a:p>
            <a:pPr algn="ctr"/>
            <a:r>
              <a:rPr lang="en-US" dirty="0"/>
              <a:t>NGO Models</a:t>
            </a:r>
          </a:p>
        </p:txBody>
      </p:sp>
      <p:sp>
        <p:nvSpPr>
          <p:cNvPr id="56" name="TextBox 55"/>
          <p:cNvSpPr txBox="1"/>
          <p:nvPr/>
        </p:nvSpPr>
        <p:spPr>
          <a:xfrm>
            <a:off x="6152456" y="6020102"/>
            <a:ext cx="3364992" cy="384048"/>
          </a:xfrm>
          <a:prstGeom prst="rect">
            <a:avLst/>
          </a:prstGeom>
          <a:noFill/>
        </p:spPr>
        <p:txBody>
          <a:bodyPr wrap="square" rtlCol="0">
            <a:spAutoFit/>
          </a:bodyPr>
          <a:lstStyle/>
          <a:p>
            <a:pPr algn="ctr"/>
            <a:r>
              <a:rPr lang="en-US"/>
              <a:t>Co-Op Model</a:t>
            </a:r>
            <a:endParaRPr lang="en-US" dirty="0"/>
          </a:p>
        </p:txBody>
      </p:sp>
      <p:sp>
        <p:nvSpPr>
          <p:cNvPr id="36" name="Rounded Rectangle 35"/>
          <p:cNvSpPr/>
          <p:nvPr/>
        </p:nvSpPr>
        <p:spPr>
          <a:xfrm>
            <a:off x="8961120" y="457200"/>
            <a:ext cx="155448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40" name="Rounded Rectangle 39"/>
          <p:cNvSpPr/>
          <p:nvPr/>
        </p:nvSpPr>
        <p:spPr>
          <a:xfrm>
            <a:off x="9107424" y="2286000"/>
            <a:ext cx="1371600" cy="64008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Distributor/</a:t>
            </a:r>
          </a:p>
          <a:p>
            <a:pPr algn="ctr"/>
            <a:r>
              <a:rPr lang="en-US" sz="1400" dirty="0">
                <a:latin typeface="Cambria" charset="0"/>
                <a:ea typeface="Cambria" charset="0"/>
                <a:cs typeface="Cambria" charset="0"/>
              </a:rPr>
              <a:t>Retailer</a:t>
            </a:r>
          </a:p>
        </p:txBody>
      </p:sp>
      <p:sp>
        <p:nvSpPr>
          <p:cNvPr id="43" name="Down Arrow 42"/>
          <p:cNvSpPr/>
          <p:nvPr/>
        </p:nvSpPr>
        <p:spPr>
          <a:xfrm flipH="1">
            <a:off x="9637776" y="1606178"/>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45" name="Down Arrow 44"/>
          <p:cNvSpPr/>
          <p:nvPr/>
        </p:nvSpPr>
        <p:spPr>
          <a:xfrm flipH="1">
            <a:off x="9692640" y="3200400"/>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49" name="Rounded Rectangle 48"/>
          <p:cNvSpPr/>
          <p:nvPr/>
        </p:nvSpPr>
        <p:spPr>
          <a:xfrm>
            <a:off x="9133399" y="5251423"/>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50" name="Rounded Rectangle 49"/>
          <p:cNvSpPr/>
          <p:nvPr/>
        </p:nvSpPr>
        <p:spPr>
          <a:xfrm>
            <a:off x="9096067" y="3768156"/>
            <a:ext cx="1371600" cy="64008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Village Level Entrepreneur</a:t>
            </a:r>
          </a:p>
        </p:txBody>
      </p:sp>
      <p:sp>
        <p:nvSpPr>
          <p:cNvPr id="51" name="Down Arrow 50"/>
          <p:cNvSpPr/>
          <p:nvPr/>
        </p:nvSpPr>
        <p:spPr>
          <a:xfrm flipH="1">
            <a:off x="9702231" y="4683667"/>
            <a:ext cx="182880" cy="45720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52" name="Rounded Rectangle 51"/>
          <p:cNvSpPr/>
          <p:nvPr/>
        </p:nvSpPr>
        <p:spPr>
          <a:xfrm>
            <a:off x="10605430" y="457200"/>
            <a:ext cx="1463040" cy="9144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Company</a:t>
            </a:r>
          </a:p>
        </p:txBody>
      </p:sp>
      <p:sp>
        <p:nvSpPr>
          <p:cNvPr id="53" name="Rounded Rectangle 52"/>
          <p:cNvSpPr/>
          <p:nvPr/>
        </p:nvSpPr>
        <p:spPr>
          <a:xfrm>
            <a:off x="10651150" y="3059505"/>
            <a:ext cx="1371600" cy="64008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Distributor/</a:t>
            </a:r>
          </a:p>
          <a:p>
            <a:pPr algn="ctr"/>
            <a:r>
              <a:rPr lang="en-US" sz="1400" dirty="0">
                <a:latin typeface="Cambria" charset="0"/>
                <a:ea typeface="Cambria" charset="0"/>
                <a:cs typeface="Cambria" charset="0"/>
              </a:rPr>
              <a:t>Retailer</a:t>
            </a:r>
          </a:p>
        </p:txBody>
      </p:sp>
      <p:sp>
        <p:nvSpPr>
          <p:cNvPr id="54" name="Down Arrow 53"/>
          <p:cNvSpPr/>
          <p:nvPr/>
        </p:nvSpPr>
        <p:spPr>
          <a:xfrm flipH="1">
            <a:off x="11247120" y="1463040"/>
            <a:ext cx="182880" cy="155448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57" name="Rounded Rectangle 56"/>
          <p:cNvSpPr/>
          <p:nvPr/>
        </p:nvSpPr>
        <p:spPr>
          <a:xfrm>
            <a:off x="10702719" y="5248945"/>
            <a:ext cx="1371600" cy="45720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charset="0"/>
                <a:ea typeface="Cambria" charset="0"/>
                <a:cs typeface="Cambria" charset="0"/>
              </a:rPr>
              <a:t>End User</a:t>
            </a:r>
          </a:p>
        </p:txBody>
      </p:sp>
      <p:sp>
        <p:nvSpPr>
          <p:cNvPr id="58" name="Down Arrow 57"/>
          <p:cNvSpPr/>
          <p:nvPr/>
        </p:nvSpPr>
        <p:spPr>
          <a:xfrm flipH="1">
            <a:off x="11277410" y="4014617"/>
            <a:ext cx="182880" cy="1097280"/>
          </a:xfrm>
          <a:prstGeom prst="downArrow">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charset="0"/>
              <a:ea typeface="Cambria" charset="0"/>
              <a:cs typeface="Cambria" charset="0"/>
            </a:endParaRPr>
          </a:p>
        </p:txBody>
      </p:sp>
      <p:sp>
        <p:nvSpPr>
          <p:cNvPr id="64" name="TextBox 63"/>
          <p:cNvSpPr txBox="1"/>
          <p:nvPr/>
        </p:nvSpPr>
        <p:spPr>
          <a:xfrm>
            <a:off x="8827008" y="6027571"/>
            <a:ext cx="3364992" cy="384048"/>
          </a:xfrm>
          <a:prstGeom prst="rect">
            <a:avLst/>
          </a:prstGeom>
          <a:noFill/>
        </p:spPr>
        <p:txBody>
          <a:bodyPr wrap="square" rtlCol="0">
            <a:spAutoFit/>
          </a:bodyPr>
          <a:lstStyle/>
          <a:p>
            <a:pPr algn="ctr"/>
            <a:r>
              <a:rPr lang="en-US" dirty="0"/>
              <a:t>Rural Retail Model</a:t>
            </a:r>
          </a:p>
        </p:txBody>
      </p:sp>
    </p:spTree>
    <p:extLst>
      <p:ext uri="{BB962C8B-B14F-4D97-AF65-F5344CB8AC3E}">
        <p14:creationId xmlns:p14="http://schemas.microsoft.com/office/powerpoint/2010/main" val="167879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BDD-4F88-4610-982A-2056CE14191C}"/>
              </a:ext>
            </a:extLst>
          </p:cNvPr>
          <p:cNvSpPr>
            <a:spLocks noGrp="1"/>
          </p:cNvSpPr>
          <p:nvPr>
            <p:ph type="title"/>
          </p:nvPr>
        </p:nvSpPr>
        <p:spPr/>
        <p:txBody>
          <a:bodyPr>
            <a:normAutofit fontScale="90000"/>
          </a:bodyPr>
          <a:lstStyle/>
          <a:p>
            <a:r>
              <a:rPr lang="en-US" dirty="0"/>
              <a:t>Omni-channels and global marketing</a:t>
            </a:r>
          </a:p>
        </p:txBody>
      </p:sp>
      <p:sp>
        <p:nvSpPr>
          <p:cNvPr id="4" name="TextBox 3">
            <a:extLst>
              <a:ext uri="{FF2B5EF4-FFF2-40B4-BE49-F238E27FC236}">
                <a16:creationId xmlns:a16="http://schemas.microsoft.com/office/drawing/2014/main" id="{42F8C708-27FC-40E9-82B6-DDEA7784C1AC}"/>
              </a:ext>
            </a:extLst>
          </p:cNvPr>
          <p:cNvSpPr txBox="1"/>
          <p:nvPr/>
        </p:nvSpPr>
        <p:spPr>
          <a:xfrm>
            <a:off x="508994" y="1715956"/>
            <a:ext cx="9576661" cy="3785652"/>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Emerging markets and Omni-channels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Retailers thrive with omni-channels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India’s D’Mart and Flipkart</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Retailers penetrate markets with e-commerce</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China leading mobile commerce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Five reasons to be optimistic</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Adoption of smartphones and young population are predictors of the adoption of new forms of shopping</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Often leapfrog to newest innovations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Famous foreign retailers bring Omni-channel innovations and force competitors to do the same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Large amounts of traffic incentivize e-commerce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Young population provides potential deliverers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350 million Chinese use online food delivery, industry worth US$37 billion</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Challenges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Knock-offs and counterfeits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E-commerce does not guarantee buyers</a:t>
            </a:r>
          </a:p>
        </p:txBody>
      </p:sp>
    </p:spTree>
    <p:extLst>
      <p:ext uri="{BB962C8B-B14F-4D97-AF65-F5344CB8AC3E}">
        <p14:creationId xmlns:p14="http://schemas.microsoft.com/office/powerpoint/2010/main" val="237739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D4A6-5C70-4402-8063-A5253CF0C074}"/>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F3CB8192-C9AA-421D-9431-4E8C350508A9}"/>
              </a:ext>
            </a:extLst>
          </p:cNvPr>
          <p:cNvSpPr txBox="1"/>
          <p:nvPr/>
        </p:nvSpPr>
        <p:spPr>
          <a:xfrm>
            <a:off x="709448" y="2159876"/>
            <a:ext cx="11029616" cy="3046988"/>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Less than 5 percent of the world’s population resides in the United States and therefore it is essential to understand the distribution challenges faced when marketing products internationally. The need to understand channels in international markets has greatly increased due to the tremendous economic growth rates in emerging rates in emerging markets and their large and young population.</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Purchasing Power Parity (PPP) is an alternate measure of exchange between two currencies and one that captures the purchasing power equivalence of two currencies.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International Marketplace is characterized by specialty middlemen not found in domestic marketing.</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Export Management Companies (EMC) act on behalf of a seller and find customers and manage all export related logistics for seller such that the buyer may not be even aware that they are dealing with a third-party.</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Export Trading Companies operate on a global scale and may produce or acquire products in one part of the world and distribute and resell them in other countries.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Japan has a rich tradition of Export Trading Companies who are called </a:t>
            </a:r>
            <a:r>
              <a:rPr lang="en-US" sz="1600" i="1" dirty="0">
                <a:latin typeface="Times New Roman" panose="02020603050405020304" pitchFamily="18" charset="0"/>
                <a:cs typeface="Times New Roman" panose="02020603050405020304" pitchFamily="18" charset="0"/>
              </a:rPr>
              <a:t>sogo shosha</a:t>
            </a:r>
          </a:p>
        </p:txBody>
      </p:sp>
    </p:spTree>
    <p:extLst>
      <p:ext uri="{BB962C8B-B14F-4D97-AF65-F5344CB8AC3E}">
        <p14:creationId xmlns:p14="http://schemas.microsoft.com/office/powerpoint/2010/main" val="243230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20F0-138A-4074-AD8C-56D2E815C657}"/>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1C70A393-7612-432A-9272-FFB7423DE77B}"/>
              </a:ext>
            </a:extLst>
          </p:cNvPr>
          <p:cNvSpPr txBox="1"/>
          <p:nvPr/>
        </p:nvSpPr>
        <p:spPr>
          <a:xfrm>
            <a:off x="373117" y="2149019"/>
            <a:ext cx="11445765" cy="3293209"/>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Piggybacking is a distribution technique where one company latches on to the distribution network of another company. The host company is motivated by a desire to have a more complete array of products to distribute and may agree to piggybacking as an additional revenue source.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Retailers expanding internationally face many challenges finding suitable locations, establishing physical logistics operations and developing parallel supplier relationships. Retailers have to be aware about differences across countries in zoning, labor, and operational practices.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Master franchising is very popular in overseas markets. Master franchisees are given the right to operate in a whole geographic region and may in turn sub-franchise to other operators.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Wholesalers play an important role in emerging markets but their role is not fully appreciated by consumers.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base of the pyramid comprises of the world’s poorest consumers who collectively because of their large numbers can comprise a large market. But marketing to this group involves substantial challenges in distribution and raises ethical considerations. Companies have to come up with novel strategies to reach this consumer group and expend effort to solve the “last mile” problem and engage in substantial consumer education.</a:t>
            </a:r>
          </a:p>
        </p:txBody>
      </p:sp>
    </p:spTree>
    <p:extLst>
      <p:ext uri="{BB962C8B-B14F-4D97-AF65-F5344CB8AC3E}">
        <p14:creationId xmlns:p14="http://schemas.microsoft.com/office/powerpoint/2010/main" val="353039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98646" y="1837765"/>
            <a:ext cx="10394707" cy="3311189"/>
          </a:xfrm>
        </p:spPr>
        <p:txBody>
          <a:bodyPr>
            <a:normAutofit fontScale="77500" lnSpcReduction="20000"/>
          </a:bodyPr>
          <a:lstStyle/>
          <a:p>
            <a:pPr marL="342900" indent="-342900"/>
            <a:r>
              <a:rPr lang="en-US" dirty="0">
                <a:latin typeface="Times New Roman" panose="02020603050405020304" pitchFamily="18" charset="0"/>
                <a:cs typeface="Times New Roman" panose="02020603050405020304" pitchFamily="18" charset="0"/>
              </a:rPr>
              <a:t>Describe the types of retail structures that exist worldwide.</a:t>
            </a:r>
          </a:p>
          <a:p>
            <a:pPr marL="342900" indent="-342900"/>
            <a:r>
              <a:rPr lang="en-US" dirty="0">
                <a:latin typeface="Times New Roman" panose="02020603050405020304" pitchFamily="18" charset="0"/>
                <a:cs typeface="Times New Roman" panose="02020603050405020304" pitchFamily="18" charset="0"/>
              </a:rPr>
              <a:t>Develop an understanding of specialty middlemen that exist in international markets.</a:t>
            </a:r>
          </a:p>
          <a:p>
            <a:pPr marL="342900" indent="-342900"/>
            <a:r>
              <a:rPr lang="en-US" dirty="0">
                <a:latin typeface="Times New Roman" panose="02020603050405020304" pitchFamily="18" charset="0"/>
                <a:cs typeface="Times New Roman" panose="02020603050405020304" pitchFamily="18" charset="0"/>
              </a:rPr>
              <a:t>Recognize variants to the franchising model in overseas markets, such as joint- venture franchising and master franchising.</a:t>
            </a:r>
          </a:p>
          <a:p>
            <a:pPr marL="342900" indent="-342900"/>
            <a:r>
              <a:rPr lang="en-US" dirty="0">
                <a:latin typeface="Times New Roman" panose="02020603050405020304" pitchFamily="18" charset="0"/>
                <a:cs typeface="Times New Roman" panose="02020603050405020304" pitchFamily="18" charset="0"/>
              </a:rPr>
              <a:t>Define the challenges of distribution in emerging markets.</a:t>
            </a:r>
          </a:p>
          <a:p>
            <a:pPr marL="342900" indent="-342900"/>
            <a:r>
              <a:rPr lang="en-US" dirty="0">
                <a:latin typeface="Times New Roman" panose="02020603050405020304" pitchFamily="18" charset="0"/>
                <a:cs typeface="Times New Roman" panose="02020603050405020304" pitchFamily="18" charset="0"/>
              </a:rPr>
              <a:t>Specify the challenges of marketing to groups at the base or bottom of the consumer pyramid.</a:t>
            </a:r>
          </a:p>
          <a:p>
            <a:pPr marL="342900" indent="-342900"/>
            <a:r>
              <a:rPr lang="en-US" dirty="0">
                <a:latin typeface="Times New Roman" panose="02020603050405020304" pitchFamily="18" charset="0"/>
                <a:cs typeface="Times New Roman" panose="02020603050405020304" pitchFamily="18" charset="0"/>
              </a:rPr>
              <a:t>Describe alternate channel structures that might be used to distribute to the bottom of the pyramid.</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80-27EC-410F-B6A6-8CC18F939D5C}"/>
              </a:ext>
            </a:extLst>
          </p:cNvPr>
          <p:cNvSpPr>
            <a:spLocks noGrp="1"/>
          </p:cNvSpPr>
          <p:nvPr>
            <p:ph type="title"/>
          </p:nvPr>
        </p:nvSpPr>
        <p:spPr/>
        <p:txBody>
          <a:bodyPr>
            <a:normAutofit fontScale="90000"/>
          </a:bodyPr>
          <a:lstStyle/>
          <a:p>
            <a:r>
              <a:rPr lang="en-US" dirty="0"/>
              <a:t>A glance at the current international marketplace</a:t>
            </a:r>
          </a:p>
        </p:txBody>
      </p:sp>
      <p:sp>
        <p:nvSpPr>
          <p:cNvPr id="4" name="TextBox 3">
            <a:extLst>
              <a:ext uri="{FF2B5EF4-FFF2-40B4-BE49-F238E27FC236}">
                <a16:creationId xmlns:a16="http://schemas.microsoft.com/office/drawing/2014/main" id="{A792BABD-38CA-4836-8642-1AA172989EA4}"/>
              </a:ext>
            </a:extLst>
          </p:cNvPr>
          <p:cNvSpPr txBox="1"/>
          <p:nvPr/>
        </p:nvSpPr>
        <p:spPr>
          <a:xfrm>
            <a:off x="882869" y="1828630"/>
            <a:ext cx="1072793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Initially the triad of North America, (US and Canada), Western Europe and Japan were the only viable markets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Exceptions were pockets of affluence and some Middle Eastern states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Other nations were coming out of colonialism</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These nations as a whole pursued socialist policies, focusing on self-sufficiency and were suspicious of outside business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Inconvertible currencies</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made it difficult both to do business internationally, and to convert profits made in said nations to a usable form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New market</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Other nations turned to market orientated systems</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East Asian Tigers (South Korea, Taiwan, etc.)</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Fertility rates in the Triad are declining</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Shift in population balance makes other markets more attractive</a:t>
            </a:r>
          </a:p>
          <a:p>
            <a:pPr marL="1200150" lvl="2"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64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FFF0-433D-46D8-9313-8E87034EBAA6}"/>
              </a:ext>
            </a:extLst>
          </p:cNvPr>
          <p:cNvSpPr>
            <a:spLocks noGrp="1"/>
          </p:cNvSpPr>
          <p:nvPr>
            <p:ph type="title"/>
          </p:nvPr>
        </p:nvSpPr>
        <p:spPr/>
        <p:txBody>
          <a:bodyPr>
            <a:normAutofit fontScale="90000"/>
          </a:bodyPr>
          <a:lstStyle/>
          <a:p>
            <a:r>
              <a:rPr lang="en-US" dirty="0"/>
              <a:t>A glance at the current international marketplace</a:t>
            </a:r>
          </a:p>
        </p:txBody>
      </p:sp>
      <p:sp>
        <p:nvSpPr>
          <p:cNvPr id="5" name="TextBox 4">
            <a:extLst>
              <a:ext uri="{FF2B5EF4-FFF2-40B4-BE49-F238E27FC236}">
                <a16:creationId xmlns:a16="http://schemas.microsoft.com/office/drawing/2014/main" id="{A66753F5-9C50-42C8-A6C6-5ECF56F1CA7F}"/>
              </a:ext>
            </a:extLst>
          </p:cNvPr>
          <p:cNvSpPr txBox="1"/>
          <p:nvPr/>
        </p:nvSpPr>
        <p:spPr>
          <a:xfrm>
            <a:off x="581192" y="2088081"/>
            <a:ext cx="6838732" cy="3477875"/>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GDP</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 is largest nominally with China as a close second</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China’s is largest PPP</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BRICS (Brazil, Russia, India, China and South Africa)</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Largest emerging markets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adoption of modern marketing strategies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billionaires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Growing middle classes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Base of the pyramid</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 marketplace is unique with specialist middlemen</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55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81DD-A756-4477-A52B-4E7602A1C965}"/>
              </a:ext>
            </a:extLst>
          </p:cNvPr>
          <p:cNvSpPr>
            <a:spLocks noGrp="1"/>
          </p:cNvSpPr>
          <p:nvPr>
            <p:ph type="title"/>
          </p:nvPr>
        </p:nvSpPr>
        <p:spPr/>
        <p:txBody>
          <a:bodyPr>
            <a:normAutofit fontScale="90000"/>
          </a:bodyPr>
          <a:lstStyle/>
          <a:p>
            <a:r>
              <a:rPr lang="en-US" dirty="0"/>
              <a:t>Key Middlemen in international markets</a:t>
            </a:r>
          </a:p>
        </p:txBody>
      </p:sp>
      <p:sp>
        <p:nvSpPr>
          <p:cNvPr id="4" name="TextBox 3">
            <a:extLst>
              <a:ext uri="{FF2B5EF4-FFF2-40B4-BE49-F238E27FC236}">
                <a16:creationId xmlns:a16="http://schemas.microsoft.com/office/drawing/2014/main" id="{D36168D5-0CD4-485F-B5A6-BC06890FFAB2}"/>
              </a:ext>
            </a:extLst>
          </p:cNvPr>
          <p:cNvSpPr txBox="1"/>
          <p:nvPr/>
        </p:nvSpPr>
        <p:spPr>
          <a:xfrm flipH="1">
            <a:off x="581192" y="2475186"/>
            <a:ext cx="574078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Help those distributing internationally</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Country selection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Finding international customers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Managing adherence to regulations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Logistics and paperwork</a:t>
            </a:r>
          </a:p>
        </p:txBody>
      </p:sp>
    </p:spTree>
    <p:extLst>
      <p:ext uri="{BB962C8B-B14F-4D97-AF65-F5344CB8AC3E}">
        <p14:creationId xmlns:p14="http://schemas.microsoft.com/office/powerpoint/2010/main" val="155094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578E-2E77-4EB2-80AD-9AF117EAD537}"/>
              </a:ext>
            </a:extLst>
          </p:cNvPr>
          <p:cNvSpPr>
            <a:spLocks noGrp="1"/>
          </p:cNvSpPr>
          <p:nvPr>
            <p:ph type="title"/>
          </p:nvPr>
        </p:nvSpPr>
        <p:spPr/>
        <p:txBody>
          <a:bodyPr/>
          <a:lstStyle/>
          <a:p>
            <a:r>
              <a:rPr lang="en-US" dirty="0"/>
              <a:t>Export management companies</a:t>
            </a:r>
          </a:p>
        </p:txBody>
      </p:sp>
      <p:sp>
        <p:nvSpPr>
          <p:cNvPr id="4" name="TextBox 3">
            <a:extLst>
              <a:ext uri="{FF2B5EF4-FFF2-40B4-BE49-F238E27FC236}">
                <a16:creationId xmlns:a16="http://schemas.microsoft.com/office/drawing/2014/main" id="{11BC8201-2C07-43B6-8626-F71215FBC87C}"/>
              </a:ext>
            </a:extLst>
          </p:cNvPr>
          <p:cNvSpPr txBox="1"/>
          <p:nvPr/>
        </p:nvSpPr>
        <p:spPr>
          <a:xfrm>
            <a:off x="581192" y="1787750"/>
            <a:ext cx="9398380" cy="369331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EMC’s distribute products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Often purchasers believe they are purchasing from the EMC</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Does everything necessary to sell internationally</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Marketing research, business development, promotions, logistics, credit and payment handling, customer service, regulation compliance, raining sales forces, and trade shows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Qualifications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Experience in specific country</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Experience with specific product</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Efforts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 likely to invest substantially in one product</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are small businesses that make commission</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Efforts must be monitored</a:t>
            </a:r>
          </a:p>
        </p:txBody>
      </p:sp>
    </p:spTree>
    <p:extLst>
      <p:ext uri="{BB962C8B-B14F-4D97-AF65-F5344CB8AC3E}">
        <p14:creationId xmlns:p14="http://schemas.microsoft.com/office/powerpoint/2010/main" val="52221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B4BC-7A29-4FF7-9653-887CB5535D6E}"/>
              </a:ext>
            </a:extLst>
          </p:cNvPr>
          <p:cNvSpPr>
            <a:spLocks noGrp="1"/>
          </p:cNvSpPr>
          <p:nvPr>
            <p:ph type="title"/>
          </p:nvPr>
        </p:nvSpPr>
        <p:spPr/>
        <p:txBody>
          <a:bodyPr/>
          <a:lstStyle/>
          <a:p>
            <a:r>
              <a:rPr lang="en-US" dirty="0"/>
              <a:t>Export trade companies</a:t>
            </a:r>
          </a:p>
        </p:txBody>
      </p:sp>
      <p:sp>
        <p:nvSpPr>
          <p:cNvPr id="4" name="TextBox 3">
            <a:extLst>
              <a:ext uri="{FF2B5EF4-FFF2-40B4-BE49-F238E27FC236}">
                <a16:creationId xmlns:a16="http://schemas.microsoft.com/office/drawing/2014/main" id="{7936DF08-6688-45E2-B461-DE4A4645BFA3}"/>
              </a:ext>
            </a:extLst>
          </p:cNvPr>
          <p:cNvSpPr txBox="1"/>
          <p:nvPr/>
        </p:nvSpPr>
        <p:spPr>
          <a:xfrm>
            <a:off x="457200" y="2238703"/>
            <a:ext cx="9116022"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 with various products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Raw materials (industrial)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Finished goods (Consumer)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Rich history in Japan</a:t>
            </a:r>
          </a:p>
          <a:p>
            <a:pPr marL="800100" lvl="1"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Sogo Sosha</a:t>
            </a:r>
          </a:p>
          <a:p>
            <a:pPr marL="1257300" lvl="2"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Mitsubishi, Mitsui, Sumitomo, Itochu, Marubeni, Toyota Tsusho, and Sojitz</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Vertical Integration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Extensive processing, manufacturing, and transportation operations</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786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372</TotalTime>
  <Words>5390</Words>
  <Application>Microsoft Office PowerPoint</Application>
  <PresentationFormat>Widescreen</PresentationFormat>
  <Paragraphs>405</Paragraphs>
  <Slides>33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vt:lpstr>
      <vt:lpstr>Impact</vt:lpstr>
      <vt:lpstr>Rockwell</vt:lpstr>
      <vt:lpstr>Times New Roman</vt:lpstr>
      <vt:lpstr>Main Event</vt:lpstr>
      <vt:lpstr>Chapter 9 Channels and international markets</vt:lpstr>
      <vt:lpstr>Agenda </vt:lpstr>
      <vt:lpstr>Agenda </vt:lpstr>
      <vt:lpstr>Learning Objectives</vt:lpstr>
      <vt:lpstr>A glance at the current international marketplace</vt:lpstr>
      <vt:lpstr>A glance at the current international marketplace</vt:lpstr>
      <vt:lpstr>Key Middlemen in international markets</vt:lpstr>
      <vt:lpstr>Export management companies</vt:lpstr>
      <vt:lpstr>Export trade companies</vt:lpstr>
      <vt:lpstr>Example: Sojitz (Japan/global)</vt:lpstr>
      <vt:lpstr>Piggybacking</vt:lpstr>
      <vt:lpstr>International retailers</vt:lpstr>
      <vt:lpstr>International retailers (cont.)</vt:lpstr>
      <vt:lpstr>International retailers (cont.)</vt:lpstr>
      <vt:lpstr>International retailers (cont.)</vt:lpstr>
      <vt:lpstr>Example: Carrefour (France/global)</vt:lpstr>
      <vt:lpstr>International franchising</vt:lpstr>
      <vt:lpstr>PowerPoint Presentation</vt:lpstr>
      <vt:lpstr>International franchising (cont.)</vt:lpstr>
      <vt:lpstr>Example: domino’s master franchise (USA/global)</vt:lpstr>
      <vt:lpstr>The role of wholesalers</vt:lpstr>
      <vt:lpstr>The role of wholesalers (cont.)</vt:lpstr>
      <vt:lpstr>The role of wholesalers (cont.)</vt:lpstr>
      <vt:lpstr>Marketing to the base of the pyramid (defining bop)</vt:lpstr>
      <vt:lpstr>Marketing to the base of the pyramid (ethics)</vt:lpstr>
      <vt:lpstr>PowerPoint Presentation</vt:lpstr>
      <vt:lpstr>Marketing to the base of the pyramid (distribution)</vt:lpstr>
      <vt:lpstr>Marketing to the base of the pyramid (channel configurations)</vt:lpstr>
      <vt:lpstr>Example: distributing sanitary pads in india</vt:lpstr>
      <vt:lpstr>PowerPoint Presentation</vt:lpstr>
      <vt:lpstr>Omni-channels and global marketing</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Channel Power</dc:title>
  <dc:creator>STOICAN, PHOEBE D</dc:creator>
  <cp:lastModifiedBy>Del Plato, Mary</cp:lastModifiedBy>
  <cp:revision>70</cp:revision>
  <dcterms:created xsi:type="dcterms:W3CDTF">2019-01-31T00:17:19Z</dcterms:created>
  <dcterms:modified xsi:type="dcterms:W3CDTF">2019-05-23T18:46:13Z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2019-05-23T18:46:05.8749259Z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2019-05-23T18:46:05.8749259Z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