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45"/>
  </p:notesMasterIdLst>
  <p:sldIdLst>
    <p:sldId id="256" r:id="rId2"/>
    <p:sldId id="257" r:id="rId3"/>
    <p:sldId id="292" r:id="rId4"/>
    <p:sldId id="293" r:id="rId5"/>
    <p:sldId id="259" r:id="rId6"/>
    <p:sldId id="294" r:id="rId7"/>
    <p:sldId id="258" r:id="rId8"/>
    <p:sldId id="301" r:id="rId9"/>
    <p:sldId id="260" r:id="rId10"/>
    <p:sldId id="295" r:id="rId11"/>
    <p:sldId id="261" r:id="rId12"/>
    <p:sldId id="262" r:id="rId13"/>
    <p:sldId id="299" r:id="rId14"/>
    <p:sldId id="263" r:id="rId15"/>
    <p:sldId id="296" r:id="rId16"/>
    <p:sldId id="264" r:id="rId17"/>
    <p:sldId id="265" r:id="rId18"/>
    <p:sldId id="284" r:id="rId19"/>
    <p:sldId id="267" r:id="rId20"/>
    <p:sldId id="268" r:id="rId21"/>
    <p:sldId id="269" r:id="rId22"/>
    <p:sldId id="270" r:id="rId23"/>
    <p:sldId id="271" r:id="rId24"/>
    <p:sldId id="302" r:id="rId25"/>
    <p:sldId id="303" r:id="rId26"/>
    <p:sldId id="298" r:id="rId27"/>
    <p:sldId id="272" r:id="rId28"/>
    <p:sldId id="273" r:id="rId29"/>
    <p:sldId id="274" r:id="rId30"/>
    <p:sldId id="275" r:id="rId31"/>
    <p:sldId id="297" r:id="rId32"/>
    <p:sldId id="276" r:id="rId33"/>
    <p:sldId id="277" r:id="rId34"/>
    <p:sldId id="278" r:id="rId35"/>
    <p:sldId id="279" r:id="rId36"/>
    <p:sldId id="280" r:id="rId37"/>
    <p:sldId id="285" r:id="rId38"/>
    <p:sldId id="281" r:id="rId39"/>
    <p:sldId id="286" r:id="rId40"/>
    <p:sldId id="283" r:id="rId41"/>
    <p:sldId id="288" r:id="rId42"/>
    <p:sldId id="289" r:id="rId43"/>
    <p:sldId id="29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6"/>
    <p:restoredTop sz="86683" autoAdjust="0"/>
  </p:normalViewPr>
  <p:slideViewPr>
    <p:cSldViewPr snapToGrid="0" snapToObjects="1">
      <p:cViewPr varScale="1">
        <p:scale>
          <a:sx n="92" d="100"/>
          <a:sy n="92" d="100"/>
        </p:scale>
        <p:origin x="16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742FF-486A-2F49-A7A7-821CCFAC0427}"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66648-64CF-BA47-8DB9-9030218A55D5}" type="slidenum">
              <a:rPr lang="en-US" smtClean="0"/>
              <a:t>‹#›</a:t>
            </a:fld>
            <a:endParaRPr lang="en-US"/>
          </a:p>
        </p:txBody>
      </p:sp>
    </p:spTree>
    <p:extLst>
      <p:ext uri="{BB962C8B-B14F-4D97-AF65-F5344CB8AC3E}">
        <p14:creationId xmlns:p14="http://schemas.microsoft.com/office/powerpoint/2010/main" val="184249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franchise is a marketing channel structure with two companies, where one is allowing the other to assume their identity through the use of intellectual property rights. Some say it originated after World War Two, but there has been a legal precedent for franchises since the Middle Ages times and has bee practiced since ancient times. In the late 19</a:t>
            </a:r>
            <a:r>
              <a:rPr lang="en-US" baseline="30000" dirty="0"/>
              <a:t>th</a:t>
            </a:r>
            <a:r>
              <a:rPr lang="en-US" dirty="0"/>
              <a:t> century, firms in the United States began utilizing the franchising strategies we see today with bottling soft-drinks through separate companies and retailers using franchise systems to sell gasoline, automobiles and sewing machines.</a:t>
            </a:r>
          </a:p>
        </p:txBody>
      </p:sp>
      <p:sp>
        <p:nvSpPr>
          <p:cNvPr id="4" name="Slide Number Placeholder 3"/>
          <p:cNvSpPr>
            <a:spLocks noGrp="1"/>
          </p:cNvSpPr>
          <p:nvPr>
            <p:ph type="sldNum" sz="quarter" idx="5"/>
          </p:nvPr>
        </p:nvSpPr>
        <p:spPr/>
        <p:txBody>
          <a:bodyPr/>
          <a:lstStyle/>
          <a:p>
            <a:fld id="{45003CB4-798F-4DDF-AB6F-121B6333FD73}" type="slidenum">
              <a:rPr lang="en-US" smtClean="0"/>
              <a:t>6</a:t>
            </a:fld>
            <a:endParaRPr lang="en-US" dirty="0"/>
          </a:p>
        </p:txBody>
      </p:sp>
    </p:spTree>
    <p:extLst>
      <p:ext uri="{BB962C8B-B14F-4D97-AF65-F5344CB8AC3E}">
        <p14:creationId xmlns:p14="http://schemas.microsoft.com/office/powerpoint/2010/main" val="12077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Leaving all of the contract decisions to a lawyer can be a mistake since the contract is especially important in a franchise arrangement. There are three major important sections to watch out for: the payment system, real estate and termination. The initial and ongoing payment system is similar to a hostage system and greatly influences the relationship between franchisor and franchisee. The retail section, although it seems to have to do with financing, is distinct and determines who holds the lease and how it can be transferred, which can have an effect on termination conditions and the ability for the franchisee to accept a better offer down the road. Lastly, the termination section itself determines when and how termination would happen.</a:t>
            </a:r>
          </a:p>
        </p:txBody>
      </p:sp>
      <p:sp>
        <p:nvSpPr>
          <p:cNvPr id="4" name="Slide Number Placeholder 3"/>
          <p:cNvSpPr>
            <a:spLocks noGrp="1"/>
          </p:cNvSpPr>
          <p:nvPr>
            <p:ph type="sldNum" sz="quarter" idx="5"/>
          </p:nvPr>
        </p:nvSpPr>
        <p:spPr/>
        <p:txBody>
          <a:bodyPr/>
          <a:lstStyle/>
          <a:p>
            <a:fld id="{45003CB4-798F-4DDF-AB6F-121B6333FD73}" type="slidenum">
              <a:rPr lang="en-US" smtClean="0"/>
              <a:t>16</a:t>
            </a:fld>
            <a:endParaRPr lang="en-US" dirty="0"/>
          </a:p>
        </p:txBody>
      </p:sp>
    </p:spTree>
    <p:extLst>
      <p:ext uri="{BB962C8B-B14F-4D97-AF65-F5344CB8AC3E}">
        <p14:creationId xmlns:p14="http://schemas.microsoft.com/office/powerpoint/2010/main" val="2095648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payment system is similar to a hostage situation, with payments arranged to influence the relationship by allocating risk. The franchisee often pays not only an initial fee to become a franchisee, but also much in sunk costs such as décor, supplies, etc. The franchisor, meanwhile, often receives a royalty on sales as opposed to other methods of payment, meaning the franchisor does well when the franchisee does well.</a:t>
            </a:r>
          </a:p>
        </p:txBody>
      </p:sp>
      <p:sp>
        <p:nvSpPr>
          <p:cNvPr id="4" name="Slide Number Placeholder 3"/>
          <p:cNvSpPr>
            <a:spLocks noGrp="1"/>
          </p:cNvSpPr>
          <p:nvPr>
            <p:ph type="sldNum" sz="quarter" idx="5"/>
          </p:nvPr>
        </p:nvSpPr>
        <p:spPr/>
        <p:txBody>
          <a:bodyPr/>
          <a:lstStyle/>
          <a:p>
            <a:fld id="{45003CB4-798F-4DDF-AB6F-121B6333FD73}" type="slidenum">
              <a:rPr lang="en-US" smtClean="0"/>
              <a:t>17</a:t>
            </a:fld>
            <a:endParaRPr lang="en-US" dirty="0"/>
          </a:p>
        </p:txBody>
      </p:sp>
    </p:spTree>
    <p:extLst>
      <p:ext uri="{BB962C8B-B14F-4D97-AF65-F5344CB8AC3E}">
        <p14:creationId xmlns:p14="http://schemas.microsoft.com/office/powerpoint/2010/main" val="156954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ways payments can be allocated, each with distinct advantages and disadvantages.  With high initial costs and low royalties, there is less risk for the franchisor of the franchisee trying to renegotiate royalties while threatening to leave with the franchise, having little to loose with only a minimal sunk cost. With low initial costs and high royalties, the franchisee benefits from knowing that the franchisor will do well when they do well, without the incentive to take the initial payment and leave the franchisee to fend for themselves otherwise. Finally, low initial costs and royalties are actually the typical pattern. Although this seems to only benefit the franchisee, other sunk costs are usually large enough to deter renegotiation and low costs overall can create loyalty to the generous franchisor.</a:t>
            </a:r>
          </a:p>
        </p:txBody>
      </p:sp>
      <p:sp>
        <p:nvSpPr>
          <p:cNvPr id="4" name="Slide Number Placeholder 3"/>
          <p:cNvSpPr>
            <a:spLocks noGrp="1"/>
          </p:cNvSpPr>
          <p:nvPr>
            <p:ph type="sldNum" sz="quarter" idx="5"/>
          </p:nvPr>
        </p:nvSpPr>
        <p:spPr/>
        <p:txBody>
          <a:bodyPr/>
          <a:lstStyle/>
          <a:p>
            <a:fld id="{45003CB4-798F-4DDF-AB6F-121B6333FD73}" type="slidenum">
              <a:rPr lang="en-US" smtClean="0"/>
              <a:t>19</a:t>
            </a:fld>
            <a:endParaRPr lang="en-US" dirty="0"/>
          </a:p>
        </p:txBody>
      </p:sp>
    </p:spTree>
    <p:extLst>
      <p:ext uri="{BB962C8B-B14F-4D97-AF65-F5344CB8AC3E}">
        <p14:creationId xmlns:p14="http://schemas.microsoft.com/office/powerpoint/2010/main" val="747077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often more difficult for a franchisee to secure a lease than it is for a franchisor, since those selling property would rather deal with a well-situated, competent franchisor with legal resources than a franchisee. Moreover, there is more pressure on the franchisee and thus more management from the franchisor is required. However, it is also more difficult for a franchisor to enforce a termination without the lease, since all they would have to do in that case would be to evict the franchisee.</a:t>
            </a:r>
          </a:p>
        </p:txBody>
      </p:sp>
      <p:sp>
        <p:nvSpPr>
          <p:cNvPr id="4" name="Slide Number Placeholder 3"/>
          <p:cNvSpPr>
            <a:spLocks noGrp="1"/>
          </p:cNvSpPr>
          <p:nvPr>
            <p:ph type="sldNum" sz="quarter" idx="5"/>
          </p:nvPr>
        </p:nvSpPr>
        <p:spPr/>
        <p:txBody>
          <a:bodyPr/>
          <a:lstStyle/>
          <a:p>
            <a:fld id="{45003CB4-798F-4DDF-AB6F-121B6333FD73}" type="slidenum">
              <a:rPr lang="en-US" smtClean="0"/>
              <a:t>20</a:t>
            </a:fld>
            <a:endParaRPr lang="en-US" dirty="0"/>
          </a:p>
        </p:txBody>
      </p:sp>
    </p:spTree>
    <p:extLst>
      <p:ext uri="{BB962C8B-B14F-4D97-AF65-F5344CB8AC3E}">
        <p14:creationId xmlns:p14="http://schemas.microsoft.com/office/powerpoint/2010/main" val="3685623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replacing a franchisee, (and possibly a location depending on who holds the lease), is costly for the franchisor, leaving is made difficult through contractual pressures. For example, beyond initial costs, franchisees are deterred from leaving by an obligation to find their own replacement in many contracts in the UK. If the franchisee is unable to find a replacement the franchisor finds acceptable, they have to pay a transfer fee. Moreover, many contracts contain right of first refusal clauses, not allowing the franchisee to sell their business to another should the franchisor be able to make a better offer. Since this can be abusive in that it disables a franchisee from liquidating, it is prohibited in many US states that regulate termination clauses.</a:t>
            </a:r>
          </a:p>
        </p:txBody>
      </p:sp>
      <p:sp>
        <p:nvSpPr>
          <p:cNvPr id="4" name="Slide Number Placeholder 3"/>
          <p:cNvSpPr>
            <a:spLocks noGrp="1"/>
          </p:cNvSpPr>
          <p:nvPr>
            <p:ph type="sldNum" sz="quarter" idx="5"/>
          </p:nvPr>
        </p:nvSpPr>
        <p:spPr/>
        <p:txBody>
          <a:bodyPr/>
          <a:lstStyle/>
          <a:p>
            <a:fld id="{45003CB4-798F-4DDF-AB6F-121B6333FD73}" type="slidenum">
              <a:rPr lang="en-US" smtClean="0"/>
              <a:t>21</a:t>
            </a:fld>
            <a:endParaRPr lang="en-US" dirty="0"/>
          </a:p>
        </p:txBody>
      </p:sp>
    </p:spTree>
    <p:extLst>
      <p:ext uri="{BB962C8B-B14F-4D97-AF65-F5344CB8AC3E}">
        <p14:creationId xmlns:p14="http://schemas.microsoft.com/office/powerpoint/2010/main" val="2674279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franchise contracts are very similar with only small changes. They are also written for long periods of time, such as 15 years, and typically change very little. This is partially due to the rise in legal fees for changing the contract, but it also helps the franchisor to be perceived as fair. If they use a similar contract as other franchises, the franchisee trusts that uniformity is an indicator of fair treatment without discrimination. However, sometimes when a franchise becomes better established, royalties and fees are raised to account for this.</a:t>
            </a:r>
          </a:p>
        </p:txBody>
      </p:sp>
      <p:sp>
        <p:nvSpPr>
          <p:cNvPr id="4" name="Slide Number Placeholder 3"/>
          <p:cNvSpPr>
            <a:spLocks noGrp="1"/>
          </p:cNvSpPr>
          <p:nvPr>
            <p:ph type="sldNum" sz="quarter" idx="5"/>
          </p:nvPr>
        </p:nvSpPr>
        <p:spPr/>
        <p:txBody>
          <a:bodyPr/>
          <a:lstStyle/>
          <a:p>
            <a:fld id="{45003CB4-798F-4DDF-AB6F-121B6333FD73}" type="slidenum">
              <a:rPr lang="en-US" smtClean="0"/>
              <a:t>22</a:t>
            </a:fld>
            <a:endParaRPr lang="en-US" dirty="0"/>
          </a:p>
        </p:txBody>
      </p:sp>
    </p:spTree>
    <p:extLst>
      <p:ext uri="{BB962C8B-B14F-4D97-AF65-F5344CB8AC3E}">
        <p14:creationId xmlns:p14="http://schemas.microsoft.com/office/powerpoint/2010/main" val="3275509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Enforcing a contract, although helped with the technicalities of the contract itself, comes largely down to the reputation of the franchise. Franchises want to be perceived as fair, so rather than scrutinizing the franchisee too much, the franchisor weighs each monitoring decision to maintain trust and franchisee engagement. Moreover, contracts are written to discourage violations through inherent incentives not to. However, most clauses meant to prevent violations ironically open loop holes for the other party.</a:t>
            </a:r>
          </a:p>
        </p:txBody>
      </p:sp>
      <p:sp>
        <p:nvSpPr>
          <p:cNvPr id="4" name="Slide Number Placeholder 3"/>
          <p:cNvSpPr>
            <a:spLocks noGrp="1"/>
          </p:cNvSpPr>
          <p:nvPr>
            <p:ph type="sldNum" sz="quarter" idx="5"/>
          </p:nvPr>
        </p:nvSpPr>
        <p:spPr/>
        <p:txBody>
          <a:bodyPr/>
          <a:lstStyle/>
          <a:p>
            <a:fld id="{45003CB4-798F-4DDF-AB6F-121B6333FD73}" type="slidenum">
              <a:rPr lang="en-US" smtClean="0"/>
              <a:t>23</a:t>
            </a:fld>
            <a:endParaRPr lang="en-US" dirty="0"/>
          </a:p>
        </p:txBody>
      </p:sp>
    </p:spTree>
    <p:extLst>
      <p:ext uri="{BB962C8B-B14F-4D97-AF65-F5344CB8AC3E}">
        <p14:creationId xmlns:p14="http://schemas.microsoft.com/office/powerpoint/2010/main" val="3971321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err="1"/>
              <a:t>Antia</a:t>
            </a:r>
            <a:r>
              <a:rPr lang="en-US" dirty="0"/>
              <a:t>, </a:t>
            </a:r>
            <a:r>
              <a:rPr lang="en-US" dirty="0" err="1"/>
              <a:t>Kersi</a:t>
            </a:r>
            <a:r>
              <a:rPr lang="en-US" dirty="0"/>
              <a:t> D. and Gary L. Frazier (2001), "The Severity of Contract Enforcement in Interfirm Channel Relationships," Journal of Marketing, 65 (4), 67-81. </a:t>
            </a:r>
          </a:p>
          <a:p>
            <a:endParaRPr lang="en-US" dirty="0"/>
          </a:p>
        </p:txBody>
      </p:sp>
      <p:sp>
        <p:nvSpPr>
          <p:cNvPr id="4" name="Slide Number Placeholder 3"/>
          <p:cNvSpPr>
            <a:spLocks noGrp="1"/>
          </p:cNvSpPr>
          <p:nvPr>
            <p:ph type="sldNum" sz="quarter" idx="5"/>
          </p:nvPr>
        </p:nvSpPr>
        <p:spPr/>
        <p:txBody>
          <a:bodyPr/>
          <a:lstStyle/>
          <a:p>
            <a:fld id="{1B866648-64CF-BA47-8DB9-9030218A55D5}" type="slidenum">
              <a:rPr lang="en-US" smtClean="0"/>
              <a:t>24</a:t>
            </a:fld>
            <a:endParaRPr lang="en-US"/>
          </a:p>
        </p:txBody>
      </p:sp>
    </p:spTree>
    <p:extLst>
      <p:ext uri="{BB962C8B-B14F-4D97-AF65-F5344CB8AC3E}">
        <p14:creationId xmlns:p14="http://schemas.microsoft.com/office/powerpoint/2010/main" val="1738145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err="1"/>
              <a:t>Antia</a:t>
            </a:r>
            <a:r>
              <a:rPr lang="en-US" dirty="0"/>
              <a:t>, </a:t>
            </a:r>
            <a:r>
              <a:rPr lang="en-US" dirty="0" err="1"/>
              <a:t>Kersi</a:t>
            </a:r>
            <a:r>
              <a:rPr lang="en-US" dirty="0"/>
              <a:t> D. and Gary L. Frazier (2001), "The Severity of Contract Enforcement in Interfirm Channel Relationships," Journal of Marketing, 65 (4), 67-81. </a:t>
            </a:r>
          </a:p>
          <a:p>
            <a:endParaRPr lang="en-US" dirty="0"/>
          </a:p>
        </p:txBody>
      </p:sp>
      <p:sp>
        <p:nvSpPr>
          <p:cNvPr id="4" name="Slide Number Placeholder 3"/>
          <p:cNvSpPr>
            <a:spLocks noGrp="1"/>
          </p:cNvSpPr>
          <p:nvPr>
            <p:ph type="sldNum" sz="quarter" idx="5"/>
          </p:nvPr>
        </p:nvSpPr>
        <p:spPr/>
        <p:txBody>
          <a:bodyPr/>
          <a:lstStyle/>
          <a:p>
            <a:fld id="{1B866648-64CF-BA47-8DB9-9030218A55D5}" type="slidenum">
              <a:rPr lang="en-US" smtClean="0"/>
              <a:t>25</a:t>
            </a:fld>
            <a:endParaRPr lang="en-US"/>
          </a:p>
        </p:txBody>
      </p:sp>
    </p:spTree>
    <p:extLst>
      <p:ext uri="{BB962C8B-B14F-4D97-AF65-F5344CB8AC3E}">
        <p14:creationId xmlns:p14="http://schemas.microsoft.com/office/powerpoint/2010/main" val="591828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many see owning company stores as mutually exclusive to operating a franchise, and having company owned stores is correlated with lower stock prices without as much resources to build the brand, 30% of US franchises outlets are owned, not operated by a franchisee. This provides the franchise with more tangible assets.</a:t>
            </a:r>
          </a:p>
        </p:txBody>
      </p:sp>
      <p:sp>
        <p:nvSpPr>
          <p:cNvPr id="4" name="Slide Number Placeholder 3"/>
          <p:cNvSpPr>
            <a:spLocks noGrp="1"/>
          </p:cNvSpPr>
          <p:nvPr>
            <p:ph type="sldNum" sz="quarter" idx="5"/>
          </p:nvPr>
        </p:nvSpPr>
        <p:spPr/>
        <p:txBody>
          <a:bodyPr/>
          <a:lstStyle/>
          <a:p>
            <a:fld id="{45003CB4-798F-4DDF-AB6F-121B6333FD73}" type="slidenum">
              <a:rPr lang="en-US" smtClean="0"/>
              <a:t>27</a:t>
            </a:fld>
            <a:endParaRPr lang="en-US" dirty="0"/>
          </a:p>
        </p:txBody>
      </p:sp>
    </p:spTree>
    <p:extLst>
      <p:ext uri="{BB962C8B-B14F-4D97-AF65-F5344CB8AC3E}">
        <p14:creationId xmlns:p14="http://schemas.microsoft.com/office/powerpoint/2010/main" val="81426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McCormick Harvesting Machine Company needed to sell large amounts of complicated, mass-produced machines directly to farmers. To bypass wholesalers, McCormick utilized franchisees to quickly spread and sell their machines without having to train their own dealers.</a:t>
            </a:r>
          </a:p>
          <a:p>
            <a:r>
              <a:rPr lang="en-US" dirty="0"/>
              <a:t>Typically, the franchisor not only provides the franchisee with intellectual property rights, but also an entire tested system of doing business.</a:t>
            </a:r>
          </a:p>
          <a:p>
            <a:r>
              <a:rPr lang="en-US" dirty="0"/>
              <a:t>The European Union provides a definition of a franchise that allows it to have specific exceptions for franchises from laws meant to stimulate competition, respecting the need for a franchise to maintain a cohesive identity.</a:t>
            </a:r>
          </a:p>
        </p:txBody>
      </p:sp>
      <p:sp>
        <p:nvSpPr>
          <p:cNvPr id="4" name="Slide Number Placeholder 3"/>
          <p:cNvSpPr>
            <a:spLocks noGrp="1"/>
          </p:cNvSpPr>
          <p:nvPr>
            <p:ph type="sldNum" sz="quarter" idx="5"/>
          </p:nvPr>
        </p:nvSpPr>
        <p:spPr/>
        <p:txBody>
          <a:bodyPr/>
          <a:lstStyle/>
          <a:p>
            <a:fld id="{45003CB4-798F-4DDF-AB6F-121B6333FD73}" type="slidenum">
              <a:rPr lang="en-US" smtClean="0"/>
              <a:t>7</a:t>
            </a:fld>
            <a:endParaRPr lang="en-US" dirty="0"/>
          </a:p>
        </p:txBody>
      </p:sp>
    </p:spTree>
    <p:extLst>
      <p:ext uri="{BB962C8B-B14F-4D97-AF65-F5344CB8AC3E}">
        <p14:creationId xmlns:p14="http://schemas.microsoft.com/office/powerpoint/2010/main" val="2703413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markets, such as those where repeat customers to a specific location are rare, are not usually suitable for a franchise arrangement because they lack incentives for the franchisee. In this example, if repeat customers are rare, the franchisee has little motivation to make a good impression, and may not put effort into maintaining the brand image if it does not directly benefit them. Also, stores can be most effective when temporary in certain situations. When starting out, the franchise will often begin with company owned stores to establish itself and test its business model. Later these stores will be given to franchisees. Some franchisee operated stores are temporary because of a need for an immediate exit for the franchisee. Still, sometimes there are special reasons why a franchise may start with one form and transition a store to the other. In Italy, for example, where special licenses are required for certain sectors, a franchise might start with company owned stores to obtain their own license before selling to a franchisee.</a:t>
            </a:r>
          </a:p>
        </p:txBody>
      </p:sp>
      <p:sp>
        <p:nvSpPr>
          <p:cNvPr id="4" name="Slide Number Placeholder 3"/>
          <p:cNvSpPr>
            <a:spLocks noGrp="1"/>
          </p:cNvSpPr>
          <p:nvPr>
            <p:ph type="sldNum" sz="quarter" idx="5"/>
          </p:nvPr>
        </p:nvSpPr>
        <p:spPr/>
        <p:txBody>
          <a:bodyPr/>
          <a:lstStyle/>
          <a:p>
            <a:fld id="{45003CB4-798F-4DDF-AB6F-121B6333FD73}" type="slidenum">
              <a:rPr lang="en-US" smtClean="0"/>
              <a:t>28</a:t>
            </a:fld>
            <a:endParaRPr lang="en-US" dirty="0"/>
          </a:p>
        </p:txBody>
      </p:sp>
    </p:spTree>
    <p:extLst>
      <p:ext uri="{BB962C8B-B14F-4D97-AF65-F5344CB8AC3E}">
        <p14:creationId xmlns:p14="http://schemas.microsoft.com/office/powerpoint/2010/main" val="789929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plural form strategy is when a franchise owns franchise and company owned outlets. This has distinct advantages. A company owned outlet is monitored more heavily without fear of the manager feeling as though the franchisor is scrutinizing them too much like the entrepreneurial franchisee would, and that company owned outlet encourages similar results in the franchise outlets through competition. They can also engage in a mutual strategy, where one outlet tests product and ideas and the other implements them. Another useful phenomenon is the ability of those working in either form of outlet to transition to the other for career purposes. A store trusted employee can become a franchisee, and an experienced manager can become a franchisee consultant or manager.</a:t>
            </a:r>
          </a:p>
          <a:p>
            <a:r>
              <a:rPr lang="en-US" dirty="0"/>
              <a:t>All that being said, there can be exploitation of franchisees through a plural form strategy. Franchisees can be used to initially build a business, only to be terminated when the franchisor planned on turning it into a company owned outlet to begin with.</a:t>
            </a:r>
          </a:p>
        </p:txBody>
      </p:sp>
      <p:sp>
        <p:nvSpPr>
          <p:cNvPr id="4" name="Slide Number Placeholder 3"/>
          <p:cNvSpPr>
            <a:spLocks noGrp="1"/>
          </p:cNvSpPr>
          <p:nvPr>
            <p:ph type="sldNum" sz="quarter" idx="5"/>
          </p:nvPr>
        </p:nvSpPr>
        <p:spPr/>
        <p:txBody>
          <a:bodyPr/>
          <a:lstStyle/>
          <a:p>
            <a:fld id="{45003CB4-798F-4DDF-AB6F-121B6333FD73}" type="slidenum">
              <a:rPr lang="en-US" smtClean="0"/>
              <a:t>29</a:t>
            </a:fld>
            <a:endParaRPr lang="en-US" dirty="0"/>
          </a:p>
        </p:txBody>
      </p:sp>
    </p:spTree>
    <p:extLst>
      <p:ext uri="{BB962C8B-B14F-4D97-AF65-F5344CB8AC3E}">
        <p14:creationId xmlns:p14="http://schemas.microsoft.com/office/powerpoint/2010/main" val="3205418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there are well known successful franchises, such as McDonalds, that may make franchising appear to be successful as a whole, in truth most franchises do not do so well. ¾ of all franchises in the US last less than a decade. Some governments, such as those of Malaysia and Thailand actually help franchisees, worried that they will be exploited by franchisors and ultimately fail. There are, however, factors that correlate with a successful franchise, ,such as having been successful for some time, (four years is a common benchmark), or being credited by a third-party. As for third-party certification, however, the certification itself could be a factor in </a:t>
            </a:r>
            <a:r>
              <a:rPr lang="en-US" i="1" dirty="0"/>
              <a:t>why</a:t>
            </a:r>
            <a:r>
              <a:rPr lang="en-US" i="0" dirty="0"/>
              <a:t> the company is successful.</a:t>
            </a:r>
            <a:endParaRPr lang="en-US" dirty="0"/>
          </a:p>
        </p:txBody>
      </p:sp>
      <p:sp>
        <p:nvSpPr>
          <p:cNvPr id="4" name="Slide Number Placeholder 3"/>
          <p:cNvSpPr>
            <a:spLocks noGrp="1"/>
          </p:cNvSpPr>
          <p:nvPr>
            <p:ph type="sldNum" sz="quarter" idx="5"/>
          </p:nvPr>
        </p:nvSpPr>
        <p:spPr/>
        <p:txBody>
          <a:bodyPr/>
          <a:lstStyle/>
          <a:p>
            <a:fld id="{45003CB4-798F-4DDF-AB6F-121B6333FD73}" type="slidenum">
              <a:rPr lang="en-US" smtClean="0"/>
              <a:t>30</a:t>
            </a:fld>
            <a:endParaRPr lang="en-US" dirty="0"/>
          </a:p>
        </p:txBody>
      </p:sp>
    </p:spTree>
    <p:extLst>
      <p:ext uri="{BB962C8B-B14F-4D97-AF65-F5344CB8AC3E}">
        <p14:creationId xmlns:p14="http://schemas.microsoft.com/office/powerpoint/2010/main" val="1224559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9C3CDD-1458-2945-989B-71C2F10A0603}" type="slidenum">
              <a:rPr lang="en-US" smtClean="0"/>
              <a:t>31</a:t>
            </a:fld>
            <a:endParaRPr lang="en-US" dirty="0"/>
          </a:p>
        </p:txBody>
      </p:sp>
    </p:spTree>
    <p:extLst>
      <p:ext uri="{BB962C8B-B14F-4D97-AF65-F5344CB8AC3E}">
        <p14:creationId xmlns:p14="http://schemas.microsoft.com/office/powerpoint/2010/main" val="433837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some franchises stimulate conflict in franchise outlets, there is are opportunities to create a cooperative atmosphere. Such opportunities include encouraging the franchisee to innovate, recognizing good performance, being fair, communicating openly, and maintaining reliability. More concrete actions that help foster these factors might include helping finance the franchisee, lowering the costs of initial costs and fees, finding win-win solutions, or choosing to own fewer company owned stores that could cannibalize the success of the franchise outlets.</a:t>
            </a:r>
          </a:p>
        </p:txBody>
      </p:sp>
      <p:sp>
        <p:nvSpPr>
          <p:cNvPr id="4" name="Slide Number Placeholder 3"/>
          <p:cNvSpPr>
            <a:spLocks noGrp="1"/>
          </p:cNvSpPr>
          <p:nvPr>
            <p:ph type="sldNum" sz="quarter" idx="5"/>
          </p:nvPr>
        </p:nvSpPr>
        <p:spPr/>
        <p:txBody>
          <a:bodyPr/>
          <a:lstStyle/>
          <a:p>
            <a:fld id="{45003CB4-798F-4DDF-AB6F-121B6333FD73}" type="slidenum">
              <a:rPr lang="en-US" smtClean="0"/>
              <a:t>32</a:t>
            </a:fld>
            <a:endParaRPr lang="en-US" dirty="0"/>
          </a:p>
        </p:txBody>
      </p:sp>
    </p:spTree>
    <p:extLst>
      <p:ext uri="{BB962C8B-B14F-4D97-AF65-F5344CB8AC3E}">
        <p14:creationId xmlns:p14="http://schemas.microsoft.com/office/powerpoint/2010/main" val="3932199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incongruity between franchisor and franchisee comes down to two main incentives: franchisors was sales, since that increases their royalties; franchisees want profits, since the larger the profit, the more they keep. Of course sales leads to profits to an extent, but this still causes conflict. Moreover, franchisors will often saturate the market with outlets to maximize overall sales, cannibalizing profits from individual outlets in the process.</a:t>
            </a:r>
          </a:p>
        </p:txBody>
      </p:sp>
      <p:sp>
        <p:nvSpPr>
          <p:cNvPr id="4" name="Slide Number Placeholder 3"/>
          <p:cNvSpPr>
            <a:spLocks noGrp="1"/>
          </p:cNvSpPr>
          <p:nvPr>
            <p:ph type="sldNum" sz="quarter" idx="5"/>
          </p:nvPr>
        </p:nvSpPr>
        <p:spPr/>
        <p:txBody>
          <a:bodyPr/>
          <a:lstStyle/>
          <a:p>
            <a:fld id="{45003CB4-798F-4DDF-AB6F-121B6333FD73}" type="slidenum">
              <a:rPr lang="en-US" smtClean="0"/>
              <a:t>33</a:t>
            </a:fld>
            <a:endParaRPr lang="en-US" dirty="0"/>
          </a:p>
        </p:txBody>
      </p:sp>
    </p:spTree>
    <p:extLst>
      <p:ext uri="{BB962C8B-B14F-4D97-AF65-F5344CB8AC3E}">
        <p14:creationId xmlns:p14="http://schemas.microsoft.com/office/powerpoint/2010/main" val="2530242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franchisor might prefer to deal with a company that owns multiple locations than either a single manager or franchisee. This strategy, multi-unit franchising, is when the manager is not owner, but rather units are collectively managed through the spread of local information. This is most beneficial when stores in one company are adjacent to one another and when they are dealing with similar demographics. In this strategy, it is easier to monitor managers and amortize human capital, and less free riding occurs.</a:t>
            </a:r>
          </a:p>
        </p:txBody>
      </p:sp>
      <p:sp>
        <p:nvSpPr>
          <p:cNvPr id="4" name="Slide Number Placeholder 3"/>
          <p:cNvSpPr>
            <a:spLocks noGrp="1"/>
          </p:cNvSpPr>
          <p:nvPr>
            <p:ph type="sldNum" sz="quarter" idx="5"/>
          </p:nvPr>
        </p:nvSpPr>
        <p:spPr/>
        <p:txBody>
          <a:bodyPr/>
          <a:lstStyle/>
          <a:p>
            <a:fld id="{45003CB4-798F-4DDF-AB6F-121B6333FD73}" type="slidenum">
              <a:rPr lang="en-US" smtClean="0"/>
              <a:t>34</a:t>
            </a:fld>
            <a:endParaRPr lang="en-US" dirty="0"/>
          </a:p>
        </p:txBody>
      </p:sp>
    </p:spTree>
    <p:extLst>
      <p:ext uri="{BB962C8B-B14F-4D97-AF65-F5344CB8AC3E}">
        <p14:creationId xmlns:p14="http://schemas.microsoft.com/office/powerpoint/2010/main" val="4272613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benefits provided by multi-unit franchising include the ability to leverage high performers and absorb low performers through conglomerating individual units and sharing knowledge between them, earn margins in a saturated environment without cannibalization and raise funds for growth more efficiently.</a:t>
            </a:r>
          </a:p>
        </p:txBody>
      </p:sp>
      <p:sp>
        <p:nvSpPr>
          <p:cNvPr id="4" name="Slide Number Placeholder 3"/>
          <p:cNvSpPr>
            <a:spLocks noGrp="1"/>
          </p:cNvSpPr>
          <p:nvPr>
            <p:ph type="sldNum" sz="quarter" idx="5"/>
          </p:nvPr>
        </p:nvSpPr>
        <p:spPr/>
        <p:txBody>
          <a:bodyPr/>
          <a:lstStyle/>
          <a:p>
            <a:fld id="{45003CB4-798F-4DDF-AB6F-121B6333FD73}" type="slidenum">
              <a:rPr lang="en-US" smtClean="0"/>
              <a:t>35</a:t>
            </a:fld>
            <a:endParaRPr lang="en-US" dirty="0"/>
          </a:p>
        </p:txBody>
      </p:sp>
    </p:spTree>
    <p:extLst>
      <p:ext uri="{BB962C8B-B14F-4D97-AF65-F5344CB8AC3E}">
        <p14:creationId xmlns:p14="http://schemas.microsoft.com/office/powerpoint/2010/main" val="4243238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E-commerce has worried many franchisees because of the fear that they will not be able to compete with the online channels of the franchisor or other franchisees. Moreover, some contracts allow the selling of products through third parties like eBay or Amazon, adding additional fear.</a:t>
            </a:r>
          </a:p>
        </p:txBody>
      </p:sp>
      <p:sp>
        <p:nvSpPr>
          <p:cNvPr id="4" name="Slide Number Placeholder 3"/>
          <p:cNvSpPr>
            <a:spLocks noGrp="1"/>
          </p:cNvSpPr>
          <p:nvPr>
            <p:ph type="sldNum" sz="quarter" idx="5"/>
          </p:nvPr>
        </p:nvSpPr>
        <p:spPr/>
        <p:txBody>
          <a:bodyPr/>
          <a:lstStyle/>
          <a:p>
            <a:fld id="{45003CB4-798F-4DDF-AB6F-121B6333FD73}" type="slidenum">
              <a:rPr lang="en-US" smtClean="0"/>
              <a:t>36</a:t>
            </a:fld>
            <a:endParaRPr lang="en-US" dirty="0"/>
          </a:p>
        </p:txBody>
      </p:sp>
    </p:spTree>
    <p:extLst>
      <p:ext uri="{BB962C8B-B14F-4D97-AF65-F5344CB8AC3E}">
        <p14:creationId xmlns:p14="http://schemas.microsoft.com/office/powerpoint/2010/main" val="797084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benefits to omni-channel franchising as well. These include additional feedback channels for reviews, complaints, referrals, etc. It also includes additional payment methods like tap-and-go or preloaded QR code payments, and more efficient customer participation through coupons, sweepstakes and real-time delivery info. It also allows for online delivery itself and the ability to have a website. However, franchises must be cautious about the potential for a website to diminish brand image, cannibalize sales or create conflict between channels.</a:t>
            </a:r>
          </a:p>
        </p:txBody>
      </p:sp>
      <p:sp>
        <p:nvSpPr>
          <p:cNvPr id="4" name="Slide Number Placeholder 3"/>
          <p:cNvSpPr>
            <a:spLocks noGrp="1"/>
          </p:cNvSpPr>
          <p:nvPr>
            <p:ph type="sldNum" sz="quarter" idx="5"/>
          </p:nvPr>
        </p:nvSpPr>
        <p:spPr/>
        <p:txBody>
          <a:bodyPr/>
          <a:lstStyle/>
          <a:p>
            <a:fld id="{45003CB4-798F-4DDF-AB6F-121B6333FD73}" type="slidenum">
              <a:rPr lang="en-US" smtClean="0"/>
              <a:t>38</a:t>
            </a:fld>
            <a:endParaRPr lang="en-US" dirty="0"/>
          </a:p>
        </p:txBody>
      </p:sp>
    </p:spTree>
    <p:extLst>
      <p:ext uri="{BB962C8B-B14F-4D97-AF65-F5344CB8AC3E}">
        <p14:creationId xmlns:p14="http://schemas.microsoft.com/office/powerpoint/2010/main" val="3966395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and less common, type of Franchise is the Product and Trade Name Franchise, (also called an authorized franchise system). These franchises only provide supplies for the franchisee, usually making profits from the margins after selling to dealers. Franchisors can authorize this distribution to wholesalers and/or retailers. They include the previously mentioned automotive and beverage bottling industries, as well as gas stations without convenience stores.</a:t>
            </a:r>
          </a:p>
        </p:txBody>
      </p:sp>
      <p:sp>
        <p:nvSpPr>
          <p:cNvPr id="4" name="Slide Number Placeholder 3"/>
          <p:cNvSpPr>
            <a:spLocks noGrp="1"/>
          </p:cNvSpPr>
          <p:nvPr>
            <p:ph type="sldNum" sz="quarter" idx="5"/>
          </p:nvPr>
        </p:nvSpPr>
        <p:spPr/>
        <p:txBody>
          <a:bodyPr/>
          <a:lstStyle/>
          <a:p>
            <a:fld id="{45003CB4-798F-4DDF-AB6F-121B6333FD73}" type="slidenum">
              <a:rPr lang="en-US" smtClean="0"/>
              <a:t>8</a:t>
            </a:fld>
            <a:endParaRPr lang="en-US" dirty="0"/>
          </a:p>
        </p:txBody>
      </p:sp>
    </p:spTree>
    <p:extLst>
      <p:ext uri="{BB962C8B-B14F-4D97-AF65-F5344CB8AC3E}">
        <p14:creationId xmlns:p14="http://schemas.microsoft.com/office/powerpoint/2010/main" val="3396683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omni-channel approach can also be utilized to recruit franchisees, where as before franchisors had to rely on trade show presentations. Also, franchisees are able to do more research and are now better informed regarding the franchise when approaching franchisors. In either of these scenarios, an omni-channel approach leads to better recruitment.</a:t>
            </a:r>
          </a:p>
        </p:txBody>
      </p:sp>
      <p:sp>
        <p:nvSpPr>
          <p:cNvPr id="4" name="Slide Number Placeholder 3"/>
          <p:cNvSpPr>
            <a:spLocks noGrp="1"/>
          </p:cNvSpPr>
          <p:nvPr>
            <p:ph type="sldNum" sz="quarter" idx="5"/>
          </p:nvPr>
        </p:nvSpPr>
        <p:spPr/>
        <p:txBody>
          <a:bodyPr/>
          <a:lstStyle/>
          <a:p>
            <a:fld id="{45003CB4-798F-4DDF-AB6F-121B6333FD73}" type="slidenum">
              <a:rPr lang="en-US" smtClean="0"/>
              <a:t>40</a:t>
            </a:fld>
            <a:endParaRPr lang="en-US" dirty="0"/>
          </a:p>
        </p:txBody>
      </p:sp>
    </p:spTree>
    <p:extLst>
      <p:ext uri="{BB962C8B-B14F-4D97-AF65-F5344CB8AC3E}">
        <p14:creationId xmlns:p14="http://schemas.microsoft.com/office/powerpoint/2010/main" val="1944753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exchange to adhering to certain restrictions and paying some initial fees, a franchisee in a business format franchise receives not only a bundle of intellectual property rights and supplies, but an entire business model. There were at one point 732,842 of this type of franchise in the US, and examples include Great Clips and McDonalds. Sometimes, however, there is a less clear distinction between this kind of franchise and other channels. For example, Kaleidoscope, a company that separated from Baskin-Robbins, has a unique structure where members make management decisions and each owner is in more control of their own doings, putting Kaleidoscope in a grey area regarding franchise distinctions.</a:t>
            </a:r>
          </a:p>
        </p:txBody>
      </p:sp>
      <p:sp>
        <p:nvSpPr>
          <p:cNvPr id="4" name="Slide Number Placeholder 3"/>
          <p:cNvSpPr>
            <a:spLocks noGrp="1"/>
          </p:cNvSpPr>
          <p:nvPr>
            <p:ph type="sldNum" sz="quarter" idx="5"/>
          </p:nvPr>
        </p:nvSpPr>
        <p:spPr/>
        <p:txBody>
          <a:bodyPr/>
          <a:lstStyle/>
          <a:p>
            <a:fld id="{45003CB4-798F-4DDF-AB6F-121B6333FD73}" type="slidenum">
              <a:rPr lang="en-US" smtClean="0"/>
              <a:t>9</a:t>
            </a:fld>
            <a:endParaRPr lang="en-US" dirty="0"/>
          </a:p>
        </p:txBody>
      </p:sp>
    </p:spTree>
    <p:extLst>
      <p:ext uri="{BB962C8B-B14F-4D97-AF65-F5344CB8AC3E}">
        <p14:creationId xmlns:p14="http://schemas.microsoft.com/office/powerpoint/2010/main" val="1845594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9C3CDD-1458-2945-989B-71C2F10A0603}" type="slidenum">
              <a:rPr lang="en-US" smtClean="0"/>
              <a:t>10</a:t>
            </a:fld>
            <a:endParaRPr lang="en-US" dirty="0"/>
          </a:p>
        </p:txBody>
      </p:sp>
    </p:spTree>
    <p:extLst>
      <p:ext uri="{BB962C8B-B14F-4D97-AF65-F5344CB8AC3E}">
        <p14:creationId xmlns:p14="http://schemas.microsoft.com/office/powerpoint/2010/main" val="43925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for the franchisee include premade initial decisions, such as location and initial allocation of resources, a proven business model with effective practices, as well as coaching and quality policing from franchise consultants. Moreover, the brand name often provides a reliable customer base for the franchisee who are loyal to the brand name.</a:t>
            </a:r>
          </a:p>
        </p:txBody>
      </p:sp>
      <p:sp>
        <p:nvSpPr>
          <p:cNvPr id="4" name="Slide Number Placeholder 3"/>
          <p:cNvSpPr>
            <a:spLocks noGrp="1"/>
          </p:cNvSpPr>
          <p:nvPr>
            <p:ph type="sldNum" sz="quarter" idx="5"/>
          </p:nvPr>
        </p:nvSpPr>
        <p:spPr/>
        <p:txBody>
          <a:bodyPr/>
          <a:lstStyle/>
          <a:p>
            <a:fld id="{45003CB4-798F-4DDF-AB6F-121B6333FD73}" type="slidenum">
              <a:rPr lang="en-US" smtClean="0"/>
              <a:t>11</a:t>
            </a:fld>
            <a:endParaRPr lang="en-US" dirty="0"/>
          </a:p>
        </p:txBody>
      </p:sp>
    </p:spTree>
    <p:extLst>
      <p:ext uri="{BB962C8B-B14F-4D97-AF65-F5344CB8AC3E}">
        <p14:creationId xmlns:p14="http://schemas.microsoft.com/office/powerpoint/2010/main" val="4054456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benefits for the franchisor include a much more efficient way of growing than hiring managers for owned outlets, special information provided by the franchisee such as local knowledge and novel ideas, and franchisees that, owning their own business, have inherent incentives to do well by the franchisor as opposed to managers.</a:t>
            </a:r>
          </a:p>
        </p:txBody>
      </p:sp>
      <p:sp>
        <p:nvSpPr>
          <p:cNvPr id="4" name="Slide Number Placeholder 3"/>
          <p:cNvSpPr>
            <a:spLocks noGrp="1"/>
          </p:cNvSpPr>
          <p:nvPr>
            <p:ph type="sldNum" sz="quarter" idx="5"/>
          </p:nvPr>
        </p:nvSpPr>
        <p:spPr/>
        <p:txBody>
          <a:bodyPr/>
          <a:lstStyle/>
          <a:p>
            <a:fld id="{45003CB4-798F-4DDF-AB6F-121B6333FD73}" type="slidenum">
              <a:rPr lang="en-US" smtClean="0"/>
              <a:t>12</a:t>
            </a:fld>
            <a:endParaRPr lang="en-US" dirty="0"/>
          </a:p>
        </p:txBody>
      </p:sp>
    </p:spTree>
    <p:extLst>
      <p:ext uri="{BB962C8B-B14F-4D97-AF65-F5344CB8AC3E}">
        <p14:creationId xmlns:p14="http://schemas.microsoft.com/office/powerpoint/2010/main" val="559957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simple reason not to franchise is that it is not the only option. Starbucks is a good example of this. The founder of Starbucks is skeptical of  franchising, believing it leads firms to expand too quickly, and has been able to maintain renowned quality standards in owning every company outlet.</a:t>
            </a:r>
          </a:p>
        </p:txBody>
      </p:sp>
      <p:sp>
        <p:nvSpPr>
          <p:cNvPr id="4" name="Slide Number Placeholder 3"/>
          <p:cNvSpPr>
            <a:spLocks noGrp="1"/>
          </p:cNvSpPr>
          <p:nvPr>
            <p:ph type="sldNum" sz="quarter" idx="5"/>
          </p:nvPr>
        </p:nvSpPr>
        <p:spPr/>
        <p:txBody>
          <a:bodyPr/>
          <a:lstStyle/>
          <a:p>
            <a:fld id="{45003CB4-798F-4DDF-AB6F-121B6333FD73}" type="slidenum">
              <a:rPr lang="en-US" smtClean="0"/>
              <a:t>14</a:t>
            </a:fld>
            <a:endParaRPr lang="en-US" dirty="0"/>
          </a:p>
        </p:txBody>
      </p:sp>
    </p:spTree>
    <p:extLst>
      <p:ext uri="{BB962C8B-B14F-4D97-AF65-F5344CB8AC3E}">
        <p14:creationId xmlns:p14="http://schemas.microsoft.com/office/powerpoint/2010/main" val="2661691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mbria" charset="0"/>
                <a:ea typeface="Cambria" charset="0"/>
                <a:cs typeface="Cambria" charset="0"/>
              </a:rPr>
              <a:t>Source: https://www.ftc.gov/system/files/documents/plain-language/bus70-franchise-rule-compliance-guide.pdf</a:t>
            </a:r>
          </a:p>
          <a:p>
            <a:endParaRPr lang="en-US" dirty="0"/>
          </a:p>
        </p:txBody>
      </p:sp>
      <p:sp>
        <p:nvSpPr>
          <p:cNvPr id="4" name="Slide Number Placeholder 3"/>
          <p:cNvSpPr>
            <a:spLocks noGrp="1"/>
          </p:cNvSpPr>
          <p:nvPr>
            <p:ph type="sldNum" sz="quarter" idx="10"/>
          </p:nvPr>
        </p:nvSpPr>
        <p:spPr/>
        <p:txBody>
          <a:bodyPr/>
          <a:lstStyle/>
          <a:p>
            <a:fld id="{819C3CDD-1458-2945-989B-71C2F10A0603}" type="slidenum">
              <a:rPr lang="en-US" smtClean="0"/>
              <a:t>15</a:t>
            </a:fld>
            <a:endParaRPr lang="en-US" dirty="0"/>
          </a:p>
        </p:txBody>
      </p:sp>
    </p:spTree>
    <p:extLst>
      <p:ext uri="{BB962C8B-B14F-4D97-AF65-F5344CB8AC3E}">
        <p14:creationId xmlns:p14="http://schemas.microsoft.com/office/powerpoint/2010/main" val="131246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4BDBA19-A829-BF44-9436-A05737F6870E}"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4752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8791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82588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278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798337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BD39DD-6A99-7B4F-9998-E98AF89FBA6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82250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BD39DD-6A99-7B4F-9998-E98AF89FBA6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77008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103718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023813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12FBDC-0BA2-484E-8D45-6EB3CC1AE483}"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09041C2F-C623-4EB8-A61C-17654879EDC3}" type="slidenum">
              <a:rPr lang="en-US" smtClean="0"/>
              <a:t>‹#›</a:t>
            </a:fld>
            <a:endParaRPr lang="en-US" dirty="0"/>
          </a:p>
        </p:txBody>
      </p:sp>
    </p:spTree>
    <p:extLst>
      <p:ext uri="{BB962C8B-B14F-4D97-AF65-F5344CB8AC3E}">
        <p14:creationId xmlns:p14="http://schemas.microsoft.com/office/powerpoint/2010/main" val="106878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50623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10629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41897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BD39DD-6A99-7B4F-9998-E98AF89FBA6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87396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BD39DD-6A99-7B4F-9998-E98AF89FBA6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11494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D39DD-6A99-7B4F-9998-E98AF89FBA6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68646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14496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04092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4CBD39DD-6A99-7B4F-9998-E98AF89FBA6D}" type="datetimeFigureOut">
              <a:rPr lang="en-US" smtClean="0"/>
              <a:t>5/23/2019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E4BDBA19-A829-BF44-9436-A05737F6870E}" type="slidenum">
              <a:rPr lang="en-US" smtClean="0"/>
              <a:t>‹#›</a:t>
            </a:fld>
            <a:endParaRPr lang="en-US"/>
          </a:p>
        </p:txBody>
      </p:sp>
      <p:sp>
        <p:nvSpPr>
          <p:cNvPr id="8" name="MSIPCMContentMarking" descr="{&quot;HashCode&quot;:1561593418,&quot;Placement&quot;:&quot;Footer&quot;}">
            <a:extLst>
              <a:ext uri="{FF2B5EF4-FFF2-40B4-BE49-F238E27FC236}">
                <a16:creationId xmlns:a16="http://schemas.microsoft.com/office/drawing/2014/main" id="{B9ACEED6-3288-48E8-94B8-CF65BD487EBE}"/>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10704360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http://significatodeisogni.altervista.org/lautomobile-nei-sogni/" TargetMode="External"/><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989675" y="1422312"/>
            <a:ext cx="9755187" cy="2766528"/>
          </a:xfrm>
        </p:spPr>
        <p:txBody>
          <a:bodyPr>
            <a:normAutofit fontScale="90000"/>
          </a:bodyPr>
          <a:lstStyle/>
          <a:p>
            <a:r>
              <a:rPr lang="en-US" b="1" dirty="0">
                <a:latin typeface="Times New Roman" charset="0"/>
                <a:ea typeface="Times New Roman" charset="0"/>
                <a:cs typeface="Times New Roman" charset="0"/>
              </a:rPr>
              <a:t>Chapter 8</a:t>
            </a:r>
            <a:br>
              <a:rPr lang="en-US" b="1" dirty="0">
                <a:latin typeface="Times New Roman" charset="0"/>
                <a:ea typeface="Times New Roman" charset="0"/>
                <a:cs typeface="Times New Roman" charset="0"/>
              </a:rPr>
            </a:br>
            <a:r>
              <a:rPr lang="en-US" b="1" dirty="0">
                <a:latin typeface="Times New Roman" charset="0"/>
                <a:ea typeface="Times New Roman" charset="0"/>
                <a:cs typeface="Times New Roman" charset="0"/>
              </a:rPr>
              <a:t>franchising structures and strategies</a:t>
            </a:r>
          </a:p>
        </p:txBody>
      </p:sp>
    </p:spTree>
    <p:extLst>
      <p:ext uri="{BB962C8B-B14F-4D97-AF65-F5344CB8AC3E}">
        <p14:creationId xmlns:p14="http://schemas.microsoft.com/office/powerpoint/2010/main" val="69042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135"/>
            <a:ext cx="5769429" cy="338554"/>
          </a:xfrm>
          <a:prstGeom prst="rect">
            <a:avLst/>
          </a:prstGeom>
          <a:noFill/>
        </p:spPr>
        <p:txBody>
          <a:bodyPr wrap="square" rtlCol="0">
            <a:spAutoFit/>
          </a:bodyPr>
          <a:lstStyle/>
          <a:p>
            <a:r>
              <a:rPr lang="en-US" sz="1600" b="1" dirty="0">
                <a:latin typeface="Cambria" charset="0"/>
                <a:ea typeface="Cambria" charset="0"/>
                <a:cs typeface="Cambria" charset="0"/>
              </a:rPr>
              <a:t>Figure 8.1 </a:t>
            </a:r>
            <a:r>
              <a:rPr lang="en-US" sz="1600" dirty="0">
                <a:latin typeface="Cambria" charset="0"/>
                <a:ea typeface="Cambria" charset="0"/>
                <a:cs typeface="Cambria" charset="0"/>
              </a:rPr>
              <a:t>Contents of Most Franchise Disclosure Documents </a:t>
            </a:r>
            <a:endParaRPr lang="en-US" sz="1600" b="1" dirty="0">
              <a:latin typeface="Cambria" charset="0"/>
              <a:ea typeface="Cambria" charset="0"/>
              <a:cs typeface="Cambria"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23974074"/>
              </p:ext>
            </p:extLst>
          </p:nvPr>
        </p:nvGraphicFramePr>
        <p:xfrm>
          <a:off x="1891170" y="366689"/>
          <a:ext cx="7269758" cy="5760720"/>
        </p:xfrm>
        <a:graphic>
          <a:graphicData uri="http://schemas.openxmlformats.org/drawingml/2006/table">
            <a:tbl>
              <a:tblPr firstRow="1" bandRow="1">
                <a:tableStyleId>{5C22544A-7EE6-4342-B048-85BDC9FD1C3A}</a:tableStyleId>
              </a:tblPr>
              <a:tblGrid>
                <a:gridCol w="7269758">
                  <a:extLst>
                    <a:ext uri="{9D8B030D-6E8A-4147-A177-3AD203B41FA5}">
                      <a16:colId xmlns:a16="http://schemas.microsoft.com/office/drawing/2014/main" val="20000"/>
                    </a:ext>
                  </a:extLst>
                </a:gridCol>
              </a:tblGrid>
              <a:tr h="324703">
                <a:tc>
                  <a:txBody>
                    <a:bodyPr/>
                    <a:lstStyle/>
                    <a:p>
                      <a:pPr algn="ctr"/>
                      <a:r>
                        <a:rPr lang="en-US" b="1" dirty="0">
                          <a:solidFill>
                            <a:schemeClr val="bg1"/>
                          </a:solidFill>
                          <a:latin typeface="Cambria" charset="0"/>
                          <a:ea typeface="Cambria" charset="0"/>
                          <a:cs typeface="Cambria" charset="0"/>
                        </a:rPr>
                        <a:t>Contents</a:t>
                      </a:r>
                      <a:r>
                        <a:rPr lang="en-US" b="1" baseline="0" dirty="0">
                          <a:solidFill>
                            <a:schemeClr val="bg1"/>
                          </a:solidFill>
                          <a:latin typeface="Cambria" charset="0"/>
                          <a:ea typeface="Cambria" charset="0"/>
                          <a:cs typeface="Cambria" charset="0"/>
                        </a:rPr>
                        <a:t> of a Franchise Disclosure Document</a:t>
                      </a:r>
                      <a:endParaRPr lang="en-US" b="1" dirty="0">
                        <a:solidFill>
                          <a:schemeClr val="bg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58ED5"/>
                    </a:solidFill>
                  </a:tcPr>
                </a:tc>
                <a:extLst>
                  <a:ext uri="{0D108BD9-81ED-4DB2-BD59-A6C34878D82A}">
                    <a16:rowId xmlns:a16="http://schemas.microsoft.com/office/drawing/2014/main" val="10000"/>
                  </a:ext>
                </a:extLst>
              </a:tr>
              <a:tr h="324703">
                <a:tc>
                  <a:txBody>
                    <a:bodyPr/>
                    <a:lstStyle/>
                    <a:p>
                      <a:r>
                        <a:rPr lang="en-US" b="0" dirty="0">
                          <a:solidFill>
                            <a:schemeClr val="tx1"/>
                          </a:solidFill>
                          <a:latin typeface="Cambria" charset="0"/>
                          <a:ea typeface="Cambria" charset="0"/>
                          <a:cs typeface="Cambria" charset="0"/>
                        </a:rPr>
                        <a:t>Total number of franchises.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1"/>
                  </a:ext>
                </a:extLst>
              </a:tr>
              <a:tr h="568230">
                <a:tc>
                  <a:txBody>
                    <a:bodyPr/>
                    <a:lstStyle/>
                    <a:p>
                      <a:r>
                        <a:rPr lang="en-US" dirty="0">
                          <a:solidFill>
                            <a:schemeClr val="tx1"/>
                          </a:solidFill>
                          <a:latin typeface="Cambria" charset="0"/>
                          <a:ea typeface="Cambria" charset="0"/>
                          <a:cs typeface="Cambria" charset="0"/>
                        </a:rPr>
                        <a:t>Number </a:t>
                      </a:r>
                      <a:r>
                        <a:rPr lang="en-US">
                          <a:solidFill>
                            <a:schemeClr val="tx1"/>
                          </a:solidFill>
                          <a:latin typeface="Cambria" charset="0"/>
                          <a:ea typeface="Cambria" charset="0"/>
                          <a:cs typeface="Cambria" charset="0"/>
                        </a:rPr>
                        <a:t>of franchise </a:t>
                      </a:r>
                      <a:r>
                        <a:rPr lang="en-US" dirty="0">
                          <a:solidFill>
                            <a:schemeClr val="tx1"/>
                          </a:solidFill>
                          <a:latin typeface="Cambria" charset="0"/>
                          <a:ea typeface="Cambria" charset="0"/>
                          <a:cs typeface="Cambria" charset="0"/>
                        </a:rPr>
                        <a:t>relationships</a:t>
                      </a:r>
                      <a:r>
                        <a:rPr lang="en-US" baseline="0" dirty="0">
                          <a:solidFill>
                            <a:schemeClr val="tx1"/>
                          </a:solidFill>
                          <a:latin typeface="Cambria" charset="0"/>
                          <a:ea typeface="Cambria" charset="0"/>
                          <a:cs typeface="Cambria" charset="0"/>
                        </a:rPr>
                        <a:t> that dissolved within the past year due to termination or non-renewal. </a:t>
                      </a:r>
                      <a:endParaRPr lang="en-US" dirty="0">
                        <a:solidFill>
                          <a:schemeClr val="tx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2"/>
                  </a:ext>
                </a:extLst>
              </a:tr>
              <a:tr h="324703">
                <a:tc>
                  <a:txBody>
                    <a:bodyPr/>
                    <a:lstStyle/>
                    <a:p>
                      <a:r>
                        <a:rPr lang="en-US" dirty="0">
                          <a:solidFill>
                            <a:schemeClr val="tx1"/>
                          </a:solidFill>
                          <a:latin typeface="Cambria" charset="0"/>
                          <a:ea typeface="Cambria" charset="0"/>
                          <a:cs typeface="Cambria" charset="0"/>
                        </a:rPr>
                        <a:t>The cost</a:t>
                      </a:r>
                      <a:r>
                        <a:rPr lang="en-US" baseline="0" dirty="0">
                          <a:solidFill>
                            <a:schemeClr val="tx1"/>
                          </a:solidFill>
                          <a:latin typeface="Cambria" charset="0"/>
                          <a:ea typeface="Cambria" charset="0"/>
                          <a:cs typeface="Cambria" charset="0"/>
                        </a:rPr>
                        <a:t> of</a:t>
                      </a:r>
                      <a:r>
                        <a:rPr lang="en-US" dirty="0">
                          <a:solidFill>
                            <a:schemeClr val="tx1"/>
                          </a:solidFill>
                          <a:latin typeface="Cambria" charset="0"/>
                          <a:ea typeface="Cambria" charset="0"/>
                          <a:cs typeface="Cambria" charset="0"/>
                        </a:rPr>
                        <a:t> starting and operating a franchise.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3"/>
                  </a:ext>
                </a:extLst>
              </a:tr>
              <a:tr h="1055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mbria" charset="0"/>
                          <a:ea typeface="Cambria" charset="0"/>
                          <a:cs typeface="Cambria" charset="0"/>
                        </a:rPr>
                        <a:t>Evidence that can back up claims about a franchisee’s potential earnings or details of earnings of current franchisees</a:t>
                      </a:r>
                      <a:r>
                        <a:rPr lang="en-US" baseline="0" dirty="0">
                          <a:solidFill>
                            <a:schemeClr val="tx1"/>
                          </a:solidFill>
                          <a:latin typeface="Cambria" charset="0"/>
                          <a:ea typeface="Cambria" charset="0"/>
                          <a:cs typeface="Cambria" charset="0"/>
                        </a:rPr>
                        <a:t> and contact information of at least 10 franchisees who live in the area where the franchisee is thinking of setting up shop.</a:t>
                      </a:r>
                      <a:endParaRPr lang="en-US" dirty="0">
                        <a:solidFill>
                          <a:schemeClr val="tx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4"/>
                  </a:ext>
                </a:extLst>
              </a:tr>
              <a:tr h="324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mbria" charset="0"/>
                          <a:ea typeface="Cambria" charset="0"/>
                          <a:cs typeface="Cambria" charset="0"/>
                        </a:rPr>
                        <a:t>An audited financial statement of the franchisor.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5"/>
                  </a:ext>
                </a:extLst>
              </a:tr>
              <a:tr h="56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Cambria" charset="0"/>
                          <a:ea typeface="Cambria" charset="0"/>
                          <a:cs typeface="Cambria" charset="0"/>
                        </a:rPr>
                        <a:t>The responsibilities</a:t>
                      </a:r>
                      <a:r>
                        <a:rPr lang="en-US" b="0" baseline="0" dirty="0">
                          <a:solidFill>
                            <a:schemeClr val="tx1"/>
                          </a:solidFill>
                          <a:latin typeface="Cambria" charset="0"/>
                          <a:ea typeface="Cambria" charset="0"/>
                          <a:cs typeface="Cambria" charset="0"/>
                        </a:rPr>
                        <a:t> and obligations franchisee and the franchisor have if a franchising agreement is in place.</a:t>
                      </a:r>
                      <a:endParaRPr lang="en-US" b="0" dirty="0">
                        <a:solidFill>
                          <a:schemeClr val="tx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6"/>
                  </a:ext>
                </a:extLst>
              </a:tr>
              <a:tr h="811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mbria" charset="0"/>
                          <a:ea typeface="Cambria" charset="0"/>
                          <a:cs typeface="Cambria" charset="0"/>
                        </a:rPr>
                        <a:t>Information</a:t>
                      </a:r>
                      <a:r>
                        <a:rPr lang="en-US" baseline="0" dirty="0">
                          <a:solidFill>
                            <a:schemeClr val="tx1"/>
                          </a:solidFill>
                          <a:latin typeface="Cambria" charset="0"/>
                          <a:ea typeface="Cambria" charset="0"/>
                          <a:cs typeface="Cambria" charset="0"/>
                        </a:rPr>
                        <a:t> about</a:t>
                      </a:r>
                      <a:r>
                        <a:rPr lang="en-US" dirty="0">
                          <a:solidFill>
                            <a:schemeClr val="tx1"/>
                          </a:solidFill>
                          <a:latin typeface="Cambria" charset="0"/>
                          <a:ea typeface="Cambria" charset="0"/>
                          <a:cs typeface="Cambria" charset="0"/>
                        </a:rPr>
                        <a:t> the franchisor’s key</a:t>
                      </a:r>
                      <a:r>
                        <a:rPr lang="en-US" baseline="0" dirty="0">
                          <a:solidFill>
                            <a:schemeClr val="tx1"/>
                          </a:solidFill>
                          <a:latin typeface="Cambria" charset="0"/>
                          <a:ea typeface="Cambria" charset="0"/>
                          <a:cs typeface="Cambria" charset="0"/>
                        </a:rPr>
                        <a:t> executives including their professional background and information about any legal actions being taken against the franchisors and other promoters. </a:t>
                      </a:r>
                      <a:endParaRPr lang="en-US" dirty="0">
                        <a:solidFill>
                          <a:schemeClr val="tx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7"/>
                  </a:ext>
                </a:extLst>
              </a:tr>
              <a:tr h="811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Cambria" charset="0"/>
                          <a:ea typeface="Cambria" charset="0"/>
                          <a:cs typeface="Cambria" charset="0"/>
                        </a:rPr>
                        <a:t>Information about legal actions taken by franchisor against other franchisees within the past year.</a:t>
                      </a:r>
                      <a:endParaRPr lang="en-US" dirty="0">
                        <a:solidFill>
                          <a:schemeClr val="tx1"/>
                        </a:solidFill>
                        <a:latin typeface="Cambria" charset="0"/>
                        <a:ea typeface="Cambria" charset="0"/>
                        <a:cs typeface="Cambri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8"/>
                  </a:ext>
                </a:extLst>
              </a:tr>
            </a:tbl>
          </a:graphicData>
        </a:graphic>
      </p:graphicFrame>
      <p:sp>
        <p:nvSpPr>
          <p:cNvPr id="6" name="TextBox 5"/>
          <p:cNvSpPr txBox="1"/>
          <p:nvPr/>
        </p:nvSpPr>
        <p:spPr>
          <a:xfrm>
            <a:off x="764638" y="6404038"/>
            <a:ext cx="9522823" cy="307777"/>
          </a:xfrm>
          <a:prstGeom prst="rect">
            <a:avLst/>
          </a:prstGeom>
          <a:noFill/>
        </p:spPr>
        <p:txBody>
          <a:bodyPr wrap="square" rtlCol="0">
            <a:spAutoFit/>
          </a:bodyPr>
          <a:lstStyle/>
          <a:p>
            <a:r>
              <a:rPr lang="en-US" sz="1400" dirty="0">
                <a:latin typeface="Cambria" charset="0"/>
                <a:ea typeface="Cambria" charset="0"/>
                <a:cs typeface="Cambria" charset="0"/>
              </a:rPr>
              <a:t>Source: Federal Trade Commission https://www.consumer.ftc.gov/articles/0067-buying- janitorial-service-franchise</a:t>
            </a:r>
          </a:p>
        </p:txBody>
      </p:sp>
    </p:spTree>
    <p:extLst>
      <p:ext uri="{BB962C8B-B14F-4D97-AF65-F5344CB8AC3E}">
        <p14:creationId xmlns:p14="http://schemas.microsoft.com/office/powerpoint/2010/main" val="1100015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6C37E-7F66-45CE-8041-923F25392151}"/>
              </a:ext>
            </a:extLst>
          </p:cNvPr>
          <p:cNvSpPr>
            <a:spLocks noGrp="1"/>
          </p:cNvSpPr>
          <p:nvPr>
            <p:ph type="title"/>
          </p:nvPr>
        </p:nvSpPr>
        <p:spPr/>
        <p:txBody>
          <a:bodyPr/>
          <a:lstStyle/>
          <a:p>
            <a:r>
              <a:rPr lang="en-US" dirty="0"/>
              <a:t>Benefits for Franchisee</a:t>
            </a:r>
          </a:p>
        </p:txBody>
      </p:sp>
      <p:sp>
        <p:nvSpPr>
          <p:cNvPr id="3" name="Content Placeholder 2">
            <a:extLst>
              <a:ext uri="{FF2B5EF4-FFF2-40B4-BE49-F238E27FC236}">
                <a16:creationId xmlns:a16="http://schemas.microsoft.com/office/drawing/2014/main" id="{13471C82-E5DC-4600-9D73-8525A7CA9E85}"/>
              </a:ext>
            </a:extLst>
          </p:cNvPr>
          <p:cNvSpPr>
            <a:spLocks noGrp="1"/>
          </p:cNvSpPr>
          <p:nvPr>
            <p:ph idx="1"/>
          </p:nvPr>
        </p:nvSpPr>
        <p:spPr>
          <a:xfrm>
            <a:off x="581192" y="2669258"/>
            <a:ext cx="11029615" cy="3678303"/>
          </a:xfrm>
        </p:spPr>
        <p:txBody>
          <a:bodyPr>
            <a:noAutofit/>
          </a:bodyPr>
          <a:lstStyle/>
          <a:p>
            <a:r>
              <a:rPr lang="en-US" sz="1600" dirty="0">
                <a:latin typeface="Times New Roman" panose="02020603050405020304" pitchFamily="18" charset="0"/>
                <a:cs typeface="Times New Roman" panose="02020603050405020304" pitchFamily="18" charset="0"/>
              </a:rPr>
              <a:t>Decision making</a:t>
            </a:r>
          </a:p>
          <a:p>
            <a:pPr lvl="1"/>
            <a:r>
              <a:rPr lang="en-US" sz="1600" dirty="0">
                <a:latin typeface="Times New Roman" panose="02020603050405020304" pitchFamily="18" charset="0"/>
                <a:cs typeface="Times New Roman" panose="02020603050405020304" pitchFamily="18" charset="0"/>
              </a:rPr>
              <a:t>Initial decisions</a:t>
            </a:r>
          </a:p>
          <a:p>
            <a:pPr lvl="2"/>
            <a:r>
              <a:rPr lang="en-US" dirty="0">
                <a:latin typeface="Times New Roman" panose="02020603050405020304" pitchFamily="18" charset="0"/>
                <a:cs typeface="Times New Roman" panose="02020603050405020304" pitchFamily="18" charset="0"/>
              </a:rPr>
              <a:t>Location (varies between franchisors)</a:t>
            </a:r>
          </a:p>
          <a:p>
            <a:pPr lvl="1"/>
            <a:r>
              <a:rPr lang="en-US" sz="1600" dirty="0">
                <a:latin typeface="Times New Roman" panose="02020603050405020304" pitchFamily="18" charset="0"/>
                <a:cs typeface="Times New Roman" panose="02020603050405020304" pitchFamily="18" charset="0"/>
              </a:rPr>
              <a:t>Business model</a:t>
            </a:r>
          </a:p>
          <a:p>
            <a:pPr lvl="2"/>
            <a:r>
              <a:rPr lang="en-US" dirty="0">
                <a:latin typeface="Times New Roman" panose="02020603050405020304" pitchFamily="18" charset="0"/>
                <a:cs typeface="Times New Roman" panose="02020603050405020304" pitchFamily="18" charset="0"/>
              </a:rPr>
              <a:t>Efficient practices</a:t>
            </a:r>
          </a:p>
          <a:p>
            <a:pPr lvl="1"/>
            <a:r>
              <a:rPr lang="en-US" sz="1600" dirty="0">
                <a:latin typeface="Times New Roman" panose="02020603050405020304" pitchFamily="18" charset="0"/>
                <a:cs typeface="Times New Roman" panose="02020603050405020304" pitchFamily="18" charset="0"/>
              </a:rPr>
              <a:t>Continuous coaching and support</a:t>
            </a:r>
          </a:p>
          <a:p>
            <a:pPr lvl="2"/>
            <a:r>
              <a:rPr lang="en-US" dirty="0">
                <a:latin typeface="Times New Roman" panose="02020603050405020304" pitchFamily="18" charset="0"/>
                <a:cs typeface="Times New Roman" panose="02020603050405020304" pitchFamily="18" charset="0"/>
              </a:rPr>
              <a:t>Legal, financial and other consulting consolidated</a:t>
            </a:r>
          </a:p>
          <a:p>
            <a:pPr lvl="1"/>
            <a:r>
              <a:rPr lang="en-US" sz="1600" dirty="0">
                <a:latin typeface="Times New Roman" panose="02020603050405020304" pitchFamily="18" charset="0"/>
                <a:cs typeface="Times New Roman" panose="02020603050405020304" pitchFamily="18" charset="0"/>
              </a:rPr>
              <a:t>Quality policing</a:t>
            </a:r>
          </a:p>
          <a:p>
            <a:r>
              <a:rPr lang="en-US" sz="1600" dirty="0">
                <a:latin typeface="Times New Roman" panose="02020603050405020304" pitchFamily="18" charset="0"/>
                <a:cs typeface="Times New Roman" panose="02020603050405020304" pitchFamily="18" charset="0"/>
              </a:rPr>
              <a:t>Brand name</a:t>
            </a:r>
          </a:p>
          <a:p>
            <a:pPr lvl="1"/>
            <a:r>
              <a:rPr lang="en-US" sz="1600" dirty="0">
                <a:latin typeface="Times New Roman" panose="02020603050405020304" pitchFamily="18" charset="0"/>
                <a:cs typeface="Times New Roman" panose="02020603050405020304" pitchFamily="18" charset="0"/>
              </a:rPr>
              <a:t>Predictable consumer base	</a:t>
            </a:r>
          </a:p>
          <a:p>
            <a:pPr lvl="2"/>
            <a:r>
              <a:rPr lang="en-US" dirty="0">
                <a:latin typeface="Times New Roman" panose="02020603050405020304" pitchFamily="18" charset="0"/>
                <a:cs typeface="Times New Roman" panose="02020603050405020304" pitchFamily="18" charset="0"/>
              </a:rPr>
              <a:t>Brand name loyalty</a:t>
            </a:r>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803212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BF4E6-226F-4377-B964-C5DBC4EA0DFB}"/>
              </a:ext>
            </a:extLst>
          </p:cNvPr>
          <p:cNvSpPr>
            <a:spLocks noGrp="1"/>
          </p:cNvSpPr>
          <p:nvPr>
            <p:ph type="title"/>
          </p:nvPr>
        </p:nvSpPr>
        <p:spPr/>
        <p:txBody>
          <a:bodyPr/>
          <a:lstStyle/>
          <a:p>
            <a:r>
              <a:rPr lang="en-US" dirty="0"/>
              <a:t>Benefits for Franchisor</a:t>
            </a:r>
          </a:p>
        </p:txBody>
      </p:sp>
      <p:sp>
        <p:nvSpPr>
          <p:cNvPr id="3" name="Content Placeholder 2">
            <a:extLst>
              <a:ext uri="{FF2B5EF4-FFF2-40B4-BE49-F238E27FC236}">
                <a16:creationId xmlns:a16="http://schemas.microsoft.com/office/drawing/2014/main" id="{0F32E8CF-4358-4E53-9E13-5C300E6C4B08}"/>
              </a:ext>
            </a:extLst>
          </p:cNvPr>
          <p:cNvSpPr>
            <a:spLocks noGrp="1"/>
          </p:cNvSpPr>
          <p:nvPr>
            <p:ph idx="1"/>
          </p:nvPr>
        </p:nvSpPr>
        <p:spPr>
          <a:xfrm>
            <a:off x="581192" y="2270238"/>
            <a:ext cx="11029615" cy="3678303"/>
          </a:xfrm>
        </p:spPr>
        <p:txBody>
          <a:bodyPr>
            <a:normAutofit/>
          </a:bodyPr>
          <a:lstStyle/>
          <a:p>
            <a:r>
              <a:rPr lang="en-US" sz="1600" dirty="0">
                <a:latin typeface="Times New Roman" panose="02020603050405020304" pitchFamily="18" charset="0"/>
                <a:cs typeface="Times New Roman" panose="02020603050405020304" pitchFamily="18" charset="0"/>
              </a:rPr>
              <a:t>Fast spread</a:t>
            </a:r>
          </a:p>
          <a:p>
            <a:pPr lvl="1"/>
            <a:r>
              <a:rPr lang="en-US" sz="1600" dirty="0">
                <a:latin typeface="Times New Roman" panose="02020603050405020304" pitchFamily="18" charset="0"/>
                <a:cs typeface="Times New Roman" panose="02020603050405020304" pitchFamily="18" charset="0"/>
              </a:rPr>
              <a:t>Franchising is quicker than hiring and training managers for new, company owned outlets.</a:t>
            </a:r>
          </a:p>
          <a:p>
            <a:r>
              <a:rPr lang="en-US" sz="1600" dirty="0">
                <a:latin typeface="Times New Roman" panose="02020603050405020304" pitchFamily="18" charset="0"/>
                <a:cs typeface="Times New Roman" panose="02020603050405020304" pitchFamily="18" charset="0"/>
              </a:rPr>
              <a:t>Local consultation and innovation</a:t>
            </a:r>
          </a:p>
          <a:p>
            <a:pPr lvl="1"/>
            <a:r>
              <a:rPr lang="en-US" sz="1600" dirty="0">
                <a:latin typeface="Times New Roman" panose="02020603050405020304" pitchFamily="18" charset="0"/>
                <a:cs typeface="Times New Roman" panose="02020603050405020304" pitchFamily="18" charset="0"/>
              </a:rPr>
              <a:t>Franchisees may possess local knowledge or innovative ideas that the franchisor would not have access to internally.</a:t>
            </a:r>
          </a:p>
          <a:p>
            <a:r>
              <a:rPr lang="en-US" sz="1600" dirty="0">
                <a:latin typeface="Times New Roman" panose="02020603050405020304" pitchFamily="18" charset="0"/>
                <a:cs typeface="Times New Roman" panose="02020603050405020304" pitchFamily="18" charset="0"/>
              </a:rPr>
              <a:t>Inherent incentive for franchisees</a:t>
            </a:r>
          </a:p>
          <a:p>
            <a:pPr lvl="1"/>
            <a:r>
              <a:rPr lang="en-US" sz="1600" dirty="0">
                <a:latin typeface="Times New Roman" panose="02020603050405020304" pitchFamily="18" charset="0"/>
                <a:cs typeface="Times New Roman" panose="02020603050405020304" pitchFamily="18" charset="0"/>
              </a:rPr>
              <a:t>Better profits for better performance</a:t>
            </a:r>
          </a:p>
          <a:p>
            <a:pPr lvl="1"/>
            <a:r>
              <a:rPr lang="en-US" sz="1600" dirty="0">
                <a:latin typeface="Times New Roman" panose="02020603050405020304" pitchFamily="18" charset="0"/>
                <a:cs typeface="Times New Roman" panose="02020603050405020304" pitchFamily="18" charset="0"/>
              </a:rPr>
              <a:t>Psychological factors</a:t>
            </a:r>
          </a:p>
          <a:p>
            <a:pPr lvl="1"/>
            <a:r>
              <a:rPr lang="en-US" sz="1600" dirty="0">
                <a:latin typeface="Times New Roman" panose="02020603050405020304" pitchFamily="18" charset="0"/>
                <a:cs typeface="Times New Roman" panose="02020603050405020304" pitchFamily="18" charset="0"/>
              </a:rPr>
              <a:t>Helps keep existing managers</a:t>
            </a:r>
          </a:p>
          <a:p>
            <a:endParaRPr lang="en-US" sz="1600" dirty="0"/>
          </a:p>
          <a:p>
            <a:endParaRPr lang="en-US" sz="1600" dirty="0"/>
          </a:p>
        </p:txBody>
      </p:sp>
    </p:spTree>
    <p:extLst>
      <p:ext uri="{BB962C8B-B14F-4D97-AF65-F5344CB8AC3E}">
        <p14:creationId xmlns:p14="http://schemas.microsoft.com/office/powerpoint/2010/main" val="742343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DF9D-62D5-491E-9FFC-44D17DB75446}"/>
              </a:ext>
            </a:extLst>
          </p:cNvPr>
          <p:cNvSpPr>
            <a:spLocks noGrp="1"/>
          </p:cNvSpPr>
          <p:nvPr>
            <p:ph type="title"/>
          </p:nvPr>
        </p:nvSpPr>
        <p:spPr/>
        <p:txBody>
          <a:bodyPr>
            <a:normAutofit fontScale="90000"/>
          </a:bodyPr>
          <a:lstStyle/>
          <a:p>
            <a:r>
              <a:rPr lang="en-US" dirty="0"/>
              <a:t>Table 8.1: Substantial franchise presence</a:t>
            </a:r>
          </a:p>
        </p:txBody>
      </p:sp>
      <p:graphicFrame>
        <p:nvGraphicFramePr>
          <p:cNvPr id="4" name="Content Placeholder 3">
            <a:extLst>
              <a:ext uri="{FF2B5EF4-FFF2-40B4-BE49-F238E27FC236}">
                <a16:creationId xmlns:a16="http://schemas.microsoft.com/office/drawing/2014/main" id="{30BF1467-0C24-45B3-8A7F-E69690FDB101}"/>
              </a:ext>
            </a:extLst>
          </p:cNvPr>
          <p:cNvGraphicFramePr>
            <a:graphicFrameLocks noGrp="1"/>
          </p:cNvGraphicFramePr>
          <p:nvPr>
            <p:ph idx="1"/>
            <p:extLst>
              <p:ext uri="{D42A27DB-BD31-4B8C-83A1-F6EECF244321}">
                <p14:modId xmlns:p14="http://schemas.microsoft.com/office/powerpoint/2010/main" val="3961136540"/>
              </p:ext>
            </p:extLst>
          </p:nvPr>
        </p:nvGraphicFramePr>
        <p:xfrm>
          <a:off x="3171990" y="1533378"/>
          <a:ext cx="5282693" cy="4776249"/>
        </p:xfrm>
        <a:graphic>
          <a:graphicData uri="http://schemas.openxmlformats.org/drawingml/2006/table">
            <a:tbl>
              <a:tblPr>
                <a:tableStyleId>{5C22544A-7EE6-4342-B048-85BDC9FD1C3A}</a:tableStyleId>
              </a:tblPr>
              <a:tblGrid>
                <a:gridCol w="1173208">
                  <a:extLst>
                    <a:ext uri="{9D8B030D-6E8A-4147-A177-3AD203B41FA5}">
                      <a16:colId xmlns:a16="http://schemas.microsoft.com/office/drawing/2014/main" val="4218881747"/>
                    </a:ext>
                  </a:extLst>
                </a:gridCol>
                <a:gridCol w="1554500">
                  <a:extLst>
                    <a:ext uri="{9D8B030D-6E8A-4147-A177-3AD203B41FA5}">
                      <a16:colId xmlns:a16="http://schemas.microsoft.com/office/drawing/2014/main" val="2975182145"/>
                    </a:ext>
                  </a:extLst>
                </a:gridCol>
                <a:gridCol w="1160172">
                  <a:extLst>
                    <a:ext uri="{9D8B030D-6E8A-4147-A177-3AD203B41FA5}">
                      <a16:colId xmlns:a16="http://schemas.microsoft.com/office/drawing/2014/main" val="3448276318"/>
                    </a:ext>
                  </a:extLst>
                </a:gridCol>
                <a:gridCol w="1394813">
                  <a:extLst>
                    <a:ext uri="{9D8B030D-6E8A-4147-A177-3AD203B41FA5}">
                      <a16:colId xmlns:a16="http://schemas.microsoft.com/office/drawing/2014/main" val="1170391525"/>
                    </a:ext>
                  </a:extLst>
                </a:gridCol>
              </a:tblGrid>
              <a:tr h="226243">
                <a:tc gridSpan="4">
                  <a:txBody>
                    <a:bodyPr/>
                    <a:lstStyle/>
                    <a:p>
                      <a:pPr algn="ctr" fontAlgn="b"/>
                      <a:r>
                        <a:rPr lang="en-US" sz="1100" u="none" strike="noStrike">
                          <a:effectLst/>
                        </a:rPr>
                        <a:t>Sectors </a:t>
                      </a:r>
                      <a:endParaRPr lang="en-US" sz="1100" b="1" i="0" u="none" strike="noStrike">
                        <a:solidFill>
                          <a:srgbClr val="FFFFFF"/>
                        </a:solidFill>
                        <a:effectLst/>
                        <a:latin typeface="Cambria" panose="02040503050406030204" pitchFamily="18" charset="0"/>
                      </a:endParaRPr>
                    </a:p>
                  </a:txBody>
                  <a:tcPr marL="6453" marR="6453" marT="6453"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8818252"/>
                  </a:ext>
                </a:extLst>
              </a:tr>
              <a:tr h="571474">
                <a:tc>
                  <a:txBody>
                    <a:bodyPr/>
                    <a:lstStyle/>
                    <a:p>
                      <a:pPr algn="ctr" fontAlgn="ctr"/>
                      <a:r>
                        <a:rPr lang="en-US" sz="900" u="none" strike="noStrike">
                          <a:effectLst/>
                        </a:rPr>
                        <a:t>Amusement </a:t>
                      </a:r>
                      <a:endParaRPr lang="en-US" sz="900" b="0" i="0" u="none" strike="noStrike">
                        <a:solidFill>
                          <a:srgbClr val="000000"/>
                        </a:solidFill>
                        <a:effectLst/>
                        <a:latin typeface="Calibri" panose="020F0502020204030204" pitchFamily="34" charset="0"/>
                      </a:endParaRPr>
                    </a:p>
                  </a:txBody>
                  <a:tcPr marL="6453" marR="6453" marT="6453" marB="0" anchor="ctr"/>
                </a:tc>
                <a:tc>
                  <a:txBody>
                    <a:bodyPr/>
                    <a:lstStyle/>
                    <a:p>
                      <a:pPr algn="ctr" fontAlgn="ctr"/>
                      <a:r>
                        <a:rPr lang="en-US" sz="900" u="none" strike="noStrike">
                          <a:effectLst/>
                        </a:rPr>
                        <a:t>Automobiles</a:t>
                      </a:r>
                      <a:endParaRPr lang="en-US" sz="900" b="0" i="0" u="none" strike="noStrike">
                        <a:solidFill>
                          <a:srgbClr val="000000"/>
                        </a:solidFill>
                        <a:effectLst/>
                        <a:latin typeface="Calibri" panose="020F0502020204030204" pitchFamily="34" charset="0"/>
                      </a:endParaRPr>
                    </a:p>
                  </a:txBody>
                  <a:tcPr marL="6453" marR="6453" marT="6453" marB="0" anchor="ctr"/>
                </a:tc>
                <a:tc>
                  <a:txBody>
                    <a:bodyPr/>
                    <a:lstStyle/>
                    <a:p>
                      <a:pPr algn="ctr" fontAlgn="ctr"/>
                      <a:r>
                        <a:rPr lang="en-US" sz="900" u="none" strike="noStrike" dirty="0">
                          <a:effectLst/>
                        </a:rPr>
                        <a:t>Business services </a:t>
                      </a:r>
                      <a:endParaRPr lang="en-US" sz="900" b="0" i="0" u="none" strike="noStrike" dirty="0">
                        <a:solidFill>
                          <a:srgbClr val="000000"/>
                        </a:solidFill>
                        <a:effectLst/>
                        <a:latin typeface="Calibri" panose="020F0502020204030204" pitchFamily="34" charset="0"/>
                      </a:endParaRPr>
                    </a:p>
                  </a:txBody>
                  <a:tcPr marL="6453" marR="6453" marT="6453" marB="0" anchor="ctr"/>
                </a:tc>
                <a:tc>
                  <a:txBody>
                    <a:bodyPr/>
                    <a:lstStyle/>
                    <a:p>
                      <a:pPr algn="ctr" fontAlgn="ctr"/>
                      <a:r>
                        <a:rPr lang="en-US" sz="900" u="none" strike="noStrike">
                          <a:effectLst/>
                        </a:rPr>
                        <a:t>Rental:</a:t>
                      </a:r>
                      <a:br>
                        <a:rPr lang="en-US" sz="900" u="none" strike="noStrike">
                          <a:effectLst/>
                        </a:rPr>
                      </a:br>
                      <a:r>
                        <a:rPr lang="en-US" sz="900" u="none" strike="noStrike">
                          <a:effectLst/>
                        </a:rPr>
                        <a:t>Service</a:t>
                      </a:r>
                      <a:br>
                        <a:rPr lang="en-US" sz="900" u="none" strike="noStrike">
                          <a:effectLst/>
                        </a:rPr>
                      </a:br>
                      <a:r>
                        <a:rPr lang="en-US" sz="900" u="none" strike="noStrike">
                          <a:effectLst/>
                        </a:rPr>
                        <a:t>equipment</a:t>
                      </a:r>
                      <a:endParaRPr lang="en-US" sz="900" b="0" i="0" u="none" strike="noStrike">
                        <a:solidFill>
                          <a:srgbClr val="000000"/>
                        </a:solidFill>
                        <a:effectLst/>
                        <a:latin typeface="Calibri" panose="020F0502020204030204" pitchFamily="34" charset="0"/>
                      </a:endParaRPr>
                    </a:p>
                  </a:txBody>
                  <a:tcPr marL="6453" marR="6453" marT="6453" marB="0" anchor="ctr"/>
                </a:tc>
                <a:extLst>
                  <a:ext uri="{0D108BD9-81ED-4DB2-BD59-A6C34878D82A}">
                    <a16:rowId xmlns:a16="http://schemas.microsoft.com/office/drawing/2014/main" val="2360642342"/>
                  </a:ext>
                </a:extLst>
              </a:tr>
              <a:tr h="827883">
                <a:tc>
                  <a:txBody>
                    <a:bodyPr/>
                    <a:lstStyle/>
                    <a:p>
                      <a:pPr algn="ctr" fontAlgn="ctr"/>
                      <a:r>
                        <a:rPr lang="en-US" sz="900" u="none" strike="noStrike">
                          <a:effectLst/>
                        </a:rPr>
                        <a:t>Building products and services</a:t>
                      </a:r>
                      <a:endParaRPr lang="en-US" sz="900" b="0" i="0" u="none" strike="noStrike">
                        <a:solidFill>
                          <a:srgbClr val="000000"/>
                        </a:solidFill>
                        <a:effectLst/>
                        <a:latin typeface="Calibri" panose="020F0502020204030204" pitchFamily="34" charset="0"/>
                      </a:endParaRPr>
                    </a:p>
                  </a:txBody>
                  <a:tcPr marL="6453" marR="6453" marT="6453" marB="0" anchor="ctr"/>
                </a:tc>
                <a:tc>
                  <a:txBody>
                    <a:bodyPr/>
                    <a:lstStyle/>
                    <a:p>
                      <a:pPr algn="ctr" fontAlgn="ctr"/>
                      <a:r>
                        <a:rPr lang="en-US" sz="900" u="none" strike="noStrike">
                          <a:effectLst/>
                        </a:rPr>
                        <a:t>Cleaning services and equipment </a:t>
                      </a:r>
                      <a:endParaRPr lang="en-US" sz="900" b="0" i="0" u="none" strike="noStrike">
                        <a:solidFill>
                          <a:srgbClr val="000000"/>
                        </a:solidFill>
                        <a:effectLst/>
                        <a:latin typeface="Calibri" panose="020F0502020204030204" pitchFamily="34" charset="0"/>
                      </a:endParaRPr>
                    </a:p>
                  </a:txBody>
                  <a:tcPr marL="6453" marR="6453" marT="6453" marB="0" anchor="ctr"/>
                </a:tc>
                <a:tc>
                  <a:txBody>
                    <a:bodyPr/>
                    <a:lstStyle/>
                    <a:p>
                      <a:pPr algn="ctr" fontAlgn="ctr"/>
                      <a:r>
                        <a:rPr lang="en-US" sz="900" u="none" strike="noStrike">
                          <a:effectLst/>
                        </a:rPr>
                        <a:t>Children's products, including clothing</a:t>
                      </a:r>
                      <a:endParaRPr lang="en-US" sz="900" b="0" i="0" u="none" strike="noStrike">
                        <a:solidFill>
                          <a:srgbClr val="000000"/>
                        </a:solidFill>
                        <a:effectLst/>
                        <a:latin typeface="Calibri" panose="020F0502020204030204" pitchFamily="34" charset="0"/>
                      </a:endParaRPr>
                    </a:p>
                  </a:txBody>
                  <a:tcPr marL="6453" marR="6453" marT="6453" marB="0" anchor="ctr"/>
                </a:tc>
                <a:tc>
                  <a:txBody>
                    <a:bodyPr/>
                    <a:lstStyle/>
                    <a:p>
                      <a:pPr algn="ctr" fontAlgn="ctr"/>
                      <a:r>
                        <a:rPr lang="en-US" sz="900" u="none" strike="noStrike">
                          <a:effectLst/>
                        </a:rPr>
                        <a:t>Shipping and packing </a:t>
                      </a:r>
                      <a:endParaRPr lang="en-US" sz="900" b="0" i="0" u="none" strike="noStrike">
                        <a:solidFill>
                          <a:srgbClr val="000000"/>
                        </a:solidFill>
                        <a:effectLst/>
                        <a:latin typeface="Calibri" panose="020F0502020204030204" pitchFamily="34" charset="0"/>
                      </a:endParaRPr>
                    </a:p>
                  </a:txBody>
                  <a:tcPr marL="6453" marR="6453" marT="6453" marB="0" anchor="ctr"/>
                </a:tc>
                <a:extLst>
                  <a:ext uri="{0D108BD9-81ED-4DB2-BD59-A6C34878D82A}">
                    <a16:rowId xmlns:a16="http://schemas.microsoft.com/office/drawing/2014/main" val="1485623701"/>
                  </a:ext>
                </a:extLst>
              </a:tr>
              <a:tr h="603316">
                <a:tc>
                  <a:txBody>
                    <a:bodyPr/>
                    <a:lstStyle/>
                    <a:p>
                      <a:pPr algn="ctr" fontAlgn="ctr"/>
                      <a:r>
                        <a:rPr lang="en-US" sz="900" u="none" strike="noStrike">
                          <a:effectLst/>
                        </a:rPr>
                        <a:t>Educational services </a:t>
                      </a:r>
                      <a:endParaRPr lang="en-US" sz="900" b="0" i="0" u="none" strike="noStrike" dirty="0">
                        <a:solidFill>
                          <a:srgbClr val="000000"/>
                        </a:solidFill>
                        <a:effectLst/>
                        <a:latin typeface="Calibri" panose="020F0502020204030204" pitchFamily="34" charset="0"/>
                      </a:endParaRPr>
                    </a:p>
                  </a:txBody>
                  <a:tcPr marL="6453" marR="6453" marT="6453" marB="0" anchor="ctr"/>
                </a:tc>
                <a:tc>
                  <a:txBody>
                    <a:bodyPr/>
                    <a:lstStyle/>
                    <a:p>
                      <a:pPr algn="ctr" fontAlgn="ctr"/>
                      <a:r>
                        <a:rPr lang="en-US" sz="900" u="none" strike="noStrike" dirty="0">
                          <a:effectLst/>
                        </a:rPr>
                        <a:t>Employment agencies</a:t>
                      </a:r>
                      <a:endParaRPr lang="en-US" sz="900" b="0" i="0" u="none" strike="noStrike" dirty="0">
                        <a:solidFill>
                          <a:srgbClr val="000000"/>
                        </a:solidFill>
                        <a:effectLst/>
                        <a:latin typeface="Calibri" panose="020F0502020204030204" pitchFamily="34" charset="0"/>
                      </a:endParaRPr>
                    </a:p>
                  </a:txBody>
                  <a:tcPr marL="6453" marR="6453" marT="6453" marB="0" anchor="ctr"/>
                </a:tc>
                <a:tc>
                  <a:txBody>
                    <a:bodyPr/>
                    <a:lstStyle/>
                    <a:p>
                      <a:pPr algn="ctr" fontAlgn="ctr"/>
                      <a:r>
                        <a:rPr lang="en-US" sz="900" u="none" strike="noStrike">
                          <a:effectLst/>
                        </a:rPr>
                        <a:t>Home furnishings/equipment </a:t>
                      </a:r>
                      <a:endParaRPr lang="en-US" sz="900" b="0" i="0" u="none" strike="noStrike">
                        <a:solidFill>
                          <a:srgbClr val="000000"/>
                        </a:solidFill>
                        <a:effectLst/>
                        <a:latin typeface="Cambria" panose="02040503050406030204" pitchFamily="18" charset="0"/>
                      </a:endParaRPr>
                    </a:p>
                  </a:txBody>
                  <a:tcPr marL="6453" marR="6453" marT="6453" marB="0" anchor="ctr"/>
                </a:tc>
                <a:tc>
                  <a:txBody>
                    <a:bodyPr/>
                    <a:lstStyle/>
                    <a:p>
                      <a:pPr algn="ctr" fontAlgn="ctr"/>
                      <a:r>
                        <a:rPr lang="en-US" sz="900" u="none" strike="noStrike">
                          <a:effectLst/>
                        </a:rPr>
                        <a:t>Lodging /hotels</a:t>
                      </a:r>
                      <a:endParaRPr lang="en-US" sz="900" b="0" i="0" u="none" strike="noStrike">
                        <a:solidFill>
                          <a:srgbClr val="000000"/>
                        </a:solidFill>
                        <a:effectLst/>
                        <a:latin typeface="Calibri" panose="020F0502020204030204" pitchFamily="34" charset="0"/>
                      </a:endParaRPr>
                    </a:p>
                  </a:txBody>
                  <a:tcPr marL="6453" marR="6453" marT="6453" marB="0" anchor="ctr"/>
                </a:tc>
                <a:extLst>
                  <a:ext uri="{0D108BD9-81ED-4DB2-BD59-A6C34878D82A}">
                    <a16:rowId xmlns:a16="http://schemas.microsoft.com/office/drawing/2014/main" val="4101487431"/>
                  </a:ext>
                </a:extLst>
              </a:tr>
              <a:tr h="871456">
                <a:tc>
                  <a:txBody>
                    <a:bodyPr/>
                    <a:lstStyle/>
                    <a:p>
                      <a:pPr algn="ctr" fontAlgn="ctr"/>
                      <a:r>
                        <a:rPr lang="en-US" sz="900" u="none" strike="noStrike">
                          <a:effectLst/>
                        </a:rPr>
                        <a:t>Maintenance</a:t>
                      </a:r>
                      <a:endParaRPr lang="en-US" sz="900" b="0" i="0" u="none" strike="noStrike">
                        <a:solidFill>
                          <a:srgbClr val="000000"/>
                        </a:solidFill>
                        <a:effectLst/>
                        <a:latin typeface="Calibri" panose="020F0502020204030204" pitchFamily="34" charset="0"/>
                      </a:endParaRPr>
                    </a:p>
                  </a:txBody>
                  <a:tcPr marL="6453" marR="6453" marT="6453" marB="0" anchor="ctr"/>
                </a:tc>
                <a:tc>
                  <a:txBody>
                    <a:bodyPr/>
                    <a:lstStyle/>
                    <a:p>
                      <a:pPr algn="ctr" fontAlgn="ctr"/>
                      <a:r>
                        <a:rPr lang="en-US" sz="900" u="none" strike="noStrike">
                          <a:effectLst/>
                        </a:rPr>
                        <a:t>Miscellaneous services</a:t>
                      </a:r>
                      <a:endParaRPr lang="en-US" sz="900" b="0" i="0" u="none" strike="noStrike">
                        <a:solidFill>
                          <a:srgbClr val="000000"/>
                        </a:solidFill>
                        <a:effectLst/>
                        <a:latin typeface="Calibri" panose="020F0502020204030204" pitchFamily="34" charset="0"/>
                      </a:endParaRPr>
                    </a:p>
                  </a:txBody>
                  <a:tcPr marL="6453" marR="6453" marT="6453" marB="0" anchor="ctr"/>
                </a:tc>
                <a:tc>
                  <a:txBody>
                    <a:bodyPr/>
                    <a:lstStyle/>
                    <a:p>
                      <a:pPr algn="ctr" fontAlgn="ctr"/>
                      <a:r>
                        <a:rPr lang="en-US" sz="900" u="none" strike="noStrike">
                          <a:effectLst/>
                        </a:rPr>
                        <a:t>Personal services and equipment</a:t>
                      </a:r>
                      <a:endParaRPr lang="en-US" sz="900" b="0" i="0" u="none" strike="noStrike">
                        <a:solidFill>
                          <a:srgbClr val="000000"/>
                        </a:solidFill>
                        <a:effectLst/>
                        <a:latin typeface="Cambria" panose="02040503050406030204" pitchFamily="18" charset="0"/>
                      </a:endParaRPr>
                    </a:p>
                  </a:txBody>
                  <a:tcPr marL="6453" marR="6453" marT="6453" marB="0" anchor="ctr"/>
                </a:tc>
                <a:tc>
                  <a:txBody>
                    <a:bodyPr/>
                    <a:lstStyle/>
                    <a:p>
                      <a:pPr algn="ctr" fontAlgn="ctr"/>
                      <a:r>
                        <a:rPr lang="en-US" sz="900" u="none" strike="noStrike">
                          <a:effectLst/>
                        </a:rPr>
                        <a:t>Pet services</a:t>
                      </a:r>
                      <a:endParaRPr lang="en-US" sz="900" b="0" i="0" u="none" strike="noStrike">
                        <a:solidFill>
                          <a:srgbClr val="000000"/>
                        </a:solidFill>
                        <a:effectLst/>
                        <a:latin typeface="Calibri" panose="020F0502020204030204" pitchFamily="34" charset="0"/>
                      </a:endParaRPr>
                    </a:p>
                  </a:txBody>
                  <a:tcPr marL="6453" marR="6453" marT="6453" marB="0" anchor="ctr"/>
                </a:tc>
                <a:extLst>
                  <a:ext uri="{0D108BD9-81ED-4DB2-BD59-A6C34878D82A}">
                    <a16:rowId xmlns:a16="http://schemas.microsoft.com/office/drawing/2014/main" val="3989300416"/>
                  </a:ext>
                </a:extLst>
              </a:tr>
              <a:tr h="603316">
                <a:tc>
                  <a:txBody>
                    <a:bodyPr/>
                    <a:lstStyle/>
                    <a:p>
                      <a:pPr algn="ctr" fontAlgn="ctr"/>
                      <a:r>
                        <a:rPr lang="en-US" sz="900" u="none" strike="noStrike">
                          <a:effectLst/>
                        </a:rPr>
                        <a:t>Photography and video</a:t>
                      </a:r>
                      <a:endParaRPr lang="en-US" sz="900" b="0" i="0" u="none" strike="noStrike">
                        <a:solidFill>
                          <a:srgbClr val="000000"/>
                        </a:solidFill>
                        <a:effectLst/>
                        <a:latin typeface="Calibri" panose="020F0502020204030204" pitchFamily="34" charset="0"/>
                      </a:endParaRPr>
                    </a:p>
                  </a:txBody>
                  <a:tcPr marL="6453" marR="6453" marT="6453" marB="0" anchor="ctr"/>
                </a:tc>
                <a:tc>
                  <a:txBody>
                    <a:bodyPr/>
                    <a:lstStyle/>
                    <a:p>
                      <a:pPr algn="ctr" fontAlgn="ctr"/>
                      <a:r>
                        <a:rPr lang="en-US" sz="900" u="none" strike="noStrike">
                          <a:effectLst/>
                        </a:rPr>
                        <a:t>Printing</a:t>
                      </a:r>
                      <a:endParaRPr lang="en-US" sz="900" b="0" i="0" u="none" strike="noStrike">
                        <a:solidFill>
                          <a:srgbClr val="000000"/>
                        </a:solidFill>
                        <a:effectLst/>
                        <a:latin typeface="Calibri" panose="020F0502020204030204" pitchFamily="34" charset="0"/>
                      </a:endParaRPr>
                    </a:p>
                  </a:txBody>
                  <a:tcPr marL="6453" marR="6453" marT="6453" marB="0" anchor="ctr"/>
                </a:tc>
                <a:tc>
                  <a:txBody>
                    <a:bodyPr/>
                    <a:lstStyle/>
                    <a:p>
                      <a:pPr algn="ctr" fontAlgn="ctr"/>
                      <a:r>
                        <a:rPr lang="en-US" sz="900" u="none" strike="noStrike">
                          <a:effectLst/>
                        </a:rPr>
                        <a:t>Quick services</a:t>
                      </a:r>
                      <a:endParaRPr lang="en-US" sz="900" b="0" i="0" u="none" strike="noStrike">
                        <a:solidFill>
                          <a:srgbClr val="000000"/>
                        </a:solidFill>
                        <a:effectLst/>
                        <a:latin typeface="Calibri" panose="020F0502020204030204" pitchFamily="34" charset="0"/>
                      </a:endParaRPr>
                    </a:p>
                  </a:txBody>
                  <a:tcPr marL="6453" marR="6453" marT="6453" marB="0" anchor="ctr"/>
                </a:tc>
                <a:tc>
                  <a:txBody>
                    <a:bodyPr/>
                    <a:lstStyle/>
                    <a:p>
                      <a:pPr algn="ctr" fontAlgn="ctr"/>
                      <a:r>
                        <a:rPr lang="en-US" sz="900" u="none" strike="noStrike">
                          <a:effectLst/>
                        </a:rPr>
                        <a:t>Restaurants:</a:t>
                      </a:r>
                      <a:br>
                        <a:rPr lang="en-US" sz="900" u="none" strike="noStrike">
                          <a:effectLst/>
                        </a:rPr>
                      </a:br>
                      <a:r>
                        <a:rPr lang="en-US" sz="900" u="none" strike="noStrike">
                          <a:effectLst/>
                        </a:rPr>
                        <a:t>Fast food</a:t>
                      </a:r>
                      <a:br>
                        <a:rPr lang="en-US" sz="900" u="none" strike="noStrike">
                          <a:effectLst/>
                        </a:rPr>
                      </a:br>
                      <a:r>
                        <a:rPr lang="en-US" sz="900" u="none" strike="noStrike">
                          <a:effectLst/>
                        </a:rPr>
                        <a:t>traditional</a:t>
                      </a:r>
                      <a:endParaRPr lang="en-US" sz="900" b="0" i="0" u="none" strike="noStrike">
                        <a:solidFill>
                          <a:srgbClr val="000000"/>
                        </a:solidFill>
                        <a:effectLst/>
                        <a:latin typeface="Calibri" panose="020F0502020204030204" pitchFamily="34" charset="0"/>
                      </a:endParaRPr>
                    </a:p>
                  </a:txBody>
                  <a:tcPr marL="6453" marR="6453" marT="6453" marB="0" anchor="ctr"/>
                </a:tc>
                <a:extLst>
                  <a:ext uri="{0D108BD9-81ED-4DB2-BD59-A6C34878D82A}">
                    <a16:rowId xmlns:a16="http://schemas.microsoft.com/office/drawing/2014/main" val="839578035"/>
                  </a:ext>
                </a:extLst>
              </a:tr>
              <a:tr h="1072561">
                <a:tc>
                  <a:txBody>
                    <a:bodyPr/>
                    <a:lstStyle/>
                    <a:p>
                      <a:pPr algn="ctr" fontAlgn="ctr"/>
                      <a:r>
                        <a:rPr lang="en-US" sz="900" u="none" strike="noStrike">
                          <a:effectLst/>
                        </a:rPr>
                        <a:t>Real estate</a:t>
                      </a:r>
                      <a:endParaRPr lang="en-US" sz="900" b="0" i="0" u="none" strike="noStrike">
                        <a:solidFill>
                          <a:srgbClr val="000000"/>
                        </a:solidFill>
                        <a:effectLst/>
                        <a:latin typeface="Calibri" panose="020F0502020204030204" pitchFamily="34" charset="0"/>
                      </a:endParaRPr>
                    </a:p>
                  </a:txBody>
                  <a:tcPr marL="6453" marR="6453" marT="6453" marB="0" anchor="ctr"/>
                </a:tc>
                <a:tc>
                  <a:txBody>
                    <a:bodyPr/>
                    <a:lstStyle/>
                    <a:p>
                      <a:pPr algn="ctr" fontAlgn="ctr"/>
                      <a:r>
                        <a:rPr lang="en-US" sz="900" u="none" strike="noStrike">
                          <a:effectLst/>
                        </a:rPr>
                        <a:t>Retail food </a:t>
                      </a:r>
                      <a:endParaRPr lang="en-US" sz="900" b="0" i="0" u="none" strike="noStrike">
                        <a:solidFill>
                          <a:srgbClr val="000000"/>
                        </a:solidFill>
                        <a:effectLst/>
                        <a:latin typeface="Calibri" panose="020F0502020204030204" pitchFamily="34" charset="0"/>
                      </a:endParaRPr>
                    </a:p>
                  </a:txBody>
                  <a:tcPr marL="6453" marR="6453" marT="6453" marB="0" anchor="ctr"/>
                </a:tc>
                <a:tc>
                  <a:txBody>
                    <a:bodyPr/>
                    <a:lstStyle/>
                    <a:p>
                      <a:pPr algn="ctr" fontAlgn="ctr"/>
                      <a:r>
                        <a:rPr lang="en-US" sz="900" u="none" strike="noStrike">
                          <a:effectLst/>
                        </a:rPr>
                        <a:t>Health and beauty (includes hair styling and cosmetology)</a:t>
                      </a:r>
                      <a:endParaRPr lang="en-US" sz="900" b="0" i="0" u="none" strike="noStrike">
                        <a:solidFill>
                          <a:srgbClr val="000000"/>
                        </a:solidFill>
                        <a:effectLst/>
                        <a:latin typeface="Calibri" panose="020F0502020204030204" pitchFamily="34" charset="0"/>
                      </a:endParaRPr>
                    </a:p>
                  </a:txBody>
                  <a:tcPr marL="6453" marR="6453" marT="6453" marB="0" anchor="ctr"/>
                </a:tc>
                <a:tc>
                  <a:txBody>
                    <a:bodyPr/>
                    <a:lstStyle/>
                    <a:p>
                      <a:pPr algn="ctr" fontAlgn="ctr"/>
                      <a:r>
                        <a:rPr lang="en-US" sz="900" u="none" strike="noStrike" dirty="0">
                          <a:effectLst/>
                        </a:rPr>
                        <a:t>Travel</a:t>
                      </a:r>
                      <a:endParaRPr lang="en-US" sz="900" b="0" i="0" u="none" strike="noStrike" dirty="0">
                        <a:solidFill>
                          <a:srgbClr val="000000"/>
                        </a:solidFill>
                        <a:effectLst/>
                        <a:latin typeface="Calibri" panose="020F0502020204030204" pitchFamily="34" charset="0"/>
                      </a:endParaRPr>
                    </a:p>
                  </a:txBody>
                  <a:tcPr marL="6453" marR="6453" marT="6453" marB="0" anchor="ctr"/>
                </a:tc>
                <a:extLst>
                  <a:ext uri="{0D108BD9-81ED-4DB2-BD59-A6C34878D82A}">
                    <a16:rowId xmlns:a16="http://schemas.microsoft.com/office/drawing/2014/main" val="2043493914"/>
                  </a:ext>
                </a:extLst>
              </a:tr>
            </a:tbl>
          </a:graphicData>
        </a:graphic>
      </p:graphicFrame>
    </p:spTree>
    <p:extLst>
      <p:ext uri="{BB962C8B-B14F-4D97-AF65-F5344CB8AC3E}">
        <p14:creationId xmlns:p14="http://schemas.microsoft.com/office/powerpoint/2010/main" val="229892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DA95-A2DC-4419-9408-DC497F3F9309}"/>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Reasons not to Franchise</a:t>
            </a:r>
          </a:p>
        </p:txBody>
      </p:sp>
      <p:sp>
        <p:nvSpPr>
          <p:cNvPr id="3" name="Content Placeholder 2">
            <a:extLst>
              <a:ext uri="{FF2B5EF4-FFF2-40B4-BE49-F238E27FC236}">
                <a16:creationId xmlns:a16="http://schemas.microsoft.com/office/drawing/2014/main" id="{515AE828-DB69-405C-B30C-5753BDC832E3}"/>
              </a:ext>
            </a:extLst>
          </p:cNvPr>
          <p:cNvSpPr>
            <a:spLocks noGrp="1"/>
          </p:cNvSpPr>
          <p:nvPr>
            <p:ph idx="1"/>
          </p:nvPr>
        </p:nvSpPr>
        <p:spPr>
          <a:xfrm>
            <a:off x="581191" y="2180496"/>
            <a:ext cx="11029615" cy="4045683"/>
          </a:xfrm>
        </p:spPr>
        <p:txBody>
          <a:bodyPr>
            <a:normAutofit/>
          </a:bodyPr>
          <a:lstStyle/>
          <a:p>
            <a:r>
              <a:rPr lang="en-US" dirty="0">
                <a:latin typeface="Times New Roman" panose="02020603050405020304" pitchFamily="18" charset="0"/>
                <a:cs typeface="Times New Roman" panose="02020603050405020304" pitchFamily="18" charset="0"/>
              </a:rPr>
              <a:t>Not the only option</a:t>
            </a:r>
          </a:p>
          <a:p>
            <a:r>
              <a:rPr lang="en-US" dirty="0">
                <a:latin typeface="Times New Roman" panose="02020603050405020304" pitchFamily="18" charset="0"/>
                <a:cs typeface="Times New Roman" panose="02020603050405020304" pitchFamily="18" charset="0"/>
              </a:rPr>
              <a:t>Franchising does not deal with misdirected effort</a:t>
            </a:r>
          </a:p>
          <a:p>
            <a:r>
              <a:rPr lang="en-US" dirty="0">
                <a:latin typeface="Times New Roman" panose="02020603050405020304" pitchFamily="18" charset="0"/>
                <a:cs typeface="Times New Roman" panose="02020603050405020304" pitchFamily="18" charset="0"/>
              </a:rPr>
              <a:t>Easier to manage quality</a:t>
            </a:r>
          </a:p>
          <a:p>
            <a:r>
              <a:rPr lang="en-US" dirty="0">
                <a:latin typeface="Times New Roman" panose="02020603050405020304" pitchFamily="18" charset="0"/>
                <a:cs typeface="Times New Roman" panose="02020603050405020304" pitchFamily="18" charset="0"/>
              </a:rPr>
              <a:t>Starbucks owns all of its stores and is able to effectively manage quality</a:t>
            </a:r>
          </a:p>
        </p:txBody>
      </p:sp>
    </p:spTree>
    <p:extLst>
      <p:ext uri="{BB962C8B-B14F-4D97-AF65-F5344CB8AC3E}">
        <p14:creationId xmlns:p14="http://schemas.microsoft.com/office/powerpoint/2010/main" val="44580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9851"/>
            <a:ext cx="6230983" cy="307777"/>
          </a:xfrm>
          <a:prstGeom prst="rect">
            <a:avLst/>
          </a:prstGeom>
          <a:noFill/>
        </p:spPr>
        <p:txBody>
          <a:bodyPr wrap="square" rtlCol="0">
            <a:spAutoFit/>
          </a:bodyPr>
          <a:lstStyle/>
          <a:p>
            <a:r>
              <a:rPr lang="en-US" sz="1400" b="1" dirty="0">
                <a:latin typeface="Cambria" charset="0"/>
                <a:ea typeface="Cambria" charset="0"/>
                <a:cs typeface="Cambria" charset="0"/>
              </a:rPr>
              <a:t>Figure 8.2 </a:t>
            </a:r>
            <a:r>
              <a:rPr lang="en-US" sz="1400" dirty="0">
                <a:latin typeface="Cambria" charset="0"/>
                <a:ea typeface="Cambria" charset="0"/>
                <a:cs typeface="Cambria" charset="0"/>
              </a:rPr>
              <a:t>Financial Performance Representation &amp; Projection</a:t>
            </a:r>
            <a:r>
              <a:rPr lang="en-US" sz="1400" b="1" dirty="0">
                <a:latin typeface="Cambria" charset="0"/>
                <a:ea typeface="Cambria" charset="0"/>
                <a:cs typeface="Cambria" charset="0"/>
              </a:rPr>
              <a:t> </a:t>
            </a:r>
          </a:p>
        </p:txBody>
      </p:sp>
      <p:sp>
        <p:nvSpPr>
          <p:cNvPr id="5" name="TextBox 4"/>
          <p:cNvSpPr txBox="1"/>
          <p:nvPr/>
        </p:nvSpPr>
        <p:spPr>
          <a:xfrm>
            <a:off x="0" y="6611778"/>
            <a:ext cx="9771017" cy="276999"/>
          </a:xfrm>
          <a:prstGeom prst="rect">
            <a:avLst/>
          </a:prstGeom>
          <a:noFill/>
        </p:spPr>
        <p:txBody>
          <a:bodyPr wrap="square" rtlCol="0">
            <a:spAutoFit/>
          </a:bodyPr>
          <a:lstStyle/>
          <a:p>
            <a:r>
              <a:rPr lang="en-US" sz="1200" dirty="0">
                <a:latin typeface="Cambria" charset="0"/>
                <a:ea typeface="Cambria" charset="0"/>
                <a:cs typeface="Cambria" charset="0"/>
              </a:rPr>
              <a:t>Source: https://www.ftc.gov/system/files/documents/plain-language/bus70-franchise-rule-compliance-guide.pdf</a:t>
            </a:r>
          </a:p>
        </p:txBody>
      </p:sp>
      <p:graphicFrame>
        <p:nvGraphicFramePr>
          <p:cNvPr id="8" name="Table 7"/>
          <p:cNvGraphicFramePr>
            <a:graphicFrameLocks noGrp="1"/>
          </p:cNvGraphicFramePr>
          <p:nvPr>
            <p:extLst/>
          </p:nvPr>
        </p:nvGraphicFramePr>
        <p:xfrm>
          <a:off x="0" y="434699"/>
          <a:ext cx="12192000" cy="6622264"/>
        </p:xfrm>
        <a:graphic>
          <a:graphicData uri="http://schemas.openxmlformats.org/drawingml/2006/table">
            <a:tbl>
              <a:tblPr firstRow="1" bandRow="1">
                <a:tableStyleId>{5C22544A-7EE6-4342-B048-85BDC9FD1C3A}</a:tableStyleId>
              </a:tblPr>
              <a:tblGrid>
                <a:gridCol w="6362163">
                  <a:extLst>
                    <a:ext uri="{9D8B030D-6E8A-4147-A177-3AD203B41FA5}">
                      <a16:colId xmlns:a16="http://schemas.microsoft.com/office/drawing/2014/main" val="20000"/>
                    </a:ext>
                  </a:extLst>
                </a:gridCol>
                <a:gridCol w="5829837">
                  <a:extLst>
                    <a:ext uri="{9D8B030D-6E8A-4147-A177-3AD203B41FA5}">
                      <a16:colId xmlns:a16="http://schemas.microsoft.com/office/drawing/2014/main" val="20001"/>
                    </a:ext>
                  </a:extLst>
                </a:gridCol>
              </a:tblGrid>
              <a:tr h="30735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Cambria" charset="0"/>
                          <a:ea typeface="Cambria" charset="0"/>
                          <a:cs typeface="Cambria" charset="0"/>
                        </a:rPr>
                        <a:t>Financial Performance Representation &amp; Projection</a:t>
                      </a:r>
                    </a:p>
                  </a:txBody>
                  <a:tcPr>
                    <a:solidFill>
                      <a:srgbClr val="558ED5"/>
                    </a:solidFill>
                  </a:tcPr>
                </a:tc>
                <a:tc hMerge="1">
                  <a:txBody>
                    <a:bodyPr/>
                    <a:lstStyle/>
                    <a:p>
                      <a:endParaRPr lang="en-US"/>
                    </a:p>
                  </a:txBody>
                  <a:tcPr/>
                </a:tc>
                <a:extLst>
                  <a:ext uri="{0D108BD9-81ED-4DB2-BD59-A6C34878D82A}">
                    <a16:rowId xmlns:a16="http://schemas.microsoft.com/office/drawing/2014/main" val="10000"/>
                  </a:ext>
                </a:extLst>
              </a:tr>
              <a:tr h="1112336">
                <a:tc gridSpan="2">
                  <a:txBody>
                    <a:bodyPr/>
                    <a:lstStyle/>
                    <a:p>
                      <a:r>
                        <a:rPr lang="en-US" sz="1600" dirty="0">
                          <a:latin typeface="Cambria" panose="02040503050406030204" pitchFamily="18" charset="0"/>
                          <a:ea typeface="Cambria" panose="02040503050406030204" pitchFamily="18" charset="0"/>
                        </a:rPr>
                        <a:t>Franchisors are permitted under FTC’s Franchise Rule to provide information about actual or potential financial performance of their franchised and/or company-owned outlets. However, such information should be included in the disclosure document and there should be actual basis for making these claims.</a:t>
                      </a:r>
                    </a:p>
                  </a:txBody>
                  <a:tcPr>
                    <a:solidFill>
                      <a:srgbClr val="D9D9D9"/>
                    </a:solidFill>
                  </a:tcPr>
                </a:tc>
                <a:tc hMerge="1">
                  <a:txBody>
                    <a:bodyPr/>
                    <a:lstStyle/>
                    <a:p>
                      <a:endParaRPr lang="en-US"/>
                    </a:p>
                  </a:txBody>
                  <a:tcPr/>
                </a:tc>
                <a:extLst>
                  <a:ext uri="{0D108BD9-81ED-4DB2-BD59-A6C34878D82A}">
                    <a16:rowId xmlns:a16="http://schemas.microsoft.com/office/drawing/2014/main" val="10001"/>
                  </a:ext>
                </a:extLst>
              </a:tr>
              <a:tr h="878160">
                <a:tc>
                  <a:txBody>
                    <a:bodyPr/>
                    <a:lstStyle/>
                    <a:p>
                      <a:r>
                        <a:rPr lang="en-US" sz="1600" dirty="0">
                          <a:latin typeface="Cambria" panose="02040503050406030204" pitchFamily="18" charset="0"/>
                          <a:ea typeface="Cambria" panose="02040503050406030204" pitchFamily="18" charset="0"/>
                        </a:rPr>
                        <a:t>Representation: 60 percent of existing Clean Clips Hair Salon franchisees in mid-sized metropolitan areas have had at least $300,000 in annual sales. Not all outlets have sold this amount. There is no guarantee you’ll do so, therefore you must understand the risk of not doing as well. </a:t>
                      </a:r>
                    </a:p>
                  </a:txBody>
                  <a:tcPr>
                    <a:solidFill>
                      <a:srgbClr val="B9CDE7"/>
                    </a:solidFill>
                  </a:tcPr>
                </a:tc>
                <a:tc>
                  <a:txBody>
                    <a:bodyPr/>
                    <a:lstStyle/>
                    <a:p>
                      <a:r>
                        <a:rPr lang="en-US" sz="1600" dirty="0">
                          <a:latin typeface="Cambria" panose="02040503050406030204" pitchFamily="18" charset="0"/>
                          <a:ea typeface="Cambria" panose="02040503050406030204" pitchFamily="18" charset="0"/>
                        </a:rPr>
                        <a:t>Projection: Our estimate is that for your first twelve months of operation your income would be $60,000. There is no guarantee that you’ll do as well, you must accept the risk of not doing as well.</a:t>
                      </a:r>
                    </a:p>
                  </a:txBody>
                  <a:tcPr>
                    <a:solidFill>
                      <a:srgbClr val="96B3D8"/>
                    </a:solidFill>
                  </a:tcPr>
                </a:tc>
                <a:extLst>
                  <a:ext uri="{0D108BD9-81ED-4DB2-BD59-A6C34878D82A}">
                    <a16:rowId xmlns:a16="http://schemas.microsoft.com/office/drawing/2014/main" val="10002"/>
                  </a:ext>
                </a:extLst>
              </a:tr>
              <a:tr h="1609960">
                <a:tc>
                  <a:txBody>
                    <a:bodyPr/>
                    <a:lstStyle/>
                    <a:p>
                      <a:r>
                        <a:rPr lang="en-US" sz="1600" dirty="0">
                          <a:latin typeface="Cambria" panose="02040503050406030204" pitchFamily="18" charset="0"/>
                          <a:ea typeface="Cambria" panose="02040503050406030204" pitchFamily="18" charset="0"/>
                        </a:rPr>
                        <a:t>Bases: These sales figures are based on the actual historical performance in calendar years 2015 and 2016 of Clean Clips  franchisees in five mid-sized metropolitan areas: Cincinnati, Denver, Seattle, Portland, and St. Louis. There are 400 Clean Clip franchisees in the entire Clean Clips system, of which 250 are in the above mentioned five cities. 150 of these 250 franchisees attained at least $300,000 in annual sales, </a:t>
                      </a:r>
                    </a:p>
                  </a:txBody>
                  <a:tcPr>
                    <a:solidFill>
                      <a:srgbClr val="B9CDE7"/>
                    </a:solidFill>
                  </a:tcPr>
                </a:tc>
                <a:tc>
                  <a:txBody>
                    <a:bodyPr/>
                    <a:lstStyle/>
                    <a:p>
                      <a:r>
                        <a:rPr lang="en-US" sz="1600" dirty="0">
                          <a:latin typeface="Cambria" panose="02040503050406030204" pitchFamily="18" charset="0"/>
                          <a:ea typeface="Cambria" panose="02040503050406030204" pitchFamily="18" charset="0"/>
                        </a:rPr>
                        <a:t>Bases: This projected income figure is derived from the actual historical performance of 55 first-year Clean Clips franchisees. There are 400 Clean Clips franchisees in the entire system, of which 55 began their first year in operation in calendar years 2015 or 2016. </a:t>
                      </a:r>
                    </a:p>
                  </a:txBody>
                  <a:tcPr>
                    <a:solidFill>
                      <a:srgbClr val="96B3D8"/>
                    </a:solidFill>
                  </a:tcPr>
                </a:tc>
                <a:extLst>
                  <a:ext uri="{0D108BD9-81ED-4DB2-BD59-A6C34878D82A}">
                    <a16:rowId xmlns:a16="http://schemas.microsoft.com/office/drawing/2014/main" val="10003"/>
                  </a:ext>
                </a:extLst>
              </a:tr>
              <a:tr h="2080928">
                <a:tc>
                  <a:txBody>
                    <a:bodyPr/>
                    <a:lstStyle/>
                    <a:p>
                      <a:r>
                        <a:rPr lang="en-US" sz="1600" dirty="0">
                          <a:latin typeface="Cambria" panose="02040503050406030204" pitchFamily="18" charset="0"/>
                          <a:ea typeface="Cambria" panose="02040503050406030204" pitchFamily="18" charset="0"/>
                        </a:rPr>
                        <a:t>Assumptions: Our study measured Clean Clips franchisees’ performance in mid-sized metropolitan areas. If your store were to be located in a different area (demographically or population size), these results may not be typical. Also, all the franchisees studied have been in business for at least 3 years. Sales in the first year tend to be about half of what a store that has been operating for 3 or more years generates.</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Assumptions: Forty-five of the franchisees included in our analyses are located in mid-sized metropolitan areas. If your store were to be located in a different area (demographically or population size), these results may not be typical.  These estimates also assume no economic downturn as that affects frequency of hair cuts and no additional competition from national hair salons. More details on our analyses can be provided upon request. </a:t>
                      </a:r>
                    </a:p>
                  </a:txBody>
                  <a:tcPr>
                    <a:solidFill>
                      <a:srgbClr val="96B3D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55853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7565-8A88-49F0-B192-36F4ED7C0DCB}"/>
              </a:ext>
            </a:extLst>
          </p:cNvPr>
          <p:cNvSpPr>
            <a:spLocks noGrp="1"/>
          </p:cNvSpPr>
          <p:nvPr>
            <p:ph type="title"/>
          </p:nvPr>
        </p:nvSpPr>
        <p:spPr/>
        <p:txBody>
          <a:bodyPr/>
          <a:lstStyle/>
          <a:p>
            <a:r>
              <a:rPr lang="en-US" dirty="0"/>
              <a:t>Important Sections</a:t>
            </a:r>
          </a:p>
        </p:txBody>
      </p:sp>
      <p:sp>
        <p:nvSpPr>
          <p:cNvPr id="3" name="Content Placeholder 2">
            <a:extLst>
              <a:ext uri="{FF2B5EF4-FFF2-40B4-BE49-F238E27FC236}">
                <a16:creationId xmlns:a16="http://schemas.microsoft.com/office/drawing/2014/main" id="{11AD5ABF-E5A6-45AC-BED2-0F39FB338875}"/>
              </a:ext>
            </a:extLst>
          </p:cNvPr>
          <p:cNvSpPr>
            <a:spLocks noGrp="1"/>
          </p:cNvSpPr>
          <p:nvPr>
            <p:ph idx="1"/>
          </p:nvPr>
        </p:nvSpPr>
        <p:spPr>
          <a:xfrm>
            <a:off x="581192" y="1871007"/>
            <a:ext cx="11029615" cy="3678303"/>
          </a:xfrm>
        </p:spPr>
        <p:txBody>
          <a:bodyPr>
            <a:normAutofit/>
          </a:bodyPr>
          <a:lstStyle/>
          <a:p>
            <a:r>
              <a:rPr lang="en-US" sz="2000" dirty="0">
                <a:latin typeface="Times New Roman" panose="02020603050405020304" pitchFamily="18" charset="0"/>
                <a:cs typeface="Times New Roman" panose="02020603050405020304" pitchFamily="18" charset="0"/>
              </a:rPr>
              <a:t>Payment</a:t>
            </a:r>
          </a:p>
          <a:p>
            <a:pPr lvl="1"/>
            <a:r>
              <a:rPr lang="en-US" sz="2000" dirty="0">
                <a:latin typeface="Times New Roman" panose="02020603050405020304" pitchFamily="18" charset="0"/>
                <a:cs typeface="Times New Roman" panose="02020603050405020304" pitchFamily="18" charset="0"/>
              </a:rPr>
              <a:t>Fees and their duration</a:t>
            </a:r>
          </a:p>
          <a:p>
            <a:r>
              <a:rPr lang="en-US" sz="2000" dirty="0">
                <a:latin typeface="Times New Roman" panose="02020603050405020304" pitchFamily="18" charset="0"/>
                <a:cs typeface="Times New Roman" panose="02020603050405020304" pitchFamily="18" charset="0"/>
              </a:rPr>
              <a:t>Real estate	</a:t>
            </a:r>
          </a:p>
          <a:p>
            <a:pPr lvl="1"/>
            <a:r>
              <a:rPr lang="en-US" sz="2000" dirty="0">
                <a:latin typeface="Times New Roman" panose="02020603050405020304" pitchFamily="18" charset="0"/>
                <a:cs typeface="Times New Roman" panose="02020603050405020304" pitchFamily="18" charset="0"/>
              </a:rPr>
              <a:t>Who holds lease</a:t>
            </a:r>
          </a:p>
          <a:p>
            <a:pPr lvl="1"/>
            <a:r>
              <a:rPr lang="en-US" sz="2000" dirty="0">
                <a:latin typeface="Times New Roman" panose="02020603050405020304" pitchFamily="18" charset="0"/>
                <a:cs typeface="Times New Roman" panose="02020603050405020304" pitchFamily="18" charset="0"/>
              </a:rPr>
              <a:t>How lease is transferred</a:t>
            </a:r>
          </a:p>
          <a:p>
            <a:r>
              <a:rPr lang="en-US" sz="2000" dirty="0">
                <a:latin typeface="Times New Roman" panose="02020603050405020304" pitchFamily="18" charset="0"/>
                <a:cs typeface="Times New Roman" panose="02020603050405020304" pitchFamily="18" charset="0"/>
              </a:rPr>
              <a:t>Termination</a:t>
            </a:r>
          </a:p>
          <a:p>
            <a:pPr lvl="1"/>
            <a:r>
              <a:rPr lang="en-US" sz="2000" dirty="0">
                <a:latin typeface="Times New Roman" panose="02020603050405020304" pitchFamily="18" charset="0"/>
                <a:cs typeface="Times New Roman" panose="02020603050405020304" pitchFamily="18" charset="0"/>
              </a:rPr>
              <a:t>How and why relationship ends</a:t>
            </a:r>
          </a:p>
        </p:txBody>
      </p:sp>
    </p:spTree>
    <p:extLst>
      <p:ext uri="{BB962C8B-B14F-4D97-AF65-F5344CB8AC3E}">
        <p14:creationId xmlns:p14="http://schemas.microsoft.com/office/powerpoint/2010/main" val="249891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82FB-91F2-42C0-9FE2-83AA69E709B6}"/>
              </a:ext>
            </a:extLst>
          </p:cNvPr>
          <p:cNvSpPr>
            <a:spLocks noGrp="1"/>
          </p:cNvSpPr>
          <p:nvPr>
            <p:ph type="title"/>
          </p:nvPr>
        </p:nvSpPr>
        <p:spPr/>
        <p:txBody>
          <a:bodyPr/>
          <a:lstStyle/>
          <a:p>
            <a:r>
              <a:rPr lang="en-US" dirty="0"/>
              <a:t>Payment Systems (Costs and Fees)</a:t>
            </a:r>
          </a:p>
        </p:txBody>
      </p:sp>
      <p:sp>
        <p:nvSpPr>
          <p:cNvPr id="3" name="Content Placeholder 2">
            <a:extLst>
              <a:ext uri="{FF2B5EF4-FFF2-40B4-BE49-F238E27FC236}">
                <a16:creationId xmlns:a16="http://schemas.microsoft.com/office/drawing/2014/main" id="{35BB4445-3C1D-4811-897B-1B5B045635BE}"/>
              </a:ext>
            </a:extLst>
          </p:cNvPr>
          <p:cNvSpPr>
            <a:spLocks noGrp="1"/>
          </p:cNvSpPr>
          <p:nvPr>
            <p:ph idx="1"/>
          </p:nvPr>
        </p:nvSpPr>
        <p:spPr>
          <a:xfrm>
            <a:off x="581192" y="1844495"/>
            <a:ext cx="11029615" cy="3678303"/>
          </a:xfrm>
        </p:spPr>
        <p:txBody>
          <a:bodyPr>
            <a:noAutofit/>
          </a:bodyPr>
          <a:lstStyle/>
          <a:p>
            <a:r>
              <a:rPr lang="en-US" sz="2000" dirty="0">
                <a:latin typeface="Times New Roman" panose="02020603050405020304" pitchFamily="18" charset="0"/>
                <a:cs typeface="Times New Roman" panose="02020603050405020304" pitchFamily="18" charset="0"/>
              </a:rPr>
              <a:t>Franchisee</a:t>
            </a:r>
          </a:p>
          <a:p>
            <a:pPr lvl="1"/>
            <a:r>
              <a:rPr lang="en-US" sz="2000" dirty="0">
                <a:latin typeface="Times New Roman" panose="02020603050405020304" pitchFamily="18" charset="0"/>
                <a:cs typeface="Times New Roman" panose="02020603050405020304" pitchFamily="18" charset="0"/>
              </a:rPr>
              <a:t>Initial ‘hostage’ cost</a:t>
            </a:r>
          </a:p>
          <a:p>
            <a:pPr lvl="1"/>
            <a:r>
              <a:rPr lang="en-US" sz="2000" dirty="0">
                <a:latin typeface="Times New Roman" panose="02020603050405020304" pitchFamily="18" charset="0"/>
                <a:cs typeface="Times New Roman" panose="02020603050405020304" pitchFamily="18" charset="0"/>
              </a:rPr>
              <a:t>Sunk costs</a:t>
            </a:r>
          </a:p>
          <a:p>
            <a:pPr lvl="2"/>
            <a:r>
              <a:rPr lang="en-US" sz="2000" dirty="0">
                <a:latin typeface="Times New Roman" panose="02020603050405020304" pitchFamily="18" charset="0"/>
                <a:cs typeface="Times New Roman" panose="02020603050405020304" pitchFamily="18" charset="0"/>
              </a:rPr>
              <a:t>Specialized décor and fixtures</a:t>
            </a:r>
          </a:p>
          <a:p>
            <a:pPr lvl="2"/>
            <a:r>
              <a:rPr lang="en-US" sz="2000" dirty="0">
                <a:latin typeface="Times New Roman" panose="02020603050405020304" pitchFamily="18" charset="0"/>
                <a:cs typeface="Times New Roman" panose="02020603050405020304" pitchFamily="18" charset="0"/>
              </a:rPr>
              <a:t>Equipment and necessities</a:t>
            </a:r>
          </a:p>
          <a:p>
            <a:r>
              <a:rPr lang="en-US" sz="2000" dirty="0">
                <a:latin typeface="Times New Roman" panose="02020603050405020304" pitchFamily="18" charset="0"/>
                <a:cs typeface="Times New Roman" panose="02020603050405020304" pitchFamily="18" charset="0"/>
              </a:rPr>
              <a:t>Franchisor</a:t>
            </a:r>
          </a:p>
          <a:p>
            <a:pPr lvl="1"/>
            <a:r>
              <a:rPr lang="en-US" sz="2000" dirty="0">
                <a:latin typeface="Times New Roman" panose="02020603050405020304" pitchFamily="18" charset="0"/>
                <a:cs typeface="Times New Roman" panose="02020603050405020304" pitchFamily="18" charset="0"/>
              </a:rPr>
              <a:t>Royalties on sales</a:t>
            </a:r>
          </a:p>
          <a:p>
            <a:pPr lvl="2"/>
            <a:r>
              <a:rPr lang="en-US" sz="2000" dirty="0">
                <a:latin typeface="Times New Roman" panose="02020603050405020304" pitchFamily="18" charset="0"/>
                <a:cs typeface="Times New Roman" panose="02020603050405020304" pitchFamily="18" charset="0"/>
              </a:rPr>
              <a:t>Does well when franchisee does well</a:t>
            </a:r>
          </a:p>
        </p:txBody>
      </p:sp>
    </p:spTree>
    <p:extLst>
      <p:ext uri="{BB962C8B-B14F-4D97-AF65-F5344CB8AC3E}">
        <p14:creationId xmlns:p14="http://schemas.microsoft.com/office/powerpoint/2010/main" val="1060217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D0A0-2462-4C28-88C1-FC9570C0F7D2}"/>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Example: Great clips (USA/Canada)</a:t>
            </a:r>
          </a:p>
        </p:txBody>
      </p:sp>
      <p:sp>
        <p:nvSpPr>
          <p:cNvPr id="3" name="Content Placeholder 2">
            <a:extLst>
              <a:ext uri="{FF2B5EF4-FFF2-40B4-BE49-F238E27FC236}">
                <a16:creationId xmlns:a16="http://schemas.microsoft.com/office/drawing/2014/main" id="{F22A67B3-AF45-4C9B-9E6A-BCD9D7CF369C}"/>
              </a:ext>
            </a:extLst>
          </p:cNvPr>
          <p:cNvSpPr>
            <a:spLocks noGrp="1"/>
          </p:cNvSpPr>
          <p:nvPr>
            <p:ph idx="1"/>
          </p:nvPr>
        </p:nvSpPr>
        <p:spPr>
          <a:xfrm>
            <a:off x="376839" y="1730027"/>
            <a:ext cx="7105481" cy="4045683"/>
          </a:xfrm>
        </p:spPr>
        <p:txBody>
          <a:bodyPr>
            <a:normAutofit fontScale="92500" lnSpcReduction="10000"/>
          </a:bodyPr>
          <a:lstStyle/>
          <a:p>
            <a:pPr marL="0" indent="0">
              <a:lnSpc>
                <a:spcPct val="90000"/>
              </a:lnSpc>
              <a:buNone/>
            </a:pPr>
            <a:r>
              <a:rPr lang="en-US" sz="1300" dirty="0">
                <a:latin typeface="Times New Roman" panose="02020603050405020304" pitchFamily="18" charset="0"/>
                <a:cs typeface="Times New Roman" panose="02020603050405020304" pitchFamily="18" charset="0"/>
              </a:rPr>
              <a:t>Established in 1982, Great Clips is a chain of walk-in (no appointment needed) hair salons that cut men’s, women’s, and children’s hair; the more than 4,000 franchised stores typically locate in strip malls. The company charges franchisees $20,000 to sign up and then 6 percent of sales as an ongoing royalty, usually requiring an initial term of 10 years. Franchisees also must contribute an additional 5 percent of their gross sales to a common advertising fund. Then Great Clips charges various fees for software, credit card and gift card processing, and so forth, which can reach several thousand dollars annually.  Accordingly, the initial investment needed to start a salon ranges from $137,000 - $258,000, depending on the chosen location. In turn, Great Clips requires potential franchisees to demonstrate net worth of at least $300,000 and liquid assets of $50,000.  Although an approved salon can be up and running in just 9-12 months, the key challenge is to find an acceptable location. In turn, Great Clips requires potential franchisees to demonstrate net worth of at least $300,000 and liquid $300,000 and liquid assets of $50,000.  Although an approved salon can be up and running in just 9 – 12 months, the key challenge is to find an acceptable location. The company establishes a protected radius (i.e., area around which no other Great Clips locations may open), which ranges from one-tenth to three-quarters of a mile, depending up on the local population density. Unlike some franchises (e.g., McDonald’s) that require franchisees to work the business full-time, Great Clips franchisees can use it as a semi-active investment and continue with their day jobs, while they monitor and manage the franchise on the side. Great Clips helps them do so by providing start-up advice, ongoing training, and encouragement to open multiple units (after they master the system, franchisees own an average of five units).</a:t>
            </a:r>
          </a:p>
        </p:txBody>
      </p:sp>
    </p:spTree>
    <p:extLst>
      <p:ext uri="{BB962C8B-B14F-4D97-AF65-F5344CB8AC3E}">
        <p14:creationId xmlns:p14="http://schemas.microsoft.com/office/powerpoint/2010/main" val="1503175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739C-A972-48B7-BBDA-AEE76C516B65}"/>
              </a:ext>
            </a:extLst>
          </p:cNvPr>
          <p:cNvSpPr>
            <a:spLocks noGrp="1"/>
          </p:cNvSpPr>
          <p:nvPr>
            <p:ph type="title"/>
          </p:nvPr>
        </p:nvSpPr>
        <p:spPr/>
        <p:txBody>
          <a:bodyPr>
            <a:normAutofit fontScale="90000"/>
          </a:bodyPr>
          <a:lstStyle/>
          <a:p>
            <a:r>
              <a:rPr lang="en-US" dirty="0"/>
              <a:t>Payment Systems (Costs and Fees cont.)</a:t>
            </a:r>
          </a:p>
        </p:txBody>
      </p:sp>
      <p:sp>
        <p:nvSpPr>
          <p:cNvPr id="3" name="Content Placeholder 2">
            <a:extLst>
              <a:ext uri="{FF2B5EF4-FFF2-40B4-BE49-F238E27FC236}">
                <a16:creationId xmlns:a16="http://schemas.microsoft.com/office/drawing/2014/main" id="{D2324E1D-EAC3-4940-949A-571FAE399FB3}"/>
              </a:ext>
            </a:extLst>
          </p:cNvPr>
          <p:cNvSpPr>
            <a:spLocks noGrp="1"/>
          </p:cNvSpPr>
          <p:nvPr>
            <p:ph idx="1"/>
          </p:nvPr>
        </p:nvSpPr>
        <p:spPr>
          <a:xfrm>
            <a:off x="581193" y="1858563"/>
            <a:ext cx="11029615" cy="3678303"/>
          </a:xfrm>
        </p:spPr>
        <p:txBody>
          <a:bodyPr>
            <a:noAutofit/>
          </a:bodyPr>
          <a:lstStyle/>
          <a:p>
            <a:r>
              <a:rPr lang="en-US" sz="1600" dirty="0">
                <a:latin typeface="Times New Roman" panose="02020603050405020304" pitchFamily="18" charset="0"/>
                <a:cs typeface="Times New Roman" panose="02020603050405020304" pitchFamily="18" charset="0"/>
              </a:rPr>
              <a:t>High initial cost, low royalties</a:t>
            </a:r>
          </a:p>
          <a:p>
            <a:pPr lvl="1"/>
            <a:r>
              <a:rPr lang="en-US" sz="1600" dirty="0">
                <a:latin typeface="Times New Roman" panose="02020603050405020304" pitchFamily="18" charset="0"/>
                <a:cs typeface="Times New Roman" panose="02020603050405020304" pitchFamily="18" charset="0"/>
              </a:rPr>
              <a:t>Less risk if franchisee tries to renegotiate contract</a:t>
            </a:r>
          </a:p>
          <a:p>
            <a:r>
              <a:rPr lang="en-US" sz="1600" dirty="0">
                <a:latin typeface="Times New Roman" panose="02020603050405020304" pitchFamily="18" charset="0"/>
                <a:cs typeface="Times New Roman" panose="02020603050405020304" pitchFamily="18" charset="0"/>
              </a:rPr>
              <a:t>Low initial cost, high royalties</a:t>
            </a:r>
          </a:p>
          <a:p>
            <a:pPr lvl="1"/>
            <a:r>
              <a:rPr lang="en-US" sz="1600" dirty="0">
                <a:latin typeface="Times New Roman" panose="02020603050405020304" pitchFamily="18" charset="0"/>
                <a:cs typeface="Times New Roman" panose="02020603050405020304" pitchFamily="18" charset="0"/>
              </a:rPr>
              <a:t>Shows not going to ‘take money and run’</a:t>
            </a:r>
          </a:p>
          <a:p>
            <a:pPr lvl="1"/>
            <a:r>
              <a:rPr lang="en-US" sz="1600" dirty="0">
                <a:latin typeface="Times New Roman" panose="02020603050405020304" pitchFamily="18" charset="0"/>
                <a:cs typeface="Times New Roman" panose="02020603050405020304" pitchFamily="18" charset="0"/>
              </a:rPr>
              <a:t>Easier to recruit franchisees</a:t>
            </a:r>
          </a:p>
          <a:p>
            <a:r>
              <a:rPr lang="en-US" sz="1600" dirty="0">
                <a:latin typeface="Times New Roman" panose="02020603050405020304" pitchFamily="18" charset="0"/>
                <a:cs typeface="Times New Roman" panose="02020603050405020304" pitchFamily="18" charset="0"/>
              </a:rPr>
              <a:t>Low initial cost and royalties</a:t>
            </a:r>
          </a:p>
          <a:p>
            <a:pPr lvl="1"/>
            <a:r>
              <a:rPr lang="en-US" sz="1600" dirty="0">
                <a:latin typeface="Times New Roman" panose="02020603050405020304" pitchFamily="18" charset="0"/>
                <a:cs typeface="Times New Roman" panose="02020603050405020304" pitchFamily="18" charset="0"/>
              </a:rPr>
              <a:t>Typical pattern</a:t>
            </a:r>
          </a:p>
          <a:p>
            <a:pPr lvl="1"/>
            <a:r>
              <a:rPr lang="en-US" sz="1600" dirty="0">
                <a:latin typeface="Times New Roman" panose="02020603050405020304" pitchFamily="18" charset="0"/>
                <a:cs typeface="Times New Roman" panose="02020603050405020304" pitchFamily="18" charset="0"/>
              </a:rPr>
              <a:t>Sunk costs usually deter renegotiations</a:t>
            </a:r>
          </a:p>
          <a:p>
            <a:pPr lvl="1"/>
            <a:r>
              <a:rPr lang="en-US" sz="1600" dirty="0">
                <a:latin typeface="Times New Roman" panose="02020603050405020304" pitchFamily="18" charset="0"/>
                <a:cs typeface="Times New Roman" panose="02020603050405020304" pitchFamily="18" charset="0"/>
              </a:rPr>
              <a:t>Low royalties influence loyalty to generous franchisor</a:t>
            </a:r>
          </a:p>
        </p:txBody>
      </p:sp>
    </p:spTree>
    <p:extLst>
      <p:ext uri="{BB962C8B-B14F-4D97-AF65-F5344CB8AC3E}">
        <p14:creationId xmlns:p14="http://schemas.microsoft.com/office/powerpoint/2010/main" val="339996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r>
              <a:rPr lang="en-US" dirty="0">
                <a:latin typeface="Times New Roman" charset="0"/>
                <a:ea typeface="Times New Roman" charset="0"/>
                <a:cs typeface="Times New Roman" charset="0"/>
              </a:rPr>
              <a:t> </a:t>
            </a:r>
          </a:p>
        </p:txBody>
      </p:sp>
      <p:sp>
        <p:nvSpPr>
          <p:cNvPr id="3" name="Content Placeholder 2"/>
          <p:cNvSpPr>
            <a:spLocks noGrp="1"/>
          </p:cNvSpPr>
          <p:nvPr>
            <p:ph sz="quarter" idx="13"/>
          </p:nvPr>
        </p:nvSpPr>
        <p:spPr/>
        <p:txBody>
          <a:bodyPr>
            <a:normAutofit lnSpcReduction="10000"/>
          </a:bodyPr>
          <a:lstStyle/>
          <a:p>
            <a:r>
              <a:rPr lang="en-US" b="1" dirty="0">
                <a:solidFill>
                  <a:schemeClr val="tx2">
                    <a:lumMod val="60000"/>
                    <a:lumOff val="40000"/>
                  </a:schemeClr>
                </a:solidFill>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Franchising</a:t>
            </a:r>
          </a:p>
          <a:p>
            <a:r>
              <a:rPr lang="en-US" b="1" dirty="0">
                <a:latin typeface="Times New Roman" charset="0"/>
                <a:ea typeface="Times New Roman" charset="0"/>
                <a:cs typeface="Times New Roman" charset="0"/>
              </a:rPr>
              <a:t>Product and trade name franchising</a:t>
            </a:r>
          </a:p>
          <a:p>
            <a:r>
              <a:rPr lang="en-US" b="1" dirty="0">
                <a:latin typeface="Times New Roman" charset="0"/>
                <a:ea typeface="Times New Roman" charset="0"/>
                <a:cs typeface="Times New Roman" charset="0"/>
              </a:rPr>
              <a:t>Business format franchising</a:t>
            </a:r>
          </a:p>
          <a:p>
            <a:r>
              <a:rPr lang="en-US" b="1" dirty="0">
                <a:latin typeface="Times New Roman" charset="0"/>
                <a:ea typeface="Times New Roman" charset="0"/>
                <a:cs typeface="Times New Roman" charset="0"/>
              </a:rPr>
              <a:t>Benefits for franchisee</a:t>
            </a:r>
          </a:p>
          <a:p>
            <a:r>
              <a:rPr lang="en-US" b="1" dirty="0">
                <a:latin typeface="Times New Roman" charset="0"/>
                <a:ea typeface="Times New Roman" charset="0"/>
                <a:cs typeface="Times New Roman" charset="0"/>
              </a:rPr>
              <a:t>Benefits for franchisor</a:t>
            </a:r>
          </a:p>
          <a:p>
            <a:r>
              <a:rPr lang="en-US" b="1" dirty="0">
                <a:latin typeface="Times New Roman" charset="0"/>
                <a:ea typeface="Times New Roman" charset="0"/>
                <a:cs typeface="Times New Roman" charset="0"/>
              </a:rPr>
              <a:t>Reasons not to franchise</a:t>
            </a:r>
          </a:p>
        </p:txBody>
      </p:sp>
      <p:cxnSp>
        <p:nvCxnSpPr>
          <p:cNvPr id="4" name="Straight Connector 3"/>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05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A8CB0-F1E9-4C98-9A2B-914AD406E04A}"/>
              </a:ext>
            </a:extLst>
          </p:cNvPr>
          <p:cNvSpPr>
            <a:spLocks noGrp="1"/>
          </p:cNvSpPr>
          <p:nvPr>
            <p:ph type="title"/>
          </p:nvPr>
        </p:nvSpPr>
        <p:spPr/>
        <p:txBody>
          <a:bodyPr/>
          <a:lstStyle/>
          <a:p>
            <a:r>
              <a:rPr lang="en-US" dirty="0"/>
              <a:t>Payment Systems (Leasing)</a:t>
            </a:r>
          </a:p>
        </p:txBody>
      </p:sp>
      <p:sp>
        <p:nvSpPr>
          <p:cNvPr id="3" name="Content Placeholder 2">
            <a:extLst>
              <a:ext uri="{FF2B5EF4-FFF2-40B4-BE49-F238E27FC236}">
                <a16:creationId xmlns:a16="http://schemas.microsoft.com/office/drawing/2014/main" id="{ABDA3D6A-1720-4B3C-9BE7-077A455CF0C4}"/>
              </a:ext>
            </a:extLst>
          </p:cNvPr>
          <p:cNvSpPr>
            <a:spLocks noGrp="1"/>
          </p:cNvSpPr>
          <p:nvPr>
            <p:ph idx="1"/>
          </p:nvPr>
        </p:nvSpPr>
        <p:spPr>
          <a:xfrm>
            <a:off x="581192" y="2152364"/>
            <a:ext cx="11029615" cy="3678303"/>
          </a:xfrm>
        </p:spPr>
        <p:txBody>
          <a:bodyPr>
            <a:normAutofit/>
          </a:bodyPr>
          <a:lstStyle/>
          <a:p>
            <a:r>
              <a:rPr lang="en-US" sz="2000" dirty="0">
                <a:latin typeface="Times New Roman" panose="02020603050405020304" pitchFamily="18" charset="0"/>
                <a:cs typeface="Times New Roman" panose="02020603050405020304" pitchFamily="18" charset="0"/>
              </a:rPr>
              <a:t>Franchisee owns lease</a:t>
            </a:r>
          </a:p>
          <a:p>
            <a:pPr lvl="1"/>
            <a:r>
              <a:rPr lang="en-US" sz="2000" dirty="0">
                <a:latin typeface="Times New Roman" panose="02020603050405020304" pitchFamily="18" charset="0"/>
                <a:cs typeface="Times New Roman" panose="02020603050405020304" pitchFamily="18" charset="0"/>
              </a:rPr>
              <a:t>More management from franchisor required</a:t>
            </a:r>
          </a:p>
          <a:p>
            <a:pPr lvl="1"/>
            <a:r>
              <a:rPr lang="en-US" sz="2000" dirty="0">
                <a:latin typeface="Times New Roman" panose="02020603050405020304" pitchFamily="18" charset="0"/>
                <a:cs typeface="Times New Roman" panose="02020603050405020304" pitchFamily="18" charset="0"/>
              </a:rPr>
              <a:t>More difficult for Franchisee to secure land</a:t>
            </a:r>
          </a:p>
          <a:p>
            <a:r>
              <a:rPr lang="en-US" sz="2000" dirty="0">
                <a:latin typeface="Times New Roman" panose="02020603050405020304" pitchFamily="18" charset="0"/>
                <a:cs typeface="Times New Roman" panose="02020603050405020304" pitchFamily="18" charset="0"/>
              </a:rPr>
              <a:t>Franchisor own lease</a:t>
            </a:r>
          </a:p>
          <a:p>
            <a:pPr lvl="1"/>
            <a:r>
              <a:rPr lang="en-US" sz="2000" dirty="0">
                <a:latin typeface="Times New Roman" panose="02020603050405020304" pitchFamily="18" charset="0"/>
                <a:cs typeface="Times New Roman" panose="02020603050405020304" pitchFamily="18" charset="0"/>
              </a:rPr>
              <a:t>Easier to secure property</a:t>
            </a:r>
          </a:p>
          <a:p>
            <a:pPr lvl="1"/>
            <a:r>
              <a:rPr lang="en-US" sz="2000" dirty="0">
                <a:latin typeface="Times New Roman" panose="02020603050405020304" pitchFamily="18" charset="0"/>
                <a:cs typeface="Times New Roman" panose="02020603050405020304" pitchFamily="18" charset="0"/>
              </a:rPr>
              <a:t>Relieves pressure from franchisee</a:t>
            </a:r>
          </a:p>
          <a:p>
            <a:pPr lvl="1"/>
            <a:r>
              <a:rPr lang="en-US" sz="2000" dirty="0">
                <a:latin typeface="Times New Roman" panose="02020603050405020304" pitchFamily="18" charset="0"/>
                <a:cs typeface="Times New Roman" panose="02020603050405020304" pitchFamily="18" charset="0"/>
              </a:rPr>
              <a:t>Easier to terminate franchisee (eviction)</a:t>
            </a:r>
          </a:p>
          <a:p>
            <a:pPr lvl="1"/>
            <a:endParaRPr lang="en-US" dirty="0"/>
          </a:p>
        </p:txBody>
      </p:sp>
    </p:spTree>
    <p:extLst>
      <p:ext uri="{BB962C8B-B14F-4D97-AF65-F5344CB8AC3E}">
        <p14:creationId xmlns:p14="http://schemas.microsoft.com/office/powerpoint/2010/main" val="3432365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785B-8F03-47AF-A96B-23C81E89CB98}"/>
              </a:ext>
            </a:extLst>
          </p:cNvPr>
          <p:cNvSpPr>
            <a:spLocks noGrp="1"/>
          </p:cNvSpPr>
          <p:nvPr>
            <p:ph type="title"/>
          </p:nvPr>
        </p:nvSpPr>
        <p:spPr/>
        <p:txBody>
          <a:bodyPr/>
          <a:lstStyle/>
          <a:p>
            <a:r>
              <a:rPr lang="en-US" dirty="0"/>
              <a:t>Termination</a:t>
            </a:r>
          </a:p>
        </p:txBody>
      </p:sp>
      <p:sp>
        <p:nvSpPr>
          <p:cNvPr id="3" name="Content Placeholder 2">
            <a:extLst>
              <a:ext uri="{FF2B5EF4-FFF2-40B4-BE49-F238E27FC236}">
                <a16:creationId xmlns:a16="http://schemas.microsoft.com/office/drawing/2014/main" id="{8A14DFD6-CF49-40C3-969D-B0023C4818F1}"/>
              </a:ext>
            </a:extLst>
          </p:cNvPr>
          <p:cNvSpPr>
            <a:spLocks noGrp="1"/>
          </p:cNvSpPr>
          <p:nvPr>
            <p:ph idx="1"/>
          </p:nvPr>
        </p:nvSpPr>
        <p:spPr>
          <a:xfrm>
            <a:off x="581193" y="1913210"/>
            <a:ext cx="11029615" cy="3678303"/>
          </a:xfrm>
        </p:spPr>
        <p:txBody>
          <a:bodyPr>
            <a:noAutofit/>
          </a:bodyPr>
          <a:lstStyle/>
          <a:p>
            <a:r>
              <a:rPr lang="en-US" sz="2000" dirty="0">
                <a:latin typeface="Times New Roman" panose="02020603050405020304" pitchFamily="18" charset="0"/>
                <a:cs typeface="Times New Roman" panose="02020603050405020304" pitchFamily="18" charset="0"/>
              </a:rPr>
              <a:t>Replacing franchisee is costly</a:t>
            </a:r>
          </a:p>
          <a:p>
            <a:pPr lvl="1"/>
            <a:r>
              <a:rPr lang="en-US" sz="2000" dirty="0">
                <a:latin typeface="Times New Roman" panose="02020603050405020304" pitchFamily="18" charset="0"/>
                <a:cs typeface="Times New Roman" panose="02020603050405020304" pitchFamily="18" charset="0"/>
              </a:rPr>
              <a:t>Must replace franchisee</a:t>
            </a:r>
          </a:p>
          <a:p>
            <a:pPr lvl="1"/>
            <a:r>
              <a:rPr lang="en-US" sz="2000" dirty="0">
                <a:latin typeface="Times New Roman" panose="02020603050405020304" pitchFamily="18" charset="0"/>
                <a:cs typeface="Times New Roman" panose="02020603050405020304" pitchFamily="18" charset="0"/>
              </a:rPr>
              <a:t>Franchisee can use leverage to negotiate</a:t>
            </a:r>
          </a:p>
          <a:p>
            <a:pPr lvl="1"/>
            <a:r>
              <a:rPr lang="en-US" sz="2000" dirty="0">
                <a:latin typeface="Times New Roman" panose="02020603050405020304" pitchFamily="18" charset="0"/>
                <a:cs typeface="Times New Roman" panose="02020603050405020304" pitchFamily="18" charset="0"/>
              </a:rPr>
              <a:t>Transfer fee and investments deter termination</a:t>
            </a:r>
          </a:p>
          <a:p>
            <a:pPr lvl="1"/>
            <a:r>
              <a:rPr lang="en-US" sz="2000" dirty="0">
                <a:latin typeface="Times New Roman" panose="02020603050405020304" pitchFamily="18" charset="0"/>
                <a:cs typeface="Times New Roman" panose="02020603050405020304" pitchFamily="18" charset="0"/>
              </a:rPr>
              <a:t>In the UK, many franchisees must find their own replacement</a:t>
            </a:r>
          </a:p>
          <a:p>
            <a:pPr lvl="2"/>
            <a:r>
              <a:rPr lang="en-US" sz="2000" dirty="0">
                <a:latin typeface="Times New Roman" panose="02020603050405020304" pitchFamily="18" charset="0"/>
                <a:cs typeface="Times New Roman" panose="02020603050405020304" pitchFamily="18" charset="0"/>
              </a:rPr>
              <a:t>Transfer fee must be paid if this is not possible</a:t>
            </a:r>
          </a:p>
          <a:p>
            <a:pPr lvl="1"/>
            <a:r>
              <a:rPr lang="en-US" sz="2000" dirty="0">
                <a:latin typeface="Times New Roman" panose="02020603050405020304" pitchFamily="18" charset="0"/>
                <a:cs typeface="Times New Roman" panose="02020603050405020304" pitchFamily="18" charset="0"/>
              </a:rPr>
              <a:t>Right of first refusal</a:t>
            </a:r>
          </a:p>
          <a:p>
            <a:pPr lvl="2"/>
            <a:r>
              <a:rPr lang="en-US" sz="2000" dirty="0">
                <a:latin typeface="Times New Roman" panose="02020603050405020304" pitchFamily="18" charset="0"/>
                <a:cs typeface="Times New Roman" panose="02020603050405020304" pitchFamily="18" charset="0"/>
              </a:rPr>
              <a:t>Can stop franchisee from selling with equal offer</a:t>
            </a:r>
          </a:p>
        </p:txBody>
      </p:sp>
    </p:spTree>
    <p:extLst>
      <p:ext uri="{BB962C8B-B14F-4D97-AF65-F5344CB8AC3E}">
        <p14:creationId xmlns:p14="http://schemas.microsoft.com/office/powerpoint/2010/main" val="2959062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8E67D-808B-416E-AC25-55597956006A}"/>
              </a:ext>
            </a:extLst>
          </p:cNvPr>
          <p:cNvSpPr>
            <a:spLocks noGrp="1"/>
          </p:cNvSpPr>
          <p:nvPr>
            <p:ph type="title"/>
          </p:nvPr>
        </p:nvSpPr>
        <p:spPr/>
        <p:txBody>
          <a:bodyPr/>
          <a:lstStyle/>
          <a:p>
            <a:r>
              <a:rPr lang="en-US" dirty="0"/>
              <a:t>Consistency</a:t>
            </a:r>
          </a:p>
        </p:txBody>
      </p:sp>
      <p:sp>
        <p:nvSpPr>
          <p:cNvPr id="3" name="Content Placeholder 2">
            <a:extLst>
              <a:ext uri="{FF2B5EF4-FFF2-40B4-BE49-F238E27FC236}">
                <a16:creationId xmlns:a16="http://schemas.microsoft.com/office/drawing/2014/main" id="{C10AEA98-4F3E-41CE-BA8E-915442EEEE45}"/>
              </a:ext>
            </a:extLst>
          </p:cNvPr>
          <p:cNvSpPr>
            <a:spLocks noGrp="1"/>
          </p:cNvSpPr>
          <p:nvPr>
            <p:ph idx="1"/>
          </p:nvPr>
        </p:nvSpPr>
        <p:spPr/>
        <p:txBody>
          <a:bodyPr>
            <a:normAutofit fontScale="70000" lnSpcReduction="20000"/>
          </a:bodyPr>
          <a:lstStyle/>
          <a:p>
            <a:r>
              <a:rPr lang="en-US" sz="2400" dirty="0">
                <a:latin typeface="Times New Roman" panose="02020603050405020304" pitchFamily="18" charset="0"/>
                <a:cs typeface="Times New Roman" panose="02020603050405020304" pitchFamily="18" charset="0"/>
              </a:rPr>
              <a:t>Most contracts very similar</a:t>
            </a:r>
          </a:p>
          <a:p>
            <a:r>
              <a:rPr lang="en-US" sz="2400" dirty="0">
                <a:latin typeface="Times New Roman" panose="02020603050405020304" pitchFamily="18" charset="0"/>
                <a:cs typeface="Times New Roman" panose="02020603050405020304" pitchFamily="18" charset="0"/>
              </a:rPr>
              <a:t>Written for long time periods</a:t>
            </a:r>
          </a:p>
          <a:p>
            <a:pPr lvl="1"/>
            <a:r>
              <a:rPr lang="en-US" sz="2400" dirty="0">
                <a:latin typeface="Times New Roman" panose="02020603050405020304" pitchFamily="18" charset="0"/>
                <a:cs typeface="Times New Roman" panose="02020603050405020304" pitchFamily="18" charset="0"/>
              </a:rPr>
              <a:t>15 years as an example</a:t>
            </a:r>
          </a:p>
          <a:p>
            <a:r>
              <a:rPr lang="en-US" sz="2400" dirty="0">
                <a:latin typeface="Times New Roman" panose="02020603050405020304" pitchFamily="18" charset="0"/>
                <a:cs typeface="Times New Roman" panose="02020603050405020304" pitchFamily="18" charset="0"/>
              </a:rPr>
              <a:t>Change little over time</a:t>
            </a:r>
          </a:p>
          <a:p>
            <a:pPr lvl="1"/>
            <a:r>
              <a:rPr lang="en-US" sz="2400" dirty="0">
                <a:latin typeface="Times New Roman" panose="02020603050405020304" pitchFamily="18" charset="0"/>
                <a:cs typeface="Times New Roman" panose="02020603050405020304" pitchFamily="18" charset="0"/>
              </a:rPr>
              <a:t>Some contracts might have raised royalties and fees when the franchise is better established</a:t>
            </a:r>
          </a:p>
          <a:p>
            <a:r>
              <a:rPr lang="en-US" sz="2400" dirty="0">
                <a:latin typeface="Times New Roman" panose="02020603050405020304" pitchFamily="18" charset="0"/>
                <a:cs typeface="Times New Roman" panose="02020603050405020304" pitchFamily="18" charset="0"/>
              </a:rPr>
              <a:t>Avoids legal fees</a:t>
            </a:r>
          </a:p>
          <a:p>
            <a:pPr lvl="1"/>
            <a:r>
              <a:rPr lang="en-US" sz="2400" dirty="0">
                <a:latin typeface="Times New Roman" panose="02020603050405020304" pitchFamily="18" charset="0"/>
                <a:cs typeface="Times New Roman" panose="02020603050405020304" pitchFamily="18" charset="0"/>
              </a:rPr>
              <a:t>Customizing a contract too much raises the price</a:t>
            </a:r>
          </a:p>
          <a:p>
            <a:r>
              <a:rPr lang="en-US" sz="2400" dirty="0">
                <a:latin typeface="Times New Roman" panose="02020603050405020304" pitchFamily="18" charset="0"/>
                <a:cs typeface="Times New Roman" panose="02020603050405020304" pitchFamily="18" charset="0"/>
              </a:rPr>
              <a:t>Fair</a:t>
            </a:r>
          </a:p>
          <a:p>
            <a:pPr lvl="1"/>
            <a:r>
              <a:rPr lang="en-US" sz="2400" dirty="0">
                <a:latin typeface="Times New Roman" panose="02020603050405020304" pitchFamily="18" charset="0"/>
                <a:cs typeface="Times New Roman" panose="02020603050405020304" pitchFamily="18" charset="0"/>
              </a:rPr>
              <a:t>Similar contracts avoid discrimination claims</a:t>
            </a:r>
          </a:p>
          <a:p>
            <a:pPr marL="0" indent="0">
              <a:buNone/>
            </a:pPr>
            <a:endParaRPr lang="en-US" dirty="0"/>
          </a:p>
        </p:txBody>
      </p:sp>
    </p:spTree>
    <p:extLst>
      <p:ext uri="{BB962C8B-B14F-4D97-AF65-F5344CB8AC3E}">
        <p14:creationId xmlns:p14="http://schemas.microsoft.com/office/powerpoint/2010/main" val="1046794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4CB10-10CB-4C47-A790-8A22E62BC206}"/>
              </a:ext>
            </a:extLst>
          </p:cNvPr>
          <p:cNvSpPr>
            <a:spLocks noGrp="1"/>
          </p:cNvSpPr>
          <p:nvPr>
            <p:ph type="title"/>
          </p:nvPr>
        </p:nvSpPr>
        <p:spPr/>
        <p:txBody>
          <a:bodyPr/>
          <a:lstStyle/>
          <a:p>
            <a:r>
              <a:rPr lang="en-US" dirty="0"/>
              <a:t>Enforcement</a:t>
            </a:r>
          </a:p>
        </p:txBody>
      </p:sp>
      <p:sp>
        <p:nvSpPr>
          <p:cNvPr id="3" name="Content Placeholder 2">
            <a:extLst>
              <a:ext uri="{FF2B5EF4-FFF2-40B4-BE49-F238E27FC236}">
                <a16:creationId xmlns:a16="http://schemas.microsoft.com/office/drawing/2014/main" id="{94AC3063-A4BA-4EEB-865D-1492102452B3}"/>
              </a:ext>
            </a:extLst>
          </p:cNvPr>
          <p:cNvSpPr>
            <a:spLocks noGrp="1"/>
          </p:cNvSpPr>
          <p:nvPr>
            <p:ph idx="1"/>
          </p:nvPr>
        </p:nvSpPr>
        <p:spPr>
          <a:xfrm>
            <a:off x="581193" y="1758163"/>
            <a:ext cx="11029615" cy="3678303"/>
          </a:xfrm>
        </p:spPr>
        <p:txBody>
          <a:bodyPr>
            <a:normAutofit lnSpcReduction="10000"/>
          </a:bodyPr>
          <a:lstStyle/>
          <a:p>
            <a:r>
              <a:rPr lang="en-US" sz="2000" dirty="0">
                <a:latin typeface="Times New Roman" panose="02020603050405020304" pitchFamily="18" charset="0"/>
                <a:cs typeface="Times New Roman" panose="02020603050405020304" pitchFamily="18" charset="0"/>
              </a:rPr>
              <a:t>Reputation and trust major factor</a:t>
            </a:r>
          </a:p>
          <a:p>
            <a:pPr lvl="1"/>
            <a:r>
              <a:rPr lang="en-US" sz="2000" dirty="0">
                <a:latin typeface="Times New Roman" panose="02020603050405020304" pitchFamily="18" charset="0"/>
                <a:cs typeface="Times New Roman" panose="02020603050405020304" pitchFamily="18" charset="0"/>
              </a:rPr>
              <a:t>Incentive to treat franchisees fairly</a:t>
            </a:r>
          </a:p>
          <a:p>
            <a:pPr lvl="1"/>
            <a:r>
              <a:rPr lang="en-US" sz="2000" dirty="0">
                <a:latin typeface="Times New Roman" panose="02020603050405020304" pitchFamily="18" charset="0"/>
                <a:cs typeface="Times New Roman" panose="02020603050405020304" pitchFamily="18" charset="0"/>
              </a:rPr>
              <a:t>Franchisees giving leniency more likely to be fully engaged and trusting</a:t>
            </a:r>
          </a:p>
          <a:p>
            <a:r>
              <a:rPr lang="en-US" sz="2000" dirty="0">
                <a:latin typeface="Times New Roman" panose="02020603050405020304" pitchFamily="18" charset="0"/>
                <a:cs typeface="Times New Roman" panose="02020603050405020304" pitchFamily="18" charset="0"/>
              </a:rPr>
              <a:t>Contracts often used as guidelines</a:t>
            </a:r>
          </a:p>
          <a:p>
            <a:pPr lvl="1"/>
            <a:r>
              <a:rPr lang="en-US" sz="2000" dirty="0">
                <a:latin typeface="Times New Roman" panose="02020603050405020304" pitchFamily="18" charset="0"/>
                <a:cs typeface="Times New Roman" panose="02020603050405020304" pitchFamily="18" charset="0"/>
              </a:rPr>
              <a:t>Franchisors weigh each response to infractions carefully to maintain relations</a:t>
            </a:r>
          </a:p>
          <a:p>
            <a:r>
              <a:rPr lang="en-US" sz="2000" dirty="0">
                <a:latin typeface="Times New Roman" panose="02020603050405020304" pitchFamily="18" charset="0"/>
                <a:cs typeface="Times New Roman" panose="02020603050405020304" pitchFamily="18" charset="0"/>
              </a:rPr>
              <a:t>Contracts incentivize self-enforcement</a:t>
            </a:r>
          </a:p>
          <a:p>
            <a:r>
              <a:rPr lang="en-US" sz="2000" dirty="0">
                <a:latin typeface="Times New Roman" panose="02020603050405020304" pitchFamily="18" charset="0"/>
                <a:cs typeface="Times New Roman" panose="02020603050405020304" pitchFamily="18" charset="0"/>
              </a:rPr>
              <a:t>Most clauses preventing cheating open back doors</a:t>
            </a:r>
          </a:p>
        </p:txBody>
      </p:sp>
    </p:spTree>
    <p:extLst>
      <p:ext uri="{BB962C8B-B14F-4D97-AF65-F5344CB8AC3E}">
        <p14:creationId xmlns:p14="http://schemas.microsoft.com/office/powerpoint/2010/main" val="4079401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8.2 : enforcing franchise contract</a:t>
            </a:r>
          </a:p>
        </p:txBody>
      </p:sp>
      <p:graphicFrame>
        <p:nvGraphicFramePr>
          <p:cNvPr id="4" name="Content Placeholder 3">
            <a:extLst>
              <a:ext uri="{FF2B5EF4-FFF2-40B4-BE49-F238E27FC236}">
                <a16:creationId xmlns:a16="http://schemas.microsoft.com/office/drawing/2014/main" id="{E3680FD2-882B-493D-A688-8F0B03CC2F47}"/>
              </a:ext>
            </a:extLst>
          </p:cNvPr>
          <p:cNvGraphicFramePr>
            <a:graphicFrameLocks noGrp="1"/>
          </p:cNvGraphicFramePr>
          <p:nvPr>
            <p:ph idx="1"/>
            <p:extLst>
              <p:ext uri="{D42A27DB-BD31-4B8C-83A1-F6EECF244321}">
                <p14:modId xmlns:p14="http://schemas.microsoft.com/office/powerpoint/2010/main" val="3601644184"/>
              </p:ext>
            </p:extLst>
          </p:nvPr>
        </p:nvGraphicFramePr>
        <p:xfrm>
          <a:off x="2463799" y="2061711"/>
          <a:ext cx="7264401" cy="3467100"/>
        </p:xfrm>
        <a:graphic>
          <a:graphicData uri="http://schemas.openxmlformats.org/drawingml/2006/table">
            <a:tbl>
              <a:tblPr/>
              <a:tblGrid>
                <a:gridCol w="7264401">
                  <a:extLst>
                    <a:ext uri="{9D8B030D-6E8A-4147-A177-3AD203B41FA5}">
                      <a16:colId xmlns:a16="http://schemas.microsoft.com/office/drawing/2014/main" val="2015700341"/>
                    </a:ext>
                  </a:extLst>
                </a:gridCol>
              </a:tblGrid>
              <a:tr h="228600">
                <a:tc>
                  <a:txBody>
                    <a:bodyPr/>
                    <a:lstStyle/>
                    <a:p>
                      <a:pPr algn="ctr" fontAlgn="b"/>
                      <a:r>
                        <a:rPr lang="en-US" sz="1400" b="1" i="0" u="none" strike="noStrike">
                          <a:solidFill>
                            <a:srgbClr val="FFFFFF"/>
                          </a:solidFill>
                          <a:effectLst/>
                          <a:latin typeface="Cambria" panose="02040503050406030204" pitchFamily="18" charset="0"/>
                        </a:rPr>
                        <a:t>Theoretical Rationales for Enforcing Contracts/Punishing Transgressions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extLst>
                  <a:ext uri="{0D108BD9-81ED-4DB2-BD59-A6C34878D82A}">
                    <a16:rowId xmlns:a16="http://schemas.microsoft.com/office/drawing/2014/main" val="2824998864"/>
                  </a:ext>
                </a:extLst>
              </a:tr>
              <a:tr h="1257300">
                <a:tc>
                  <a:txBody>
                    <a:bodyPr/>
                    <a:lstStyle/>
                    <a:p>
                      <a:pPr algn="l" fontAlgn="ctr"/>
                      <a:r>
                        <a:rPr lang="en-US" sz="1400" b="0" i="0" u="none" strike="noStrike" dirty="0">
                          <a:solidFill>
                            <a:srgbClr val="000000"/>
                          </a:solidFill>
                          <a:effectLst/>
                          <a:latin typeface="Cambria" panose="02040503050406030204" pitchFamily="18" charset="0"/>
                        </a:rPr>
                        <a:t>• Sourcing from a supplier other than those approved by the franchisor.</a:t>
                      </a:r>
                      <a:br>
                        <a:rPr lang="en-US" sz="1400" b="0" i="0" u="none" strike="noStrike" dirty="0">
                          <a:solidFill>
                            <a:srgbClr val="000000"/>
                          </a:solidFill>
                          <a:effectLst/>
                          <a:latin typeface="Cambria" panose="02040503050406030204" pitchFamily="18" charset="0"/>
                        </a:rPr>
                      </a:br>
                      <a:r>
                        <a:rPr lang="en-US" sz="1400" b="0" i="0" u="none" strike="noStrike" dirty="0">
                          <a:solidFill>
                            <a:srgbClr val="000000"/>
                          </a:solidFill>
                          <a:effectLst/>
                          <a:latin typeface="Cambria" panose="02040503050406030204" pitchFamily="18" charset="0"/>
                        </a:rPr>
                        <a:t>• Failing to maintain the look and ambiance of the premises.</a:t>
                      </a:r>
                      <a:br>
                        <a:rPr lang="en-US" sz="1400" b="0" i="0" u="none" strike="noStrike" dirty="0">
                          <a:solidFill>
                            <a:srgbClr val="000000"/>
                          </a:solidFill>
                          <a:effectLst/>
                          <a:latin typeface="Cambria" panose="02040503050406030204" pitchFamily="18" charset="0"/>
                        </a:rPr>
                      </a:br>
                      <a:r>
                        <a:rPr lang="en-US" sz="1400" b="0" i="0" u="none" strike="noStrike" dirty="0">
                          <a:solidFill>
                            <a:srgbClr val="000000"/>
                          </a:solidFill>
                          <a:effectLst/>
                          <a:latin typeface="Cambria" panose="02040503050406030204" pitchFamily="18" charset="0"/>
                        </a:rPr>
                        <a:t>• Violating the franchisor's standards and procedures.</a:t>
                      </a:r>
                      <a:br>
                        <a:rPr lang="en-US" sz="1400" b="0" i="0" u="none" strike="noStrike" dirty="0">
                          <a:solidFill>
                            <a:srgbClr val="000000"/>
                          </a:solidFill>
                          <a:effectLst/>
                          <a:latin typeface="Cambria" panose="02040503050406030204" pitchFamily="18" charset="0"/>
                        </a:rPr>
                      </a:br>
                      <a:r>
                        <a:rPr lang="en-US" sz="1400" b="0" i="0" u="none" strike="noStrike" dirty="0">
                          <a:solidFill>
                            <a:srgbClr val="000000"/>
                          </a:solidFill>
                          <a:effectLst/>
                          <a:latin typeface="Cambria" panose="02040503050406030204" pitchFamily="18" charset="0"/>
                        </a:rPr>
                        <a:t>• Failing to pay advertising fees.</a:t>
                      </a:r>
                      <a:br>
                        <a:rPr lang="en-US" sz="1400" b="0" i="0" u="none" strike="noStrike" dirty="0">
                          <a:solidFill>
                            <a:srgbClr val="000000"/>
                          </a:solidFill>
                          <a:effectLst/>
                          <a:latin typeface="Cambria" panose="02040503050406030204" pitchFamily="18" charset="0"/>
                        </a:rPr>
                      </a:br>
                      <a:r>
                        <a:rPr lang="en-US" sz="1400" b="0" i="0" u="none" strike="noStrike" dirty="0">
                          <a:solidFill>
                            <a:srgbClr val="000000"/>
                          </a:solidFill>
                          <a:effectLst/>
                          <a:latin typeface="Cambria" panose="02040503050406030204" pitchFamily="18" charset="0"/>
                        </a:rPr>
                        <a:t>• Failing to pay the franchisor's royalty!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2276936518"/>
                  </a:ext>
                </a:extLst>
              </a:tr>
              <a:tr h="266700">
                <a:tc>
                  <a:txBody>
                    <a:bodyPr/>
                    <a:lstStyle/>
                    <a:p>
                      <a:pPr algn="ctr" fontAlgn="ctr"/>
                      <a:r>
                        <a:rPr lang="en-US" sz="1400" b="1" i="0" u="none" strike="noStrike">
                          <a:solidFill>
                            <a:srgbClr val="FFFFFF"/>
                          </a:solidFill>
                          <a:effectLst/>
                          <a:latin typeface="Cambria" panose="02040503050406030204" pitchFamily="18" charset="0"/>
                        </a:rPr>
                        <a:t>Costly Enforcement Situations, Making Franchisors More Likely to Overlook Violations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extLst>
                  <a:ext uri="{0D108BD9-81ED-4DB2-BD59-A6C34878D82A}">
                    <a16:rowId xmlns:a16="http://schemas.microsoft.com/office/drawing/2014/main" val="2472877833"/>
                  </a:ext>
                </a:extLst>
              </a:tr>
              <a:tr h="1714500">
                <a:tc>
                  <a:txBody>
                    <a:bodyPr/>
                    <a:lstStyle/>
                    <a:p>
                      <a:pPr algn="l" fontAlgn="ctr"/>
                      <a:r>
                        <a:rPr lang="en-US" sz="1400" b="0" i="0" u="none" strike="noStrike" dirty="0">
                          <a:solidFill>
                            <a:srgbClr val="000000"/>
                          </a:solidFill>
                          <a:effectLst/>
                          <a:latin typeface="Cambria" panose="02040503050406030204" pitchFamily="18" charset="0"/>
                        </a:rPr>
                        <a:t>• Dense, tightly knit network of franchisees, such that the franchisor fears a solidarity reaction because other franchisees would side with the violator.</a:t>
                      </a:r>
                      <a:br>
                        <a:rPr lang="en-US" sz="1400" b="0" i="0" u="none" strike="noStrike" dirty="0">
                          <a:solidFill>
                            <a:srgbClr val="000000"/>
                          </a:solidFill>
                          <a:effectLst/>
                          <a:latin typeface="Cambria" panose="02040503050406030204" pitchFamily="18" charset="0"/>
                        </a:rPr>
                      </a:br>
                      <a:r>
                        <a:rPr lang="en-US" sz="1400" b="0" i="0" u="none" strike="noStrike" dirty="0">
                          <a:solidFill>
                            <a:srgbClr val="000000"/>
                          </a:solidFill>
                          <a:effectLst/>
                          <a:latin typeface="Cambria" panose="02040503050406030204" pitchFamily="18" charset="0"/>
                        </a:rPr>
                        <a:t>• The violator is a central player in the franchisee's network.</a:t>
                      </a:r>
                      <a:br>
                        <a:rPr lang="en-US" sz="1400" b="0" i="0" u="none" strike="noStrike" dirty="0">
                          <a:solidFill>
                            <a:srgbClr val="000000"/>
                          </a:solidFill>
                          <a:effectLst/>
                          <a:latin typeface="Cambria" panose="02040503050406030204" pitchFamily="18" charset="0"/>
                        </a:rPr>
                      </a:br>
                      <a:r>
                        <a:rPr lang="en-US" sz="1400" b="0" i="0" u="none" strike="noStrike" dirty="0">
                          <a:solidFill>
                            <a:srgbClr val="000000"/>
                          </a:solidFill>
                          <a:effectLst/>
                          <a:latin typeface="Cambria" panose="02040503050406030204" pitchFamily="18" charset="0"/>
                        </a:rPr>
                        <a:t>• Performance ambiguity prevents the franchisor from identifying the situation clearly or monitoring well, so it cannot be sure it has a strong case against the violator.</a:t>
                      </a:r>
                      <a:br>
                        <a:rPr lang="en-US" sz="1400" b="0" i="0" u="none" strike="noStrike" dirty="0">
                          <a:solidFill>
                            <a:srgbClr val="000000"/>
                          </a:solidFill>
                          <a:effectLst/>
                          <a:latin typeface="Cambria" panose="02040503050406030204" pitchFamily="18" charset="0"/>
                        </a:rPr>
                      </a:br>
                      <a:r>
                        <a:rPr lang="en-US" sz="1400" b="0" i="0" u="none" strike="noStrike" dirty="0">
                          <a:solidFill>
                            <a:srgbClr val="000000"/>
                          </a:solidFill>
                          <a:effectLst/>
                          <a:latin typeface="Cambria" panose="02040503050406030204" pitchFamily="18" charset="0"/>
                        </a:rPr>
                        <a:t>• Strong relational governance allows the system to operate on the basis of norms of solidarity, flexibility, and information exchange.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2135370081"/>
                  </a:ext>
                </a:extLst>
              </a:tr>
            </a:tbl>
          </a:graphicData>
        </a:graphic>
      </p:graphicFrame>
    </p:spTree>
    <p:extLst>
      <p:ext uri="{BB962C8B-B14F-4D97-AF65-F5344CB8AC3E}">
        <p14:creationId xmlns:p14="http://schemas.microsoft.com/office/powerpoint/2010/main" val="88731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8.2 : enforcing franchise contract (cont.)</a:t>
            </a:r>
          </a:p>
        </p:txBody>
      </p:sp>
      <p:graphicFrame>
        <p:nvGraphicFramePr>
          <p:cNvPr id="3" name="Table 2">
            <a:extLst>
              <a:ext uri="{FF2B5EF4-FFF2-40B4-BE49-F238E27FC236}">
                <a16:creationId xmlns:a16="http://schemas.microsoft.com/office/drawing/2014/main" id="{B1BFAB27-B067-4296-963F-AA22E465B706}"/>
              </a:ext>
            </a:extLst>
          </p:cNvPr>
          <p:cNvGraphicFramePr>
            <a:graphicFrameLocks noGrp="1"/>
          </p:cNvGraphicFramePr>
          <p:nvPr/>
        </p:nvGraphicFramePr>
        <p:xfrm>
          <a:off x="2800571" y="2063750"/>
          <a:ext cx="6166995" cy="3311525"/>
        </p:xfrm>
        <a:graphic>
          <a:graphicData uri="http://schemas.openxmlformats.org/drawingml/2006/table">
            <a:tbl>
              <a:tblPr/>
              <a:tblGrid>
                <a:gridCol w="6166995">
                  <a:extLst>
                    <a:ext uri="{9D8B030D-6E8A-4147-A177-3AD203B41FA5}">
                      <a16:colId xmlns:a16="http://schemas.microsoft.com/office/drawing/2014/main" val="334005596"/>
                    </a:ext>
                  </a:extLst>
                </a:gridCol>
              </a:tblGrid>
              <a:tr h="194066">
                <a:tc>
                  <a:txBody>
                    <a:bodyPr/>
                    <a:lstStyle/>
                    <a:p>
                      <a:pPr algn="ctr" fontAlgn="ctr"/>
                      <a:r>
                        <a:rPr lang="en-US" sz="1200" b="1" i="0" u="none" strike="noStrike">
                          <a:solidFill>
                            <a:srgbClr val="FFFFFF"/>
                          </a:solidFill>
                          <a:effectLst/>
                          <a:latin typeface="Cambria" panose="02040503050406030204" pitchFamily="18" charset="0"/>
                        </a:rPr>
                        <a:t>Benefits of Enforcement Outweigh the Costs, with Punitive Actions More Likely </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extLst>
                  <a:ext uri="{0D108BD9-81ED-4DB2-BD59-A6C34878D82A}">
                    <a16:rowId xmlns:a16="http://schemas.microsoft.com/office/drawing/2014/main" val="1939170658"/>
                  </a:ext>
                </a:extLst>
              </a:tr>
              <a:tr h="3117459">
                <a:tc>
                  <a:txBody>
                    <a:bodyPr/>
                    <a:lstStyle/>
                    <a:p>
                      <a:pPr algn="l" fontAlgn="ctr"/>
                      <a:r>
                        <a:rPr lang="en-US" sz="1200" b="0" i="0" u="none" strike="noStrike" dirty="0">
                          <a:solidFill>
                            <a:srgbClr val="000000"/>
                          </a:solidFill>
                          <a:effectLst/>
                          <a:latin typeface="Cambria" panose="02040503050406030204" pitchFamily="18" charset="0"/>
                        </a:rPr>
                        <a:t>• The violation is critical one, such as missing a large royalty payment or operating a very shabby facility in a highly visible location.</a:t>
                      </a:r>
                      <a:br>
                        <a:rPr lang="en-US" sz="1200" b="0" i="0" u="none" strike="noStrike" dirty="0">
                          <a:solidFill>
                            <a:srgbClr val="000000"/>
                          </a:solidFill>
                          <a:effectLst/>
                          <a:latin typeface="Cambria" panose="02040503050406030204" pitchFamily="18" charset="0"/>
                        </a:rPr>
                      </a:br>
                      <a:r>
                        <a:rPr lang="en-US" sz="1200" b="0" i="0" u="none" strike="noStrike" dirty="0">
                          <a:solidFill>
                            <a:srgbClr val="000000"/>
                          </a:solidFill>
                          <a:effectLst/>
                          <a:latin typeface="Cambria" panose="02040503050406030204" pitchFamily="18" charset="0"/>
                        </a:rPr>
                        <a:t>• The franchisee is a central player in the network. Rather than avoiding enforcement to reduce system backlash, the franchisor senses the need to send a signal that rules are rules. Tolerating a major violation by a central player instead would signal to the other franchisees that the contract is just a piece of paper, with no real weight.</a:t>
                      </a:r>
                      <a:br>
                        <a:rPr lang="en-US" sz="1200" b="0" i="0" u="none" strike="noStrike" dirty="0">
                          <a:solidFill>
                            <a:srgbClr val="000000"/>
                          </a:solidFill>
                          <a:effectLst/>
                          <a:latin typeface="Cambria" panose="02040503050406030204" pitchFamily="18" charset="0"/>
                        </a:rPr>
                      </a:br>
                      <a:r>
                        <a:rPr lang="en-US" sz="1200" b="0" i="0" u="none" strike="noStrike" dirty="0">
                          <a:solidFill>
                            <a:srgbClr val="000000"/>
                          </a:solidFill>
                          <a:effectLst/>
                          <a:latin typeface="Cambria" panose="02040503050406030204" pitchFamily="18" charset="0"/>
                        </a:rPr>
                        <a:t>• The violator is a master franchisee with multiple units, such that the violation will propagate across its units and become a large-scale problem.</a:t>
                      </a:r>
                      <a:br>
                        <a:rPr lang="en-US" sz="1200" b="0" i="0" u="none" strike="noStrike" dirty="0">
                          <a:solidFill>
                            <a:srgbClr val="000000"/>
                          </a:solidFill>
                          <a:effectLst/>
                          <a:latin typeface="Cambria" panose="02040503050406030204" pitchFamily="18" charset="0"/>
                        </a:rPr>
                      </a:br>
                      <a:r>
                        <a:rPr lang="en-US" sz="1200" b="0" i="0" u="none" strike="noStrike" dirty="0">
                          <a:solidFill>
                            <a:srgbClr val="000000"/>
                          </a:solidFill>
                          <a:effectLst/>
                          <a:latin typeface="Cambria" panose="02040503050406030204" pitchFamily="18" charset="0"/>
                        </a:rPr>
                        <a:t>• The franchisor has invested in the franchise system (not the particular franchisee) and thus needs to protect its investment, even if strong relational governance is in place. The franchisor will risk upsetting a given relationship to protect its system investments.</a:t>
                      </a:r>
                      <a:br>
                        <a:rPr lang="en-US" sz="1200" b="0" i="0" u="none" strike="noStrike" dirty="0">
                          <a:solidFill>
                            <a:srgbClr val="000000"/>
                          </a:solidFill>
                          <a:effectLst/>
                          <a:latin typeface="Cambria" panose="02040503050406030204" pitchFamily="18" charset="0"/>
                        </a:rPr>
                      </a:br>
                      <a:r>
                        <a:rPr lang="en-US" sz="1200" b="0" i="0" u="none" strike="noStrike" dirty="0">
                          <a:solidFill>
                            <a:srgbClr val="000000"/>
                          </a:solidFill>
                          <a:effectLst/>
                          <a:latin typeface="Cambria" panose="02040503050406030204" pitchFamily="18" charset="0"/>
                        </a:rPr>
                        <a:t>• The franchisor is large.</a:t>
                      </a:r>
                      <a:br>
                        <a:rPr lang="en-US" sz="1200" b="0" i="0" u="none" strike="noStrike" dirty="0">
                          <a:solidFill>
                            <a:srgbClr val="000000"/>
                          </a:solidFill>
                          <a:effectLst/>
                          <a:latin typeface="Cambria" panose="02040503050406030204" pitchFamily="18" charset="0"/>
                        </a:rPr>
                      </a:br>
                      <a:r>
                        <a:rPr lang="en-US" sz="1200" b="0" i="0" u="none" strike="noStrike" dirty="0">
                          <a:solidFill>
                            <a:srgbClr val="000000"/>
                          </a:solidFill>
                          <a:effectLst/>
                          <a:latin typeface="Cambria" panose="02040503050406030204" pitchFamily="18" charset="0"/>
                        </a:rPr>
                        <a:t>• High mutual dependence in the franchisee-franchisor relationship suggests it can withstand the conflict that enforcement will create.</a:t>
                      </a:r>
                      <a:br>
                        <a:rPr lang="en-US" sz="1200" b="0" i="0" u="none" strike="noStrike" dirty="0">
                          <a:solidFill>
                            <a:srgbClr val="000000"/>
                          </a:solidFill>
                          <a:effectLst/>
                          <a:latin typeface="Cambria" panose="02040503050406030204" pitchFamily="18" charset="0"/>
                        </a:rPr>
                      </a:br>
                      <a:r>
                        <a:rPr lang="en-US" sz="1200" b="0" i="0" u="none" strike="noStrike" dirty="0">
                          <a:solidFill>
                            <a:srgbClr val="000000"/>
                          </a:solidFill>
                          <a:effectLst/>
                          <a:latin typeface="Cambria" panose="02040503050406030204" pitchFamily="18" charset="0"/>
                        </a:rPr>
                        <a:t>• The franchisor is much more powerful than the franchisee and can coerce the franchisee to tolerate enforcement.</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3434100925"/>
                  </a:ext>
                </a:extLst>
              </a:tr>
            </a:tbl>
          </a:graphicData>
        </a:graphic>
      </p:graphicFrame>
    </p:spTree>
    <p:extLst>
      <p:ext uri="{BB962C8B-B14F-4D97-AF65-F5344CB8AC3E}">
        <p14:creationId xmlns:p14="http://schemas.microsoft.com/office/powerpoint/2010/main" val="54753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DEE0-F8B7-460E-9FC5-EE463ACCCB75}"/>
              </a:ext>
            </a:extLst>
          </p:cNvPr>
          <p:cNvSpPr>
            <a:spLocks noGrp="1"/>
          </p:cNvSpPr>
          <p:nvPr>
            <p:ph type="title"/>
          </p:nvPr>
        </p:nvSpPr>
        <p:spPr/>
        <p:txBody>
          <a:bodyPr/>
          <a:lstStyle/>
          <a:p>
            <a:r>
              <a:rPr lang="en-US" dirty="0"/>
              <a:t>Table 8.3</a:t>
            </a:r>
          </a:p>
        </p:txBody>
      </p:sp>
      <p:graphicFrame>
        <p:nvGraphicFramePr>
          <p:cNvPr id="4" name="Content Placeholder 3">
            <a:extLst>
              <a:ext uri="{FF2B5EF4-FFF2-40B4-BE49-F238E27FC236}">
                <a16:creationId xmlns:a16="http://schemas.microsoft.com/office/drawing/2014/main" id="{D0D926D7-4012-4DC4-B795-11C82074381E}"/>
              </a:ext>
            </a:extLst>
          </p:cNvPr>
          <p:cNvGraphicFramePr>
            <a:graphicFrameLocks noGrp="1"/>
          </p:cNvGraphicFramePr>
          <p:nvPr>
            <p:ph idx="1"/>
          </p:nvPr>
        </p:nvGraphicFramePr>
        <p:xfrm>
          <a:off x="3581400" y="2310606"/>
          <a:ext cx="5029200" cy="3419475"/>
        </p:xfrm>
        <a:graphic>
          <a:graphicData uri="http://schemas.openxmlformats.org/drawingml/2006/table">
            <a:tbl>
              <a:tblPr/>
              <a:tblGrid>
                <a:gridCol w="2514600">
                  <a:extLst>
                    <a:ext uri="{9D8B030D-6E8A-4147-A177-3AD203B41FA5}">
                      <a16:colId xmlns:a16="http://schemas.microsoft.com/office/drawing/2014/main" val="1319342268"/>
                    </a:ext>
                  </a:extLst>
                </a:gridCol>
                <a:gridCol w="2514600">
                  <a:extLst>
                    <a:ext uri="{9D8B030D-6E8A-4147-A177-3AD203B41FA5}">
                      <a16:colId xmlns:a16="http://schemas.microsoft.com/office/drawing/2014/main" val="3184318034"/>
                    </a:ext>
                  </a:extLst>
                </a:gridCol>
              </a:tblGrid>
              <a:tr h="712470">
                <a:tc gridSpan="2">
                  <a:txBody>
                    <a:bodyPr/>
                    <a:lstStyle/>
                    <a:p>
                      <a:pPr algn="ctr" fontAlgn="ctr"/>
                      <a:r>
                        <a:rPr lang="en-US" sz="1400" b="1" i="0" u="none" strike="noStrike">
                          <a:solidFill>
                            <a:srgbClr val="FFFFFF"/>
                          </a:solidFill>
                          <a:effectLst/>
                          <a:latin typeface="Cambria" panose="02040503050406030204" pitchFamily="18" charset="0"/>
                        </a:rPr>
                        <a:t>Iinternational Franchise Guide (from the International Herald Tribune) suggests that any franchise contract should address the following topics.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tc hMerge="1">
                  <a:txBody>
                    <a:bodyPr/>
                    <a:lstStyle/>
                    <a:p>
                      <a:endParaRPr lang="en-US"/>
                    </a:p>
                  </a:txBody>
                  <a:tcPr/>
                </a:tc>
                <a:extLst>
                  <a:ext uri="{0D108BD9-81ED-4DB2-BD59-A6C34878D82A}">
                    <a16:rowId xmlns:a16="http://schemas.microsoft.com/office/drawing/2014/main" val="398303818"/>
                  </a:ext>
                </a:extLst>
              </a:tr>
              <a:tr h="293370">
                <a:tc>
                  <a:txBody>
                    <a:bodyPr/>
                    <a:lstStyle/>
                    <a:p>
                      <a:pPr algn="ctr" fontAlgn="ctr"/>
                      <a:r>
                        <a:rPr lang="en-US" sz="1400" b="0" i="0" u="none" strike="noStrike">
                          <a:solidFill>
                            <a:srgbClr val="000000"/>
                          </a:solidFill>
                          <a:effectLst/>
                          <a:latin typeface="Cambria" panose="02040503050406030204" pitchFamily="18" charset="0"/>
                        </a:rPr>
                        <a:t>Definition of terms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ctr" fontAlgn="ctr"/>
                      <a:r>
                        <a:rPr lang="en-US" sz="1400" b="0" i="0" u="none" strike="noStrike">
                          <a:solidFill>
                            <a:srgbClr val="000000"/>
                          </a:solidFill>
                          <a:effectLst/>
                          <a:latin typeface="Cambria" panose="02040503050406030204" pitchFamily="18" charset="0"/>
                        </a:rPr>
                        <a:t>Organizational structure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456770832"/>
                  </a:ext>
                </a:extLst>
              </a:tr>
              <a:tr h="266700">
                <a:tc>
                  <a:txBody>
                    <a:bodyPr/>
                    <a:lstStyle/>
                    <a:p>
                      <a:pPr algn="ctr" fontAlgn="ctr"/>
                      <a:r>
                        <a:rPr lang="en-US" sz="1400" b="0" i="0" u="none" strike="noStrike">
                          <a:solidFill>
                            <a:srgbClr val="000000"/>
                          </a:solidFill>
                          <a:effectLst/>
                          <a:latin typeface="Cambria" panose="02040503050406030204" pitchFamily="18" charset="0"/>
                        </a:rPr>
                        <a:t>Term of initial agreement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ctr" fontAlgn="ctr"/>
                      <a:r>
                        <a:rPr lang="en-US" sz="1400" b="0" i="0" u="none" strike="noStrike">
                          <a:solidFill>
                            <a:srgbClr val="000000"/>
                          </a:solidFill>
                          <a:effectLst/>
                          <a:latin typeface="Cambria" panose="02040503050406030204" pitchFamily="18" charset="0"/>
                        </a:rPr>
                        <a:t>Term of renewal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2770065109"/>
                  </a:ext>
                </a:extLst>
              </a:tr>
              <a:tr h="395605">
                <a:tc>
                  <a:txBody>
                    <a:bodyPr/>
                    <a:lstStyle/>
                    <a:p>
                      <a:pPr algn="ctr" fontAlgn="ctr"/>
                      <a:r>
                        <a:rPr lang="en-US" sz="1400" b="0" i="0" u="none" strike="noStrike">
                          <a:solidFill>
                            <a:srgbClr val="000000"/>
                          </a:solidFill>
                          <a:effectLst/>
                          <a:latin typeface="Cambria" panose="02040503050406030204" pitchFamily="18" charset="0"/>
                        </a:rPr>
                        <a:t>Causes for termination or non-renewal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ctr" fontAlgn="ctr"/>
                      <a:r>
                        <a:rPr lang="en-US" sz="1400" b="0" i="0" u="none" strike="noStrike">
                          <a:solidFill>
                            <a:srgbClr val="000000"/>
                          </a:solidFill>
                          <a:effectLst/>
                          <a:latin typeface="Cambria" panose="02040503050406030204" pitchFamily="18" charset="0"/>
                        </a:rPr>
                        <a:t>Territorial exclusivity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1602322588"/>
                  </a:ext>
                </a:extLst>
              </a:tr>
              <a:tr h="381000">
                <a:tc>
                  <a:txBody>
                    <a:bodyPr/>
                    <a:lstStyle/>
                    <a:p>
                      <a:pPr algn="ctr" fontAlgn="ctr"/>
                      <a:r>
                        <a:rPr lang="en-US" sz="1400" b="0" i="0" u="none" strike="noStrike">
                          <a:solidFill>
                            <a:srgbClr val="000000"/>
                          </a:solidFill>
                          <a:effectLst/>
                          <a:latin typeface="Cambria" panose="02040503050406030204" pitchFamily="18" charset="0"/>
                        </a:rPr>
                        <a:t>Intellectual property 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ctr" fontAlgn="ctr"/>
                      <a:r>
                        <a:rPr lang="en-US" sz="1400" b="0" i="0" u="none" strike="noStrike">
                          <a:solidFill>
                            <a:srgbClr val="000000"/>
                          </a:solidFill>
                          <a:effectLst/>
                          <a:latin typeface="Cambria" panose="02040503050406030204" pitchFamily="18" charset="0"/>
                        </a:rPr>
                        <a:t>Assignment of responsiblilities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1636778924"/>
                  </a:ext>
                </a:extLst>
              </a:tr>
              <a:tr h="457200">
                <a:tc>
                  <a:txBody>
                    <a:bodyPr/>
                    <a:lstStyle/>
                    <a:p>
                      <a:pPr algn="ctr" fontAlgn="ctr"/>
                      <a:r>
                        <a:rPr lang="en-US" sz="1400" b="0" i="0" u="none" strike="noStrike">
                          <a:solidFill>
                            <a:srgbClr val="000000"/>
                          </a:solidFill>
                          <a:effectLst/>
                          <a:latin typeface="Cambria" panose="02040503050406030204" pitchFamily="18" charset="0"/>
                        </a:rPr>
                        <a:t>Ability to subfranchise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ctr" fontAlgn="ctr"/>
                      <a:r>
                        <a:rPr lang="en-US" sz="1400" b="0" i="0" u="none" strike="noStrike">
                          <a:solidFill>
                            <a:srgbClr val="000000"/>
                          </a:solidFill>
                          <a:effectLst/>
                          <a:latin typeface="Cambria" panose="02040503050406030204" pitchFamily="18" charset="0"/>
                        </a:rPr>
                        <a:t>Mutual agreement of pro forma cash flows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509507961"/>
                  </a:ext>
                </a:extLst>
              </a:tr>
              <a:tr h="419100">
                <a:tc>
                  <a:txBody>
                    <a:bodyPr/>
                    <a:lstStyle/>
                    <a:p>
                      <a:pPr algn="ctr" fontAlgn="ctr"/>
                      <a:r>
                        <a:rPr lang="en-US" sz="1400" b="0" i="0" u="none" strike="noStrike">
                          <a:solidFill>
                            <a:srgbClr val="000000"/>
                          </a:solidFill>
                          <a:effectLst/>
                          <a:latin typeface="Cambria" panose="02040503050406030204" pitchFamily="18" charset="0"/>
                        </a:rPr>
                        <a:t>Development schedule and associated penalities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ctr" fontAlgn="ctr"/>
                      <a:r>
                        <a:rPr lang="en-US" sz="1400" b="0" i="0" u="none" strike="noStrike">
                          <a:solidFill>
                            <a:srgbClr val="000000"/>
                          </a:solidFill>
                          <a:effectLst/>
                          <a:latin typeface="Cambria" panose="02040503050406030204" pitchFamily="18" charset="0"/>
                        </a:rPr>
                        <a:t>Fees: front end, ongoing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1249305076"/>
                  </a:ext>
                </a:extLst>
              </a:tr>
              <a:tr h="217170">
                <a:tc>
                  <a:txBody>
                    <a:bodyPr/>
                    <a:lstStyle/>
                    <a:p>
                      <a:pPr algn="ctr" fontAlgn="ctr"/>
                      <a:r>
                        <a:rPr lang="en-US" sz="1400" b="0" i="0" u="none" strike="noStrike">
                          <a:solidFill>
                            <a:srgbClr val="000000"/>
                          </a:solidFill>
                          <a:effectLst/>
                          <a:latin typeface="Cambria" panose="02040503050406030204" pitchFamily="18" charset="0"/>
                        </a:rPr>
                        <a:t>Currency and remittance restrictions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ctr" fontAlgn="ctr"/>
                      <a:r>
                        <a:rPr lang="en-US" sz="1400" b="0" i="0" u="none" strike="noStrike" dirty="0">
                          <a:solidFill>
                            <a:srgbClr val="000000"/>
                          </a:solidFill>
                          <a:effectLst/>
                          <a:latin typeface="Cambria" panose="02040503050406030204" pitchFamily="18" charset="0"/>
                        </a:rPr>
                        <a:t>Remedies in case of disagreement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1511362801"/>
                  </a:ext>
                </a:extLst>
              </a:tr>
            </a:tbl>
          </a:graphicData>
        </a:graphic>
      </p:graphicFrame>
    </p:spTree>
    <p:extLst>
      <p:ext uri="{BB962C8B-B14F-4D97-AF65-F5344CB8AC3E}">
        <p14:creationId xmlns:p14="http://schemas.microsoft.com/office/powerpoint/2010/main" val="2985062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272F-4075-4D84-B410-19A17465004E}"/>
              </a:ext>
            </a:extLst>
          </p:cNvPr>
          <p:cNvSpPr>
            <a:spLocks noGrp="1"/>
          </p:cNvSpPr>
          <p:nvPr>
            <p:ph type="title"/>
          </p:nvPr>
        </p:nvSpPr>
        <p:spPr/>
        <p:txBody>
          <a:bodyPr/>
          <a:lstStyle/>
          <a:p>
            <a:r>
              <a:rPr lang="en-US" dirty="0"/>
              <a:t>Company Store Strategies</a:t>
            </a:r>
          </a:p>
        </p:txBody>
      </p:sp>
      <p:sp>
        <p:nvSpPr>
          <p:cNvPr id="3" name="Content Placeholder 2">
            <a:extLst>
              <a:ext uri="{FF2B5EF4-FFF2-40B4-BE49-F238E27FC236}">
                <a16:creationId xmlns:a16="http://schemas.microsoft.com/office/drawing/2014/main" id="{18B2FD61-4562-4616-A60A-908503149414}"/>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Many franchisors still have company owned stores</a:t>
            </a:r>
          </a:p>
          <a:p>
            <a:pPr lvl="1"/>
            <a:r>
              <a:rPr lang="en-US" sz="2000" dirty="0">
                <a:latin typeface="Times New Roman" panose="02020603050405020304" pitchFamily="18" charset="0"/>
                <a:cs typeface="Times New Roman" panose="02020603050405020304" pitchFamily="18" charset="0"/>
              </a:rPr>
              <a:t>30% of U.S franchises’ stores are owned</a:t>
            </a:r>
          </a:p>
          <a:p>
            <a:r>
              <a:rPr lang="en-US" sz="2000" dirty="0">
                <a:latin typeface="Times New Roman" panose="02020603050405020304" pitchFamily="18" charset="0"/>
                <a:cs typeface="Times New Roman" panose="02020603050405020304" pitchFamily="18" charset="0"/>
              </a:rPr>
              <a:t>More tangible assets</a:t>
            </a:r>
          </a:p>
          <a:p>
            <a:r>
              <a:rPr lang="en-US" sz="2000" dirty="0">
                <a:latin typeface="Times New Roman" panose="02020603050405020304" pitchFamily="18" charset="0"/>
                <a:cs typeface="Times New Roman" panose="02020603050405020304" pitchFamily="18" charset="0"/>
              </a:rPr>
              <a:t>Lower stock price</a:t>
            </a:r>
          </a:p>
          <a:p>
            <a:pPr lvl="1"/>
            <a:r>
              <a:rPr lang="en-US" sz="2000" dirty="0">
                <a:latin typeface="Times New Roman" panose="02020603050405020304" pitchFamily="18" charset="0"/>
                <a:cs typeface="Times New Roman" panose="02020603050405020304" pitchFamily="18" charset="0"/>
              </a:rPr>
              <a:t>Less resources to build brand</a:t>
            </a:r>
          </a:p>
        </p:txBody>
      </p:sp>
    </p:spTree>
    <p:extLst>
      <p:ext uri="{BB962C8B-B14F-4D97-AF65-F5344CB8AC3E}">
        <p14:creationId xmlns:p14="http://schemas.microsoft.com/office/powerpoint/2010/main" val="2629687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AEA00-9688-4A29-984F-E9B7926798C7}"/>
              </a:ext>
            </a:extLst>
          </p:cNvPr>
          <p:cNvSpPr>
            <a:spLocks noGrp="1"/>
          </p:cNvSpPr>
          <p:nvPr>
            <p:ph type="title"/>
          </p:nvPr>
        </p:nvSpPr>
        <p:spPr/>
        <p:txBody>
          <a:bodyPr/>
          <a:lstStyle/>
          <a:p>
            <a:r>
              <a:rPr lang="en-US" dirty="0"/>
              <a:t>Company Store Strategies (cont.)</a:t>
            </a:r>
          </a:p>
        </p:txBody>
      </p:sp>
      <p:sp>
        <p:nvSpPr>
          <p:cNvPr id="3" name="Content Placeholder 2">
            <a:extLst>
              <a:ext uri="{FF2B5EF4-FFF2-40B4-BE49-F238E27FC236}">
                <a16:creationId xmlns:a16="http://schemas.microsoft.com/office/drawing/2014/main" id="{4352C290-F5F7-46A4-B808-BD670DBD8FBD}"/>
              </a:ext>
            </a:extLst>
          </p:cNvPr>
          <p:cNvSpPr>
            <a:spLocks noGrp="1"/>
          </p:cNvSpPr>
          <p:nvPr>
            <p:ph idx="1"/>
          </p:nvPr>
        </p:nvSpPr>
        <p:spPr>
          <a:xfrm>
            <a:off x="581193" y="1914833"/>
            <a:ext cx="11029615" cy="3678303"/>
          </a:xfrm>
        </p:spPr>
        <p:txBody>
          <a:bodyPr>
            <a:noAutofit/>
          </a:bodyPr>
          <a:lstStyle/>
          <a:p>
            <a:r>
              <a:rPr lang="en-US" sz="1600" dirty="0">
                <a:latin typeface="Times New Roman" panose="02020603050405020304" pitchFamily="18" charset="0"/>
                <a:cs typeface="Times New Roman" panose="02020603050405020304" pitchFamily="18" charset="0"/>
              </a:rPr>
              <a:t>Why own stores?</a:t>
            </a:r>
          </a:p>
          <a:p>
            <a:pPr lvl="1"/>
            <a:r>
              <a:rPr lang="en-US" sz="1600" dirty="0">
                <a:latin typeface="Times New Roman" panose="02020603050405020304" pitchFamily="18" charset="0"/>
                <a:cs typeface="Times New Roman" panose="02020603050405020304" pitchFamily="18" charset="0"/>
              </a:rPr>
              <a:t>Market</a:t>
            </a:r>
          </a:p>
          <a:p>
            <a:pPr lvl="2"/>
            <a:r>
              <a:rPr lang="en-US" dirty="0">
                <a:latin typeface="Times New Roman" panose="02020603050405020304" pitchFamily="18" charset="0"/>
                <a:cs typeface="Times New Roman" panose="02020603050405020304" pitchFamily="18" charset="0"/>
              </a:rPr>
              <a:t>Non-returning customers are not prioritized by franchisees, but are potential future customers for franchisors</a:t>
            </a:r>
          </a:p>
          <a:p>
            <a:pPr lvl="1"/>
            <a:r>
              <a:rPr lang="en-US" sz="1600" dirty="0">
                <a:latin typeface="Times New Roman" panose="02020603050405020304" pitchFamily="18" charset="0"/>
                <a:cs typeface="Times New Roman" panose="02020603050405020304" pitchFamily="18" charset="0"/>
              </a:rPr>
              <a:t>Temporary franchises</a:t>
            </a:r>
          </a:p>
          <a:p>
            <a:pPr lvl="2"/>
            <a:r>
              <a:rPr lang="en-US" dirty="0">
                <a:latin typeface="Times New Roman" panose="02020603050405020304" pitchFamily="18" charset="0"/>
                <a:cs typeface="Times New Roman" panose="02020603050405020304" pitchFamily="18" charset="0"/>
              </a:rPr>
              <a:t>Usually start with company owned stores to create brand name and proven model</a:t>
            </a:r>
          </a:p>
          <a:p>
            <a:pPr lvl="2"/>
            <a:r>
              <a:rPr lang="en-US" dirty="0">
                <a:latin typeface="Times New Roman" panose="02020603050405020304" pitchFamily="18" charset="0"/>
                <a:cs typeface="Times New Roman" panose="02020603050405020304" pitchFamily="18" charset="0"/>
              </a:rPr>
              <a:t>Need for immediate franchisee exit</a:t>
            </a:r>
          </a:p>
          <a:p>
            <a:pPr lvl="2"/>
            <a:r>
              <a:rPr lang="en-US" dirty="0">
                <a:latin typeface="Times New Roman" panose="02020603050405020304" pitchFamily="18" charset="0"/>
                <a:cs typeface="Times New Roman" panose="02020603050405020304" pitchFamily="18" charset="0"/>
              </a:rPr>
              <a:t>Italy: special licenses cause franchisors to buy their own licenses and divest to franchisees later</a:t>
            </a:r>
          </a:p>
        </p:txBody>
      </p:sp>
    </p:spTree>
    <p:extLst>
      <p:ext uri="{BB962C8B-B14F-4D97-AF65-F5344CB8AC3E}">
        <p14:creationId xmlns:p14="http://schemas.microsoft.com/office/powerpoint/2010/main" val="944667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FAD7-4AA8-43B1-911A-7C96B6E12A25}"/>
              </a:ext>
            </a:extLst>
          </p:cNvPr>
          <p:cNvSpPr>
            <a:spLocks noGrp="1"/>
          </p:cNvSpPr>
          <p:nvPr>
            <p:ph type="title"/>
          </p:nvPr>
        </p:nvSpPr>
        <p:spPr/>
        <p:txBody>
          <a:bodyPr/>
          <a:lstStyle/>
          <a:p>
            <a:r>
              <a:rPr lang="en-US" dirty="0"/>
              <a:t>Company Store Strategies (cont.)</a:t>
            </a:r>
          </a:p>
        </p:txBody>
      </p:sp>
      <p:sp>
        <p:nvSpPr>
          <p:cNvPr id="3" name="Content Placeholder 2">
            <a:extLst>
              <a:ext uri="{FF2B5EF4-FFF2-40B4-BE49-F238E27FC236}">
                <a16:creationId xmlns:a16="http://schemas.microsoft.com/office/drawing/2014/main" id="{5BC43C68-CE97-4EA8-ADF1-7D6347F1C6F8}"/>
              </a:ext>
            </a:extLst>
          </p:cNvPr>
          <p:cNvSpPr>
            <a:spLocks noGrp="1"/>
          </p:cNvSpPr>
          <p:nvPr>
            <p:ph idx="1"/>
          </p:nvPr>
        </p:nvSpPr>
        <p:spPr>
          <a:xfrm>
            <a:off x="588580" y="1886698"/>
            <a:ext cx="11029615" cy="3678303"/>
          </a:xfrm>
        </p:spPr>
        <p:txBody>
          <a:bodyPr>
            <a:noAutofit/>
          </a:bodyPr>
          <a:lstStyle/>
          <a:p>
            <a:r>
              <a:rPr lang="en-US" sz="1400" dirty="0">
                <a:latin typeface="Times New Roman" panose="02020603050405020304" pitchFamily="18" charset="0"/>
                <a:cs typeface="Times New Roman" panose="02020603050405020304" pitchFamily="18" charset="0"/>
              </a:rPr>
              <a:t>Plural</a:t>
            </a:r>
          </a:p>
          <a:p>
            <a:pPr lvl="1"/>
            <a:r>
              <a:rPr lang="en-US" sz="1400" dirty="0">
                <a:latin typeface="Times New Roman" panose="02020603050405020304" pitchFamily="18" charset="0"/>
                <a:cs typeface="Times New Roman" panose="02020603050405020304" pitchFamily="18" charset="0"/>
              </a:rPr>
              <a:t>Defined as having both owned stores and franchisees</a:t>
            </a:r>
          </a:p>
          <a:p>
            <a:pPr lvl="1"/>
            <a:r>
              <a:rPr lang="en-US" sz="1400" dirty="0">
                <a:latin typeface="Times New Roman" panose="02020603050405020304" pitchFamily="18" charset="0"/>
                <a:cs typeface="Times New Roman" panose="02020603050405020304" pitchFamily="18" charset="0"/>
              </a:rPr>
              <a:t>Offset each others weaknesses</a:t>
            </a:r>
          </a:p>
          <a:p>
            <a:pPr lvl="1"/>
            <a:r>
              <a:rPr lang="en-US" sz="1400" dirty="0">
                <a:latin typeface="Times New Roman" panose="02020603050405020304" pitchFamily="18" charset="0"/>
                <a:cs typeface="Times New Roman" panose="02020603050405020304" pitchFamily="18" charset="0"/>
              </a:rPr>
              <a:t>Competition between forms</a:t>
            </a:r>
          </a:p>
          <a:p>
            <a:pPr lvl="1"/>
            <a:r>
              <a:rPr lang="en-US" sz="1400" dirty="0">
                <a:latin typeface="Times New Roman" panose="02020603050405020304" pitchFamily="18" charset="0"/>
                <a:cs typeface="Times New Roman" panose="02020603050405020304" pitchFamily="18" charset="0"/>
              </a:rPr>
              <a:t>Franchisees can be exploited to build business before pressure from owned stores and termination</a:t>
            </a:r>
          </a:p>
          <a:p>
            <a:pPr lvl="1"/>
            <a:r>
              <a:rPr lang="en-US" sz="1400" dirty="0">
                <a:latin typeface="Times New Roman" panose="02020603050405020304" pitchFamily="18" charset="0"/>
                <a:cs typeface="Times New Roman" panose="02020603050405020304" pitchFamily="18" charset="0"/>
              </a:rPr>
              <a:t>Owned stores monitored heavily</a:t>
            </a:r>
          </a:p>
          <a:p>
            <a:pPr lvl="1"/>
            <a:r>
              <a:rPr lang="en-US" sz="1400" dirty="0">
                <a:latin typeface="Times New Roman" panose="02020603050405020304" pitchFamily="18" charset="0"/>
                <a:cs typeface="Times New Roman" panose="02020603050405020304" pitchFamily="18" charset="0"/>
              </a:rPr>
              <a:t>Franchisees persuaded to earn more profits via. Competing with owned stores</a:t>
            </a:r>
          </a:p>
          <a:p>
            <a:pPr lvl="1"/>
            <a:r>
              <a:rPr lang="en-US" sz="1400" dirty="0">
                <a:latin typeface="Times New Roman" panose="02020603050405020304" pitchFamily="18" charset="0"/>
                <a:cs typeface="Times New Roman" panose="02020603050405020304" pitchFamily="18" charset="0"/>
              </a:rPr>
              <a:t>Adopt each others strategies and tested products</a:t>
            </a:r>
          </a:p>
          <a:p>
            <a:pPr lvl="1"/>
            <a:r>
              <a:rPr lang="en-US" sz="1400" dirty="0">
                <a:latin typeface="Times New Roman" panose="02020603050405020304" pitchFamily="18" charset="0"/>
                <a:cs typeface="Times New Roman" panose="02020603050405020304" pitchFamily="18" charset="0"/>
              </a:rPr>
              <a:t>Career paths are fluid between two forms (common patterns)</a:t>
            </a:r>
          </a:p>
          <a:p>
            <a:pPr lvl="2"/>
            <a:r>
              <a:rPr lang="en-US" sz="1400" dirty="0">
                <a:latin typeface="Times New Roman" panose="02020603050405020304" pitchFamily="18" charset="0"/>
                <a:cs typeface="Times New Roman" panose="02020603050405020304" pitchFamily="18" charset="0"/>
              </a:rPr>
              <a:t>Store employee to franchisee</a:t>
            </a:r>
          </a:p>
          <a:p>
            <a:pPr lvl="2"/>
            <a:r>
              <a:rPr lang="en-US" sz="1400" dirty="0">
                <a:latin typeface="Times New Roman" panose="02020603050405020304" pitchFamily="18" charset="0"/>
                <a:cs typeface="Times New Roman" panose="02020603050405020304" pitchFamily="18" charset="0"/>
              </a:rPr>
              <a:t>Manager to franchisee consultant</a:t>
            </a:r>
          </a:p>
          <a:p>
            <a:pPr lvl="2"/>
            <a:r>
              <a:rPr lang="en-US" sz="1400" dirty="0">
                <a:latin typeface="Times New Roman" panose="02020603050405020304" pitchFamily="18" charset="0"/>
                <a:cs typeface="Times New Roman" panose="02020603050405020304" pitchFamily="18" charset="0"/>
              </a:rPr>
              <a:t>Managers to franchisee managers</a:t>
            </a:r>
          </a:p>
        </p:txBody>
      </p:sp>
    </p:spTree>
    <p:extLst>
      <p:ext uri="{BB962C8B-B14F-4D97-AF65-F5344CB8AC3E}">
        <p14:creationId xmlns:p14="http://schemas.microsoft.com/office/powerpoint/2010/main" val="159170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r>
              <a:rPr lang="en-US" dirty="0">
                <a:latin typeface="Times New Roman" charset="0"/>
                <a:ea typeface="Times New Roman" charset="0"/>
                <a:cs typeface="Times New Roman" charset="0"/>
              </a:rPr>
              <a:t> </a:t>
            </a:r>
          </a:p>
        </p:txBody>
      </p:sp>
      <p:sp>
        <p:nvSpPr>
          <p:cNvPr id="3" name="Content Placeholder 2"/>
          <p:cNvSpPr>
            <a:spLocks noGrp="1"/>
          </p:cNvSpPr>
          <p:nvPr>
            <p:ph sz="quarter" idx="13"/>
          </p:nvPr>
        </p:nvSpPr>
        <p:spPr/>
        <p:txBody>
          <a:bodyPr>
            <a:normAutofit/>
          </a:bodyPr>
          <a:lstStyle/>
          <a:p>
            <a:r>
              <a:rPr lang="en-US" b="1" dirty="0">
                <a:latin typeface="Times New Roman" charset="0"/>
                <a:ea typeface="Times New Roman" charset="0"/>
                <a:cs typeface="Times New Roman" charset="0"/>
              </a:rPr>
              <a:t>Franchising strategies</a:t>
            </a:r>
          </a:p>
          <a:p>
            <a:r>
              <a:rPr lang="en-US" b="1" dirty="0">
                <a:latin typeface="Times New Roman" charset="0"/>
                <a:ea typeface="Times New Roman" charset="0"/>
                <a:cs typeface="Times New Roman" charset="0"/>
              </a:rPr>
              <a:t>Costs and fees</a:t>
            </a:r>
          </a:p>
          <a:p>
            <a:r>
              <a:rPr lang="en-US" b="1" dirty="0">
                <a:latin typeface="Times New Roman" charset="0"/>
                <a:ea typeface="Times New Roman" charset="0"/>
                <a:cs typeface="Times New Roman" charset="0"/>
              </a:rPr>
              <a:t>leasing</a:t>
            </a:r>
          </a:p>
          <a:p>
            <a:r>
              <a:rPr lang="en-US" b="1" dirty="0">
                <a:latin typeface="Times New Roman" charset="0"/>
                <a:ea typeface="Times New Roman" charset="0"/>
                <a:cs typeface="Times New Roman" charset="0"/>
              </a:rPr>
              <a:t>termination</a:t>
            </a:r>
          </a:p>
          <a:p>
            <a:r>
              <a:rPr lang="en-US" b="1" dirty="0">
                <a:latin typeface="Times New Roman" charset="0"/>
                <a:ea typeface="Times New Roman" charset="0"/>
                <a:cs typeface="Times New Roman" charset="0"/>
              </a:rPr>
              <a:t>consistency</a:t>
            </a:r>
          </a:p>
          <a:p>
            <a:r>
              <a:rPr lang="en-US" b="1" dirty="0">
                <a:latin typeface="Times New Roman" charset="0"/>
                <a:ea typeface="Times New Roman" charset="0"/>
                <a:cs typeface="Times New Roman" charset="0"/>
              </a:rPr>
              <a:t>enforcement</a:t>
            </a:r>
          </a:p>
        </p:txBody>
      </p:sp>
      <p:cxnSp>
        <p:nvCxnSpPr>
          <p:cNvPr id="4" name="Straight Connector 3"/>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24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6B27-25B4-47DA-93AD-6BE708983C33}"/>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Adapting to Trends in Franchising</a:t>
            </a:r>
          </a:p>
        </p:txBody>
      </p:sp>
      <p:sp>
        <p:nvSpPr>
          <p:cNvPr id="3" name="Content Placeholder 2">
            <a:extLst>
              <a:ext uri="{FF2B5EF4-FFF2-40B4-BE49-F238E27FC236}">
                <a16:creationId xmlns:a16="http://schemas.microsoft.com/office/drawing/2014/main" id="{A731FB37-2D83-4C90-9EEB-02627568A2B2}"/>
              </a:ext>
            </a:extLst>
          </p:cNvPr>
          <p:cNvSpPr>
            <a:spLocks noGrp="1"/>
          </p:cNvSpPr>
          <p:nvPr>
            <p:ph idx="1"/>
          </p:nvPr>
        </p:nvSpPr>
        <p:spPr>
          <a:xfrm>
            <a:off x="488373" y="1806641"/>
            <a:ext cx="11122435" cy="4045683"/>
          </a:xfrm>
        </p:spPr>
        <p:txBody>
          <a:bodyPr>
            <a:normAutofit/>
          </a:bodyPr>
          <a:lstStyle/>
          <a:p>
            <a:r>
              <a:rPr lang="en-US" dirty="0">
                <a:latin typeface="Times New Roman" panose="02020603050405020304" pitchFamily="18" charset="0"/>
                <a:cs typeface="Times New Roman" panose="02020603050405020304" pitchFamily="18" charset="0"/>
              </a:rPr>
              <a:t>Most franchises fail, but some factors lead to success</a:t>
            </a:r>
          </a:p>
          <a:p>
            <a:pPr lvl="1"/>
            <a:r>
              <a:rPr lang="en-US" dirty="0">
                <a:latin typeface="Times New Roman" panose="02020603050405020304" pitchFamily="18" charset="0"/>
                <a:cs typeface="Times New Roman" panose="02020603050405020304" pitchFamily="18" charset="0"/>
              </a:rPr>
              <a:t>¾ of franchises in the US last less than a decade</a:t>
            </a:r>
          </a:p>
          <a:p>
            <a:r>
              <a:rPr lang="en-US" dirty="0">
                <a:latin typeface="Times New Roman" panose="02020603050405020304" pitchFamily="18" charset="0"/>
                <a:cs typeface="Times New Roman" panose="02020603050405020304" pitchFamily="18" charset="0"/>
              </a:rPr>
              <a:t>Older, previously successful franchises</a:t>
            </a:r>
          </a:p>
          <a:p>
            <a:pPr lvl="1"/>
            <a:r>
              <a:rPr lang="en-US" dirty="0">
                <a:latin typeface="Times New Roman" panose="02020603050405020304" pitchFamily="18" charset="0"/>
                <a:cs typeface="Times New Roman" panose="02020603050405020304" pitchFamily="18" charset="0"/>
              </a:rPr>
              <a:t>Four years a common threshold</a:t>
            </a:r>
          </a:p>
          <a:p>
            <a:r>
              <a:rPr lang="en-US" dirty="0">
                <a:latin typeface="Times New Roman" panose="02020603050405020304" pitchFamily="18" charset="0"/>
                <a:cs typeface="Times New Roman" panose="02020603050405020304" pitchFamily="18" charset="0"/>
              </a:rPr>
              <a:t>Third-party certified franchises</a:t>
            </a:r>
          </a:p>
          <a:p>
            <a:pPr lvl="1"/>
            <a:r>
              <a:rPr lang="en-US" dirty="0">
                <a:latin typeface="Times New Roman" panose="02020603050405020304" pitchFamily="18" charset="0"/>
                <a:cs typeface="Times New Roman" panose="02020603050405020304" pitchFamily="18" charset="0"/>
              </a:rPr>
              <a:t>Can be a self-fulfilling prophecy</a:t>
            </a:r>
          </a:p>
        </p:txBody>
      </p:sp>
    </p:spTree>
    <p:extLst>
      <p:ext uri="{BB962C8B-B14F-4D97-AF65-F5344CB8AC3E}">
        <p14:creationId xmlns:p14="http://schemas.microsoft.com/office/powerpoint/2010/main" val="3825521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nvPr>
        </p:nvGraphicFramePr>
        <p:xfrm>
          <a:off x="0" y="365125"/>
          <a:ext cx="12192000" cy="6215784"/>
        </p:xfrm>
        <a:graphic>
          <a:graphicData uri="http://schemas.openxmlformats.org/drawingml/2006/table">
            <a:tbl>
              <a:tblPr firstRow="1" bandRow="1">
                <a:tableStyleId>{5C22544A-7EE6-4342-B048-85BDC9FD1C3A}</a:tableStyleId>
              </a:tblPr>
              <a:tblGrid>
                <a:gridCol w="1082027">
                  <a:extLst>
                    <a:ext uri="{9D8B030D-6E8A-4147-A177-3AD203B41FA5}">
                      <a16:colId xmlns:a16="http://schemas.microsoft.com/office/drawing/2014/main" val="20000"/>
                    </a:ext>
                  </a:extLst>
                </a:gridCol>
                <a:gridCol w="2059764">
                  <a:extLst>
                    <a:ext uri="{9D8B030D-6E8A-4147-A177-3AD203B41FA5}">
                      <a16:colId xmlns:a16="http://schemas.microsoft.com/office/drawing/2014/main" val="20001"/>
                    </a:ext>
                  </a:extLst>
                </a:gridCol>
                <a:gridCol w="5201553">
                  <a:extLst>
                    <a:ext uri="{9D8B030D-6E8A-4147-A177-3AD203B41FA5}">
                      <a16:colId xmlns:a16="http://schemas.microsoft.com/office/drawing/2014/main" val="20002"/>
                    </a:ext>
                  </a:extLst>
                </a:gridCol>
                <a:gridCol w="703969">
                  <a:extLst>
                    <a:ext uri="{9D8B030D-6E8A-4147-A177-3AD203B41FA5}">
                      <a16:colId xmlns:a16="http://schemas.microsoft.com/office/drawing/2014/main" val="20003"/>
                    </a:ext>
                  </a:extLst>
                </a:gridCol>
                <a:gridCol w="1108100">
                  <a:extLst>
                    <a:ext uri="{9D8B030D-6E8A-4147-A177-3AD203B41FA5}">
                      <a16:colId xmlns:a16="http://schemas.microsoft.com/office/drawing/2014/main" val="20004"/>
                    </a:ext>
                  </a:extLst>
                </a:gridCol>
                <a:gridCol w="834334">
                  <a:extLst>
                    <a:ext uri="{9D8B030D-6E8A-4147-A177-3AD203B41FA5}">
                      <a16:colId xmlns:a16="http://schemas.microsoft.com/office/drawing/2014/main" val="20005"/>
                    </a:ext>
                  </a:extLst>
                </a:gridCol>
                <a:gridCol w="1202253">
                  <a:extLst>
                    <a:ext uri="{9D8B030D-6E8A-4147-A177-3AD203B41FA5}">
                      <a16:colId xmlns:a16="http://schemas.microsoft.com/office/drawing/2014/main" val="20006"/>
                    </a:ext>
                  </a:extLst>
                </a:gridCol>
              </a:tblGrid>
              <a:tr h="418011">
                <a:tc>
                  <a:txBody>
                    <a:bodyPr/>
                    <a:lstStyle/>
                    <a:p>
                      <a:r>
                        <a:rPr lang="en-US" sz="1400" dirty="0">
                          <a:solidFill>
                            <a:schemeClr val="bg1"/>
                          </a:solidFill>
                          <a:latin typeface="Cambria" charset="0"/>
                          <a:ea typeface="Cambria" charset="0"/>
                          <a:cs typeface="Cambria" charset="0"/>
                        </a:rPr>
                        <a:t>Success Rate</a:t>
                      </a:r>
                    </a:p>
                  </a:txBody>
                  <a:tcPr>
                    <a:solidFill>
                      <a:srgbClr val="558ED5"/>
                    </a:solidFill>
                  </a:tcPr>
                </a:tc>
                <a:tc>
                  <a:txBody>
                    <a:bodyPr/>
                    <a:lstStyle/>
                    <a:p>
                      <a:r>
                        <a:rPr lang="en-US" sz="1400" dirty="0">
                          <a:solidFill>
                            <a:schemeClr val="bg1"/>
                          </a:solidFill>
                          <a:latin typeface="Cambria" charset="0"/>
                          <a:ea typeface="Cambria" charset="0"/>
                          <a:cs typeface="Cambria" charset="0"/>
                        </a:rPr>
                        <a:t>Name</a:t>
                      </a:r>
                    </a:p>
                  </a:txBody>
                  <a:tcPr>
                    <a:solidFill>
                      <a:srgbClr val="558ED5"/>
                    </a:solidFill>
                  </a:tcPr>
                </a:tc>
                <a:tc>
                  <a:txBody>
                    <a:bodyPr/>
                    <a:lstStyle/>
                    <a:p>
                      <a:r>
                        <a:rPr lang="en-US" sz="1400" dirty="0">
                          <a:solidFill>
                            <a:schemeClr val="bg1"/>
                          </a:solidFill>
                          <a:latin typeface="Cambria" charset="0"/>
                          <a:ea typeface="Cambria" charset="0"/>
                          <a:cs typeface="Cambria" charset="0"/>
                        </a:rPr>
                        <a:t>Description</a:t>
                      </a:r>
                    </a:p>
                  </a:txBody>
                  <a:tcPr>
                    <a:solidFill>
                      <a:srgbClr val="558ED5"/>
                    </a:solidFill>
                  </a:tcPr>
                </a:tc>
                <a:tc>
                  <a:txBody>
                    <a:bodyPr/>
                    <a:lstStyle/>
                    <a:p>
                      <a:r>
                        <a:rPr lang="en-US" sz="1400" dirty="0">
                          <a:solidFill>
                            <a:schemeClr val="bg1"/>
                          </a:solidFill>
                          <a:latin typeface="Cambria" charset="0"/>
                          <a:ea typeface="Cambria" charset="0"/>
                          <a:cs typeface="Cambria" charset="0"/>
                        </a:rPr>
                        <a:t>Total Units</a:t>
                      </a:r>
                    </a:p>
                  </a:txBody>
                  <a:tcPr>
                    <a:solidFill>
                      <a:srgbClr val="558ED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ambria" charset="0"/>
                          <a:ea typeface="Cambria" charset="0"/>
                          <a:cs typeface="Cambria" charset="0"/>
                        </a:rPr>
                        <a:t>5-Year</a:t>
                      </a:r>
                      <a:r>
                        <a:rPr lang="en-US" sz="1400" baseline="0" dirty="0">
                          <a:solidFill>
                            <a:schemeClr val="bg1"/>
                          </a:solidFill>
                          <a:latin typeface="Cambria" charset="0"/>
                          <a:ea typeface="Cambria" charset="0"/>
                          <a:cs typeface="Cambria" charset="0"/>
                        </a:rPr>
                        <a:t> Continuity</a:t>
                      </a:r>
                      <a:endParaRPr lang="en-US" sz="1400" dirty="0">
                        <a:solidFill>
                          <a:schemeClr val="bg1"/>
                        </a:solidFill>
                        <a:latin typeface="Cambria" charset="0"/>
                        <a:ea typeface="Cambria" charset="0"/>
                        <a:cs typeface="Cambria" charset="0"/>
                      </a:endParaRPr>
                    </a:p>
                  </a:txBody>
                  <a:tcPr>
                    <a:solidFill>
                      <a:srgbClr val="558ED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ambria" charset="0"/>
                          <a:ea typeface="Cambria" charset="0"/>
                          <a:cs typeface="Cambria" charset="0"/>
                        </a:rPr>
                        <a:t>5-Year</a:t>
                      </a:r>
                      <a:r>
                        <a:rPr lang="en-US" sz="1400" baseline="0" dirty="0">
                          <a:solidFill>
                            <a:schemeClr val="bg1"/>
                          </a:solidFill>
                          <a:latin typeface="Cambria" charset="0"/>
                          <a:ea typeface="Cambria" charset="0"/>
                          <a:cs typeface="Cambria" charset="0"/>
                        </a:rPr>
                        <a:t> Growth</a:t>
                      </a:r>
                      <a:endParaRPr lang="en-US" sz="1400" dirty="0">
                        <a:solidFill>
                          <a:schemeClr val="bg1"/>
                        </a:solidFill>
                        <a:latin typeface="Cambria" charset="0"/>
                        <a:ea typeface="Cambria" charset="0"/>
                        <a:cs typeface="Cambria" charset="0"/>
                      </a:endParaRPr>
                    </a:p>
                  </a:txBody>
                  <a:tcPr>
                    <a:solidFill>
                      <a:srgbClr val="558ED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ambria" charset="0"/>
                          <a:ea typeface="Cambria" charset="0"/>
                          <a:cs typeface="Cambria" charset="0"/>
                        </a:rPr>
                        <a:t>Avg.</a:t>
                      </a:r>
                      <a:r>
                        <a:rPr lang="en-US" sz="1400" baseline="0" dirty="0">
                          <a:solidFill>
                            <a:schemeClr val="bg1"/>
                          </a:solidFill>
                          <a:latin typeface="Cambria" charset="0"/>
                          <a:ea typeface="Cambria" charset="0"/>
                          <a:cs typeface="Cambria" charset="0"/>
                        </a:rPr>
                        <a:t> Initial Investment</a:t>
                      </a:r>
                      <a:endParaRPr lang="en-US" sz="1400" dirty="0">
                        <a:solidFill>
                          <a:schemeClr val="bg1"/>
                        </a:solidFill>
                        <a:latin typeface="Cambria" charset="0"/>
                        <a:ea typeface="Cambria" charset="0"/>
                        <a:cs typeface="Cambria" charset="0"/>
                      </a:endParaRPr>
                    </a:p>
                  </a:txBody>
                  <a:tcPr>
                    <a:solidFill>
                      <a:srgbClr val="558ED5"/>
                    </a:solidFill>
                  </a:tcPr>
                </a:tc>
                <a:extLst>
                  <a:ext uri="{0D108BD9-81ED-4DB2-BD59-A6C34878D82A}">
                    <a16:rowId xmlns:a16="http://schemas.microsoft.com/office/drawing/2014/main" val="10000"/>
                  </a:ext>
                </a:extLst>
              </a:tr>
              <a:tr h="313508">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Investment Level:$500,000+</a:t>
                      </a:r>
                    </a:p>
                  </a:txBody>
                  <a:tcPr>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41960">
                <a:tc>
                  <a:txBody>
                    <a:bodyPr/>
                    <a:lstStyle/>
                    <a:p>
                      <a:r>
                        <a:rPr lang="en-US" sz="1400" dirty="0">
                          <a:solidFill>
                            <a:schemeClr val="tx1"/>
                          </a:solidFill>
                          <a:latin typeface="Cambria" charset="0"/>
                          <a:ea typeface="Cambria" charset="0"/>
                          <a:cs typeface="Cambria" charset="0"/>
                        </a:rPr>
                        <a:t>Highest</a:t>
                      </a:r>
                    </a:p>
                  </a:txBody>
                  <a:tcPr>
                    <a:solidFill>
                      <a:srgbClr val="B9CDE7"/>
                    </a:solidFill>
                  </a:tcPr>
                </a:tc>
                <a:tc>
                  <a:txBody>
                    <a:bodyPr/>
                    <a:lstStyle/>
                    <a:p>
                      <a:r>
                        <a:rPr lang="en-US" sz="1400" dirty="0">
                          <a:solidFill>
                            <a:schemeClr val="tx1"/>
                          </a:solidFill>
                          <a:latin typeface="Cambria" charset="0"/>
                          <a:ea typeface="Cambria" charset="0"/>
                          <a:cs typeface="Cambria" charset="0"/>
                        </a:rPr>
                        <a:t>Culver’s ButterBurgers &amp; Frozen Custard</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solidFill>
                            <a:schemeClr val="tx1"/>
                          </a:solidFill>
                          <a:latin typeface="Cambria" charset="0"/>
                          <a:ea typeface="Cambria" charset="0"/>
                          <a:cs typeface="Cambria" charset="0"/>
                        </a:rPr>
                        <a:t>ButterBurgers</a:t>
                      </a:r>
                      <a:r>
                        <a:rPr lang="en-US" sz="1400" dirty="0">
                          <a:solidFill>
                            <a:schemeClr val="tx1"/>
                          </a:solidFill>
                          <a:latin typeface="Cambria" charset="0"/>
                          <a:ea typeface="Cambria" charset="0"/>
                          <a:cs typeface="Cambria" charset="0"/>
                        </a:rPr>
                        <a:t>, frozen</a:t>
                      </a:r>
                      <a:r>
                        <a:rPr lang="en-US" sz="1400" baseline="0" dirty="0">
                          <a:solidFill>
                            <a:schemeClr val="tx1"/>
                          </a:solidFill>
                          <a:latin typeface="Cambria" charset="0"/>
                          <a:ea typeface="Cambria" charset="0"/>
                          <a:cs typeface="Cambria" charset="0"/>
                        </a:rPr>
                        <a:t> custard, and salad</a:t>
                      </a:r>
                      <a:endParaRPr lang="en-US" sz="1400" dirty="0">
                        <a:solidFill>
                          <a:schemeClr val="tx1"/>
                        </a:solidFill>
                        <a:latin typeface="Cambria" charset="0"/>
                        <a:ea typeface="Cambria" charset="0"/>
                        <a:cs typeface="Cambria" charset="0"/>
                      </a:endParaRPr>
                    </a:p>
                    <a:p>
                      <a:pPr algn="l"/>
                      <a:endParaRPr lang="en-US" sz="1400" dirty="0">
                        <a:solidFill>
                          <a:schemeClr val="tx1"/>
                        </a:solidFill>
                        <a:latin typeface="Cambria" charset="0"/>
                        <a:ea typeface="Cambria" charset="0"/>
                        <a:cs typeface="Cambria" charset="0"/>
                      </a:endParaRP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558</a:t>
                      </a:r>
                    </a:p>
                    <a:p>
                      <a:endParaRPr lang="en-US" sz="1400" dirty="0">
                        <a:solidFill>
                          <a:schemeClr val="tx1"/>
                        </a:solidFill>
                        <a:latin typeface="Cambria" charset="0"/>
                        <a:ea typeface="Cambria" charset="0"/>
                        <a:cs typeface="Cambria" charset="0"/>
                      </a:endParaRP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100%</a:t>
                      </a:r>
                    </a:p>
                    <a:p>
                      <a:endParaRPr lang="en-US" sz="1400" dirty="0">
                        <a:solidFill>
                          <a:schemeClr val="tx1"/>
                        </a:solidFill>
                        <a:latin typeface="Cambria" charset="0"/>
                        <a:ea typeface="Cambria" charset="0"/>
                        <a:cs typeface="Cambria" charset="0"/>
                      </a:endParaRP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5%</a:t>
                      </a:r>
                    </a:p>
                    <a:p>
                      <a:endParaRPr lang="en-US" sz="1400" dirty="0">
                        <a:solidFill>
                          <a:schemeClr val="tx1"/>
                        </a:solidFill>
                        <a:latin typeface="Cambria" charset="0"/>
                        <a:ea typeface="Cambria" charset="0"/>
                        <a:cs typeface="Cambria" charset="0"/>
                      </a:endParaRP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$2,517,651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Cambria" charset="0"/>
                        <a:ea typeface="Cambria" charset="0"/>
                        <a:cs typeface="Cambria" charset="0"/>
                      </a:endParaRPr>
                    </a:p>
                  </a:txBody>
                  <a:tcPr>
                    <a:solidFill>
                      <a:srgbClr val="B9CDE7"/>
                    </a:solidFill>
                  </a:tcPr>
                </a:tc>
                <a:extLst>
                  <a:ext uri="{0D108BD9-81ED-4DB2-BD59-A6C34878D82A}">
                    <a16:rowId xmlns:a16="http://schemas.microsoft.com/office/drawing/2014/main" val="10002"/>
                  </a:ext>
                </a:extLst>
              </a:tr>
              <a:tr h="254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2</a:t>
                      </a:r>
                      <a:r>
                        <a:rPr lang="en-US" sz="1400" baseline="30000" dirty="0">
                          <a:solidFill>
                            <a:schemeClr val="tx1"/>
                          </a:solidFill>
                          <a:latin typeface="Cambria" charset="0"/>
                          <a:ea typeface="Cambria" charset="0"/>
                          <a:cs typeface="Cambria" charset="0"/>
                        </a:rPr>
                        <a:t>nd</a:t>
                      </a:r>
                      <a:r>
                        <a:rPr lang="en-US" sz="1400" dirty="0">
                          <a:solidFill>
                            <a:schemeClr val="tx1"/>
                          </a:solidFill>
                          <a:latin typeface="Cambria" charset="0"/>
                          <a:ea typeface="Cambria" charset="0"/>
                          <a:cs typeface="Cambria" charset="0"/>
                        </a:rPr>
                        <a:t> Highest</a:t>
                      </a:r>
                    </a:p>
                  </a:txBody>
                  <a:tcPr>
                    <a:solidFill>
                      <a:srgbClr val="B9CDE7"/>
                    </a:solidFill>
                  </a:tcPr>
                </a:tc>
                <a:tc>
                  <a:txBody>
                    <a:bodyPr/>
                    <a:lstStyle/>
                    <a:p>
                      <a:r>
                        <a:rPr lang="en-US" sz="1400" dirty="0">
                          <a:solidFill>
                            <a:schemeClr val="tx1"/>
                          </a:solidFill>
                          <a:latin typeface="Cambria" charset="0"/>
                          <a:ea typeface="Cambria" charset="0"/>
                          <a:cs typeface="Cambria" charset="0"/>
                        </a:rPr>
                        <a:t>Firehouse Subs</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Firefighter</a:t>
                      </a:r>
                      <a:r>
                        <a:rPr lang="en-US" sz="1400" baseline="0" dirty="0">
                          <a:solidFill>
                            <a:schemeClr val="tx1"/>
                          </a:solidFill>
                          <a:latin typeface="Cambria" charset="0"/>
                          <a:ea typeface="Cambria" charset="0"/>
                          <a:cs typeface="Cambria" charset="0"/>
                        </a:rPr>
                        <a:t> founded; s</a:t>
                      </a:r>
                      <a:r>
                        <a:rPr lang="en-US" sz="1400" dirty="0">
                          <a:solidFill>
                            <a:schemeClr val="tx1"/>
                          </a:solidFill>
                          <a:latin typeface="Cambria" charset="0"/>
                          <a:ea typeface="Cambria" charset="0"/>
                          <a:cs typeface="Cambria" charset="0"/>
                        </a:rPr>
                        <a:t>erves hot sub sandwiches</a:t>
                      </a:r>
                    </a:p>
                  </a:txBody>
                  <a:tcPr>
                    <a:solidFill>
                      <a:srgbClr val="B9CDE7"/>
                    </a:solidFill>
                  </a:tcPr>
                </a:tc>
                <a:tc>
                  <a:txBody>
                    <a:bodyPr/>
                    <a:lstStyle/>
                    <a:p>
                      <a:r>
                        <a:rPr lang="en-US" sz="1400" dirty="0">
                          <a:solidFill>
                            <a:schemeClr val="tx1"/>
                          </a:solidFill>
                          <a:latin typeface="Cambria" charset="0"/>
                          <a:ea typeface="Cambria" charset="0"/>
                          <a:cs typeface="Cambria" charset="0"/>
                        </a:rPr>
                        <a:t>944</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95%</a:t>
                      </a:r>
                    </a:p>
                  </a:txBody>
                  <a:tcPr>
                    <a:solidFill>
                      <a:srgbClr val="B9CDE7"/>
                    </a:solidFill>
                  </a:tcPr>
                </a:tc>
                <a:tc>
                  <a:txBody>
                    <a:bodyPr/>
                    <a:lstStyle/>
                    <a:p>
                      <a:r>
                        <a:rPr lang="en-US" sz="1400" dirty="0">
                          <a:solidFill>
                            <a:schemeClr val="tx1"/>
                          </a:solidFill>
                          <a:latin typeface="Cambria" charset="0"/>
                          <a:ea typeface="Cambria" charset="0"/>
                          <a:cs typeface="Cambria" charset="0"/>
                        </a:rPr>
                        <a:t>18%</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$769,830</a:t>
                      </a:r>
                    </a:p>
                  </a:txBody>
                  <a:tcPr>
                    <a:solidFill>
                      <a:srgbClr val="B9CDE7"/>
                    </a:solidFill>
                  </a:tcPr>
                </a:tc>
                <a:extLst>
                  <a:ext uri="{0D108BD9-81ED-4DB2-BD59-A6C34878D82A}">
                    <a16:rowId xmlns:a16="http://schemas.microsoft.com/office/drawing/2014/main" val="10003"/>
                  </a:ext>
                </a:extLst>
              </a:tr>
              <a:tr h="439741">
                <a:tc>
                  <a:txBody>
                    <a:bodyPr/>
                    <a:lstStyle/>
                    <a:p>
                      <a:r>
                        <a:rPr lang="en-US" sz="1400" dirty="0">
                          <a:solidFill>
                            <a:schemeClr val="tx1"/>
                          </a:solidFill>
                          <a:latin typeface="Cambria" charset="0"/>
                          <a:ea typeface="Cambria" charset="0"/>
                          <a:cs typeface="Cambria" charset="0"/>
                        </a:rPr>
                        <a:t>Lowest</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DirectBuy</a:t>
                      </a:r>
                    </a:p>
                    <a:p>
                      <a:endParaRPr lang="en-US" sz="1400" dirty="0">
                        <a:solidFill>
                          <a:schemeClr val="tx1"/>
                        </a:solidFill>
                        <a:latin typeface="Cambria" charset="0"/>
                        <a:ea typeface="Cambria" charset="0"/>
                        <a:cs typeface="Cambria" charset="0"/>
                      </a:endParaRP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mbria" panose="02040503050406030204" pitchFamily="18" charset="0"/>
                          <a:ea typeface="Cambria" panose="02040503050406030204" pitchFamily="18" charset="0"/>
                        </a:rPr>
                        <a:t>Members pay entry fee to be able to buy direct from manufacturer</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38</a:t>
                      </a:r>
                    </a:p>
                    <a:p>
                      <a:endParaRPr lang="en-US" sz="1400" dirty="0">
                        <a:solidFill>
                          <a:schemeClr val="tx1"/>
                        </a:solidFill>
                        <a:latin typeface="Cambria" charset="0"/>
                        <a:ea typeface="Cambria" charset="0"/>
                        <a:cs typeface="Cambria" charset="0"/>
                      </a:endParaRP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41%</a:t>
                      </a:r>
                    </a:p>
                    <a:p>
                      <a:endParaRPr lang="en-US" sz="1400" dirty="0">
                        <a:solidFill>
                          <a:schemeClr val="tx1"/>
                        </a:solidFill>
                        <a:latin typeface="Cambria" charset="0"/>
                        <a:ea typeface="Cambria" charset="0"/>
                        <a:cs typeface="Cambria" charset="0"/>
                      </a:endParaRP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-12%</a:t>
                      </a:r>
                    </a:p>
                    <a:p>
                      <a:endParaRPr lang="en-US" sz="1400" dirty="0">
                        <a:solidFill>
                          <a:schemeClr val="tx1"/>
                        </a:solidFill>
                        <a:latin typeface="Cambria" charset="0"/>
                        <a:ea typeface="Cambria" charset="0"/>
                        <a:cs typeface="Cambria" charset="0"/>
                      </a:endParaRP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$500,500</a:t>
                      </a:r>
                    </a:p>
                    <a:p>
                      <a:endParaRPr lang="en-US" sz="1400" dirty="0">
                        <a:solidFill>
                          <a:schemeClr val="tx1"/>
                        </a:solidFill>
                        <a:latin typeface="Cambria" charset="0"/>
                        <a:ea typeface="Cambria" charset="0"/>
                        <a:cs typeface="Cambria" charset="0"/>
                      </a:endParaRPr>
                    </a:p>
                  </a:txBody>
                  <a:tcPr>
                    <a:solidFill>
                      <a:srgbClr val="96B3D8"/>
                    </a:solidFill>
                  </a:tcPr>
                </a:tc>
                <a:extLst>
                  <a:ext uri="{0D108BD9-81ED-4DB2-BD59-A6C34878D82A}">
                    <a16:rowId xmlns:a16="http://schemas.microsoft.com/office/drawing/2014/main" val="10004"/>
                  </a:ext>
                </a:extLst>
              </a:tr>
              <a:tr h="302623">
                <a:tc>
                  <a:txBody>
                    <a:bodyPr/>
                    <a:lstStyle/>
                    <a:p>
                      <a:r>
                        <a:rPr lang="en-US" sz="1400" dirty="0">
                          <a:solidFill>
                            <a:schemeClr val="tx1"/>
                          </a:solidFill>
                          <a:latin typeface="Cambria" charset="0"/>
                          <a:ea typeface="Cambria" charset="0"/>
                          <a:cs typeface="Cambria" charset="0"/>
                        </a:rPr>
                        <a:t>2</a:t>
                      </a:r>
                      <a:r>
                        <a:rPr lang="en-US" sz="1400" baseline="30000" dirty="0">
                          <a:solidFill>
                            <a:schemeClr val="tx1"/>
                          </a:solidFill>
                          <a:latin typeface="Cambria" charset="0"/>
                          <a:ea typeface="Cambria" charset="0"/>
                          <a:cs typeface="Cambria" charset="0"/>
                        </a:rPr>
                        <a:t>nd</a:t>
                      </a:r>
                      <a:r>
                        <a:rPr lang="en-US" sz="1400" dirty="0">
                          <a:solidFill>
                            <a:schemeClr val="tx1"/>
                          </a:solidFill>
                          <a:latin typeface="Cambria" charset="0"/>
                          <a:ea typeface="Cambria" charset="0"/>
                          <a:cs typeface="Cambria" charset="0"/>
                        </a:rPr>
                        <a:t> Lowest</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Century</a:t>
                      </a:r>
                      <a:r>
                        <a:rPr lang="en-US" sz="1400" baseline="0" dirty="0">
                          <a:solidFill>
                            <a:schemeClr val="tx1"/>
                          </a:solidFill>
                          <a:latin typeface="Cambria" charset="0"/>
                          <a:ea typeface="Cambria" charset="0"/>
                          <a:cs typeface="Cambria" charset="0"/>
                        </a:rPr>
                        <a:t> 21</a:t>
                      </a:r>
                      <a:endParaRPr lang="en-US" sz="1400" dirty="0">
                        <a:solidFill>
                          <a:schemeClr val="tx1"/>
                        </a:solidFill>
                        <a:latin typeface="Cambria" charset="0"/>
                        <a:ea typeface="Cambria" charset="0"/>
                        <a:cs typeface="Cambria" charset="0"/>
                      </a:endParaRP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Real Estate Broker</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2,204</a:t>
                      </a:r>
                    </a:p>
                  </a:txBody>
                  <a:tcPr>
                    <a:solidFill>
                      <a:srgbClr val="96B3D8"/>
                    </a:solidFill>
                  </a:tcPr>
                </a:tc>
                <a:tc>
                  <a:txBody>
                    <a:bodyPr/>
                    <a:lstStyle/>
                    <a:p>
                      <a:r>
                        <a:rPr lang="en-US" sz="1400" dirty="0">
                          <a:solidFill>
                            <a:schemeClr val="tx1"/>
                          </a:solidFill>
                          <a:latin typeface="Cambria" charset="0"/>
                          <a:ea typeface="Cambria" charset="0"/>
                          <a:cs typeface="Cambria" charset="0"/>
                        </a:rPr>
                        <a:t>63%</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-7%</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$552,869</a:t>
                      </a:r>
                    </a:p>
                  </a:txBody>
                  <a:tcPr>
                    <a:solidFill>
                      <a:srgbClr val="96B3D8"/>
                    </a:solidFill>
                  </a:tcPr>
                </a:tc>
                <a:extLst>
                  <a:ext uri="{0D108BD9-81ED-4DB2-BD59-A6C34878D82A}">
                    <a16:rowId xmlns:a16="http://schemas.microsoft.com/office/drawing/2014/main" val="10005"/>
                  </a:ext>
                </a:extLst>
              </a:tr>
              <a:tr h="243840">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Investment Level: $500,000-$150,000</a:t>
                      </a:r>
                    </a:p>
                  </a:txBody>
                  <a:tcPr>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00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Highest</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Jimmy John’s</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Cambria" charset="0"/>
                          <a:ea typeface="Cambria" charset="0"/>
                          <a:cs typeface="Cambria" charset="0"/>
                        </a:rPr>
                        <a:t>Sandwiches</a:t>
                      </a:r>
                      <a:endParaRPr lang="en-US" sz="1400" dirty="0">
                        <a:solidFill>
                          <a:schemeClr val="tx1"/>
                        </a:solidFill>
                        <a:latin typeface="Cambria" charset="0"/>
                        <a:ea typeface="Cambria" charset="0"/>
                        <a:cs typeface="Cambria" charset="0"/>
                      </a:endParaRP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2,407</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99%</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17%</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$433,500</a:t>
                      </a:r>
                    </a:p>
                  </a:txBody>
                  <a:tcPr>
                    <a:solidFill>
                      <a:srgbClr val="B9CDE7"/>
                    </a:solidFill>
                  </a:tcPr>
                </a:tc>
                <a:extLst>
                  <a:ext uri="{0D108BD9-81ED-4DB2-BD59-A6C34878D82A}">
                    <a16:rowId xmlns:a16="http://schemas.microsoft.com/office/drawing/2014/main" val="10007"/>
                  </a:ext>
                </a:extLst>
              </a:tr>
              <a:tr h="317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2</a:t>
                      </a:r>
                      <a:r>
                        <a:rPr lang="en-US" sz="1400" baseline="30000" dirty="0">
                          <a:solidFill>
                            <a:schemeClr val="tx1"/>
                          </a:solidFill>
                          <a:latin typeface="Cambria" charset="0"/>
                          <a:ea typeface="Cambria" charset="0"/>
                          <a:cs typeface="Cambria" charset="0"/>
                        </a:rPr>
                        <a:t>nd</a:t>
                      </a:r>
                      <a:r>
                        <a:rPr lang="en-US" sz="1400" dirty="0">
                          <a:solidFill>
                            <a:schemeClr val="tx1"/>
                          </a:solidFill>
                          <a:latin typeface="Cambria" charset="0"/>
                          <a:ea typeface="Cambria" charset="0"/>
                          <a:cs typeface="Cambria" charset="0"/>
                        </a:rPr>
                        <a:t> Highest</a:t>
                      </a:r>
                    </a:p>
                  </a:txBody>
                  <a:tcPr>
                    <a:solidFill>
                      <a:srgbClr val="B9CDE7"/>
                    </a:solidFill>
                  </a:tcPr>
                </a:tc>
                <a:tc>
                  <a:txBody>
                    <a:bodyPr/>
                    <a:lstStyle/>
                    <a:p>
                      <a:r>
                        <a:rPr lang="en-US" sz="1400" dirty="0">
                          <a:solidFill>
                            <a:schemeClr val="tx1"/>
                          </a:solidFill>
                          <a:latin typeface="Cambria" charset="0"/>
                          <a:ea typeface="Cambria" charset="0"/>
                          <a:cs typeface="Cambria" charset="0"/>
                        </a:rPr>
                        <a:t>Marco’s Pizza</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Cambria" charset="0"/>
                          <a:ea typeface="Cambria" charset="0"/>
                          <a:cs typeface="Cambria" charset="0"/>
                        </a:rPr>
                        <a:t>Pizza</a:t>
                      </a:r>
                      <a:endParaRPr lang="en-US" sz="1400" dirty="0">
                        <a:solidFill>
                          <a:schemeClr val="tx1"/>
                        </a:solidFill>
                        <a:latin typeface="Cambria" charset="0"/>
                        <a:ea typeface="Cambria" charset="0"/>
                        <a:cs typeface="Cambria" charset="0"/>
                      </a:endParaRP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674</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94%</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24%</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$384,092</a:t>
                      </a:r>
                    </a:p>
                  </a:txBody>
                  <a:tcPr>
                    <a:solidFill>
                      <a:srgbClr val="B9CDE7"/>
                    </a:solidFill>
                  </a:tcPr>
                </a:tc>
                <a:extLst>
                  <a:ext uri="{0D108BD9-81ED-4DB2-BD59-A6C34878D82A}">
                    <a16:rowId xmlns:a16="http://schemas.microsoft.com/office/drawing/2014/main" val="10008"/>
                  </a:ext>
                </a:extLst>
              </a:tr>
              <a:tr h="2700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Lowest</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Cookies by Design</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Cookie gift baskets</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69</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52%</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-12%</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$162,250</a:t>
                      </a:r>
                    </a:p>
                  </a:txBody>
                  <a:tcPr>
                    <a:solidFill>
                      <a:srgbClr val="96B3D8"/>
                    </a:solidFill>
                  </a:tcPr>
                </a:tc>
                <a:extLst>
                  <a:ext uri="{0D108BD9-81ED-4DB2-BD59-A6C34878D82A}">
                    <a16:rowId xmlns:a16="http://schemas.microsoft.com/office/drawing/2014/main" val="10009"/>
                  </a:ext>
                </a:extLst>
              </a:tr>
              <a:tr h="439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2</a:t>
                      </a:r>
                      <a:r>
                        <a:rPr lang="en-US" sz="1400" baseline="30000" dirty="0">
                          <a:solidFill>
                            <a:schemeClr val="tx1"/>
                          </a:solidFill>
                          <a:latin typeface="Cambria" charset="0"/>
                          <a:ea typeface="Cambria" charset="0"/>
                          <a:cs typeface="Cambria" charset="0"/>
                        </a:rPr>
                        <a:t>nd</a:t>
                      </a:r>
                      <a:r>
                        <a:rPr lang="en-US" sz="1400" dirty="0">
                          <a:solidFill>
                            <a:schemeClr val="tx1"/>
                          </a:solidFill>
                          <a:latin typeface="Cambria" charset="0"/>
                          <a:ea typeface="Cambria" charset="0"/>
                          <a:cs typeface="Cambria" charset="0"/>
                        </a:rPr>
                        <a:t> Lowest</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Dippin’ Dots</a:t>
                      </a:r>
                    </a:p>
                    <a:p>
                      <a:endParaRPr lang="en-US" sz="1400" dirty="0">
                        <a:solidFill>
                          <a:schemeClr val="tx1"/>
                        </a:solidFill>
                        <a:latin typeface="Cambria" charset="0"/>
                        <a:ea typeface="Cambria" charset="0"/>
                        <a:cs typeface="Cambria" charset="0"/>
                      </a:endParaRP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Ice</a:t>
                      </a:r>
                      <a:r>
                        <a:rPr lang="en-US" sz="1400" baseline="0" dirty="0">
                          <a:solidFill>
                            <a:schemeClr val="tx1"/>
                          </a:solidFill>
                          <a:latin typeface="Cambria" charset="0"/>
                          <a:ea typeface="Cambria" charset="0"/>
                          <a:cs typeface="Cambria" charset="0"/>
                        </a:rPr>
                        <a:t> cream based f</a:t>
                      </a:r>
                      <a:r>
                        <a:rPr lang="en-US" sz="1400" dirty="0">
                          <a:solidFill>
                            <a:schemeClr val="tx1"/>
                          </a:solidFill>
                          <a:latin typeface="Cambria" charset="0"/>
                          <a:ea typeface="Cambria" charset="0"/>
                          <a:cs typeface="Cambria" charset="0"/>
                        </a:rPr>
                        <a:t>rozen</a:t>
                      </a:r>
                      <a:r>
                        <a:rPr lang="en-US" sz="1400" baseline="0" dirty="0">
                          <a:solidFill>
                            <a:schemeClr val="tx1"/>
                          </a:solidFill>
                          <a:latin typeface="Cambria" charset="0"/>
                          <a:ea typeface="Cambria" charset="0"/>
                          <a:cs typeface="Cambria" charset="0"/>
                        </a:rPr>
                        <a:t> dessert</a:t>
                      </a:r>
                      <a:endParaRPr lang="en-US" sz="1400" dirty="0">
                        <a:solidFill>
                          <a:schemeClr val="tx1"/>
                        </a:solidFill>
                        <a:latin typeface="Cambria" charset="0"/>
                        <a:ea typeface="Cambria" charset="0"/>
                        <a:cs typeface="Cambria" charset="0"/>
                      </a:endParaRP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120</a:t>
                      </a:r>
                    </a:p>
                    <a:p>
                      <a:endParaRPr lang="en-US" sz="1400" dirty="0">
                        <a:solidFill>
                          <a:schemeClr val="tx1"/>
                        </a:solidFill>
                        <a:latin typeface="Cambria" charset="0"/>
                        <a:ea typeface="Cambria" charset="0"/>
                        <a:cs typeface="Cambria" charset="0"/>
                      </a:endParaRP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53%</a:t>
                      </a:r>
                    </a:p>
                    <a:p>
                      <a:endParaRPr lang="en-US" sz="1400" dirty="0">
                        <a:solidFill>
                          <a:schemeClr val="tx1"/>
                        </a:solidFill>
                        <a:latin typeface="Cambria" charset="0"/>
                        <a:ea typeface="Cambria" charset="0"/>
                        <a:cs typeface="Cambria" charset="0"/>
                      </a:endParaRP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-10%</a:t>
                      </a:r>
                    </a:p>
                    <a:p>
                      <a:endParaRPr lang="en-US" sz="1400" dirty="0">
                        <a:solidFill>
                          <a:schemeClr val="tx1"/>
                        </a:solidFill>
                        <a:latin typeface="Cambria" charset="0"/>
                        <a:ea typeface="Cambria" charset="0"/>
                        <a:cs typeface="Cambria" charset="0"/>
                      </a:endParaRP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$244,577</a:t>
                      </a:r>
                    </a:p>
                    <a:p>
                      <a:endParaRPr lang="en-US" sz="1400" dirty="0">
                        <a:solidFill>
                          <a:schemeClr val="tx1"/>
                        </a:solidFill>
                        <a:latin typeface="Cambria" charset="0"/>
                        <a:ea typeface="Cambria" charset="0"/>
                        <a:cs typeface="Cambria" charset="0"/>
                      </a:endParaRPr>
                    </a:p>
                  </a:txBody>
                  <a:tcPr>
                    <a:solidFill>
                      <a:srgbClr val="96B3D8"/>
                    </a:solidFill>
                  </a:tcPr>
                </a:tc>
                <a:extLst>
                  <a:ext uri="{0D108BD9-81ED-4DB2-BD59-A6C34878D82A}">
                    <a16:rowId xmlns:a16="http://schemas.microsoft.com/office/drawing/2014/main" val="10010"/>
                  </a:ext>
                </a:extLst>
              </a:tr>
              <a:tr h="274320">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Investment Level:</a:t>
                      </a:r>
                      <a:r>
                        <a:rPr lang="en-US" sz="1400" baseline="0" dirty="0">
                          <a:solidFill>
                            <a:schemeClr val="tx1"/>
                          </a:solidFill>
                          <a:latin typeface="Cambria" charset="0"/>
                          <a:ea typeface="Cambria" charset="0"/>
                          <a:cs typeface="Cambria" charset="0"/>
                        </a:rPr>
                        <a:t> </a:t>
                      </a:r>
                      <a:r>
                        <a:rPr lang="en-US" sz="1400" dirty="0">
                          <a:solidFill>
                            <a:schemeClr val="tx1"/>
                          </a:solidFill>
                          <a:latin typeface="Cambria" charset="0"/>
                          <a:ea typeface="Cambria" charset="0"/>
                          <a:cs typeface="Cambria" charset="0"/>
                        </a:rPr>
                        <a:t>Below</a:t>
                      </a:r>
                      <a:r>
                        <a:rPr lang="en-US" sz="1400" baseline="0" dirty="0">
                          <a:solidFill>
                            <a:schemeClr val="tx1"/>
                          </a:solidFill>
                          <a:latin typeface="Cambria" charset="0"/>
                          <a:ea typeface="Cambria" charset="0"/>
                          <a:cs typeface="Cambria" charset="0"/>
                        </a:rPr>
                        <a:t> $150,000</a:t>
                      </a:r>
                    </a:p>
                  </a:txBody>
                  <a:tcPr>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439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Highest</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Right at Home</a:t>
                      </a:r>
                    </a:p>
                    <a:p>
                      <a:endParaRPr lang="en-US" sz="1400" dirty="0">
                        <a:solidFill>
                          <a:schemeClr val="tx1"/>
                        </a:solidFill>
                        <a:latin typeface="Cambria" charset="0"/>
                        <a:ea typeface="Cambria" charset="0"/>
                        <a:cs typeface="Cambria" charset="0"/>
                      </a:endParaRP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In-home</a:t>
                      </a:r>
                      <a:r>
                        <a:rPr lang="en-US" sz="1400" baseline="0" dirty="0">
                          <a:solidFill>
                            <a:schemeClr val="tx1"/>
                          </a:solidFill>
                          <a:latin typeface="Cambria" charset="0"/>
                          <a:ea typeface="Cambria" charset="0"/>
                          <a:cs typeface="Cambria" charset="0"/>
                        </a:rPr>
                        <a:t> care for seniors and disabled</a:t>
                      </a:r>
                      <a:endParaRPr lang="en-US" sz="1400" dirty="0">
                        <a:solidFill>
                          <a:schemeClr val="tx1"/>
                        </a:solidFill>
                        <a:latin typeface="Cambria" charset="0"/>
                        <a:ea typeface="Cambria" charset="0"/>
                        <a:cs typeface="Cambria" charset="0"/>
                      </a:endParaRP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433</a:t>
                      </a:r>
                    </a:p>
                    <a:p>
                      <a:endParaRPr lang="en-US" sz="1400" dirty="0">
                        <a:solidFill>
                          <a:schemeClr val="tx1"/>
                        </a:solidFill>
                        <a:latin typeface="Cambria" charset="0"/>
                        <a:ea typeface="Cambria" charset="0"/>
                        <a:cs typeface="Cambria" charset="0"/>
                      </a:endParaRP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90%</a:t>
                      </a:r>
                    </a:p>
                    <a:p>
                      <a:endParaRPr lang="en-US" sz="1400" dirty="0">
                        <a:solidFill>
                          <a:schemeClr val="tx1"/>
                        </a:solidFill>
                        <a:latin typeface="Cambria" charset="0"/>
                        <a:ea typeface="Cambria" charset="0"/>
                        <a:cs typeface="Cambria" charset="0"/>
                      </a:endParaRP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13%</a:t>
                      </a:r>
                    </a:p>
                    <a:p>
                      <a:endParaRPr lang="en-US" sz="1400" dirty="0">
                        <a:solidFill>
                          <a:schemeClr val="tx1"/>
                        </a:solidFill>
                        <a:latin typeface="Cambria" charset="0"/>
                        <a:ea typeface="Cambria" charset="0"/>
                        <a:cs typeface="Cambria" charset="0"/>
                      </a:endParaRP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$104,900</a:t>
                      </a:r>
                    </a:p>
                    <a:p>
                      <a:endParaRPr lang="en-US" sz="1400" dirty="0">
                        <a:solidFill>
                          <a:schemeClr val="tx1"/>
                        </a:solidFill>
                        <a:latin typeface="Cambria" charset="0"/>
                        <a:ea typeface="Cambria" charset="0"/>
                        <a:cs typeface="Cambria" charset="0"/>
                      </a:endParaRPr>
                    </a:p>
                  </a:txBody>
                  <a:tcPr>
                    <a:solidFill>
                      <a:srgbClr val="B9CDE7"/>
                    </a:solidFill>
                  </a:tcPr>
                </a:tc>
                <a:extLst>
                  <a:ext uri="{0D108BD9-81ED-4DB2-BD59-A6C34878D82A}">
                    <a16:rowId xmlns:a16="http://schemas.microsoft.com/office/drawing/2014/main" val="10012"/>
                  </a:ext>
                </a:extLst>
              </a:tr>
              <a:tr h="439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2</a:t>
                      </a:r>
                      <a:r>
                        <a:rPr lang="en-US" sz="1400" baseline="30000" dirty="0">
                          <a:solidFill>
                            <a:schemeClr val="tx1"/>
                          </a:solidFill>
                          <a:latin typeface="Cambria" charset="0"/>
                          <a:ea typeface="Cambria" charset="0"/>
                          <a:cs typeface="Cambria" charset="0"/>
                        </a:rPr>
                        <a:t>nd</a:t>
                      </a:r>
                      <a:r>
                        <a:rPr lang="en-US" sz="1400" dirty="0">
                          <a:solidFill>
                            <a:schemeClr val="tx1"/>
                          </a:solidFill>
                          <a:latin typeface="Cambria" charset="0"/>
                          <a:ea typeface="Cambria" charset="0"/>
                          <a:cs typeface="Cambria" charset="0"/>
                        </a:rPr>
                        <a:t> Highest</a:t>
                      </a:r>
                    </a:p>
                  </a:txBody>
                  <a:tcPr>
                    <a:solidFill>
                      <a:srgbClr val="B9CDE7"/>
                    </a:solidFill>
                  </a:tcPr>
                </a:tc>
                <a:tc>
                  <a:txBody>
                    <a:bodyPr/>
                    <a:lstStyle/>
                    <a:p>
                      <a:r>
                        <a:rPr lang="en-US" sz="1400" dirty="0">
                          <a:solidFill>
                            <a:schemeClr val="tx1"/>
                          </a:solidFill>
                          <a:latin typeface="Cambria" charset="0"/>
                          <a:ea typeface="Cambria" charset="0"/>
                          <a:cs typeface="Cambria" charset="0"/>
                        </a:rPr>
                        <a:t>Weed Man</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Lawn-care</a:t>
                      </a:r>
                      <a:r>
                        <a:rPr lang="en-US" sz="1400" baseline="0" dirty="0">
                          <a:solidFill>
                            <a:schemeClr val="tx1"/>
                          </a:solidFill>
                          <a:latin typeface="Cambria" charset="0"/>
                          <a:ea typeface="Cambria" charset="0"/>
                          <a:cs typeface="Cambria" charset="0"/>
                        </a:rPr>
                        <a:t> services</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177</a:t>
                      </a:r>
                    </a:p>
                    <a:p>
                      <a:endParaRPr lang="en-US" sz="1400" dirty="0">
                        <a:solidFill>
                          <a:schemeClr val="tx1"/>
                        </a:solidFill>
                        <a:latin typeface="Cambria" charset="0"/>
                        <a:ea typeface="Cambria" charset="0"/>
                        <a:cs typeface="Cambria" charset="0"/>
                      </a:endParaRP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94%</a:t>
                      </a:r>
                    </a:p>
                    <a:p>
                      <a:endParaRPr lang="en-US" sz="1400" dirty="0">
                        <a:solidFill>
                          <a:schemeClr val="tx1"/>
                        </a:solidFill>
                        <a:latin typeface="Cambria" charset="0"/>
                        <a:ea typeface="Cambria" charset="0"/>
                        <a:cs typeface="Cambria" charset="0"/>
                      </a:endParaRP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9%</a:t>
                      </a:r>
                    </a:p>
                    <a:p>
                      <a:endParaRPr lang="en-US" sz="1400" dirty="0">
                        <a:solidFill>
                          <a:schemeClr val="tx1"/>
                        </a:solidFill>
                        <a:latin typeface="Cambria" charset="0"/>
                        <a:ea typeface="Cambria" charset="0"/>
                        <a:cs typeface="Cambria" charset="0"/>
                      </a:endParaRP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$76,983</a:t>
                      </a:r>
                    </a:p>
                    <a:p>
                      <a:endParaRPr lang="en-US" sz="1400" dirty="0">
                        <a:solidFill>
                          <a:schemeClr val="tx1"/>
                        </a:solidFill>
                        <a:latin typeface="Cambria" charset="0"/>
                        <a:ea typeface="Cambria" charset="0"/>
                        <a:cs typeface="Cambria" charset="0"/>
                      </a:endParaRPr>
                    </a:p>
                  </a:txBody>
                  <a:tcPr>
                    <a:solidFill>
                      <a:srgbClr val="B9CDE7"/>
                    </a:solidFill>
                  </a:tcPr>
                </a:tc>
                <a:extLst>
                  <a:ext uri="{0D108BD9-81ED-4DB2-BD59-A6C34878D82A}">
                    <a16:rowId xmlns:a16="http://schemas.microsoft.com/office/drawing/2014/main" val="10013"/>
                  </a:ext>
                </a:extLst>
              </a:tr>
              <a:tr h="298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Lowest</a:t>
                      </a:r>
                    </a:p>
                  </a:txBody>
                  <a:tcPr>
                    <a:solidFill>
                      <a:srgbClr val="96B3D8"/>
                    </a:solidFill>
                  </a:tcPr>
                </a:tc>
                <a:tc>
                  <a:txBody>
                    <a:bodyPr/>
                    <a:lstStyle/>
                    <a:p>
                      <a:r>
                        <a:rPr lang="en-US" sz="1400" dirty="0">
                          <a:solidFill>
                            <a:schemeClr val="tx1"/>
                          </a:solidFill>
                          <a:latin typeface="Cambria" charset="0"/>
                          <a:ea typeface="Cambria" charset="0"/>
                          <a:cs typeface="Cambria" charset="0"/>
                        </a:rPr>
                        <a:t>Help-U-Sell</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Cambria" charset="0"/>
                          <a:ea typeface="Cambria" charset="0"/>
                          <a:cs typeface="Cambria" charset="0"/>
                        </a:rPr>
                        <a:t>Fee-for-sale real estate brokerage</a:t>
                      </a:r>
                      <a:endParaRPr lang="en-US" sz="1400" dirty="0">
                        <a:solidFill>
                          <a:schemeClr val="tx1"/>
                        </a:solidFill>
                        <a:latin typeface="Cambria" charset="0"/>
                        <a:ea typeface="Cambria" charset="0"/>
                        <a:cs typeface="Cambria" charset="0"/>
                      </a:endParaRP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91</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22%</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-25%</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$90,250</a:t>
                      </a:r>
                    </a:p>
                  </a:txBody>
                  <a:tcPr>
                    <a:solidFill>
                      <a:srgbClr val="96B3D8"/>
                    </a:solidFill>
                  </a:tcPr>
                </a:tc>
                <a:extLst>
                  <a:ext uri="{0D108BD9-81ED-4DB2-BD59-A6C34878D82A}">
                    <a16:rowId xmlns:a16="http://schemas.microsoft.com/office/drawing/2014/main" val="10014"/>
                  </a:ext>
                </a:extLst>
              </a:tr>
              <a:tr h="341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2</a:t>
                      </a:r>
                      <a:r>
                        <a:rPr lang="en-US" sz="1400" baseline="30000" dirty="0">
                          <a:solidFill>
                            <a:schemeClr val="tx1"/>
                          </a:solidFill>
                          <a:latin typeface="Cambria" charset="0"/>
                          <a:ea typeface="Cambria" charset="0"/>
                          <a:cs typeface="Cambria" charset="0"/>
                        </a:rPr>
                        <a:t>nd</a:t>
                      </a:r>
                      <a:r>
                        <a:rPr lang="en-US" sz="1400" dirty="0">
                          <a:solidFill>
                            <a:schemeClr val="tx1"/>
                          </a:solidFill>
                          <a:latin typeface="Cambria" charset="0"/>
                          <a:ea typeface="Cambria" charset="0"/>
                          <a:cs typeface="Cambria" charset="0"/>
                        </a:rPr>
                        <a:t> Lowest</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Curves</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mbria" charset="0"/>
                          <a:ea typeface="Cambria" charset="0"/>
                          <a:cs typeface="Cambria" charset="0"/>
                        </a:rPr>
                        <a:t>Strength-training </a:t>
                      </a:r>
                      <a:r>
                        <a:rPr lang="en-US" sz="1400" dirty="0">
                          <a:solidFill>
                            <a:schemeClr val="tx1"/>
                          </a:solidFill>
                          <a:latin typeface="Cambria" charset="0"/>
                          <a:ea typeface="Cambria" charset="0"/>
                          <a:cs typeface="Cambria" charset="0"/>
                        </a:rPr>
                        <a:t>and weight-loss</a:t>
                      </a:r>
                      <a:r>
                        <a:rPr lang="en-US" sz="1400" baseline="0" dirty="0">
                          <a:solidFill>
                            <a:schemeClr val="tx1"/>
                          </a:solidFill>
                          <a:latin typeface="Cambria" charset="0"/>
                          <a:ea typeface="Cambria" charset="0"/>
                          <a:cs typeface="Cambria" charset="0"/>
                        </a:rPr>
                        <a:t> services for women</a:t>
                      </a:r>
                      <a:endParaRPr lang="en-US" sz="1400" dirty="0">
                        <a:solidFill>
                          <a:schemeClr val="tx1"/>
                        </a:solidFill>
                        <a:latin typeface="Cambria" charset="0"/>
                        <a:ea typeface="Cambria" charset="0"/>
                        <a:cs typeface="Cambria" charset="0"/>
                      </a:endParaRP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1,262</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33%</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-20%</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$61,201</a:t>
                      </a:r>
                    </a:p>
                  </a:txBody>
                  <a:tcPr>
                    <a:solidFill>
                      <a:srgbClr val="96B3D8"/>
                    </a:solidFill>
                  </a:tcPr>
                </a:tc>
                <a:extLst>
                  <a:ext uri="{0D108BD9-81ED-4DB2-BD59-A6C34878D82A}">
                    <a16:rowId xmlns:a16="http://schemas.microsoft.com/office/drawing/2014/main" val="10015"/>
                  </a:ext>
                </a:extLst>
              </a:tr>
            </a:tbl>
          </a:graphicData>
        </a:graphic>
      </p:graphicFrame>
      <p:sp>
        <p:nvSpPr>
          <p:cNvPr id="7" name="TextBox 6"/>
          <p:cNvSpPr txBox="1"/>
          <p:nvPr/>
        </p:nvSpPr>
        <p:spPr>
          <a:xfrm>
            <a:off x="0" y="0"/>
            <a:ext cx="5400185" cy="338554"/>
          </a:xfrm>
          <a:prstGeom prst="rect">
            <a:avLst/>
          </a:prstGeom>
          <a:noFill/>
        </p:spPr>
        <p:txBody>
          <a:bodyPr wrap="square" rtlCol="0">
            <a:spAutoFit/>
          </a:bodyPr>
          <a:lstStyle/>
          <a:p>
            <a:r>
              <a:rPr lang="en-US" sz="1600" b="1" dirty="0">
                <a:latin typeface="Cambria" charset="0"/>
                <a:ea typeface="Cambria" charset="0"/>
                <a:cs typeface="Cambria" charset="0"/>
              </a:rPr>
              <a:t>Figure 8.3 </a:t>
            </a:r>
            <a:r>
              <a:rPr lang="en-US" sz="1600" dirty="0">
                <a:latin typeface="Cambria" charset="0"/>
                <a:ea typeface="Cambria" charset="0"/>
                <a:cs typeface="Cambria" charset="0"/>
              </a:rPr>
              <a:t>Franchises with High and Low Success Rates</a:t>
            </a:r>
            <a:endParaRPr lang="en-US" sz="1600" b="1" dirty="0">
              <a:latin typeface="Cambria" charset="0"/>
              <a:ea typeface="Cambria" charset="0"/>
              <a:cs typeface="Cambria" charset="0"/>
            </a:endParaRPr>
          </a:p>
        </p:txBody>
      </p:sp>
      <p:sp>
        <p:nvSpPr>
          <p:cNvPr id="8" name="TextBox 7"/>
          <p:cNvSpPr txBox="1"/>
          <p:nvPr/>
        </p:nvSpPr>
        <p:spPr>
          <a:xfrm>
            <a:off x="-1" y="6580909"/>
            <a:ext cx="13389429" cy="230832"/>
          </a:xfrm>
          <a:prstGeom prst="rect">
            <a:avLst/>
          </a:prstGeom>
          <a:noFill/>
        </p:spPr>
        <p:txBody>
          <a:bodyPr wrap="square" rtlCol="0">
            <a:spAutoFit/>
          </a:bodyPr>
          <a:lstStyle/>
          <a:p>
            <a:r>
              <a:rPr lang="en-US" sz="900" dirty="0">
                <a:latin typeface="Cambria" charset="0"/>
                <a:ea typeface="Cambria" charset="0"/>
                <a:cs typeface="Cambria" charset="0"/>
              </a:rPr>
              <a:t>Source: https://www.forbes.com/forbes/welcome/?toURL=https://www.forbes.com/sites/amyfeldman/2016/06/22/ranking-americas-best-and-worst-franchises-which-are-the-best-investments/&amp;refURL=&amp;referrer=#7feef0075d1b</a:t>
            </a:r>
          </a:p>
        </p:txBody>
      </p:sp>
    </p:spTree>
    <p:extLst>
      <p:ext uri="{BB962C8B-B14F-4D97-AF65-F5344CB8AC3E}">
        <p14:creationId xmlns:p14="http://schemas.microsoft.com/office/powerpoint/2010/main" val="1678790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C3AF-984C-4D33-9C37-EDA158E84A45}"/>
              </a:ext>
            </a:extLst>
          </p:cNvPr>
          <p:cNvSpPr>
            <a:spLocks noGrp="1"/>
          </p:cNvSpPr>
          <p:nvPr>
            <p:ph type="title"/>
          </p:nvPr>
        </p:nvSpPr>
        <p:spPr/>
        <p:txBody>
          <a:bodyPr>
            <a:normAutofit fontScale="90000"/>
          </a:bodyPr>
          <a:lstStyle/>
          <a:p>
            <a:r>
              <a:rPr lang="en-US" dirty="0"/>
              <a:t>Maintaining a Cooperative Atmosphere</a:t>
            </a:r>
          </a:p>
        </p:txBody>
      </p:sp>
      <p:sp>
        <p:nvSpPr>
          <p:cNvPr id="3" name="Content Placeholder 2">
            <a:extLst>
              <a:ext uri="{FF2B5EF4-FFF2-40B4-BE49-F238E27FC236}">
                <a16:creationId xmlns:a16="http://schemas.microsoft.com/office/drawing/2014/main" id="{49B98CAE-BBBA-43E1-830F-156ECC77353B}"/>
              </a:ext>
            </a:extLst>
          </p:cNvPr>
          <p:cNvSpPr>
            <a:spLocks noGrp="1"/>
          </p:cNvSpPr>
          <p:nvPr>
            <p:ph idx="1"/>
          </p:nvPr>
        </p:nvSpPr>
        <p:spPr>
          <a:xfrm>
            <a:off x="581192" y="1971104"/>
            <a:ext cx="11029615" cy="3678303"/>
          </a:xfrm>
        </p:spPr>
        <p:txBody>
          <a:bodyPr>
            <a:noAutofit/>
          </a:bodyPr>
          <a:lstStyle/>
          <a:p>
            <a:r>
              <a:rPr lang="en-US" sz="1600" dirty="0">
                <a:latin typeface="Times New Roman" panose="02020603050405020304" pitchFamily="18" charset="0"/>
                <a:cs typeface="Times New Roman" panose="02020603050405020304" pitchFamily="18" charset="0"/>
              </a:rPr>
              <a:t>Encouragement to innovate</a:t>
            </a:r>
          </a:p>
          <a:p>
            <a:r>
              <a:rPr lang="en-US" sz="1600" dirty="0">
                <a:latin typeface="Times New Roman" panose="02020603050405020304" pitchFamily="18" charset="0"/>
                <a:cs typeface="Times New Roman" panose="02020603050405020304" pitchFamily="18" charset="0"/>
              </a:rPr>
              <a:t>Team spirit</a:t>
            </a:r>
          </a:p>
          <a:p>
            <a:pPr lvl="1"/>
            <a:r>
              <a:rPr lang="en-US" sz="1600" dirty="0">
                <a:latin typeface="Times New Roman" panose="02020603050405020304" pitchFamily="18" charset="0"/>
                <a:cs typeface="Times New Roman" panose="02020603050405020304" pitchFamily="18" charset="0"/>
              </a:rPr>
              <a:t>Helping finance franchisees</a:t>
            </a:r>
          </a:p>
          <a:p>
            <a:r>
              <a:rPr lang="en-US" sz="1600" dirty="0">
                <a:latin typeface="Times New Roman" panose="02020603050405020304" pitchFamily="18" charset="0"/>
                <a:cs typeface="Times New Roman" panose="02020603050405020304" pitchFamily="18" charset="0"/>
              </a:rPr>
              <a:t>Fairness</a:t>
            </a:r>
          </a:p>
          <a:p>
            <a:pPr lvl="1"/>
            <a:r>
              <a:rPr lang="en-US" sz="1600" dirty="0">
                <a:latin typeface="Times New Roman" panose="02020603050405020304" pitchFamily="18" charset="0"/>
                <a:cs typeface="Times New Roman" panose="02020603050405020304" pitchFamily="18" charset="0"/>
              </a:rPr>
              <a:t>Low costs for franchisee</a:t>
            </a:r>
          </a:p>
          <a:p>
            <a:pPr lvl="1"/>
            <a:r>
              <a:rPr lang="en-US" sz="1600" dirty="0">
                <a:latin typeface="Times New Roman" panose="02020603050405020304" pitchFamily="18" charset="0"/>
                <a:cs typeface="Times New Roman" panose="02020603050405020304" pitchFamily="18" charset="0"/>
              </a:rPr>
              <a:t>Franchisor owning few stores</a:t>
            </a:r>
          </a:p>
          <a:p>
            <a:r>
              <a:rPr lang="en-US" sz="1600" dirty="0">
                <a:latin typeface="Times New Roman" panose="02020603050405020304" pitchFamily="18" charset="0"/>
                <a:cs typeface="Times New Roman" panose="02020603050405020304" pitchFamily="18" charset="0"/>
              </a:rPr>
              <a:t>Open communication</a:t>
            </a:r>
          </a:p>
          <a:p>
            <a:r>
              <a:rPr lang="en-US" sz="1600" dirty="0">
                <a:latin typeface="Times New Roman" panose="02020603050405020304" pitchFamily="18" charset="0"/>
                <a:cs typeface="Times New Roman" panose="02020603050405020304" pitchFamily="18" charset="0"/>
              </a:rPr>
              <a:t>Competence and reliability</a:t>
            </a:r>
          </a:p>
          <a:p>
            <a:r>
              <a:rPr lang="en-US" sz="1600" dirty="0">
                <a:latin typeface="Times New Roman" panose="02020603050405020304" pitchFamily="18" charset="0"/>
                <a:cs typeface="Times New Roman" panose="02020603050405020304" pitchFamily="18" charset="0"/>
              </a:rPr>
              <a:t>Win-win solutions</a:t>
            </a:r>
          </a:p>
        </p:txBody>
      </p:sp>
    </p:spTree>
    <p:extLst>
      <p:ext uri="{BB962C8B-B14F-4D97-AF65-F5344CB8AC3E}">
        <p14:creationId xmlns:p14="http://schemas.microsoft.com/office/powerpoint/2010/main" val="3212785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16EAD-4E5A-4699-80E6-27AAC9DBD28E}"/>
              </a:ext>
            </a:extLst>
          </p:cNvPr>
          <p:cNvSpPr>
            <a:spLocks noGrp="1"/>
          </p:cNvSpPr>
          <p:nvPr>
            <p:ph type="title"/>
          </p:nvPr>
        </p:nvSpPr>
        <p:spPr/>
        <p:txBody>
          <a:bodyPr/>
          <a:lstStyle/>
          <a:p>
            <a:r>
              <a:rPr lang="en-US" dirty="0"/>
              <a:t>Managing Goal Conflict</a:t>
            </a:r>
          </a:p>
        </p:txBody>
      </p:sp>
      <p:sp>
        <p:nvSpPr>
          <p:cNvPr id="3" name="Content Placeholder 2">
            <a:extLst>
              <a:ext uri="{FF2B5EF4-FFF2-40B4-BE49-F238E27FC236}">
                <a16:creationId xmlns:a16="http://schemas.microsoft.com/office/drawing/2014/main" id="{8544C071-D070-4546-9BFB-86D6FE606631}"/>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Different contributions and incentives</a:t>
            </a:r>
          </a:p>
          <a:p>
            <a:pPr lvl="1"/>
            <a:r>
              <a:rPr lang="en-US" sz="2000" dirty="0">
                <a:latin typeface="Times New Roman" panose="02020603050405020304" pitchFamily="18" charset="0"/>
                <a:cs typeface="Times New Roman" panose="02020603050405020304" pitchFamily="18" charset="0"/>
              </a:rPr>
              <a:t>Goal incongruity</a:t>
            </a:r>
          </a:p>
          <a:p>
            <a:pPr lvl="2"/>
            <a:r>
              <a:rPr lang="en-US" sz="2000" dirty="0">
                <a:latin typeface="Times New Roman" panose="02020603050405020304" pitchFamily="18" charset="0"/>
                <a:cs typeface="Times New Roman" panose="02020603050405020304" pitchFamily="18" charset="0"/>
              </a:rPr>
              <a:t>Franchisors want more sales</a:t>
            </a:r>
          </a:p>
          <a:p>
            <a:pPr lvl="2"/>
            <a:r>
              <a:rPr lang="en-US" sz="2000" dirty="0">
                <a:latin typeface="Times New Roman" panose="02020603050405020304" pitchFamily="18" charset="0"/>
                <a:cs typeface="Times New Roman" panose="02020603050405020304" pitchFamily="18" charset="0"/>
              </a:rPr>
              <a:t>Franchisees want more profit</a:t>
            </a:r>
          </a:p>
          <a:p>
            <a:r>
              <a:rPr lang="en-US" sz="2000" dirty="0">
                <a:latin typeface="Times New Roman" panose="02020603050405020304" pitchFamily="18" charset="0"/>
                <a:cs typeface="Times New Roman" panose="02020603050405020304" pitchFamily="18" charset="0"/>
              </a:rPr>
              <a:t>Competition between stores</a:t>
            </a:r>
          </a:p>
          <a:p>
            <a:pPr lvl="1"/>
            <a:r>
              <a:rPr lang="en-US" sz="2000" dirty="0">
                <a:latin typeface="Times New Roman" panose="02020603050405020304" pitchFamily="18" charset="0"/>
                <a:cs typeface="Times New Roman" panose="02020603050405020304" pitchFamily="18" charset="0"/>
              </a:rPr>
              <a:t>Cannibalization of franchisees and other owned stores</a:t>
            </a:r>
          </a:p>
        </p:txBody>
      </p:sp>
    </p:spTree>
    <p:extLst>
      <p:ext uri="{BB962C8B-B14F-4D97-AF65-F5344CB8AC3E}">
        <p14:creationId xmlns:p14="http://schemas.microsoft.com/office/powerpoint/2010/main" val="3180247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5D144-7266-42BA-8C2E-B9236A775290}"/>
              </a:ext>
            </a:extLst>
          </p:cNvPr>
          <p:cNvSpPr>
            <a:spLocks noGrp="1"/>
          </p:cNvSpPr>
          <p:nvPr>
            <p:ph type="title"/>
          </p:nvPr>
        </p:nvSpPr>
        <p:spPr/>
        <p:txBody>
          <a:bodyPr/>
          <a:lstStyle/>
          <a:p>
            <a:r>
              <a:rPr lang="en-US" dirty="0"/>
              <a:t>Multi-Unit Franchising</a:t>
            </a:r>
          </a:p>
        </p:txBody>
      </p:sp>
      <p:sp>
        <p:nvSpPr>
          <p:cNvPr id="3" name="Content Placeholder 2">
            <a:extLst>
              <a:ext uri="{FF2B5EF4-FFF2-40B4-BE49-F238E27FC236}">
                <a16:creationId xmlns:a16="http://schemas.microsoft.com/office/drawing/2014/main" id="{3B290D13-5656-4D7F-AF51-ECACBA7E34F5}"/>
              </a:ext>
            </a:extLst>
          </p:cNvPr>
          <p:cNvSpPr>
            <a:spLocks noGrp="1"/>
          </p:cNvSpPr>
          <p:nvPr>
            <p:ph idx="1"/>
          </p:nvPr>
        </p:nvSpPr>
        <p:spPr>
          <a:xfrm>
            <a:off x="581192" y="1760104"/>
            <a:ext cx="11029615" cy="3678303"/>
          </a:xfrm>
        </p:spPr>
        <p:txBody>
          <a:bodyPr>
            <a:noAutofit/>
          </a:bodyPr>
          <a:lstStyle/>
          <a:p>
            <a:r>
              <a:rPr lang="en-US" sz="1600" dirty="0">
                <a:latin typeface="Times New Roman" panose="02020603050405020304" pitchFamily="18" charset="0"/>
                <a:cs typeface="Times New Roman" panose="02020603050405020304" pitchFamily="18" charset="0"/>
              </a:rPr>
              <a:t>Franchisors deal with one company operating multiple units</a:t>
            </a:r>
          </a:p>
          <a:p>
            <a:r>
              <a:rPr lang="en-US" sz="1600" dirty="0">
                <a:latin typeface="Times New Roman" panose="02020603050405020304" pitchFamily="18" charset="0"/>
                <a:cs typeface="Times New Roman" panose="02020603050405020304" pitchFamily="18" charset="0"/>
              </a:rPr>
              <a:t>Knowledge is spread across units</a:t>
            </a:r>
          </a:p>
          <a:p>
            <a:pPr lvl="1"/>
            <a:r>
              <a:rPr lang="en-US" sz="1600" dirty="0">
                <a:latin typeface="Times New Roman" panose="02020603050405020304" pitchFamily="18" charset="0"/>
                <a:cs typeface="Times New Roman" panose="02020603050405020304" pitchFamily="18" charset="0"/>
              </a:rPr>
              <a:t>Local knowledge is especially helpful</a:t>
            </a:r>
          </a:p>
          <a:p>
            <a:r>
              <a:rPr lang="en-US" sz="1600" dirty="0">
                <a:latin typeface="Times New Roman" panose="02020603050405020304" pitchFamily="18" charset="0"/>
                <a:cs typeface="Times New Roman" panose="02020603050405020304" pitchFamily="18" charset="0"/>
              </a:rPr>
              <a:t>Power of contiguity</a:t>
            </a:r>
          </a:p>
          <a:p>
            <a:pPr lvl="1"/>
            <a:r>
              <a:rPr lang="en-US" sz="1600" dirty="0">
                <a:latin typeface="Times New Roman" panose="02020603050405020304" pitchFamily="18" charset="0"/>
                <a:cs typeface="Times New Roman" panose="02020603050405020304" pitchFamily="18" charset="0"/>
              </a:rPr>
              <a:t>Stores owned by one owner are adjacent</a:t>
            </a:r>
          </a:p>
          <a:p>
            <a:pPr lvl="1"/>
            <a:r>
              <a:rPr lang="en-US" sz="1600" dirty="0">
                <a:latin typeface="Times New Roman" panose="02020603050405020304" pitchFamily="18" charset="0"/>
                <a:cs typeface="Times New Roman" panose="02020603050405020304" pitchFamily="18" charset="0"/>
              </a:rPr>
              <a:t>Effective when dealing with similar demographics</a:t>
            </a:r>
          </a:p>
          <a:p>
            <a:pPr lvl="1"/>
            <a:r>
              <a:rPr lang="en-US" sz="1600" dirty="0">
                <a:latin typeface="Times New Roman" panose="02020603050405020304" pitchFamily="18" charset="0"/>
                <a:cs typeface="Times New Roman" panose="02020603050405020304" pitchFamily="18" charset="0"/>
              </a:rPr>
              <a:t>Easier to monitor managers</a:t>
            </a:r>
          </a:p>
          <a:p>
            <a:pPr lvl="1"/>
            <a:r>
              <a:rPr lang="en-US" sz="1600" dirty="0">
                <a:latin typeface="Times New Roman" panose="02020603050405020304" pitchFamily="18" charset="0"/>
                <a:cs typeface="Times New Roman" panose="02020603050405020304" pitchFamily="18" charset="0"/>
              </a:rPr>
              <a:t>Easier to amortize human capital</a:t>
            </a:r>
          </a:p>
          <a:p>
            <a:pPr lvl="1"/>
            <a:r>
              <a:rPr lang="en-US" sz="1600" dirty="0">
                <a:latin typeface="Times New Roman" panose="02020603050405020304" pitchFamily="18" charset="0"/>
                <a:cs typeface="Times New Roman" panose="02020603050405020304" pitchFamily="18" charset="0"/>
              </a:rPr>
              <a:t>Less free riding</a:t>
            </a:r>
          </a:p>
        </p:txBody>
      </p:sp>
    </p:spTree>
    <p:extLst>
      <p:ext uri="{BB962C8B-B14F-4D97-AF65-F5344CB8AC3E}">
        <p14:creationId xmlns:p14="http://schemas.microsoft.com/office/powerpoint/2010/main" val="3570752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A1A08-D8D3-424B-BE52-464F708188EE}"/>
              </a:ext>
            </a:extLst>
          </p:cNvPr>
          <p:cNvSpPr>
            <a:spLocks noGrp="1"/>
          </p:cNvSpPr>
          <p:nvPr>
            <p:ph type="title"/>
          </p:nvPr>
        </p:nvSpPr>
        <p:spPr/>
        <p:txBody>
          <a:bodyPr/>
          <a:lstStyle/>
          <a:p>
            <a:r>
              <a:rPr lang="en-US" dirty="0"/>
              <a:t>Multi-Unit Franchising (cont.)</a:t>
            </a:r>
          </a:p>
        </p:txBody>
      </p:sp>
      <p:sp>
        <p:nvSpPr>
          <p:cNvPr id="3" name="Content Placeholder 2">
            <a:extLst>
              <a:ext uri="{FF2B5EF4-FFF2-40B4-BE49-F238E27FC236}">
                <a16:creationId xmlns:a16="http://schemas.microsoft.com/office/drawing/2014/main" id="{27AA58FE-488A-4DA5-AD16-6C0BA47F9104}"/>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Leverages high performers</a:t>
            </a:r>
          </a:p>
          <a:p>
            <a:r>
              <a:rPr lang="en-US" sz="2000" dirty="0">
                <a:latin typeface="Times New Roman" panose="02020603050405020304" pitchFamily="18" charset="0"/>
                <a:cs typeface="Times New Roman" panose="02020603050405020304" pitchFamily="18" charset="0"/>
              </a:rPr>
              <a:t>Absorbs low performers</a:t>
            </a:r>
          </a:p>
          <a:p>
            <a:r>
              <a:rPr lang="en-US" sz="2000" dirty="0">
                <a:latin typeface="Times New Roman" panose="02020603050405020304" pitchFamily="18" charset="0"/>
                <a:cs typeface="Times New Roman" panose="02020603050405020304" pitchFamily="18" charset="0"/>
              </a:rPr>
              <a:t>Helps franchisee earn margins in saturated franchise</a:t>
            </a:r>
          </a:p>
          <a:p>
            <a:r>
              <a:rPr lang="en-US" sz="2000" dirty="0">
                <a:latin typeface="Times New Roman" panose="02020603050405020304" pitchFamily="18" charset="0"/>
                <a:cs typeface="Times New Roman" panose="02020603050405020304" pitchFamily="18" charset="0"/>
              </a:rPr>
              <a:t>Easier for franchisees to fund growth</a:t>
            </a:r>
          </a:p>
        </p:txBody>
      </p:sp>
    </p:spTree>
    <p:extLst>
      <p:ext uri="{BB962C8B-B14F-4D97-AF65-F5344CB8AC3E}">
        <p14:creationId xmlns:p14="http://schemas.microsoft.com/office/powerpoint/2010/main" val="558149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A4CDF-C2F4-4557-9FA0-4C061566C214}"/>
              </a:ext>
            </a:extLst>
          </p:cNvPr>
          <p:cNvSpPr>
            <a:spLocks noGrp="1"/>
          </p:cNvSpPr>
          <p:nvPr>
            <p:ph type="title"/>
          </p:nvPr>
        </p:nvSpPr>
        <p:spPr/>
        <p:txBody>
          <a:bodyPr>
            <a:normAutofit fontScale="90000"/>
          </a:bodyPr>
          <a:lstStyle/>
          <a:p>
            <a:r>
              <a:rPr lang="en-US" dirty="0"/>
              <a:t>Franchising and Omni-Channels (Challenges)</a:t>
            </a:r>
          </a:p>
        </p:txBody>
      </p:sp>
      <p:sp>
        <p:nvSpPr>
          <p:cNvPr id="3" name="Content Placeholder 2">
            <a:extLst>
              <a:ext uri="{FF2B5EF4-FFF2-40B4-BE49-F238E27FC236}">
                <a16:creationId xmlns:a16="http://schemas.microsoft.com/office/drawing/2014/main" id="{F2CF329C-616A-4013-9526-D5FE28F9619D}"/>
              </a:ext>
            </a:extLst>
          </p:cNvPr>
          <p:cNvSpPr>
            <a:spLocks noGrp="1"/>
          </p:cNvSpPr>
          <p:nvPr>
            <p:ph idx="1"/>
          </p:nvPr>
        </p:nvSpPr>
        <p:spPr/>
        <p:txBody>
          <a:bodyPr>
            <a:normAutofit lnSpcReduction="10000"/>
          </a:bodyPr>
          <a:lstStyle/>
          <a:p>
            <a:r>
              <a:rPr lang="en-US" sz="2000" dirty="0">
                <a:latin typeface="Times New Roman" panose="02020603050405020304" pitchFamily="18" charset="0"/>
                <a:cs typeface="Times New Roman" panose="02020603050405020304" pitchFamily="18" charset="0"/>
              </a:rPr>
              <a:t>Franchisees worried about competing with franchisor’s ecommerce channels</a:t>
            </a:r>
          </a:p>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Franchisees worried about other franchisee’s online channels limiting geographic impact</a:t>
            </a:r>
          </a:p>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Some franchise contracts allow the use of third-party online sellers such as eBay or Amazon, further mitigating sales for less competitive franchise outlets</a:t>
            </a:r>
          </a:p>
          <a:p>
            <a:pPr lvl="1"/>
            <a:endParaRPr lang="en-US" dirty="0"/>
          </a:p>
        </p:txBody>
      </p:sp>
    </p:spTree>
    <p:extLst>
      <p:ext uri="{BB962C8B-B14F-4D97-AF65-F5344CB8AC3E}">
        <p14:creationId xmlns:p14="http://schemas.microsoft.com/office/powerpoint/2010/main" val="941140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67E0-E6FE-4DA2-84B5-7B4C8102783A}"/>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Example:  allstate insurance (USA)</a:t>
            </a:r>
          </a:p>
        </p:txBody>
      </p:sp>
      <p:sp>
        <p:nvSpPr>
          <p:cNvPr id="3" name="Content Placeholder 2">
            <a:extLst>
              <a:ext uri="{FF2B5EF4-FFF2-40B4-BE49-F238E27FC236}">
                <a16:creationId xmlns:a16="http://schemas.microsoft.com/office/drawing/2014/main" id="{D6B846F1-0632-4D87-A4F6-2198F80FDC18}"/>
              </a:ext>
            </a:extLst>
          </p:cNvPr>
          <p:cNvSpPr>
            <a:spLocks noGrp="1"/>
          </p:cNvSpPr>
          <p:nvPr>
            <p:ph idx="1"/>
          </p:nvPr>
        </p:nvSpPr>
        <p:spPr>
          <a:xfrm>
            <a:off x="415637" y="1715956"/>
            <a:ext cx="11195172" cy="4045683"/>
          </a:xfrm>
        </p:spPr>
        <p:txBody>
          <a:bodyPr>
            <a:normAutofit/>
          </a:bodyPr>
          <a:lstStyle/>
          <a:p>
            <a:pPr marL="0" indent="0">
              <a:lnSpc>
                <a:spcPct val="90000"/>
              </a:lnSpc>
              <a:buNone/>
            </a:pPr>
            <a:r>
              <a:rPr lang="en-US" sz="1700" dirty="0">
                <a:latin typeface="Times New Roman" panose="02020603050405020304" pitchFamily="18" charset="0"/>
                <a:cs typeface="Times New Roman" panose="02020603050405020304" pitchFamily="18" charset="0"/>
              </a:rPr>
              <a:t>As the largest publicly held property and casualty insurance company in the United States,  Allstate primarily has distributed its products through franchised agents, whose role is to build the relationship between the company and consumers. Its slogan, “you’re in good hands with Allstate,” promises that an agent will be on the scene, should any calamity strike an insured customer. In recent years though, it has faced competitive threats from companies that have developed a novel, direct model, such as Progressive Insurance, to deal directly with customers vis web or telephone. Customers appreciate this model, because it enables them to compare offerings easily, obtain price quotes, receive customers’ needs for information and cater to their preferences. Even if insurance companies retain some salespeople, multi-channel insurers acquire a substantial portion of their customers through digital channels. Therefore,  Allstate needed to devise an agent compensation model that could motivate agents to work with Allstate, even as it expanded its e-commerce strategy. It also ultimately acquired a pure online player, Esurance, to cater to consumers who prefer to transact only online with their insurance company. </a:t>
            </a:r>
          </a:p>
        </p:txBody>
      </p:sp>
    </p:spTree>
    <p:extLst>
      <p:ext uri="{BB962C8B-B14F-4D97-AF65-F5344CB8AC3E}">
        <p14:creationId xmlns:p14="http://schemas.microsoft.com/office/powerpoint/2010/main" val="1834169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C19E-FD55-4F1A-AAE6-BFDD7D13A04F}"/>
              </a:ext>
            </a:extLst>
          </p:cNvPr>
          <p:cNvSpPr>
            <a:spLocks noGrp="1"/>
          </p:cNvSpPr>
          <p:nvPr>
            <p:ph type="title"/>
          </p:nvPr>
        </p:nvSpPr>
        <p:spPr/>
        <p:txBody>
          <a:bodyPr>
            <a:normAutofit fontScale="90000"/>
          </a:bodyPr>
          <a:lstStyle/>
          <a:p>
            <a:r>
              <a:rPr lang="en-US" dirty="0"/>
              <a:t>Franchising and Omni-Channels (Benefits)</a:t>
            </a:r>
          </a:p>
        </p:txBody>
      </p:sp>
      <p:sp>
        <p:nvSpPr>
          <p:cNvPr id="3" name="Content Placeholder 2">
            <a:extLst>
              <a:ext uri="{FF2B5EF4-FFF2-40B4-BE49-F238E27FC236}">
                <a16:creationId xmlns:a16="http://schemas.microsoft.com/office/drawing/2014/main" id="{76448EC1-83B3-4967-B633-CE00D0587EA2}"/>
              </a:ext>
            </a:extLst>
          </p:cNvPr>
          <p:cNvSpPr>
            <a:spLocks noGrp="1"/>
          </p:cNvSpPr>
          <p:nvPr>
            <p:ph idx="1"/>
          </p:nvPr>
        </p:nvSpPr>
        <p:spPr>
          <a:xfrm>
            <a:off x="557048" y="2055510"/>
            <a:ext cx="11029615" cy="3678303"/>
          </a:xfrm>
        </p:spPr>
        <p:txBody>
          <a:bodyPr>
            <a:noAutofit/>
          </a:bodyPr>
          <a:lstStyle/>
          <a:p>
            <a:r>
              <a:rPr lang="en-US" sz="1400" dirty="0">
                <a:latin typeface="Times New Roman" panose="02020603050405020304" pitchFamily="18" charset="0"/>
                <a:cs typeface="Times New Roman" panose="02020603050405020304" pitchFamily="18" charset="0"/>
              </a:rPr>
              <a:t>Additional avenue for feedback</a:t>
            </a:r>
          </a:p>
          <a:p>
            <a:r>
              <a:rPr lang="en-US" sz="1400" dirty="0">
                <a:latin typeface="Times New Roman" panose="02020603050405020304" pitchFamily="18" charset="0"/>
                <a:cs typeface="Times New Roman" panose="02020603050405020304" pitchFamily="18" charset="0"/>
              </a:rPr>
              <a:t>Additional payment methods</a:t>
            </a:r>
          </a:p>
          <a:p>
            <a:r>
              <a:rPr lang="en-US" sz="1400" dirty="0">
                <a:latin typeface="Times New Roman" panose="02020603050405020304" pitchFamily="18" charset="0"/>
                <a:cs typeface="Times New Roman" panose="02020603050405020304" pitchFamily="18" charset="0"/>
              </a:rPr>
              <a:t>More efficient customer participation</a:t>
            </a:r>
          </a:p>
          <a:p>
            <a:pPr lvl="1"/>
            <a:r>
              <a:rPr lang="en-US" sz="1400" dirty="0">
                <a:latin typeface="Times New Roman" panose="02020603050405020304" pitchFamily="18" charset="0"/>
                <a:cs typeface="Times New Roman" panose="02020603050405020304" pitchFamily="18" charset="0"/>
              </a:rPr>
              <a:t>Coupons</a:t>
            </a:r>
          </a:p>
          <a:p>
            <a:pPr lvl="1"/>
            <a:r>
              <a:rPr lang="en-US" sz="1400" dirty="0">
                <a:latin typeface="Times New Roman" panose="02020603050405020304" pitchFamily="18" charset="0"/>
                <a:cs typeface="Times New Roman" panose="02020603050405020304" pitchFamily="18" charset="0"/>
              </a:rPr>
              <a:t>Sweepstakes</a:t>
            </a:r>
          </a:p>
          <a:p>
            <a:pPr lvl="1"/>
            <a:r>
              <a:rPr lang="en-US" sz="1400" dirty="0">
                <a:latin typeface="Times New Roman" panose="02020603050405020304" pitchFamily="18" charset="0"/>
                <a:cs typeface="Times New Roman" panose="02020603050405020304" pitchFamily="18" charset="0"/>
              </a:rPr>
              <a:t>Delivery info</a:t>
            </a:r>
          </a:p>
          <a:p>
            <a:r>
              <a:rPr lang="en-US" sz="1400" dirty="0">
                <a:latin typeface="Times New Roman" panose="02020603050405020304" pitchFamily="18" charset="0"/>
                <a:cs typeface="Times New Roman" panose="02020603050405020304" pitchFamily="18" charset="0"/>
              </a:rPr>
              <a:t>Online delivery</a:t>
            </a:r>
          </a:p>
          <a:p>
            <a:r>
              <a:rPr lang="en-US" sz="1400" dirty="0">
                <a:latin typeface="Times New Roman" panose="02020603050405020304" pitchFamily="18" charset="0"/>
                <a:cs typeface="Times New Roman" panose="02020603050405020304" pitchFamily="18" charset="0"/>
              </a:rPr>
              <a:t>Websites</a:t>
            </a:r>
          </a:p>
          <a:p>
            <a:pPr lvl="1"/>
            <a:r>
              <a:rPr lang="en-US" sz="1400" dirty="0">
                <a:latin typeface="Times New Roman" panose="02020603050405020304" pitchFamily="18" charset="0"/>
                <a:cs typeface="Times New Roman" panose="02020603050405020304" pitchFamily="18" charset="0"/>
              </a:rPr>
              <a:t>Must maintain brand image</a:t>
            </a:r>
          </a:p>
          <a:p>
            <a:pPr lvl="1"/>
            <a:r>
              <a:rPr lang="en-US" sz="1400" dirty="0">
                <a:latin typeface="Times New Roman" panose="02020603050405020304" pitchFamily="18" charset="0"/>
                <a:cs typeface="Times New Roman" panose="02020603050405020304" pitchFamily="18" charset="0"/>
              </a:rPr>
              <a:t>Must be careful not to cannibalize sales</a:t>
            </a:r>
          </a:p>
          <a:p>
            <a:pPr lvl="1"/>
            <a:r>
              <a:rPr lang="en-US" sz="1400" dirty="0">
                <a:latin typeface="Times New Roman" panose="02020603050405020304" pitchFamily="18" charset="0"/>
                <a:cs typeface="Times New Roman" panose="02020603050405020304" pitchFamily="18" charset="0"/>
              </a:rPr>
              <a:t>Different incentives for online v. offline sales create multi, not omni-channels</a:t>
            </a:r>
          </a:p>
          <a:p>
            <a:endParaRPr lang="en-US" sz="1400" dirty="0"/>
          </a:p>
        </p:txBody>
      </p:sp>
    </p:spTree>
    <p:extLst>
      <p:ext uri="{BB962C8B-B14F-4D97-AF65-F5344CB8AC3E}">
        <p14:creationId xmlns:p14="http://schemas.microsoft.com/office/powerpoint/2010/main" val="609695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EEC0-54E1-4E57-BD57-DB907395C1B9}"/>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Example: car buying online (USA)</a:t>
            </a:r>
          </a:p>
        </p:txBody>
      </p:sp>
      <p:pic>
        <p:nvPicPr>
          <p:cNvPr id="8" name="Picture 7" descr="A close up of a car&#10;&#10;Description automatically generated">
            <a:extLst>
              <a:ext uri="{FF2B5EF4-FFF2-40B4-BE49-F238E27FC236}">
                <a16:creationId xmlns:a16="http://schemas.microsoft.com/office/drawing/2014/main" id="{E238E5CD-4777-45A4-9268-501807E3C1E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7225" y="3351109"/>
            <a:ext cx="3305175" cy="1669113"/>
          </a:xfrm>
          <a:prstGeom prst="rect">
            <a:avLst/>
          </a:prstGeom>
        </p:spPr>
      </p:pic>
      <p:sp>
        <p:nvSpPr>
          <p:cNvPr id="3" name="Content Placeholder 2">
            <a:extLst>
              <a:ext uri="{FF2B5EF4-FFF2-40B4-BE49-F238E27FC236}">
                <a16:creationId xmlns:a16="http://schemas.microsoft.com/office/drawing/2014/main" id="{9C63C050-059C-467A-ACDA-8EB6036D1B22}"/>
              </a:ext>
            </a:extLst>
          </p:cNvPr>
          <p:cNvSpPr>
            <a:spLocks noGrp="1"/>
          </p:cNvSpPr>
          <p:nvPr>
            <p:ph idx="1"/>
          </p:nvPr>
        </p:nvSpPr>
        <p:spPr>
          <a:xfrm>
            <a:off x="4505325" y="1715956"/>
            <a:ext cx="7105481" cy="4045683"/>
          </a:xfrm>
        </p:spPr>
        <p:txBody>
          <a:bodyPr>
            <a:normAutofit fontScale="92500" lnSpcReduction="20000"/>
          </a:bodyPr>
          <a:lstStyle/>
          <a:p>
            <a:pPr marL="0" indent="0">
              <a:lnSpc>
                <a:spcPct val="90000"/>
              </a:lnSpc>
              <a:buNone/>
            </a:pPr>
            <a:r>
              <a:rPr lang="en-US" sz="1700" dirty="0">
                <a:latin typeface="Times New Roman" panose="02020603050405020304" pitchFamily="18" charset="0"/>
                <a:cs typeface="Times New Roman" panose="02020603050405020304" pitchFamily="18" charset="0"/>
              </a:rPr>
              <a:t>Traditionally, people shopping for a new car had to visit a dealership, have a salesperson show them around, and test drive a car from among the available options in stock, before entering in to aggressive pricing and financing negotiations. These negotiations stated from the Manufacturers’ Suggested Retail Price, displays on each automobile’s window. But the internet provides an alternative channel, such that consumers click to third-party sites like Edmunds.com to research vehicle features and pricing, use comparison tools to get a better sense of the vehicles, and read vehicle reviews.  Edmunds even ca help the consumer negotiate a price for the vehicles from the dealerships that partner with it.  Even without this third party, consumers can visit dealer websites or contract or negotiate the terms of the deal. Yet because of the salespeople at dealerships often are rewarded for volume sales, online sales reps might offer a low price, immediately much lower even than what shoppers might get by haggling in the dealership. In a more promising development, auto dealerships use online tools to set service appointments and service reminders, which in turn enhance consumers’ omni-channel ownership experience.</a:t>
            </a:r>
          </a:p>
        </p:txBody>
      </p:sp>
      <p:sp>
        <p:nvSpPr>
          <p:cNvPr id="9" name="TextBox 8">
            <a:extLst>
              <a:ext uri="{FF2B5EF4-FFF2-40B4-BE49-F238E27FC236}">
                <a16:creationId xmlns:a16="http://schemas.microsoft.com/office/drawing/2014/main" id="{3FD925CB-BB1B-4DA9-9F5E-BF9B563D03DF}"/>
              </a:ext>
            </a:extLst>
          </p:cNvPr>
          <p:cNvSpPr txBox="1"/>
          <p:nvPr/>
        </p:nvSpPr>
        <p:spPr>
          <a:xfrm>
            <a:off x="1378039" y="4820167"/>
            <a:ext cx="258436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ignificatodeisogni.altervista.org/lautomobile-nei-sogni/">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1091905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r>
              <a:rPr lang="en-US" dirty="0">
                <a:latin typeface="Times New Roman" charset="0"/>
                <a:ea typeface="Times New Roman" charset="0"/>
                <a:cs typeface="Times New Roman" charset="0"/>
              </a:rPr>
              <a:t> </a:t>
            </a:r>
          </a:p>
        </p:txBody>
      </p:sp>
      <p:sp>
        <p:nvSpPr>
          <p:cNvPr id="3" name="Content Placeholder 2"/>
          <p:cNvSpPr>
            <a:spLocks noGrp="1"/>
          </p:cNvSpPr>
          <p:nvPr>
            <p:ph sz="quarter" idx="13"/>
          </p:nvPr>
        </p:nvSpPr>
        <p:spPr/>
        <p:txBody>
          <a:bodyPr>
            <a:normAutofit lnSpcReduction="10000"/>
          </a:bodyPr>
          <a:lstStyle/>
          <a:p>
            <a:r>
              <a:rPr lang="en-US" b="1" dirty="0">
                <a:latin typeface="Times New Roman" charset="0"/>
                <a:ea typeface="Times New Roman" charset="0"/>
                <a:cs typeface="Times New Roman" charset="0"/>
              </a:rPr>
              <a:t>Company store strategies</a:t>
            </a:r>
          </a:p>
          <a:p>
            <a:r>
              <a:rPr lang="en-US" b="1" dirty="0">
                <a:latin typeface="Times New Roman" charset="0"/>
                <a:ea typeface="Times New Roman" charset="0"/>
                <a:cs typeface="Times New Roman" charset="0"/>
              </a:rPr>
              <a:t>Adapting to trends in franchising</a:t>
            </a:r>
          </a:p>
          <a:p>
            <a:r>
              <a:rPr lang="en-US" b="1" dirty="0">
                <a:latin typeface="Times New Roman" charset="0"/>
                <a:ea typeface="Times New Roman" charset="0"/>
                <a:cs typeface="Times New Roman" charset="0"/>
              </a:rPr>
              <a:t>Maintaining a cooperative atmosphere</a:t>
            </a:r>
          </a:p>
          <a:p>
            <a:r>
              <a:rPr lang="en-US" b="1" dirty="0">
                <a:latin typeface="Times New Roman" charset="0"/>
                <a:ea typeface="Times New Roman" charset="0"/>
                <a:cs typeface="Times New Roman" charset="0"/>
              </a:rPr>
              <a:t>Managing goal conflict</a:t>
            </a:r>
          </a:p>
          <a:p>
            <a:r>
              <a:rPr lang="en-US" b="1" dirty="0">
                <a:latin typeface="Times New Roman" charset="0"/>
                <a:ea typeface="Times New Roman" charset="0"/>
                <a:cs typeface="Times New Roman" charset="0"/>
              </a:rPr>
              <a:t>Multi-unit franchising</a:t>
            </a:r>
          </a:p>
          <a:p>
            <a:r>
              <a:rPr lang="en-US" b="1" dirty="0">
                <a:latin typeface="Times New Roman" charset="0"/>
                <a:ea typeface="Times New Roman" charset="0"/>
                <a:cs typeface="Times New Roman" charset="0"/>
              </a:rPr>
              <a:t>Franchising and omni-channels</a:t>
            </a:r>
          </a:p>
          <a:p>
            <a:r>
              <a:rPr lang="en-US" b="1" dirty="0">
                <a:latin typeface="Times New Roman" charset="0"/>
                <a:ea typeface="Times New Roman" charset="0"/>
                <a:cs typeface="Times New Roman" charset="0"/>
              </a:rPr>
              <a:t>Take-aways</a:t>
            </a:r>
          </a:p>
        </p:txBody>
      </p:sp>
      <p:cxnSp>
        <p:nvCxnSpPr>
          <p:cNvPr id="4" name="Straight Connector 3"/>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9604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F3F8-D199-49E8-984E-59F47C773BE5}"/>
              </a:ext>
            </a:extLst>
          </p:cNvPr>
          <p:cNvSpPr>
            <a:spLocks noGrp="1"/>
          </p:cNvSpPr>
          <p:nvPr>
            <p:ph type="title"/>
          </p:nvPr>
        </p:nvSpPr>
        <p:spPr/>
        <p:txBody>
          <a:bodyPr>
            <a:normAutofit fontScale="90000"/>
          </a:bodyPr>
          <a:lstStyle/>
          <a:p>
            <a:r>
              <a:rPr lang="en-US" dirty="0"/>
              <a:t>Omni-Channel to Attract Franchisees</a:t>
            </a:r>
          </a:p>
        </p:txBody>
      </p:sp>
      <p:sp>
        <p:nvSpPr>
          <p:cNvPr id="3" name="Content Placeholder 2">
            <a:extLst>
              <a:ext uri="{FF2B5EF4-FFF2-40B4-BE49-F238E27FC236}">
                <a16:creationId xmlns:a16="http://schemas.microsoft.com/office/drawing/2014/main" id="{1D9F9308-9765-4C49-9716-168F78CB0887}"/>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No longer bound to trade shows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Franchisees can do more research</a:t>
            </a:r>
          </a:p>
        </p:txBody>
      </p:sp>
    </p:spTree>
    <p:extLst>
      <p:ext uri="{BB962C8B-B14F-4D97-AF65-F5344CB8AC3E}">
        <p14:creationId xmlns:p14="http://schemas.microsoft.com/office/powerpoint/2010/main" val="392515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B19A-AA1A-4A5E-AF43-81AE6AC44281}"/>
              </a:ext>
            </a:extLst>
          </p:cNvPr>
          <p:cNvSpPr>
            <a:spLocks noGrp="1"/>
          </p:cNvSpPr>
          <p:nvPr>
            <p:ph type="title"/>
          </p:nvPr>
        </p:nvSpPr>
        <p:spPr/>
        <p:txBody>
          <a:bodyPr/>
          <a:lstStyle/>
          <a:p>
            <a:r>
              <a:rPr lang="en-US" dirty="0"/>
              <a:t>Take aways</a:t>
            </a:r>
          </a:p>
        </p:txBody>
      </p:sp>
      <p:sp>
        <p:nvSpPr>
          <p:cNvPr id="4" name="TextBox 3">
            <a:extLst>
              <a:ext uri="{FF2B5EF4-FFF2-40B4-BE49-F238E27FC236}">
                <a16:creationId xmlns:a16="http://schemas.microsoft.com/office/drawing/2014/main" id="{61E1F2E4-9995-4E04-AF55-925329B1E74B}"/>
              </a:ext>
            </a:extLst>
          </p:cNvPr>
          <p:cNvSpPr txBox="1"/>
          <p:nvPr/>
        </p:nvSpPr>
        <p:spPr>
          <a:xfrm>
            <a:off x="427497" y="1828799"/>
            <a:ext cx="11337005"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Franchising is a marketing channel structure intended to convince end-users that they are buying from a vertically integrated manufacturer, when they may be buying from a separately.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Franchising a business format is a way to grow quickly while building brand equity: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the franchisor, the system provides quick access to capital and management resources. It also enables the franchisor to harness the motivation and capability of entrepreneurs. For “programmable” business (i.e., that can be formatted and transmitted easily), franchising is an excellent solution to the problems of monitoring employee managers.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the franchisee, the system offers assistance and reduces risk. By paying fees , entrepreneurs purchase a corporate backer, coaching, problem solutions, and brand enforcement</a:t>
            </a:r>
          </a:p>
        </p:txBody>
      </p:sp>
    </p:spTree>
    <p:extLst>
      <p:ext uri="{BB962C8B-B14F-4D97-AF65-F5344CB8AC3E}">
        <p14:creationId xmlns:p14="http://schemas.microsoft.com/office/powerpoint/2010/main" val="340889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4D66-A029-4143-B1B6-08452C7D07D3}"/>
              </a:ext>
            </a:extLst>
          </p:cNvPr>
          <p:cNvSpPr>
            <a:spLocks noGrp="1"/>
          </p:cNvSpPr>
          <p:nvPr>
            <p:ph type="title"/>
          </p:nvPr>
        </p:nvSpPr>
        <p:spPr/>
        <p:txBody>
          <a:bodyPr/>
          <a:lstStyle/>
          <a:p>
            <a:r>
              <a:rPr lang="en-US" dirty="0"/>
              <a:t>Take aways</a:t>
            </a:r>
          </a:p>
        </p:txBody>
      </p:sp>
      <p:sp>
        <p:nvSpPr>
          <p:cNvPr id="4" name="TextBox 3">
            <a:extLst>
              <a:ext uri="{FF2B5EF4-FFF2-40B4-BE49-F238E27FC236}">
                <a16:creationId xmlns:a16="http://schemas.microsoft.com/office/drawing/2014/main" id="{842C2250-6B80-4727-BCC0-37152489AA20}"/>
              </a:ext>
            </a:extLst>
          </p:cNvPr>
          <p:cNvSpPr txBox="1"/>
          <p:nvPr/>
        </p:nvSpPr>
        <p:spPr>
          <a:xfrm>
            <a:off x="464949" y="2010194"/>
            <a:ext cx="11145859"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codification of the formula includes writing a complex contract specifying the rights and duties of both sides, to encourage their compliance.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Contracts might price franchises lower than the market will bear to increase the applicant pool and give franchisee a profit motive to stay in business.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Contracts often bind franchisees with clauses that award control of the property to the franchisor and/or limit the franchisee’s ability to terminate their business.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Contracts give the franchisor means punish noncompliance, which protects brand equity but also reinforces  the franchisee’s dependence on franchisor.</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Franchisors cannot exploit the franchisees’ dependence opportunistically, so they rarely enforce contracts every time franchisees violate them. Instead, they weigh the costs and benefits and select which battles they want to fight with which franchisees that fail to comply.</a:t>
            </a:r>
          </a:p>
        </p:txBody>
      </p:sp>
    </p:spTree>
    <p:extLst>
      <p:ext uri="{BB962C8B-B14F-4D97-AF65-F5344CB8AC3E}">
        <p14:creationId xmlns:p14="http://schemas.microsoft.com/office/powerpoint/2010/main" val="2552859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F3354-F603-407E-9E8B-3D51A543EBE7}"/>
              </a:ext>
            </a:extLst>
          </p:cNvPr>
          <p:cNvSpPr>
            <a:spLocks noGrp="1"/>
          </p:cNvSpPr>
          <p:nvPr>
            <p:ph type="title"/>
          </p:nvPr>
        </p:nvSpPr>
        <p:spPr/>
        <p:txBody>
          <a:bodyPr/>
          <a:lstStyle/>
          <a:p>
            <a:r>
              <a:rPr lang="en-US" dirty="0"/>
              <a:t>Take aways</a:t>
            </a:r>
          </a:p>
        </p:txBody>
      </p:sp>
      <p:sp>
        <p:nvSpPr>
          <p:cNvPr id="4" name="TextBox 3">
            <a:extLst>
              <a:ext uri="{FF2B5EF4-FFF2-40B4-BE49-F238E27FC236}">
                <a16:creationId xmlns:a16="http://schemas.microsoft.com/office/drawing/2014/main" id="{656F4FCD-A11F-47CD-BE9E-5E247FF08A16}"/>
              </a:ext>
            </a:extLst>
          </p:cNvPr>
          <p:cNvSpPr txBox="1"/>
          <p:nvPr/>
        </p:nvSpPr>
        <p:spPr>
          <a:xfrm>
            <a:off x="418454" y="2309247"/>
            <a:ext cx="8989017"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Franchise systems typically mix company-owned and franchised outlets. This plural form gives the franchisor a laboratory an da classroom to train personnel, try out ideas, and refine the business format.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Failure rates are very high but mitigated by growth, ages, and certification by third parties.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Conflict is inevitable, in part because of the built-in clash of goals.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Multi-unit franchising is surprisingly common and rather difficult to understand.</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Franchisors have to make considerable investments to facilitate omni-channel experiences and this may increase coordination costs with franchisees.</a:t>
            </a:r>
          </a:p>
        </p:txBody>
      </p:sp>
    </p:spTree>
    <p:extLst>
      <p:ext uri="{BB962C8B-B14F-4D97-AF65-F5344CB8AC3E}">
        <p14:creationId xmlns:p14="http://schemas.microsoft.com/office/powerpoint/2010/main" val="196850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Learning Objectives</a:t>
            </a:r>
            <a:endParaRPr lang="en-US"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898646" y="1837765"/>
            <a:ext cx="10394707" cy="3311189"/>
          </a:xfrm>
        </p:spPr>
        <p:txBody>
          <a:bodyPr>
            <a:normAutofit fontScale="55000" lnSpcReduction="20000"/>
          </a:bodyPr>
          <a:lstStyle/>
          <a:p>
            <a:pPr marL="342900" indent="-342900"/>
            <a:r>
              <a:rPr lang="en-US" dirty="0">
                <a:latin typeface="Times New Roman" panose="02020603050405020304" pitchFamily="18" charset="0"/>
                <a:cs typeface="Times New Roman" panose="02020603050405020304" pitchFamily="18" charset="0"/>
              </a:rPr>
              <a:t>Define franchising and distinguish business format franchising from product and trade name franchise systems.</a:t>
            </a:r>
          </a:p>
          <a:p>
            <a:pPr marL="342900" indent="-342900"/>
            <a:r>
              <a:rPr lang="en-US" dirty="0">
                <a:latin typeface="Times New Roman" panose="02020603050405020304" pitchFamily="18" charset="0"/>
                <a:cs typeface="Times New Roman" panose="02020603050405020304" pitchFamily="18" charset="0"/>
              </a:rPr>
              <a:t>Describe why an entrepreneurial person might become a franchisee rather than founding a new business, as well as what might make a candidate hesitate to join a franchise system.</a:t>
            </a:r>
          </a:p>
          <a:p>
            <a:pPr marL="342900" indent="-342900"/>
            <a:r>
              <a:rPr lang="en-US" dirty="0">
                <a:latin typeface="Times New Roman" panose="02020603050405020304" pitchFamily="18" charset="0"/>
                <a:cs typeface="Times New Roman" panose="02020603050405020304" pitchFamily="18" charset="0"/>
              </a:rPr>
              <a:t>Explain why a firm with a business model opts for franchising rather than expanding by setting up its own branches run by employee managers.</a:t>
            </a:r>
          </a:p>
          <a:p>
            <a:pPr marL="342900" indent="-342900"/>
            <a:r>
              <a:rPr lang="en-US" dirty="0">
                <a:latin typeface="Times New Roman" panose="02020603050405020304" pitchFamily="18" charset="0"/>
                <a:cs typeface="Times New Roman" panose="02020603050405020304" pitchFamily="18" charset="0"/>
              </a:rPr>
              <a:t>Detail the features of businesses that are poorly suited to franchising.</a:t>
            </a:r>
          </a:p>
          <a:p>
            <a:pPr marL="342900" indent="-342900"/>
            <a:r>
              <a:rPr lang="en-US" dirty="0">
                <a:latin typeface="Times New Roman" panose="02020603050405020304" pitchFamily="18" charset="0"/>
                <a:cs typeface="Times New Roman" panose="02020603050405020304" pitchFamily="18" charset="0"/>
              </a:rPr>
              <a:t>Describe the essential elements of a franchise contract and why contracts are so important when franchising.</a:t>
            </a:r>
          </a:p>
          <a:p>
            <a:pPr marL="342900" indent="-342900"/>
            <a:r>
              <a:rPr lang="en-US" dirty="0">
                <a:latin typeface="Times New Roman" panose="02020603050405020304" pitchFamily="18" charset="0"/>
                <a:cs typeface="Times New Roman" panose="02020603050405020304" pitchFamily="18" charset="0"/>
              </a:rPr>
              <a:t>Compare the positive and negative features of a business that mixes franchisees with company-owned outlets and describe why most franchising systems evolve into this mixed form.</a:t>
            </a:r>
          </a:p>
          <a:p>
            <a:pPr marL="342900" indent="-342900"/>
            <a:r>
              <a:rPr lang="en-US" dirty="0">
                <a:latin typeface="Times New Roman" panose="02020603050405020304" pitchFamily="18" charset="0"/>
                <a:cs typeface="Times New Roman" panose="02020603050405020304" pitchFamily="18" charset="0"/>
              </a:rPr>
              <a:t>Explain the logic of multi-unit franchising.</a:t>
            </a:r>
          </a:p>
          <a:p>
            <a:pPr marL="342900" indent="-342900"/>
            <a:r>
              <a:rPr lang="en-US" dirty="0">
                <a:latin typeface="Times New Roman" panose="02020603050405020304" pitchFamily="18" charset="0"/>
                <a:cs typeface="Times New Roman" panose="02020603050405020304" pitchFamily="18" charset="0"/>
              </a:rPr>
              <a:t>Evaluate the biggest problems a franchisor faces once a business becomes clearly viable, assuming it survives the founding stage.</a:t>
            </a:r>
          </a:p>
          <a:p>
            <a:pPr marL="342900" indent="-342900"/>
            <a:r>
              <a:rPr lang="en-US" dirty="0">
                <a:latin typeface="Times New Roman" panose="02020603050405020304" pitchFamily="18" charset="0"/>
                <a:cs typeface="Times New Roman" panose="02020603050405020304" pitchFamily="18" charset="0"/>
              </a:rPr>
              <a:t>Appreciate the opportunities and challenges that the omni-channel approach presents to franchisors.</a:t>
            </a:r>
          </a:p>
        </p:txBody>
      </p:sp>
      <p:cxnSp>
        <p:nvCxnSpPr>
          <p:cNvPr id="4" name="Straight Connector 3"/>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2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F38AE-16ED-435E-8A77-91694C8C4267}"/>
              </a:ext>
            </a:extLst>
          </p:cNvPr>
          <p:cNvSpPr>
            <a:spLocks noGrp="1"/>
          </p:cNvSpPr>
          <p:nvPr>
            <p:ph type="title"/>
          </p:nvPr>
        </p:nvSpPr>
        <p:spPr/>
        <p:txBody>
          <a:bodyPr/>
          <a:lstStyle/>
          <a:p>
            <a:r>
              <a:rPr lang="en-US" dirty="0"/>
              <a:t>Franchising</a:t>
            </a:r>
          </a:p>
        </p:txBody>
      </p:sp>
      <p:sp>
        <p:nvSpPr>
          <p:cNvPr id="3" name="Content Placeholder 2">
            <a:extLst>
              <a:ext uri="{FF2B5EF4-FFF2-40B4-BE49-F238E27FC236}">
                <a16:creationId xmlns:a16="http://schemas.microsoft.com/office/drawing/2014/main" id="{B9C64837-E4B3-4FD4-8E84-7FC0325DAF15}"/>
              </a:ext>
            </a:extLst>
          </p:cNvPr>
          <p:cNvSpPr>
            <a:spLocks noGrp="1"/>
          </p:cNvSpPr>
          <p:nvPr>
            <p:ph idx="1"/>
          </p:nvPr>
        </p:nvSpPr>
        <p:spPr>
          <a:xfrm>
            <a:off x="581192" y="2111781"/>
            <a:ext cx="11029615" cy="3678303"/>
          </a:xfrm>
        </p:spPr>
        <p:txBody>
          <a:bodyPr>
            <a:noAutofit/>
          </a:bodyPr>
          <a:lstStyle/>
          <a:p>
            <a:r>
              <a:rPr lang="en-US" sz="1600" dirty="0">
                <a:latin typeface="Times New Roman" panose="02020603050405020304" pitchFamily="18" charset="0"/>
                <a:cs typeface="Times New Roman" panose="02020603050405020304" pitchFamily="18" charset="0"/>
              </a:rPr>
              <a:t>Two firm marketing channel structure, not subsidiary</a:t>
            </a:r>
          </a:p>
          <a:p>
            <a:pPr lvl="0"/>
            <a:r>
              <a:rPr lang="en-US" sz="1600" dirty="0">
                <a:latin typeface="Times New Roman" panose="02020603050405020304" pitchFamily="18" charset="0"/>
                <a:cs typeface="Times New Roman" panose="02020603050405020304" pitchFamily="18" charset="0"/>
              </a:rPr>
              <a:t>Convinces consumers they are buying from one manufacturer, when really, they are buying from a separate company</a:t>
            </a:r>
          </a:p>
          <a:p>
            <a:pPr lvl="0"/>
            <a:r>
              <a:rPr lang="en-US" sz="1600" dirty="0">
                <a:latin typeface="Times New Roman" panose="02020603050405020304" pitchFamily="18" charset="0"/>
                <a:cs typeface="Times New Roman" panose="02020603050405020304" pitchFamily="18" charset="0"/>
              </a:rPr>
              <a:t>A franchisee is really a separate company using the identity of another</a:t>
            </a:r>
          </a:p>
          <a:p>
            <a:pPr lvl="0"/>
            <a:r>
              <a:rPr lang="en-US" sz="1600" dirty="0">
                <a:latin typeface="Times New Roman" panose="02020603050405020304" pitchFamily="18" charset="0"/>
                <a:cs typeface="Times New Roman" panose="02020603050405020304" pitchFamily="18" charset="0"/>
              </a:rPr>
              <a:t>Current strategies originated late 19</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century</a:t>
            </a:r>
          </a:p>
          <a:p>
            <a:pPr lvl="1"/>
            <a:r>
              <a:rPr lang="en-US" sz="1600" dirty="0">
                <a:latin typeface="Times New Roman" panose="02020603050405020304" pitchFamily="18" charset="0"/>
                <a:cs typeface="Times New Roman" panose="02020603050405020304" pitchFamily="18" charset="0"/>
              </a:rPr>
              <a:t>Soft drink bottlers</a:t>
            </a:r>
          </a:p>
          <a:p>
            <a:pPr lvl="1"/>
            <a:r>
              <a:rPr lang="en-US" sz="1600" dirty="0">
                <a:latin typeface="Times New Roman" panose="02020603050405020304" pitchFamily="18" charset="0"/>
                <a:cs typeface="Times New Roman" panose="02020603050405020304" pitchFamily="18" charset="0"/>
              </a:rPr>
              <a:t>Retailers selling automobiles, gasoline and sewing machines</a:t>
            </a:r>
          </a:p>
          <a:p>
            <a:pPr lvl="0"/>
            <a:r>
              <a:rPr lang="en-US" sz="1600" dirty="0">
                <a:latin typeface="Times New Roman" panose="02020603050405020304" pitchFamily="18" charset="0"/>
                <a:cs typeface="Times New Roman" panose="02020603050405020304" pitchFamily="18" charset="0"/>
              </a:rPr>
              <a:t>Not really post WW2</a:t>
            </a:r>
          </a:p>
          <a:p>
            <a:pPr lvl="1"/>
            <a:r>
              <a:rPr lang="en-US" sz="1600" dirty="0">
                <a:latin typeface="Times New Roman" panose="02020603050405020304" pitchFamily="18" charset="0"/>
                <a:cs typeface="Times New Roman" panose="02020603050405020304" pitchFamily="18" charset="0"/>
              </a:rPr>
              <a:t>Practiced in ancient times, legal precedent in medieval</a:t>
            </a:r>
          </a:p>
          <a:p>
            <a:pPr lvl="1"/>
            <a:r>
              <a:rPr lang="en-US" sz="1600" dirty="0">
                <a:latin typeface="Times New Roman" panose="02020603050405020304" pitchFamily="18" charset="0"/>
                <a:cs typeface="Times New Roman" panose="02020603050405020304" pitchFamily="18" charset="0"/>
              </a:rPr>
              <a:t>Linguistically from English and French, freedom and privilege respectively.</a:t>
            </a:r>
          </a:p>
          <a:p>
            <a:endParaRPr lang="en-US" sz="1600" dirty="0"/>
          </a:p>
        </p:txBody>
      </p:sp>
    </p:spTree>
    <p:extLst>
      <p:ext uri="{BB962C8B-B14F-4D97-AF65-F5344CB8AC3E}">
        <p14:creationId xmlns:p14="http://schemas.microsoft.com/office/powerpoint/2010/main" val="902125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1CF1-28A0-465A-8CBA-B9F9254B3754}"/>
              </a:ext>
            </a:extLst>
          </p:cNvPr>
          <p:cNvSpPr>
            <a:spLocks noGrp="1"/>
          </p:cNvSpPr>
          <p:nvPr>
            <p:ph type="title"/>
          </p:nvPr>
        </p:nvSpPr>
        <p:spPr/>
        <p:txBody>
          <a:bodyPr/>
          <a:lstStyle/>
          <a:p>
            <a:r>
              <a:rPr lang="en-US" dirty="0"/>
              <a:t>Franchising (cont.)</a:t>
            </a:r>
          </a:p>
        </p:txBody>
      </p:sp>
      <p:sp>
        <p:nvSpPr>
          <p:cNvPr id="3" name="Content Placeholder 2">
            <a:extLst>
              <a:ext uri="{FF2B5EF4-FFF2-40B4-BE49-F238E27FC236}">
                <a16:creationId xmlns:a16="http://schemas.microsoft.com/office/drawing/2014/main" id="{8868C6B6-92E3-4E3A-9465-E9A7D6789C83}"/>
              </a:ext>
            </a:extLst>
          </p:cNvPr>
          <p:cNvSpPr>
            <a:spLocks noGrp="1"/>
          </p:cNvSpPr>
          <p:nvPr>
            <p:ph idx="1"/>
          </p:nvPr>
        </p:nvSpPr>
        <p:spPr>
          <a:xfrm>
            <a:off x="581193" y="1844495"/>
            <a:ext cx="11029615" cy="3678303"/>
          </a:xfrm>
        </p:spPr>
        <p:txBody>
          <a:bodyPr>
            <a:noAutofit/>
          </a:bodyPr>
          <a:lstStyle/>
          <a:p>
            <a:r>
              <a:rPr lang="en-US" sz="1600" dirty="0">
                <a:latin typeface="Times New Roman" panose="02020603050405020304" pitchFamily="18" charset="0"/>
                <a:cs typeface="Times New Roman" panose="02020603050405020304" pitchFamily="18" charset="0"/>
              </a:rPr>
              <a:t>B2B franchising was a result of a farming equipment manufacturer needing to sell large volumes of product and extend relatively unseen services to meet demand by farmers</a:t>
            </a:r>
          </a:p>
          <a:p>
            <a:r>
              <a:rPr lang="en-US" sz="1600" dirty="0">
                <a:latin typeface="Times New Roman" panose="02020603050405020304" pitchFamily="18" charset="0"/>
                <a:cs typeface="Times New Roman" panose="02020603050405020304" pitchFamily="18" charset="0"/>
              </a:rPr>
              <a:t>Franchises give franchisees set business formats and rights to the brand name</a:t>
            </a:r>
          </a:p>
          <a:p>
            <a:r>
              <a:rPr lang="en-US" sz="1600" dirty="0">
                <a:latin typeface="Times New Roman" panose="02020603050405020304" pitchFamily="18" charset="0"/>
                <a:cs typeface="Times New Roman" panose="02020603050405020304" pitchFamily="18" charset="0"/>
              </a:rPr>
              <a:t>EU has unique definition and regulations for franchises</a:t>
            </a:r>
          </a:p>
          <a:p>
            <a:pPr lvl="1"/>
            <a:r>
              <a:rPr lang="en-US" sz="1600" dirty="0">
                <a:latin typeface="Times New Roman" panose="02020603050405020304" pitchFamily="18" charset="0"/>
                <a:cs typeface="Times New Roman" panose="02020603050405020304" pitchFamily="18" charset="0"/>
              </a:rPr>
              <a:t>Package of industrial or intellectual property rights</a:t>
            </a:r>
          </a:p>
          <a:p>
            <a:pPr lvl="1"/>
            <a:r>
              <a:rPr lang="en-US" sz="1600" dirty="0">
                <a:latin typeface="Times New Roman" panose="02020603050405020304" pitchFamily="18" charset="0"/>
                <a:cs typeface="Times New Roman" panose="02020603050405020304" pitchFamily="18" charset="0"/>
              </a:rPr>
              <a:t>Common branding and uniform locations</a:t>
            </a:r>
          </a:p>
          <a:p>
            <a:pPr lvl="1"/>
            <a:r>
              <a:rPr lang="en-US" sz="1600" dirty="0">
                <a:latin typeface="Times New Roman" panose="02020603050405020304" pitchFamily="18" charset="0"/>
                <a:cs typeface="Times New Roman" panose="02020603050405020304" pitchFamily="18" charset="0"/>
              </a:rPr>
              <a:t>Shared information</a:t>
            </a:r>
          </a:p>
          <a:p>
            <a:pPr lvl="1"/>
            <a:r>
              <a:rPr lang="en-US" sz="1600" dirty="0">
                <a:latin typeface="Times New Roman" panose="02020603050405020304" pitchFamily="18" charset="0"/>
                <a:cs typeface="Times New Roman" panose="02020603050405020304" pitchFamily="18" charset="0"/>
              </a:rPr>
              <a:t>Ongoing assistance</a:t>
            </a:r>
          </a:p>
          <a:p>
            <a:pPr lvl="1"/>
            <a:r>
              <a:rPr lang="en-US" sz="1600" dirty="0">
                <a:latin typeface="Times New Roman" panose="02020603050405020304" pitchFamily="18" charset="0"/>
                <a:cs typeface="Times New Roman" panose="02020603050405020304" pitchFamily="18" charset="0"/>
              </a:rPr>
              <a:t>Exempt from EU regulations meant to maintain competition</a:t>
            </a:r>
          </a:p>
        </p:txBody>
      </p:sp>
    </p:spTree>
    <p:extLst>
      <p:ext uri="{BB962C8B-B14F-4D97-AF65-F5344CB8AC3E}">
        <p14:creationId xmlns:p14="http://schemas.microsoft.com/office/powerpoint/2010/main" val="157845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EC29-AFD1-42FF-8BDD-B4CA7267814A}"/>
              </a:ext>
            </a:extLst>
          </p:cNvPr>
          <p:cNvSpPr>
            <a:spLocks noGrp="1"/>
          </p:cNvSpPr>
          <p:nvPr>
            <p:ph type="title"/>
          </p:nvPr>
        </p:nvSpPr>
        <p:spPr>
          <a:xfrm>
            <a:off x="581192" y="702156"/>
            <a:ext cx="11029616" cy="1013800"/>
          </a:xfrm>
        </p:spPr>
        <p:txBody>
          <a:bodyPr>
            <a:normAutofit fontScale="90000"/>
          </a:bodyPr>
          <a:lstStyle/>
          <a:p>
            <a:r>
              <a:rPr lang="en-US" dirty="0">
                <a:solidFill>
                  <a:srgbClr val="FFFFFF"/>
                </a:solidFill>
              </a:rPr>
              <a:t>Product and Trade Name Franchising</a:t>
            </a:r>
          </a:p>
        </p:txBody>
      </p:sp>
      <p:sp>
        <p:nvSpPr>
          <p:cNvPr id="3" name="Content Placeholder 2">
            <a:extLst>
              <a:ext uri="{FF2B5EF4-FFF2-40B4-BE49-F238E27FC236}">
                <a16:creationId xmlns:a16="http://schemas.microsoft.com/office/drawing/2014/main" id="{3199791A-DD14-4034-BB3B-8BF53E543F83}"/>
              </a:ext>
            </a:extLst>
          </p:cNvPr>
          <p:cNvSpPr>
            <a:spLocks noGrp="1"/>
          </p:cNvSpPr>
          <p:nvPr>
            <p:ph idx="1"/>
          </p:nvPr>
        </p:nvSpPr>
        <p:spPr>
          <a:xfrm>
            <a:off x="446809" y="1715956"/>
            <a:ext cx="11163997" cy="4045683"/>
          </a:xfrm>
        </p:spPr>
        <p:txBody>
          <a:bodyPr>
            <a:normAutofit/>
          </a:bodyPr>
          <a:lstStyle/>
          <a:p>
            <a:r>
              <a:rPr lang="en-US" sz="1600" dirty="0">
                <a:latin typeface="Times New Roman" panose="02020603050405020304" pitchFamily="18" charset="0"/>
                <a:cs typeface="Times New Roman" panose="02020603050405020304" pitchFamily="18" charset="0"/>
              </a:rPr>
              <a:t>Solely supplier – dealer relationships</a:t>
            </a:r>
          </a:p>
          <a:p>
            <a:pPr lvl="1"/>
            <a:r>
              <a:rPr lang="en-US" sz="1600" dirty="0">
                <a:latin typeface="Times New Roman" panose="02020603050405020304" pitchFamily="18" charset="0"/>
                <a:cs typeface="Times New Roman" panose="02020603050405020304" pitchFamily="18" charset="0"/>
              </a:rPr>
              <a:t>Can authorize distribution through wholesalers or retailers</a:t>
            </a:r>
          </a:p>
          <a:p>
            <a:r>
              <a:rPr lang="en-US" sz="1600" dirty="0">
                <a:latin typeface="Times New Roman" panose="02020603050405020304" pitchFamily="18" charset="0"/>
                <a:cs typeface="Times New Roman" panose="02020603050405020304" pitchFamily="18" charset="0"/>
              </a:rPr>
              <a:t>Also called authorized franchise systems</a:t>
            </a:r>
          </a:p>
          <a:p>
            <a:r>
              <a:rPr lang="en-US" sz="1600" dirty="0">
                <a:latin typeface="Times New Roman" panose="02020603050405020304" pitchFamily="18" charset="0"/>
                <a:cs typeface="Times New Roman" panose="02020603050405020304" pitchFamily="18" charset="0"/>
              </a:rPr>
              <a:t>Usually make profits from margins from selling to dealers</a:t>
            </a:r>
          </a:p>
          <a:p>
            <a:r>
              <a:rPr lang="en-US" sz="1600" dirty="0">
                <a:latin typeface="Times New Roman" panose="02020603050405020304" pitchFamily="18" charset="0"/>
                <a:cs typeface="Times New Roman" panose="02020603050405020304" pitchFamily="18" charset="0"/>
              </a:rPr>
              <a:t>Three main dominant industries</a:t>
            </a:r>
          </a:p>
          <a:p>
            <a:pPr lvl="1"/>
            <a:r>
              <a:rPr lang="en-US" sz="1600" dirty="0">
                <a:latin typeface="Times New Roman" panose="02020603050405020304" pitchFamily="18" charset="0"/>
                <a:cs typeface="Times New Roman" panose="02020603050405020304" pitchFamily="18" charset="0"/>
              </a:rPr>
              <a:t>Automotive</a:t>
            </a:r>
          </a:p>
          <a:p>
            <a:pPr lvl="1"/>
            <a:r>
              <a:rPr lang="en-US" sz="1600" dirty="0">
                <a:latin typeface="Times New Roman" panose="02020603050405020304" pitchFamily="18" charset="0"/>
                <a:cs typeface="Times New Roman" panose="02020603050405020304" pitchFamily="18" charset="0"/>
              </a:rPr>
              <a:t>Gas stations (no convenience stores)</a:t>
            </a:r>
          </a:p>
          <a:p>
            <a:pPr lvl="1"/>
            <a:r>
              <a:rPr lang="en-US" sz="1600" dirty="0">
                <a:latin typeface="Times New Roman" panose="02020603050405020304" pitchFamily="18" charset="0"/>
                <a:cs typeface="Times New Roman" panose="02020603050405020304" pitchFamily="18" charset="0"/>
              </a:rPr>
              <a:t>Beverage bottlers</a:t>
            </a:r>
          </a:p>
        </p:txBody>
      </p:sp>
    </p:spTree>
    <p:extLst>
      <p:ext uri="{BB962C8B-B14F-4D97-AF65-F5344CB8AC3E}">
        <p14:creationId xmlns:p14="http://schemas.microsoft.com/office/powerpoint/2010/main" val="2855992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97492-3879-499F-9A36-C79EADB90F0F}"/>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Business Format Franchising</a:t>
            </a:r>
          </a:p>
        </p:txBody>
      </p:sp>
      <p:sp>
        <p:nvSpPr>
          <p:cNvPr id="3" name="Content Placeholder 2">
            <a:extLst>
              <a:ext uri="{FF2B5EF4-FFF2-40B4-BE49-F238E27FC236}">
                <a16:creationId xmlns:a16="http://schemas.microsoft.com/office/drawing/2014/main" id="{DEF9DBE3-6AEF-4C35-8283-F562EF2682AE}"/>
              </a:ext>
            </a:extLst>
          </p:cNvPr>
          <p:cNvSpPr>
            <a:spLocks noGrp="1"/>
          </p:cNvSpPr>
          <p:nvPr>
            <p:ph idx="1"/>
          </p:nvPr>
        </p:nvSpPr>
        <p:spPr>
          <a:xfrm>
            <a:off x="405245" y="1715956"/>
            <a:ext cx="11205563" cy="4045683"/>
          </a:xfrm>
        </p:spPr>
        <p:txBody>
          <a:bodyPr>
            <a:normAutofit/>
          </a:bodyPr>
          <a:lstStyle/>
          <a:p>
            <a:r>
              <a:rPr lang="en-US" sz="1600" dirty="0">
                <a:latin typeface="Times New Roman" panose="02020603050405020304" pitchFamily="18" charset="0"/>
                <a:cs typeface="Times New Roman" panose="02020603050405020304" pitchFamily="18" charset="0"/>
              </a:rPr>
              <a:t>Franchisor gives Franchisee an entire way of doing business</a:t>
            </a:r>
          </a:p>
          <a:p>
            <a:pPr lvl="1"/>
            <a:r>
              <a:rPr lang="en-US" sz="1600" dirty="0">
                <a:latin typeface="Times New Roman" panose="02020603050405020304" pitchFamily="18" charset="0"/>
                <a:cs typeface="Times New Roman" panose="02020603050405020304" pitchFamily="18" charset="0"/>
              </a:rPr>
              <a:t>The cost is a number of restrictions and fees</a:t>
            </a:r>
          </a:p>
          <a:p>
            <a:r>
              <a:rPr lang="en-US" sz="1600" dirty="0">
                <a:latin typeface="Times New Roman" panose="02020603050405020304" pitchFamily="18" charset="0"/>
                <a:cs typeface="Times New Roman" panose="02020603050405020304" pitchFamily="18" charset="0"/>
              </a:rPr>
              <a:t>Channels and influence is not black and white</a:t>
            </a:r>
          </a:p>
          <a:p>
            <a:pPr lvl="1"/>
            <a:r>
              <a:rPr lang="en-US" sz="1600" dirty="0">
                <a:latin typeface="Times New Roman" panose="02020603050405020304" pitchFamily="18" charset="0"/>
                <a:cs typeface="Times New Roman" panose="02020603050405020304" pitchFamily="18" charset="0"/>
              </a:rPr>
              <a:t>Some difficulty regulating in grey area</a:t>
            </a:r>
          </a:p>
          <a:p>
            <a:pPr lvl="1"/>
            <a:r>
              <a:rPr lang="en-US" sz="1600" dirty="0">
                <a:latin typeface="Times New Roman" panose="02020603050405020304" pitchFamily="18" charset="0"/>
                <a:cs typeface="Times New Roman" panose="02020603050405020304" pitchFamily="18" charset="0"/>
              </a:rPr>
              <a:t>Kaleidoscope separated from Baskin-Robbins and has a unique, grey area structure</a:t>
            </a:r>
          </a:p>
          <a:p>
            <a:r>
              <a:rPr lang="en-US" sz="1600" dirty="0">
                <a:latin typeface="Times New Roman" panose="02020603050405020304" pitchFamily="18" charset="0"/>
                <a:cs typeface="Times New Roman" panose="02020603050405020304" pitchFamily="18" charset="0"/>
              </a:rPr>
              <a:t>More franchises use this format</a:t>
            </a:r>
          </a:p>
          <a:p>
            <a:pPr lvl="1"/>
            <a:r>
              <a:rPr lang="en-US" sz="1600" dirty="0">
                <a:latin typeface="Times New Roman" panose="02020603050405020304" pitchFamily="18" charset="0"/>
                <a:cs typeface="Times New Roman" panose="02020603050405020304" pitchFamily="18" charset="0"/>
              </a:rPr>
              <a:t>732,842 business format franchises</a:t>
            </a:r>
          </a:p>
          <a:p>
            <a:pPr lvl="1"/>
            <a:r>
              <a:rPr lang="en-US" sz="1600" dirty="0">
                <a:latin typeface="Times New Roman" panose="02020603050405020304" pitchFamily="18" charset="0"/>
                <a:cs typeface="Times New Roman" panose="02020603050405020304" pitchFamily="18" charset="0"/>
              </a:rPr>
              <a:t>Great Clips, McDonalds, etc.</a:t>
            </a:r>
          </a:p>
        </p:txBody>
      </p:sp>
    </p:spTree>
    <p:extLst>
      <p:ext uri="{BB962C8B-B14F-4D97-AF65-F5344CB8AC3E}">
        <p14:creationId xmlns:p14="http://schemas.microsoft.com/office/powerpoint/2010/main" val="6194423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404</TotalTime>
  <Words>6238</Words>
  <Application>Microsoft Office PowerPoint</Application>
  <PresentationFormat>Widescreen</PresentationFormat>
  <Paragraphs>502</Paragraphs>
  <Slides>43</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Cambria</vt:lpstr>
      <vt:lpstr>Impact</vt:lpstr>
      <vt:lpstr>Rockwell</vt:lpstr>
      <vt:lpstr>Times New Roman</vt:lpstr>
      <vt:lpstr>Main Event</vt:lpstr>
      <vt:lpstr>Chapter 8 franchising structures and strategies</vt:lpstr>
      <vt:lpstr>Agenda </vt:lpstr>
      <vt:lpstr>Agenda </vt:lpstr>
      <vt:lpstr>Agenda </vt:lpstr>
      <vt:lpstr>Learning Objectives</vt:lpstr>
      <vt:lpstr>Franchising</vt:lpstr>
      <vt:lpstr>Franchising (cont.)</vt:lpstr>
      <vt:lpstr>Product and Trade Name Franchising</vt:lpstr>
      <vt:lpstr>Business Format Franchising</vt:lpstr>
      <vt:lpstr>PowerPoint Presentation</vt:lpstr>
      <vt:lpstr>Benefits for Franchisee</vt:lpstr>
      <vt:lpstr>Benefits for Franchisor</vt:lpstr>
      <vt:lpstr>Table 8.1: Substantial franchise presence</vt:lpstr>
      <vt:lpstr>Reasons not to Franchise</vt:lpstr>
      <vt:lpstr>PowerPoint Presentation</vt:lpstr>
      <vt:lpstr>Important Sections</vt:lpstr>
      <vt:lpstr>Payment Systems (Costs and Fees)</vt:lpstr>
      <vt:lpstr>Example: Great clips (USA/Canada)</vt:lpstr>
      <vt:lpstr>Payment Systems (Costs and Fees cont.)</vt:lpstr>
      <vt:lpstr>Payment Systems (Leasing)</vt:lpstr>
      <vt:lpstr>Termination</vt:lpstr>
      <vt:lpstr>Consistency</vt:lpstr>
      <vt:lpstr>Enforcement</vt:lpstr>
      <vt:lpstr>TABLE 8.2 : enforcing franchise contract</vt:lpstr>
      <vt:lpstr>TABLE 8.2 : enforcing franchise contract (cont.)</vt:lpstr>
      <vt:lpstr>Table 8.3</vt:lpstr>
      <vt:lpstr>Company Store Strategies</vt:lpstr>
      <vt:lpstr>Company Store Strategies (cont.)</vt:lpstr>
      <vt:lpstr>Company Store Strategies (cont.)</vt:lpstr>
      <vt:lpstr>Adapting to Trends in Franchising</vt:lpstr>
      <vt:lpstr>PowerPoint Presentation</vt:lpstr>
      <vt:lpstr>Maintaining a Cooperative Atmosphere</vt:lpstr>
      <vt:lpstr>Managing Goal Conflict</vt:lpstr>
      <vt:lpstr>Multi-Unit Franchising</vt:lpstr>
      <vt:lpstr>Multi-Unit Franchising (cont.)</vt:lpstr>
      <vt:lpstr>Franchising and Omni-Channels (Challenges)</vt:lpstr>
      <vt:lpstr>Example:  allstate insurance (USA)</vt:lpstr>
      <vt:lpstr>Franchising and Omni-Channels (Benefits)</vt:lpstr>
      <vt:lpstr>Example: car buying online (USA)</vt:lpstr>
      <vt:lpstr>Omni-Channel to Attract Franchisees</vt:lpstr>
      <vt:lpstr>Take aways</vt:lpstr>
      <vt:lpstr>Take aways</vt:lpstr>
      <vt:lpstr>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Channel Power</dc:title>
  <dc:creator>STOICAN, PHOEBE D</dc:creator>
  <cp:lastModifiedBy>Del Plato, Mary</cp:lastModifiedBy>
  <cp:revision>88</cp:revision>
  <dcterms:created xsi:type="dcterms:W3CDTF">2019-01-31T00:17:19Z</dcterms:created>
  <dcterms:modified xsi:type="dcterms:W3CDTF">2019-05-23T18:42:06Z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Mary.DelPlato@informa.com</vt:lpwstr>
  </property>
  <property fmtid="{D5CDD505-2E9C-101B-9397-08002B2CF9AE}" pid="5" name="MSIP_Label_181c070e-054b-4d1c-ba4c-fc70b099192e_SetDate">
    <vt:lpwstr>2019-05-23T18:41:52.7448206Z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Extended_MSFT_Method">
    <vt:lpwstr>Automatic</vt:lpwstr>
  </property>
  <property fmtid="{D5CDD505-2E9C-101B-9397-08002B2CF9AE}" pid="9" name="MSIP_Label_2bbab825-a111-45e4-86a1-18cee0005896_Enabled">
    <vt:lpwstr>True</vt:lpwstr>
  </property>
  <property fmtid="{D5CDD505-2E9C-101B-9397-08002B2CF9AE}" pid="10" name="MSIP_Label_2bbab825-a111-45e4-86a1-18cee0005896_SiteId">
    <vt:lpwstr>2567d566-604c-408a-8a60-55d0dc9d9d6b</vt:lpwstr>
  </property>
  <property fmtid="{D5CDD505-2E9C-101B-9397-08002B2CF9AE}" pid="11" name="MSIP_Label_2bbab825-a111-45e4-86a1-18cee0005896_Owner">
    <vt:lpwstr>Mary.DelPlato@informa.com</vt:lpwstr>
  </property>
  <property fmtid="{D5CDD505-2E9C-101B-9397-08002B2CF9AE}" pid="12" name="MSIP_Label_2bbab825-a111-45e4-86a1-18cee0005896_SetDate">
    <vt:lpwstr>2019-05-23T18:41:52.7448206Z</vt:lpwstr>
  </property>
  <property fmtid="{D5CDD505-2E9C-101B-9397-08002B2CF9AE}" pid="13" name="MSIP_Label_2bbab825-a111-45e4-86a1-18cee0005896_Name">
    <vt:lpwstr>Un-restricted</vt:lpwstr>
  </property>
  <property fmtid="{D5CDD505-2E9C-101B-9397-08002B2CF9AE}" pid="14" name="MSIP_Label_2bbab825-a111-45e4-86a1-18cee0005896_Application">
    <vt:lpwstr>Microsoft Azure Information Protection</vt:lpwstr>
  </property>
  <property fmtid="{D5CDD505-2E9C-101B-9397-08002B2CF9AE}" pid="15" name="MSIP_Label_2bbab825-a111-45e4-86a1-18cee0005896_Parent">
    <vt:lpwstr>181c070e-054b-4d1c-ba4c-fc70b099192e</vt:lpwstr>
  </property>
  <property fmtid="{D5CDD505-2E9C-101B-9397-08002B2CF9AE}" pid="16" name="MSIP_Label_2bbab825-a111-45e4-86a1-18cee0005896_Extended_MSFT_Method">
    <vt:lpwstr>Automatic</vt:lpwstr>
  </property>
  <property fmtid="{D5CDD505-2E9C-101B-9397-08002B2CF9AE}" pid="17" name="Sensitivity">
    <vt:lpwstr>General Un-restricted</vt:lpwstr>
  </property>
</Properties>
</file>