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85" r:id="rId5"/>
    <p:sldMasterId id="2147483697" r:id="rId6"/>
  </p:sldMasterIdLst>
  <p:notesMasterIdLst>
    <p:notesMasterId r:id="rId77"/>
  </p:notesMasterIdLst>
  <p:handoutMasterIdLst>
    <p:handoutMasterId r:id="rId78"/>
  </p:handoutMasterIdLst>
  <p:sldIdLst>
    <p:sldId id="256" r:id="rId7"/>
    <p:sldId id="272" r:id="rId8"/>
    <p:sldId id="265" r:id="rId9"/>
    <p:sldId id="334" r:id="rId10"/>
    <p:sldId id="273" r:id="rId11"/>
    <p:sldId id="274" r:id="rId12"/>
    <p:sldId id="275" r:id="rId13"/>
    <p:sldId id="276" r:id="rId14"/>
    <p:sldId id="277" r:id="rId15"/>
    <p:sldId id="317" r:id="rId16"/>
    <p:sldId id="335" r:id="rId17"/>
    <p:sldId id="279" r:id="rId18"/>
    <p:sldId id="278" r:id="rId19"/>
    <p:sldId id="280" r:id="rId20"/>
    <p:sldId id="281" r:id="rId21"/>
    <p:sldId id="318" r:id="rId22"/>
    <p:sldId id="282" r:id="rId23"/>
    <p:sldId id="283" r:id="rId24"/>
    <p:sldId id="284" r:id="rId25"/>
    <p:sldId id="285" r:id="rId26"/>
    <p:sldId id="288" r:id="rId27"/>
    <p:sldId id="289" r:id="rId28"/>
    <p:sldId id="336" r:id="rId29"/>
    <p:sldId id="302" r:id="rId30"/>
    <p:sldId id="286" r:id="rId31"/>
    <p:sldId id="290" r:id="rId32"/>
    <p:sldId id="291" r:id="rId33"/>
    <p:sldId id="292" r:id="rId34"/>
    <p:sldId id="295" r:id="rId35"/>
    <p:sldId id="294" r:id="rId36"/>
    <p:sldId id="337" r:id="rId37"/>
    <p:sldId id="296" r:id="rId38"/>
    <p:sldId id="297" r:id="rId39"/>
    <p:sldId id="293" r:id="rId40"/>
    <p:sldId id="298" r:id="rId41"/>
    <p:sldId id="299" r:id="rId42"/>
    <p:sldId id="300" r:id="rId43"/>
    <p:sldId id="301" r:id="rId44"/>
    <p:sldId id="303" r:id="rId45"/>
    <p:sldId id="305" r:id="rId46"/>
    <p:sldId id="306" r:id="rId47"/>
    <p:sldId id="304" r:id="rId48"/>
    <p:sldId id="307" r:id="rId49"/>
    <p:sldId id="310" r:id="rId50"/>
    <p:sldId id="309" r:id="rId51"/>
    <p:sldId id="340" r:id="rId52"/>
    <p:sldId id="311" r:id="rId53"/>
    <p:sldId id="341" r:id="rId54"/>
    <p:sldId id="312" r:id="rId55"/>
    <p:sldId id="314" r:id="rId56"/>
    <p:sldId id="316" r:id="rId57"/>
    <p:sldId id="315" r:id="rId58"/>
    <p:sldId id="319" r:id="rId59"/>
    <p:sldId id="320" r:id="rId60"/>
    <p:sldId id="321" r:id="rId61"/>
    <p:sldId id="322" r:id="rId62"/>
    <p:sldId id="323" r:id="rId63"/>
    <p:sldId id="324" r:id="rId64"/>
    <p:sldId id="342" r:id="rId65"/>
    <p:sldId id="325" r:id="rId66"/>
    <p:sldId id="326" r:id="rId67"/>
    <p:sldId id="327" r:id="rId68"/>
    <p:sldId id="328" r:id="rId69"/>
    <p:sldId id="329" r:id="rId70"/>
    <p:sldId id="330" r:id="rId71"/>
    <p:sldId id="338" r:id="rId72"/>
    <p:sldId id="331" r:id="rId73"/>
    <p:sldId id="339" r:id="rId74"/>
    <p:sldId id="332" r:id="rId75"/>
    <p:sldId id="333" r:id="rId7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50" autoAdjust="0"/>
    <p:restoredTop sz="82437" autoAdjust="0"/>
  </p:normalViewPr>
  <p:slideViewPr>
    <p:cSldViewPr snapToGrid="0">
      <p:cViewPr varScale="1">
        <p:scale>
          <a:sx n="88" d="100"/>
          <a:sy n="88" d="100"/>
        </p:scale>
        <p:origin x="1824" y="78"/>
      </p:cViewPr>
      <p:guideLst>
        <p:guide pos="3840"/>
        <p:guide orient="horz" pos="2160"/>
      </p:guideLst>
    </p:cSldViewPr>
  </p:slideViewPr>
  <p:notesTextViewPr>
    <p:cViewPr>
      <p:scale>
        <a:sx n="1" d="1"/>
        <a:sy n="1" d="1"/>
      </p:scale>
      <p:origin x="0" y="0"/>
    </p:cViewPr>
  </p:notesTextViewPr>
  <p:notesViewPr>
    <p:cSldViewPr snapToGrid="0">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5.xml"/><Relationship Id="rId82"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77679E-2423-4358-9C55-A164A9D1E841}"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44269E39-9C08-4132-8DA7-577C50144952}">
      <dgm:prSet custT="1"/>
      <dgm:spPr/>
      <dgm:t>
        <a:bodyPr/>
        <a:lstStyle/>
        <a:p>
          <a:r>
            <a:rPr lang="en-US" sz="1200" dirty="0"/>
            <a:t>Many manufacturers in turn have grown are more sophisticated in their pricing for distributors such that they offer functional discounts for: </a:t>
          </a:r>
        </a:p>
      </dgm:t>
    </dgm:pt>
    <dgm:pt modelId="{1A727056-2700-4846-9361-61B30F3D0336}" type="parTrans" cxnId="{2EB44693-48E9-444D-B30E-3849369DFA98}">
      <dgm:prSet/>
      <dgm:spPr/>
      <dgm:t>
        <a:bodyPr/>
        <a:lstStyle/>
        <a:p>
          <a:endParaRPr lang="en-US"/>
        </a:p>
      </dgm:t>
    </dgm:pt>
    <dgm:pt modelId="{9A799525-BC4A-47DC-BEC0-ABEC3803CB69}" type="sibTrans" cxnId="{2EB44693-48E9-444D-B30E-3849369DFA98}">
      <dgm:prSet/>
      <dgm:spPr/>
      <dgm:t>
        <a:bodyPr/>
        <a:lstStyle/>
        <a:p>
          <a:endParaRPr lang="en-US"/>
        </a:p>
      </dgm:t>
    </dgm:pt>
    <dgm:pt modelId="{9CDAAB19-2013-4A39-A80C-28A38FEA4CC0}">
      <dgm:prSet/>
      <dgm:spPr/>
      <dgm:t>
        <a:bodyPr/>
        <a:lstStyle/>
        <a:p>
          <a:r>
            <a:rPr lang="en-US"/>
            <a:t>No minimum order size </a:t>
          </a:r>
        </a:p>
      </dgm:t>
    </dgm:pt>
    <dgm:pt modelId="{641A9797-0E32-4C00-BC6D-AE42A873C647}" type="parTrans" cxnId="{65BA3F82-02EC-4D00-A8AD-B046AC093F0D}">
      <dgm:prSet/>
      <dgm:spPr/>
      <dgm:t>
        <a:bodyPr/>
        <a:lstStyle/>
        <a:p>
          <a:endParaRPr lang="en-US"/>
        </a:p>
      </dgm:t>
    </dgm:pt>
    <dgm:pt modelId="{CC75F18A-E4DE-4E64-B1E1-1BCC87E884D5}" type="sibTrans" cxnId="{65BA3F82-02EC-4D00-A8AD-B046AC093F0D}">
      <dgm:prSet/>
      <dgm:spPr/>
      <dgm:t>
        <a:bodyPr/>
        <a:lstStyle/>
        <a:p>
          <a:endParaRPr lang="en-US"/>
        </a:p>
      </dgm:t>
    </dgm:pt>
    <dgm:pt modelId="{7B155F2D-EBE9-429F-8322-079E88DE5C11}">
      <dgm:prSet/>
      <dgm:spPr/>
      <dgm:t>
        <a:bodyPr/>
        <a:lstStyle/>
        <a:p>
          <a:r>
            <a:rPr lang="en-US"/>
            <a:t>willingness to break case quantities down to small lots </a:t>
          </a:r>
        </a:p>
      </dgm:t>
    </dgm:pt>
    <dgm:pt modelId="{5FC2E5B8-1158-406B-A507-778A8BC1871A}" type="parTrans" cxnId="{D84A2B7B-3E08-4270-BF9C-8E4327F04D75}">
      <dgm:prSet/>
      <dgm:spPr/>
      <dgm:t>
        <a:bodyPr/>
        <a:lstStyle/>
        <a:p>
          <a:endParaRPr lang="en-US"/>
        </a:p>
      </dgm:t>
    </dgm:pt>
    <dgm:pt modelId="{0F034352-59F0-46B9-8760-7DF16FE432C1}" type="sibTrans" cxnId="{D84A2B7B-3E08-4270-BF9C-8E4327F04D75}">
      <dgm:prSet/>
      <dgm:spPr/>
      <dgm:t>
        <a:bodyPr/>
        <a:lstStyle/>
        <a:p>
          <a:endParaRPr lang="en-US"/>
        </a:p>
      </dgm:t>
    </dgm:pt>
    <dgm:pt modelId="{C2BA43B8-3C35-474B-BC23-0A7D6F26DF28}">
      <dgm:prSet/>
      <dgm:spPr/>
      <dgm:t>
        <a:bodyPr/>
        <a:lstStyle/>
        <a:p>
          <a:r>
            <a:rPr lang="en-US"/>
            <a:t>same day shipping </a:t>
          </a:r>
        </a:p>
      </dgm:t>
    </dgm:pt>
    <dgm:pt modelId="{917D702D-D840-4F0B-BA23-A2EA08269400}" type="parTrans" cxnId="{9D3289AD-F265-43E5-81C8-593C75DF4A85}">
      <dgm:prSet/>
      <dgm:spPr/>
      <dgm:t>
        <a:bodyPr/>
        <a:lstStyle/>
        <a:p>
          <a:endParaRPr lang="en-US"/>
        </a:p>
      </dgm:t>
    </dgm:pt>
    <dgm:pt modelId="{8C7EF1C3-6467-4206-B228-85F0D5D8DD42}" type="sibTrans" cxnId="{9D3289AD-F265-43E5-81C8-593C75DF4A85}">
      <dgm:prSet/>
      <dgm:spPr/>
      <dgm:t>
        <a:bodyPr/>
        <a:lstStyle/>
        <a:p>
          <a:endParaRPr lang="en-US"/>
        </a:p>
      </dgm:t>
    </dgm:pt>
    <dgm:pt modelId="{25EA85E2-79BC-49C1-9B85-919D0313EDC3}">
      <dgm:prSet/>
      <dgm:spPr/>
      <dgm:t>
        <a:bodyPr/>
        <a:lstStyle/>
        <a:p>
          <a:r>
            <a:rPr lang="en-US"/>
            <a:t>marketing support (e.g. customized catalogs, flyers, Internet ordering) </a:t>
          </a:r>
        </a:p>
      </dgm:t>
    </dgm:pt>
    <dgm:pt modelId="{220B5C1E-280A-4571-B273-513ECD45E12B}" type="parTrans" cxnId="{3AD6430A-5440-474D-9E05-ABBAA5F5F0C2}">
      <dgm:prSet/>
      <dgm:spPr/>
      <dgm:t>
        <a:bodyPr/>
        <a:lstStyle/>
        <a:p>
          <a:endParaRPr lang="en-US"/>
        </a:p>
      </dgm:t>
    </dgm:pt>
    <dgm:pt modelId="{FD128475-4967-45E1-9F64-67EC3F696F7C}" type="sibTrans" cxnId="{3AD6430A-5440-474D-9E05-ABBAA5F5F0C2}">
      <dgm:prSet/>
      <dgm:spPr/>
      <dgm:t>
        <a:bodyPr/>
        <a:lstStyle/>
        <a:p>
          <a:endParaRPr lang="en-US"/>
        </a:p>
      </dgm:t>
    </dgm:pt>
    <dgm:pt modelId="{8E915EC2-C5D7-4DB3-8E33-41140B7A0289}">
      <dgm:prSet/>
      <dgm:spPr/>
      <dgm:t>
        <a:bodyPr/>
        <a:lstStyle/>
        <a:p>
          <a:r>
            <a:rPr lang="en-US" dirty="0"/>
            <a:t>holding inventory </a:t>
          </a:r>
        </a:p>
      </dgm:t>
    </dgm:pt>
    <dgm:pt modelId="{922ECFB8-9ED6-483C-96E4-70C736B7082C}" type="parTrans" cxnId="{68A74DAD-F8FA-4340-92A6-3BEEE72CDC08}">
      <dgm:prSet/>
      <dgm:spPr/>
      <dgm:t>
        <a:bodyPr/>
        <a:lstStyle/>
        <a:p>
          <a:endParaRPr lang="en-US"/>
        </a:p>
      </dgm:t>
    </dgm:pt>
    <dgm:pt modelId="{1C2949B7-B0F5-4AB7-BF4A-310591095DF0}" type="sibTrans" cxnId="{68A74DAD-F8FA-4340-92A6-3BEEE72CDC08}">
      <dgm:prSet/>
      <dgm:spPr/>
      <dgm:t>
        <a:bodyPr/>
        <a:lstStyle/>
        <a:p>
          <a:endParaRPr lang="en-US"/>
        </a:p>
      </dgm:t>
    </dgm:pt>
    <dgm:pt modelId="{7FF4D022-E391-4408-9FF2-A03F26DB6124}">
      <dgm:prSet/>
      <dgm:spPr/>
      <dgm:t>
        <a:bodyPr/>
        <a:lstStyle/>
        <a:p>
          <a:r>
            <a:rPr lang="en-US" dirty="0"/>
            <a:t>taking responsibility for logistics </a:t>
          </a:r>
        </a:p>
      </dgm:t>
    </dgm:pt>
    <dgm:pt modelId="{10A6FFD5-883F-4CD0-9CB6-77A3D7BF8255}" type="parTrans" cxnId="{2348B8F8-239D-4566-9FFD-D79F6A710348}">
      <dgm:prSet/>
      <dgm:spPr/>
      <dgm:t>
        <a:bodyPr/>
        <a:lstStyle/>
        <a:p>
          <a:endParaRPr lang="en-US"/>
        </a:p>
      </dgm:t>
    </dgm:pt>
    <dgm:pt modelId="{D7A103DF-B52A-4A6A-A500-640FDA65ACEE}" type="sibTrans" cxnId="{2348B8F8-239D-4566-9FFD-D79F6A710348}">
      <dgm:prSet/>
      <dgm:spPr/>
      <dgm:t>
        <a:bodyPr/>
        <a:lstStyle/>
        <a:p>
          <a:endParaRPr lang="en-US"/>
        </a:p>
      </dgm:t>
    </dgm:pt>
    <dgm:pt modelId="{1E3177CD-9568-492C-8BFA-DC4191EC757C}">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sz="1800" b="0" i="0" dirty="0">
            <a:latin typeface="Times" charset="0"/>
            <a:ea typeface="Times" charset="0"/>
            <a:cs typeface="Times"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US" sz="1800" b="0" i="0" dirty="0">
            <a:latin typeface="Times" charset="0"/>
            <a:ea typeface="Times" charset="0"/>
            <a:cs typeface="Times"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US" sz="1800" b="0" i="0" dirty="0">
            <a:latin typeface="Times" charset="0"/>
            <a:ea typeface="Times" charset="0"/>
            <a:cs typeface="Times"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US" sz="1800" b="0" i="0" dirty="0">
            <a:latin typeface="Times" charset="0"/>
            <a:ea typeface="Times" charset="0"/>
            <a:cs typeface="Times" charset="0"/>
          </a:endParaRPr>
        </a:p>
        <a:p>
          <a:pPr marL="0" marR="0" indent="0" defTabSz="914400" eaLnBrk="1" fontAlgn="auto" latinLnBrk="0" hangingPunct="1">
            <a:lnSpc>
              <a:spcPct val="100000"/>
            </a:lnSpc>
            <a:spcBef>
              <a:spcPts val="0"/>
            </a:spcBef>
            <a:spcAft>
              <a:spcPts val="0"/>
            </a:spcAft>
            <a:buClrTx/>
            <a:buSzTx/>
            <a:buFontTx/>
            <a:buNone/>
            <a:tabLst/>
            <a:defRPr/>
          </a:pPr>
          <a:r>
            <a:rPr lang="en-US" sz="1600" b="0" i="0" cap="all" baseline="0" dirty="0">
              <a:latin typeface="Times" charset="0"/>
              <a:ea typeface="Times" charset="0"/>
              <a:cs typeface="Times" charset="0"/>
            </a:rPr>
            <a:t>This fine grained approach favors master distributors Because manufacturers increasingly focus on supply chain management and thus are interested in anything that can increase their coordination with downstream channel members.</a:t>
          </a:r>
        </a:p>
      </dgm:t>
    </dgm:pt>
    <dgm:pt modelId="{0C2AE898-E1BA-48A1-A5AE-7EC7EBD3D091}" type="parTrans" cxnId="{9AAD55AC-E17A-4509-B768-9CDB5C8FD823}">
      <dgm:prSet/>
      <dgm:spPr/>
      <dgm:t>
        <a:bodyPr/>
        <a:lstStyle/>
        <a:p>
          <a:endParaRPr lang="en-US"/>
        </a:p>
      </dgm:t>
    </dgm:pt>
    <dgm:pt modelId="{7BD5E82A-E75F-4A17-BF89-0F01A05F8F85}" type="sibTrans" cxnId="{9AAD55AC-E17A-4509-B768-9CDB5C8FD823}">
      <dgm:prSet/>
      <dgm:spPr/>
      <dgm:t>
        <a:bodyPr/>
        <a:lstStyle/>
        <a:p>
          <a:endParaRPr lang="en-US"/>
        </a:p>
      </dgm:t>
    </dgm:pt>
    <dgm:pt modelId="{7CF79A1D-4477-4775-8F41-5CA89EB542B1}" type="pres">
      <dgm:prSet presAssocID="{0A77679E-2423-4358-9C55-A164A9D1E841}" presName="vert0" presStyleCnt="0">
        <dgm:presLayoutVars>
          <dgm:dir/>
          <dgm:animOne val="branch"/>
          <dgm:animLvl val="lvl"/>
        </dgm:presLayoutVars>
      </dgm:prSet>
      <dgm:spPr/>
    </dgm:pt>
    <dgm:pt modelId="{1A610BE1-F09E-4D7F-B8FB-39112C61F9B0}" type="pres">
      <dgm:prSet presAssocID="{44269E39-9C08-4132-8DA7-577C50144952}" presName="thickLine" presStyleLbl="alignNode1" presStyleIdx="0" presStyleCnt="2"/>
      <dgm:spPr/>
    </dgm:pt>
    <dgm:pt modelId="{4B78F859-1913-4243-8081-614BBA6F974F}" type="pres">
      <dgm:prSet presAssocID="{44269E39-9C08-4132-8DA7-577C50144952}" presName="horz1" presStyleCnt="0"/>
      <dgm:spPr/>
    </dgm:pt>
    <dgm:pt modelId="{4613C301-EB7C-4CFE-B671-3C3E2A196048}" type="pres">
      <dgm:prSet presAssocID="{44269E39-9C08-4132-8DA7-577C50144952}" presName="tx1" presStyleLbl="revTx" presStyleIdx="0" presStyleCnt="8"/>
      <dgm:spPr/>
    </dgm:pt>
    <dgm:pt modelId="{9D6A30E7-7CE2-4164-8AC5-F3D16129A2F5}" type="pres">
      <dgm:prSet presAssocID="{44269E39-9C08-4132-8DA7-577C50144952}" presName="vert1" presStyleCnt="0"/>
      <dgm:spPr/>
    </dgm:pt>
    <dgm:pt modelId="{C74C60BD-73D1-416F-A5FD-360F078E0DDE}" type="pres">
      <dgm:prSet presAssocID="{9CDAAB19-2013-4A39-A80C-28A38FEA4CC0}" presName="vertSpace2a" presStyleCnt="0"/>
      <dgm:spPr/>
    </dgm:pt>
    <dgm:pt modelId="{96A997A9-664F-4D6F-A2D3-212BBA2C1A98}" type="pres">
      <dgm:prSet presAssocID="{9CDAAB19-2013-4A39-A80C-28A38FEA4CC0}" presName="horz2" presStyleCnt="0"/>
      <dgm:spPr/>
    </dgm:pt>
    <dgm:pt modelId="{B913A503-20BB-4DE5-83A2-C97DF62CB68A}" type="pres">
      <dgm:prSet presAssocID="{9CDAAB19-2013-4A39-A80C-28A38FEA4CC0}" presName="horzSpace2" presStyleCnt="0"/>
      <dgm:spPr/>
    </dgm:pt>
    <dgm:pt modelId="{F346F6E4-2942-429F-A374-391A1426C812}" type="pres">
      <dgm:prSet presAssocID="{9CDAAB19-2013-4A39-A80C-28A38FEA4CC0}" presName="tx2" presStyleLbl="revTx" presStyleIdx="1" presStyleCnt="8"/>
      <dgm:spPr/>
    </dgm:pt>
    <dgm:pt modelId="{6C23B56B-53BE-43F3-A9A9-858F3272B7DF}" type="pres">
      <dgm:prSet presAssocID="{9CDAAB19-2013-4A39-A80C-28A38FEA4CC0}" presName="vert2" presStyleCnt="0"/>
      <dgm:spPr/>
    </dgm:pt>
    <dgm:pt modelId="{22F7B440-7780-4F57-8F9C-080D378EBA8B}" type="pres">
      <dgm:prSet presAssocID="{9CDAAB19-2013-4A39-A80C-28A38FEA4CC0}" presName="thinLine2b" presStyleLbl="callout" presStyleIdx="0" presStyleCnt="6"/>
      <dgm:spPr/>
    </dgm:pt>
    <dgm:pt modelId="{85CE0E25-483E-480E-B8C4-C10723FC4472}" type="pres">
      <dgm:prSet presAssocID="{9CDAAB19-2013-4A39-A80C-28A38FEA4CC0}" presName="vertSpace2b" presStyleCnt="0"/>
      <dgm:spPr/>
    </dgm:pt>
    <dgm:pt modelId="{05113A2E-74BE-4B5A-BF34-99DD1A8D28D0}" type="pres">
      <dgm:prSet presAssocID="{7B155F2D-EBE9-429F-8322-079E88DE5C11}" presName="horz2" presStyleCnt="0"/>
      <dgm:spPr/>
    </dgm:pt>
    <dgm:pt modelId="{451726DB-F563-418F-B6E8-1673717D6255}" type="pres">
      <dgm:prSet presAssocID="{7B155F2D-EBE9-429F-8322-079E88DE5C11}" presName="horzSpace2" presStyleCnt="0"/>
      <dgm:spPr/>
    </dgm:pt>
    <dgm:pt modelId="{37543B2A-C110-49DA-AF45-601A9D6B11C8}" type="pres">
      <dgm:prSet presAssocID="{7B155F2D-EBE9-429F-8322-079E88DE5C11}" presName="tx2" presStyleLbl="revTx" presStyleIdx="2" presStyleCnt="8"/>
      <dgm:spPr/>
    </dgm:pt>
    <dgm:pt modelId="{8BFE97C8-2AC5-4DD7-94F4-C788B919DFC5}" type="pres">
      <dgm:prSet presAssocID="{7B155F2D-EBE9-429F-8322-079E88DE5C11}" presName="vert2" presStyleCnt="0"/>
      <dgm:spPr/>
    </dgm:pt>
    <dgm:pt modelId="{7DAE8F2D-46AD-4A30-A3C8-792271B1B2E4}" type="pres">
      <dgm:prSet presAssocID="{7B155F2D-EBE9-429F-8322-079E88DE5C11}" presName="thinLine2b" presStyleLbl="callout" presStyleIdx="1" presStyleCnt="6"/>
      <dgm:spPr/>
    </dgm:pt>
    <dgm:pt modelId="{7DB90189-65B4-4663-9E80-A6E09BFEC292}" type="pres">
      <dgm:prSet presAssocID="{7B155F2D-EBE9-429F-8322-079E88DE5C11}" presName="vertSpace2b" presStyleCnt="0"/>
      <dgm:spPr/>
    </dgm:pt>
    <dgm:pt modelId="{4F7080D6-80E8-4C60-8989-E5120F2B0F77}" type="pres">
      <dgm:prSet presAssocID="{C2BA43B8-3C35-474B-BC23-0A7D6F26DF28}" presName="horz2" presStyleCnt="0"/>
      <dgm:spPr/>
    </dgm:pt>
    <dgm:pt modelId="{A52D7F46-0E65-4FD7-AFF9-6078984B18BF}" type="pres">
      <dgm:prSet presAssocID="{C2BA43B8-3C35-474B-BC23-0A7D6F26DF28}" presName="horzSpace2" presStyleCnt="0"/>
      <dgm:spPr/>
    </dgm:pt>
    <dgm:pt modelId="{456B1C76-A0C8-4DC7-AD96-5A1BEDE8E69E}" type="pres">
      <dgm:prSet presAssocID="{C2BA43B8-3C35-474B-BC23-0A7D6F26DF28}" presName="tx2" presStyleLbl="revTx" presStyleIdx="3" presStyleCnt="8"/>
      <dgm:spPr/>
    </dgm:pt>
    <dgm:pt modelId="{BCB214EB-A913-4988-8850-E27A4736C398}" type="pres">
      <dgm:prSet presAssocID="{C2BA43B8-3C35-474B-BC23-0A7D6F26DF28}" presName="vert2" presStyleCnt="0"/>
      <dgm:spPr/>
    </dgm:pt>
    <dgm:pt modelId="{B1AB4843-3CC2-4040-AF0A-03C301A96D00}" type="pres">
      <dgm:prSet presAssocID="{C2BA43B8-3C35-474B-BC23-0A7D6F26DF28}" presName="thinLine2b" presStyleLbl="callout" presStyleIdx="2" presStyleCnt="6"/>
      <dgm:spPr/>
    </dgm:pt>
    <dgm:pt modelId="{E2D45711-01C7-4E53-9794-0D16E9ABA861}" type="pres">
      <dgm:prSet presAssocID="{C2BA43B8-3C35-474B-BC23-0A7D6F26DF28}" presName="vertSpace2b" presStyleCnt="0"/>
      <dgm:spPr/>
    </dgm:pt>
    <dgm:pt modelId="{614F36AB-DDF4-4E1D-82D5-88F58131C0AB}" type="pres">
      <dgm:prSet presAssocID="{25EA85E2-79BC-49C1-9B85-919D0313EDC3}" presName="horz2" presStyleCnt="0"/>
      <dgm:spPr/>
    </dgm:pt>
    <dgm:pt modelId="{123BDA53-EE20-4DA0-BF3D-F4B23FB9479F}" type="pres">
      <dgm:prSet presAssocID="{25EA85E2-79BC-49C1-9B85-919D0313EDC3}" presName="horzSpace2" presStyleCnt="0"/>
      <dgm:spPr/>
    </dgm:pt>
    <dgm:pt modelId="{CB5358F0-350B-4B73-BA08-E66059D9F06E}" type="pres">
      <dgm:prSet presAssocID="{25EA85E2-79BC-49C1-9B85-919D0313EDC3}" presName="tx2" presStyleLbl="revTx" presStyleIdx="4" presStyleCnt="8"/>
      <dgm:spPr/>
    </dgm:pt>
    <dgm:pt modelId="{AD73EE4E-1D6D-4359-8AE1-5E29D4532712}" type="pres">
      <dgm:prSet presAssocID="{25EA85E2-79BC-49C1-9B85-919D0313EDC3}" presName="vert2" presStyleCnt="0"/>
      <dgm:spPr/>
    </dgm:pt>
    <dgm:pt modelId="{2C6ACE74-E59A-40CF-BD2A-EE6D103B41FC}" type="pres">
      <dgm:prSet presAssocID="{25EA85E2-79BC-49C1-9B85-919D0313EDC3}" presName="thinLine2b" presStyleLbl="callout" presStyleIdx="3" presStyleCnt="6"/>
      <dgm:spPr/>
    </dgm:pt>
    <dgm:pt modelId="{CFCA824D-2F0A-4372-BDE4-62F83728A063}" type="pres">
      <dgm:prSet presAssocID="{25EA85E2-79BC-49C1-9B85-919D0313EDC3}" presName="vertSpace2b" presStyleCnt="0"/>
      <dgm:spPr/>
    </dgm:pt>
    <dgm:pt modelId="{43F6ED48-A524-4192-B3B6-22C10B6CF64E}" type="pres">
      <dgm:prSet presAssocID="{8E915EC2-C5D7-4DB3-8E33-41140B7A0289}" presName="horz2" presStyleCnt="0"/>
      <dgm:spPr/>
    </dgm:pt>
    <dgm:pt modelId="{39048E01-5E76-43AD-A914-35694AD9FD00}" type="pres">
      <dgm:prSet presAssocID="{8E915EC2-C5D7-4DB3-8E33-41140B7A0289}" presName="horzSpace2" presStyleCnt="0"/>
      <dgm:spPr/>
    </dgm:pt>
    <dgm:pt modelId="{4A36E842-716A-4988-B214-49EEFC4DB2D8}" type="pres">
      <dgm:prSet presAssocID="{8E915EC2-C5D7-4DB3-8E33-41140B7A0289}" presName="tx2" presStyleLbl="revTx" presStyleIdx="5" presStyleCnt="8"/>
      <dgm:spPr/>
    </dgm:pt>
    <dgm:pt modelId="{74F3F74B-FC51-4892-980E-AF51F5958AAF}" type="pres">
      <dgm:prSet presAssocID="{8E915EC2-C5D7-4DB3-8E33-41140B7A0289}" presName="vert2" presStyleCnt="0"/>
      <dgm:spPr/>
    </dgm:pt>
    <dgm:pt modelId="{B99B9E77-E26D-4585-9E51-90FA3964DD77}" type="pres">
      <dgm:prSet presAssocID="{8E915EC2-C5D7-4DB3-8E33-41140B7A0289}" presName="thinLine2b" presStyleLbl="callout" presStyleIdx="4" presStyleCnt="6"/>
      <dgm:spPr/>
    </dgm:pt>
    <dgm:pt modelId="{8AC8ADF4-AA47-4540-A69A-390FCEF877C6}" type="pres">
      <dgm:prSet presAssocID="{8E915EC2-C5D7-4DB3-8E33-41140B7A0289}" presName="vertSpace2b" presStyleCnt="0"/>
      <dgm:spPr/>
    </dgm:pt>
    <dgm:pt modelId="{AA577BF1-4517-4A3B-B812-F10240D04AE7}" type="pres">
      <dgm:prSet presAssocID="{7FF4D022-E391-4408-9FF2-A03F26DB6124}" presName="horz2" presStyleCnt="0"/>
      <dgm:spPr/>
    </dgm:pt>
    <dgm:pt modelId="{E826E900-A9C1-4FC2-9C78-D955990AE562}" type="pres">
      <dgm:prSet presAssocID="{7FF4D022-E391-4408-9FF2-A03F26DB6124}" presName="horzSpace2" presStyleCnt="0"/>
      <dgm:spPr/>
    </dgm:pt>
    <dgm:pt modelId="{875D1CF9-1340-4E4A-AB0C-B3185E00909B}" type="pres">
      <dgm:prSet presAssocID="{7FF4D022-E391-4408-9FF2-A03F26DB6124}" presName="tx2" presStyleLbl="revTx" presStyleIdx="6" presStyleCnt="8"/>
      <dgm:spPr/>
    </dgm:pt>
    <dgm:pt modelId="{36B9AABD-4EEA-4E52-830C-A1F3CA2DB568}" type="pres">
      <dgm:prSet presAssocID="{7FF4D022-E391-4408-9FF2-A03F26DB6124}" presName="vert2" presStyleCnt="0"/>
      <dgm:spPr/>
    </dgm:pt>
    <dgm:pt modelId="{5568E744-9F96-4C04-8F56-8C5000F2EF2A}" type="pres">
      <dgm:prSet presAssocID="{7FF4D022-E391-4408-9FF2-A03F26DB6124}" presName="thinLine2b" presStyleLbl="callout" presStyleIdx="5" presStyleCnt="6"/>
      <dgm:spPr/>
    </dgm:pt>
    <dgm:pt modelId="{C3FBB237-8B7C-4B10-BECD-2C1E7C557F2B}" type="pres">
      <dgm:prSet presAssocID="{7FF4D022-E391-4408-9FF2-A03F26DB6124}" presName="vertSpace2b" presStyleCnt="0"/>
      <dgm:spPr/>
    </dgm:pt>
    <dgm:pt modelId="{88FB42E4-4A15-4033-9A5E-5E4FCD1502EA}" type="pres">
      <dgm:prSet presAssocID="{1E3177CD-9568-492C-8BFA-DC4191EC757C}" presName="thickLine" presStyleLbl="alignNode1" presStyleIdx="1" presStyleCnt="2"/>
      <dgm:spPr/>
    </dgm:pt>
    <dgm:pt modelId="{B0D046AD-BD8D-4FF9-9FFA-A1DCBAA3916D}" type="pres">
      <dgm:prSet presAssocID="{1E3177CD-9568-492C-8BFA-DC4191EC757C}" presName="horz1" presStyleCnt="0"/>
      <dgm:spPr/>
    </dgm:pt>
    <dgm:pt modelId="{BBD95DDA-9A96-4024-AD38-108DA364F408}" type="pres">
      <dgm:prSet presAssocID="{1E3177CD-9568-492C-8BFA-DC4191EC757C}" presName="tx1" presStyleLbl="revTx" presStyleIdx="7" presStyleCnt="8" custScaleX="500000" custScaleY="66637"/>
      <dgm:spPr/>
    </dgm:pt>
    <dgm:pt modelId="{244F8AF4-F59B-4B2B-97D1-9104E12A8302}" type="pres">
      <dgm:prSet presAssocID="{1E3177CD-9568-492C-8BFA-DC4191EC757C}" presName="vert1" presStyleCnt="0"/>
      <dgm:spPr/>
    </dgm:pt>
  </dgm:ptLst>
  <dgm:cxnLst>
    <dgm:cxn modelId="{3AD6430A-5440-474D-9E05-ABBAA5F5F0C2}" srcId="{44269E39-9C08-4132-8DA7-577C50144952}" destId="{25EA85E2-79BC-49C1-9B85-919D0313EDC3}" srcOrd="3" destOrd="0" parTransId="{220B5C1E-280A-4571-B273-513ECD45E12B}" sibTransId="{FD128475-4967-45E1-9F64-67EC3F696F7C}"/>
    <dgm:cxn modelId="{E73C8A29-C0EB-480F-9D60-5E9C21E98FA6}" type="presOf" srcId="{7B155F2D-EBE9-429F-8322-079E88DE5C11}" destId="{37543B2A-C110-49DA-AF45-601A9D6B11C8}" srcOrd="0" destOrd="0" presId="urn:microsoft.com/office/officeart/2008/layout/LinedList"/>
    <dgm:cxn modelId="{C038F766-6920-4766-AE81-D9F90EB3F444}" type="presOf" srcId="{0A77679E-2423-4358-9C55-A164A9D1E841}" destId="{7CF79A1D-4477-4775-8F41-5CA89EB542B1}" srcOrd="0" destOrd="0" presId="urn:microsoft.com/office/officeart/2008/layout/LinedList"/>
    <dgm:cxn modelId="{974D114C-B754-4DD1-B90E-44FD669274E9}" type="presOf" srcId="{8E915EC2-C5D7-4DB3-8E33-41140B7A0289}" destId="{4A36E842-716A-4988-B214-49EEFC4DB2D8}" srcOrd="0" destOrd="0" presId="urn:microsoft.com/office/officeart/2008/layout/LinedList"/>
    <dgm:cxn modelId="{85E89B6F-ADB0-47BD-8CCB-4E7F756B073B}" type="presOf" srcId="{7FF4D022-E391-4408-9FF2-A03F26DB6124}" destId="{875D1CF9-1340-4E4A-AB0C-B3185E00909B}" srcOrd="0" destOrd="0" presId="urn:microsoft.com/office/officeart/2008/layout/LinedList"/>
    <dgm:cxn modelId="{D84A2B7B-3E08-4270-BF9C-8E4327F04D75}" srcId="{44269E39-9C08-4132-8DA7-577C50144952}" destId="{7B155F2D-EBE9-429F-8322-079E88DE5C11}" srcOrd="1" destOrd="0" parTransId="{5FC2E5B8-1158-406B-A507-778A8BC1871A}" sibTransId="{0F034352-59F0-46B9-8760-7DF16FE432C1}"/>
    <dgm:cxn modelId="{65BA3F82-02EC-4D00-A8AD-B046AC093F0D}" srcId="{44269E39-9C08-4132-8DA7-577C50144952}" destId="{9CDAAB19-2013-4A39-A80C-28A38FEA4CC0}" srcOrd="0" destOrd="0" parTransId="{641A9797-0E32-4C00-BC6D-AE42A873C647}" sibTransId="{CC75F18A-E4DE-4E64-B1E1-1BCC87E884D5}"/>
    <dgm:cxn modelId="{4992C889-33FE-4BFC-9A91-65EB2E363550}" type="presOf" srcId="{1E3177CD-9568-492C-8BFA-DC4191EC757C}" destId="{BBD95DDA-9A96-4024-AD38-108DA364F408}" srcOrd="0" destOrd="0" presId="urn:microsoft.com/office/officeart/2008/layout/LinedList"/>
    <dgm:cxn modelId="{2EB44693-48E9-444D-B30E-3849369DFA98}" srcId="{0A77679E-2423-4358-9C55-A164A9D1E841}" destId="{44269E39-9C08-4132-8DA7-577C50144952}" srcOrd="0" destOrd="0" parTransId="{1A727056-2700-4846-9361-61B30F3D0336}" sibTransId="{9A799525-BC4A-47DC-BEC0-ABEC3803CB69}"/>
    <dgm:cxn modelId="{637ECD94-104E-490F-92FE-130AA8945A5C}" type="presOf" srcId="{C2BA43B8-3C35-474B-BC23-0A7D6F26DF28}" destId="{456B1C76-A0C8-4DC7-AD96-5A1BEDE8E69E}" srcOrd="0" destOrd="0" presId="urn:microsoft.com/office/officeart/2008/layout/LinedList"/>
    <dgm:cxn modelId="{9AAD55AC-E17A-4509-B768-9CDB5C8FD823}" srcId="{0A77679E-2423-4358-9C55-A164A9D1E841}" destId="{1E3177CD-9568-492C-8BFA-DC4191EC757C}" srcOrd="1" destOrd="0" parTransId="{0C2AE898-E1BA-48A1-A5AE-7EC7EBD3D091}" sibTransId="{7BD5E82A-E75F-4A17-BF89-0F01A05F8F85}"/>
    <dgm:cxn modelId="{68A74DAD-F8FA-4340-92A6-3BEEE72CDC08}" srcId="{44269E39-9C08-4132-8DA7-577C50144952}" destId="{8E915EC2-C5D7-4DB3-8E33-41140B7A0289}" srcOrd="4" destOrd="0" parTransId="{922ECFB8-9ED6-483C-96E4-70C736B7082C}" sibTransId="{1C2949B7-B0F5-4AB7-BF4A-310591095DF0}"/>
    <dgm:cxn modelId="{9D3289AD-F265-43E5-81C8-593C75DF4A85}" srcId="{44269E39-9C08-4132-8DA7-577C50144952}" destId="{C2BA43B8-3C35-474B-BC23-0A7D6F26DF28}" srcOrd="2" destOrd="0" parTransId="{917D702D-D840-4F0B-BA23-A2EA08269400}" sibTransId="{8C7EF1C3-6467-4206-B228-85F0D5D8DD42}"/>
    <dgm:cxn modelId="{2353F9E4-937F-4974-9A8F-43EE1CE82C70}" type="presOf" srcId="{44269E39-9C08-4132-8DA7-577C50144952}" destId="{4613C301-EB7C-4CFE-B671-3C3E2A196048}" srcOrd="0" destOrd="0" presId="urn:microsoft.com/office/officeart/2008/layout/LinedList"/>
    <dgm:cxn modelId="{EFD5FDE4-046C-4886-A7B7-8CC2CA209BEB}" type="presOf" srcId="{25EA85E2-79BC-49C1-9B85-919D0313EDC3}" destId="{CB5358F0-350B-4B73-BA08-E66059D9F06E}" srcOrd="0" destOrd="0" presId="urn:microsoft.com/office/officeart/2008/layout/LinedList"/>
    <dgm:cxn modelId="{2348B8F8-239D-4566-9FFD-D79F6A710348}" srcId="{44269E39-9C08-4132-8DA7-577C50144952}" destId="{7FF4D022-E391-4408-9FF2-A03F26DB6124}" srcOrd="5" destOrd="0" parTransId="{10A6FFD5-883F-4CD0-9CB6-77A3D7BF8255}" sibTransId="{D7A103DF-B52A-4A6A-A500-640FDA65ACEE}"/>
    <dgm:cxn modelId="{CA1D4AFB-78A5-4F15-80CA-AFB5C2AE9D65}" type="presOf" srcId="{9CDAAB19-2013-4A39-A80C-28A38FEA4CC0}" destId="{F346F6E4-2942-429F-A374-391A1426C812}" srcOrd="0" destOrd="0" presId="urn:microsoft.com/office/officeart/2008/layout/LinedList"/>
    <dgm:cxn modelId="{329D127A-8EEC-4660-BA58-F5A375CB1988}" type="presParOf" srcId="{7CF79A1D-4477-4775-8F41-5CA89EB542B1}" destId="{1A610BE1-F09E-4D7F-B8FB-39112C61F9B0}" srcOrd="0" destOrd="0" presId="urn:microsoft.com/office/officeart/2008/layout/LinedList"/>
    <dgm:cxn modelId="{29B8EFD4-3165-43B0-89D4-20BD98DDAFDB}" type="presParOf" srcId="{7CF79A1D-4477-4775-8F41-5CA89EB542B1}" destId="{4B78F859-1913-4243-8081-614BBA6F974F}" srcOrd="1" destOrd="0" presId="urn:microsoft.com/office/officeart/2008/layout/LinedList"/>
    <dgm:cxn modelId="{2582B7E4-DE84-451C-AB2F-D35F48D3C6FE}" type="presParOf" srcId="{4B78F859-1913-4243-8081-614BBA6F974F}" destId="{4613C301-EB7C-4CFE-B671-3C3E2A196048}" srcOrd="0" destOrd="0" presId="urn:microsoft.com/office/officeart/2008/layout/LinedList"/>
    <dgm:cxn modelId="{5C7A1868-EF9D-4AB7-9A2B-B632A044EB6E}" type="presParOf" srcId="{4B78F859-1913-4243-8081-614BBA6F974F}" destId="{9D6A30E7-7CE2-4164-8AC5-F3D16129A2F5}" srcOrd="1" destOrd="0" presId="urn:microsoft.com/office/officeart/2008/layout/LinedList"/>
    <dgm:cxn modelId="{2ACAA896-5B40-450D-861C-4BD8AB1A331D}" type="presParOf" srcId="{9D6A30E7-7CE2-4164-8AC5-F3D16129A2F5}" destId="{C74C60BD-73D1-416F-A5FD-360F078E0DDE}" srcOrd="0" destOrd="0" presId="urn:microsoft.com/office/officeart/2008/layout/LinedList"/>
    <dgm:cxn modelId="{0D788B38-8B53-4EDA-9BBF-F895A8E8BFF4}" type="presParOf" srcId="{9D6A30E7-7CE2-4164-8AC5-F3D16129A2F5}" destId="{96A997A9-664F-4D6F-A2D3-212BBA2C1A98}" srcOrd="1" destOrd="0" presId="urn:microsoft.com/office/officeart/2008/layout/LinedList"/>
    <dgm:cxn modelId="{AE4292A2-4E24-407B-A136-279D99A4AAC5}" type="presParOf" srcId="{96A997A9-664F-4D6F-A2D3-212BBA2C1A98}" destId="{B913A503-20BB-4DE5-83A2-C97DF62CB68A}" srcOrd="0" destOrd="0" presId="urn:microsoft.com/office/officeart/2008/layout/LinedList"/>
    <dgm:cxn modelId="{371615C4-9A89-4290-8426-E8F0D2FEBD09}" type="presParOf" srcId="{96A997A9-664F-4D6F-A2D3-212BBA2C1A98}" destId="{F346F6E4-2942-429F-A374-391A1426C812}" srcOrd="1" destOrd="0" presId="urn:microsoft.com/office/officeart/2008/layout/LinedList"/>
    <dgm:cxn modelId="{2B8A786E-6B59-46EA-AAD7-E08A7B19ED04}" type="presParOf" srcId="{96A997A9-664F-4D6F-A2D3-212BBA2C1A98}" destId="{6C23B56B-53BE-43F3-A9A9-858F3272B7DF}" srcOrd="2" destOrd="0" presId="urn:microsoft.com/office/officeart/2008/layout/LinedList"/>
    <dgm:cxn modelId="{B34A799B-6521-40BD-B3F8-36A61A09FA51}" type="presParOf" srcId="{9D6A30E7-7CE2-4164-8AC5-F3D16129A2F5}" destId="{22F7B440-7780-4F57-8F9C-080D378EBA8B}" srcOrd="2" destOrd="0" presId="urn:microsoft.com/office/officeart/2008/layout/LinedList"/>
    <dgm:cxn modelId="{ACD0384B-0768-42CE-BF82-80474425E7D0}" type="presParOf" srcId="{9D6A30E7-7CE2-4164-8AC5-F3D16129A2F5}" destId="{85CE0E25-483E-480E-B8C4-C10723FC4472}" srcOrd="3" destOrd="0" presId="urn:microsoft.com/office/officeart/2008/layout/LinedList"/>
    <dgm:cxn modelId="{68C2B646-9649-47D6-A325-822D3A7F21D4}" type="presParOf" srcId="{9D6A30E7-7CE2-4164-8AC5-F3D16129A2F5}" destId="{05113A2E-74BE-4B5A-BF34-99DD1A8D28D0}" srcOrd="4" destOrd="0" presId="urn:microsoft.com/office/officeart/2008/layout/LinedList"/>
    <dgm:cxn modelId="{9AFD9207-6D6F-4F84-B699-4ACA36B6AF78}" type="presParOf" srcId="{05113A2E-74BE-4B5A-BF34-99DD1A8D28D0}" destId="{451726DB-F563-418F-B6E8-1673717D6255}" srcOrd="0" destOrd="0" presId="urn:microsoft.com/office/officeart/2008/layout/LinedList"/>
    <dgm:cxn modelId="{32859E64-D8C3-413F-9A59-494865749E5A}" type="presParOf" srcId="{05113A2E-74BE-4B5A-BF34-99DD1A8D28D0}" destId="{37543B2A-C110-49DA-AF45-601A9D6B11C8}" srcOrd="1" destOrd="0" presId="urn:microsoft.com/office/officeart/2008/layout/LinedList"/>
    <dgm:cxn modelId="{F889BC46-14E6-4340-89A8-6989E32B77B5}" type="presParOf" srcId="{05113A2E-74BE-4B5A-BF34-99DD1A8D28D0}" destId="{8BFE97C8-2AC5-4DD7-94F4-C788B919DFC5}" srcOrd="2" destOrd="0" presId="urn:microsoft.com/office/officeart/2008/layout/LinedList"/>
    <dgm:cxn modelId="{4154728C-2383-4A86-ABB9-ACBF137E52EE}" type="presParOf" srcId="{9D6A30E7-7CE2-4164-8AC5-F3D16129A2F5}" destId="{7DAE8F2D-46AD-4A30-A3C8-792271B1B2E4}" srcOrd="5" destOrd="0" presId="urn:microsoft.com/office/officeart/2008/layout/LinedList"/>
    <dgm:cxn modelId="{EEE97A82-C101-4024-A5C4-35947307876E}" type="presParOf" srcId="{9D6A30E7-7CE2-4164-8AC5-F3D16129A2F5}" destId="{7DB90189-65B4-4663-9E80-A6E09BFEC292}" srcOrd="6" destOrd="0" presId="urn:microsoft.com/office/officeart/2008/layout/LinedList"/>
    <dgm:cxn modelId="{D1961CAD-32D2-4C1C-B192-6BC3BE58C56A}" type="presParOf" srcId="{9D6A30E7-7CE2-4164-8AC5-F3D16129A2F5}" destId="{4F7080D6-80E8-4C60-8989-E5120F2B0F77}" srcOrd="7" destOrd="0" presId="urn:microsoft.com/office/officeart/2008/layout/LinedList"/>
    <dgm:cxn modelId="{148E453C-A091-40DF-905F-8E7F484F9D33}" type="presParOf" srcId="{4F7080D6-80E8-4C60-8989-E5120F2B0F77}" destId="{A52D7F46-0E65-4FD7-AFF9-6078984B18BF}" srcOrd="0" destOrd="0" presId="urn:microsoft.com/office/officeart/2008/layout/LinedList"/>
    <dgm:cxn modelId="{01F0CB1D-2548-4585-9360-80F6CE5B0DDF}" type="presParOf" srcId="{4F7080D6-80E8-4C60-8989-E5120F2B0F77}" destId="{456B1C76-A0C8-4DC7-AD96-5A1BEDE8E69E}" srcOrd="1" destOrd="0" presId="urn:microsoft.com/office/officeart/2008/layout/LinedList"/>
    <dgm:cxn modelId="{40953C16-FA03-4BB4-9006-CCE84D96CC98}" type="presParOf" srcId="{4F7080D6-80E8-4C60-8989-E5120F2B0F77}" destId="{BCB214EB-A913-4988-8850-E27A4736C398}" srcOrd="2" destOrd="0" presId="urn:microsoft.com/office/officeart/2008/layout/LinedList"/>
    <dgm:cxn modelId="{0181157F-61C1-480C-8886-38CB03569DE9}" type="presParOf" srcId="{9D6A30E7-7CE2-4164-8AC5-F3D16129A2F5}" destId="{B1AB4843-3CC2-4040-AF0A-03C301A96D00}" srcOrd="8" destOrd="0" presId="urn:microsoft.com/office/officeart/2008/layout/LinedList"/>
    <dgm:cxn modelId="{88A56CAC-22A2-4134-A942-AE24AB5B0001}" type="presParOf" srcId="{9D6A30E7-7CE2-4164-8AC5-F3D16129A2F5}" destId="{E2D45711-01C7-4E53-9794-0D16E9ABA861}" srcOrd="9" destOrd="0" presId="urn:microsoft.com/office/officeart/2008/layout/LinedList"/>
    <dgm:cxn modelId="{FDEC871E-492B-4B42-91A5-B023C8E41333}" type="presParOf" srcId="{9D6A30E7-7CE2-4164-8AC5-F3D16129A2F5}" destId="{614F36AB-DDF4-4E1D-82D5-88F58131C0AB}" srcOrd="10" destOrd="0" presId="urn:microsoft.com/office/officeart/2008/layout/LinedList"/>
    <dgm:cxn modelId="{23677300-1C0B-4BD6-8D72-04F2F0D29FAD}" type="presParOf" srcId="{614F36AB-DDF4-4E1D-82D5-88F58131C0AB}" destId="{123BDA53-EE20-4DA0-BF3D-F4B23FB9479F}" srcOrd="0" destOrd="0" presId="urn:microsoft.com/office/officeart/2008/layout/LinedList"/>
    <dgm:cxn modelId="{FAAE705E-2A6C-4EE7-9F71-5B00A3C29C65}" type="presParOf" srcId="{614F36AB-DDF4-4E1D-82D5-88F58131C0AB}" destId="{CB5358F0-350B-4B73-BA08-E66059D9F06E}" srcOrd="1" destOrd="0" presId="urn:microsoft.com/office/officeart/2008/layout/LinedList"/>
    <dgm:cxn modelId="{6B5406CE-16FD-42A3-8678-75DEA15F0022}" type="presParOf" srcId="{614F36AB-DDF4-4E1D-82D5-88F58131C0AB}" destId="{AD73EE4E-1D6D-4359-8AE1-5E29D4532712}" srcOrd="2" destOrd="0" presId="urn:microsoft.com/office/officeart/2008/layout/LinedList"/>
    <dgm:cxn modelId="{FAE5480B-653B-49A4-A5AB-24ADF439AF5F}" type="presParOf" srcId="{9D6A30E7-7CE2-4164-8AC5-F3D16129A2F5}" destId="{2C6ACE74-E59A-40CF-BD2A-EE6D103B41FC}" srcOrd="11" destOrd="0" presId="urn:microsoft.com/office/officeart/2008/layout/LinedList"/>
    <dgm:cxn modelId="{75B4DCF0-954E-4B75-8791-688E948E1FCE}" type="presParOf" srcId="{9D6A30E7-7CE2-4164-8AC5-F3D16129A2F5}" destId="{CFCA824D-2F0A-4372-BDE4-62F83728A063}" srcOrd="12" destOrd="0" presId="urn:microsoft.com/office/officeart/2008/layout/LinedList"/>
    <dgm:cxn modelId="{D8D90FFA-5A72-46A7-999F-5F893F943C81}" type="presParOf" srcId="{9D6A30E7-7CE2-4164-8AC5-F3D16129A2F5}" destId="{43F6ED48-A524-4192-B3B6-22C10B6CF64E}" srcOrd="13" destOrd="0" presId="urn:microsoft.com/office/officeart/2008/layout/LinedList"/>
    <dgm:cxn modelId="{CB245A94-7A8F-4B1A-BBA3-57B3C15B6637}" type="presParOf" srcId="{43F6ED48-A524-4192-B3B6-22C10B6CF64E}" destId="{39048E01-5E76-43AD-A914-35694AD9FD00}" srcOrd="0" destOrd="0" presId="urn:microsoft.com/office/officeart/2008/layout/LinedList"/>
    <dgm:cxn modelId="{000ABAD2-D29D-4B7D-8A0F-4E21DF5D2445}" type="presParOf" srcId="{43F6ED48-A524-4192-B3B6-22C10B6CF64E}" destId="{4A36E842-716A-4988-B214-49EEFC4DB2D8}" srcOrd="1" destOrd="0" presId="urn:microsoft.com/office/officeart/2008/layout/LinedList"/>
    <dgm:cxn modelId="{F58B69A7-7A00-4108-89FC-F2982D445BAD}" type="presParOf" srcId="{43F6ED48-A524-4192-B3B6-22C10B6CF64E}" destId="{74F3F74B-FC51-4892-980E-AF51F5958AAF}" srcOrd="2" destOrd="0" presId="urn:microsoft.com/office/officeart/2008/layout/LinedList"/>
    <dgm:cxn modelId="{F62AF460-170F-4C8D-BAED-B4032BEB1D1C}" type="presParOf" srcId="{9D6A30E7-7CE2-4164-8AC5-F3D16129A2F5}" destId="{B99B9E77-E26D-4585-9E51-90FA3964DD77}" srcOrd="14" destOrd="0" presId="urn:microsoft.com/office/officeart/2008/layout/LinedList"/>
    <dgm:cxn modelId="{D6127E52-017E-4875-84F1-36E3C54090A1}" type="presParOf" srcId="{9D6A30E7-7CE2-4164-8AC5-F3D16129A2F5}" destId="{8AC8ADF4-AA47-4540-A69A-390FCEF877C6}" srcOrd="15" destOrd="0" presId="urn:microsoft.com/office/officeart/2008/layout/LinedList"/>
    <dgm:cxn modelId="{729E37FD-4101-4573-BDCB-C58F3E06F618}" type="presParOf" srcId="{9D6A30E7-7CE2-4164-8AC5-F3D16129A2F5}" destId="{AA577BF1-4517-4A3B-B812-F10240D04AE7}" srcOrd="16" destOrd="0" presId="urn:microsoft.com/office/officeart/2008/layout/LinedList"/>
    <dgm:cxn modelId="{AF27B106-E7FE-4F17-8B48-7D420D007978}" type="presParOf" srcId="{AA577BF1-4517-4A3B-B812-F10240D04AE7}" destId="{E826E900-A9C1-4FC2-9C78-D955990AE562}" srcOrd="0" destOrd="0" presId="urn:microsoft.com/office/officeart/2008/layout/LinedList"/>
    <dgm:cxn modelId="{F9B02041-4E3C-4AB5-926E-60F3269A1C28}" type="presParOf" srcId="{AA577BF1-4517-4A3B-B812-F10240D04AE7}" destId="{875D1CF9-1340-4E4A-AB0C-B3185E00909B}" srcOrd="1" destOrd="0" presId="urn:microsoft.com/office/officeart/2008/layout/LinedList"/>
    <dgm:cxn modelId="{639623A1-0C29-487F-94DF-23F4234883ED}" type="presParOf" srcId="{AA577BF1-4517-4A3B-B812-F10240D04AE7}" destId="{36B9AABD-4EEA-4E52-830C-A1F3CA2DB568}" srcOrd="2" destOrd="0" presId="urn:microsoft.com/office/officeart/2008/layout/LinedList"/>
    <dgm:cxn modelId="{0CAFB9C4-2578-4907-AA93-E9833235A33A}" type="presParOf" srcId="{9D6A30E7-7CE2-4164-8AC5-F3D16129A2F5}" destId="{5568E744-9F96-4C04-8F56-8C5000F2EF2A}" srcOrd="17" destOrd="0" presId="urn:microsoft.com/office/officeart/2008/layout/LinedList"/>
    <dgm:cxn modelId="{2827D098-4866-4EC8-9681-28A16AF3D565}" type="presParOf" srcId="{9D6A30E7-7CE2-4164-8AC5-F3D16129A2F5}" destId="{C3FBB237-8B7C-4B10-BECD-2C1E7C557F2B}" srcOrd="18" destOrd="0" presId="urn:microsoft.com/office/officeart/2008/layout/LinedList"/>
    <dgm:cxn modelId="{CA17D20D-39E5-4EF4-A4EB-A19E6DD5C172}" type="presParOf" srcId="{7CF79A1D-4477-4775-8F41-5CA89EB542B1}" destId="{88FB42E4-4A15-4033-9A5E-5E4FCD1502EA}" srcOrd="2" destOrd="0" presId="urn:microsoft.com/office/officeart/2008/layout/LinedList"/>
    <dgm:cxn modelId="{3FED6BC4-5990-42CC-961E-BC42EEF936F2}" type="presParOf" srcId="{7CF79A1D-4477-4775-8F41-5CA89EB542B1}" destId="{B0D046AD-BD8D-4FF9-9FFA-A1DCBAA3916D}" srcOrd="3" destOrd="0" presId="urn:microsoft.com/office/officeart/2008/layout/LinedList"/>
    <dgm:cxn modelId="{563EC154-D81C-43B6-B759-12282DC57661}" type="presParOf" srcId="{B0D046AD-BD8D-4FF9-9FFA-A1DCBAA3916D}" destId="{BBD95DDA-9A96-4024-AD38-108DA364F408}" srcOrd="0" destOrd="0" presId="urn:microsoft.com/office/officeart/2008/layout/LinedList"/>
    <dgm:cxn modelId="{CF36FC4E-919D-4CD1-8E09-BB8205348D57}" type="presParOf" srcId="{B0D046AD-BD8D-4FF9-9FFA-A1DCBAA3916D}" destId="{244F8AF4-F59B-4B2B-97D1-9104E12A830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8DA744-367B-4E3C-9D89-90CCE4ED6268}"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8BDCC6E5-2A3F-4EC0-A316-89B6816B9507}">
      <dgm:prSet/>
      <dgm:spPr/>
      <dgm:t>
        <a:bodyPr/>
        <a:lstStyle/>
        <a:p>
          <a:r>
            <a:rPr lang="en-US" dirty="0">
              <a:latin typeface="Times" charset="0"/>
              <a:ea typeface="Times" charset="0"/>
              <a:cs typeface="Times" charset="0"/>
            </a:rPr>
            <a:t>The wholesaling sector is critical and massive, yet remains invisible to the buyer. Both manufacturers and customers have a troubling tendency to underestimate the three great challenges of wholesaling:</a:t>
          </a:r>
        </a:p>
      </dgm:t>
    </dgm:pt>
    <dgm:pt modelId="{F44A5115-C164-4737-911C-D533DF11F36B}" type="parTrans" cxnId="{7A68320F-9420-45E9-879C-395108CAA250}">
      <dgm:prSet/>
      <dgm:spPr/>
      <dgm:t>
        <a:bodyPr/>
        <a:lstStyle/>
        <a:p>
          <a:endParaRPr lang="en-US"/>
        </a:p>
      </dgm:t>
    </dgm:pt>
    <dgm:pt modelId="{99C379C2-3DC9-4048-9C28-CCC6DABFF513}" type="sibTrans" cxnId="{7A68320F-9420-45E9-879C-395108CAA250}">
      <dgm:prSet/>
      <dgm:spPr/>
      <dgm:t>
        <a:bodyPr/>
        <a:lstStyle/>
        <a:p>
          <a:endParaRPr lang="en-US"/>
        </a:p>
      </dgm:t>
    </dgm:pt>
    <dgm:pt modelId="{9741FACA-F2CD-4C9F-81C8-F0CE23864CB3}">
      <dgm:prSet/>
      <dgm:spPr/>
      <dgm:t>
        <a:bodyPr/>
        <a:lstStyle/>
        <a:p>
          <a:r>
            <a:rPr lang="en-US" dirty="0">
              <a:latin typeface="Times" charset="0"/>
              <a:ea typeface="Times" charset="0"/>
              <a:cs typeface="Times" charset="0"/>
            </a:rPr>
            <a:t>Doing the job </a:t>
          </a:r>
          <a:r>
            <a:rPr lang="en-US" b="1" dirty="0">
              <a:latin typeface="Times" charset="0"/>
              <a:ea typeface="Times" charset="0"/>
              <a:cs typeface="Times" charset="0"/>
            </a:rPr>
            <a:t>correctly</a:t>
          </a:r>
          <a:r>
            <a:rPr lang="en-US" dirty="0">
              <a:latin typeface="Times" charset="0"/>
              <a:ea typeface="Times" charset="0"/>
              <a:cs typeface="Times" charset="0"/>
            </a:rPr>
            <a:t> (no errors)</a:t>
          </a:r>
        </a:p>
      </dgm:t>
    </dgm:pt>
    <dgm:pt modelId="{AD8B897D-7996-42EF-97B5-52F4F9FD8DF8}" type="parTrans" cxnId="{D0F4AE75-4E16-4D18-9AE8-0BF1D700DBE0}">
      <dgm:prSet/>
      <dgm:spPr/>
      <dgm:t>
        <a:bodyPr/>
        <a:lstStyle/>
        <a:p>
          <a:endParaRPr lang="en-US"/>
        </a:p>
      </dgm:t>
    </dgm:pt>
    <dgm:pt modelId="{9BAA6AC4-8A58-40FF-80B1-C6CEB19AA194}" type="sibTrans" cxnId="{D0F4AE75-4E16-4D18-9AE8-0BF1D700DBE0}">
      <dgm:prSet/>
      <dgm:spPr/>
      <dgm:t>
        <a:bodyPr/>
        <a:lstStyle/>
        <a:p>
          <a:endParaRPr lang="en-US"/>
        </a:p>
      </dgm:t>
    </dgm:pt>
    <dgm:pt modelId="{6B2E4F10-97A1-4C73-A7B9-74341B49B737}">
      <dgm:prSet/>
      <dgm:spPr/>
      <dgm:t>
        <a:bodyPr/>
        <a:lstStyle/>
        <a:p>
          <a:r>
            <a:rPr lang="en-US" dirty="0">
              <a:latin typeface="Times" charset="0"/>
              <a:ea typeface="Times" charset="0"/>
              <a:cs typeface="Times" charset="0"/>
            </a:rPr>
            <a:t>Doing the job </a:t>
          </a:r>
          <a:r>
            <a:rPr lang="en-US" b="1" dirty="0">
              <a:latin typeface="Times" charset="0"/>
              <a:ea typeface="Times" charset="0"/>
              <a:cs typeface="Times" charset="0"/>
            </a:rPr>
            <a:t>effectively</a:t>
          </a:r>
          <a:r>
            <a:rPr lang="en-US" dirty="0">
              <a:latin typeface="Times" charset="0"/>
              <a:ea typeface="Times" charset="0"/>
              <a:cs typeface="Times" charset="0"/>
            </a:rPr>
            <a:t> (maximum service)</a:t>
          </a:r>
        </a:p>
      </dgm:t>
    </dgm:pt>
    <dgm:pt modelId="{AC55959F-2108-4C3E-B5AC-73995FC0BA6A}" type="parTrans" cxnId="{2C4536E6-3331-41AF-A679-3356147DAFB3}">
      <dgm:prSet/>
      <dgm:spPr/>
      <dgm:t>
        <a:bodyPr/>
        <a:lstStyle/>
        <a:p>
          <a:endParaRPr lang="en-US"/>
        </a:p>
      </dgm:t>
    </dgm:pt>
    <dgm:pt modelId="{AB66B664-38EB-4470-B4E6-9FEF1235EC7C}" type="sibTrans" cxnId="{2C4536E6-3331-41AF-A679-3356147DAFB3}">
      <dgm:prSet/>
      <dgm:spPr/>
      <dgm:t>
        <a:bodyPr/>
        <a:lstStyle/>
        <a:p>
          <a:endParaRPr lang="en-US"/>
        </a:p>
      </dgm:t>
    </dgm:pt>
    <dgm:pt modelId="{C0A28B01-8566-469F-8FDA-7FCBBF9CCA98}">
      <dgm:prSet/>
      <dgm:spPr/>
      <dgm:t>
        <a:bodyPr/>
        <a:lstStyle/>
        <a:p>
          <a:r>
            <a:rPr lang="en-US" dirty="0">
              <a:latin typeface="Times" charset="0"/>
              <a:ea typeface="Times" charset="0"/>
              <a:cs typeface="Times" charset="0"/>
            </a:rPr>
            <a:t>Doing the job </a:t>
          </a:r>
          <a:r>
            <a:rPr lang="en-US" b="1" dirty="0">
              <a:latin typeface="Times" charset="0"/>
              <a:ea typeface="Times" charset="0"/>
              <a:cs typeface="Times" charset="0"/>
            </a:rPr>
            <a:t>efficiently</a:t>
          </a:r>
          <a:r>
            <a:rPr lang="en-US" dirty="0">
              <a:latin typeface="Times" charset="0"/>
              <a:ea typeface="Times" charset="0"/>
              <a:cs typeface="Times" charset="0"/>
            </a:rPr>
            <a:t> (low costs)</a:t>
          </a:r>
        </a:p>
      </dgm:t>
    </dgm:pt>
    <dgm:pt modelId="{32525272-3794-4A36-B406-C2F61C36740C}" type="parTrans" cxnId="{FE9B8753-DB4F-4A95-B1AD-971145EC0E0C}">
      <dgm:prSet/>
      <dgm:spPr/>
      <dgm:t>
        <a:bodyPr/>
        <a:lstStyle/>
        <a:p>
          <a:endParaRPr lang="en-US"/>
        </a:p>
      </dgm:t>
    </dgm:pt>
    <dgm:pt modelId="{A7AD62C4-ED4E-4FA9-B88F-BF8167BC93EC}" type="sibTrans" cxnId="{FE9B8753-DB4F-4A95-B1AD-971145EC0E0C}">
      <dgm:prSet/>
      <dgm:spPr/>
      <dgm:t>
        <a:bodyPr/>
        <a:lstStyle/>
        <a:p>
          <a:endParaRPr lang="en-US"/>
        </a:p>
      </dgm:t>
    </dgm:pt>
    <dgm:pt modelId="{4A39BAAE-A13C-4803-A553-4A5304C8FAE0}" type="pres">
      <dgm:prSet presAssocID="{C78DA744-367B-4E3C-9D89-90CCE4ED6268}" presName="linear" presStyleCnt="0">
        <dgm:presLayoutVars>
          <dgm:animLvl val="lvl"/>
          <dgm:resizeHandles val="exact"/>
        </dgm:presLayoutVars>
      </dgm:prSet>
      <dgm:spPr/>
    </dgm:pt>
    <dgm:pt modelId="{C9870255-E74C-4118-BC2E-D0F9BC088FDA}" type="pres">
      <dgm:prSet presAssocID="{8BDCC6E5-2A3F-4EC0-A316-89B6816B9507}" presName="parentText" presStyleLbl="node1" presStyleIdx="0" presStyleCnt="1">
        <dgm:presLayoutVars>
          <dgm:chMax val="0"/>
          <dgm:bulletEnabled val="1"/>
        </dgm:presLayoutVars>
      </dgm:prSet>
      <dgm:spPr/>
    </dgm:pt>
    <dgm:pt modelId="{CC8BDF91-EEC8-4196-BCC2-8F448CF2CF95}" type="pres">
      <dgm:prSet presAssocID="{8BDCC6E5-2A3F-4EC0-A316-89B6816B9507}" presName="childText" presStyleLbl="revTx" presStyleIdx="0" presStyleCnt="1">
        <dgm:presLayoutVars>
          <dgm:bulletEnabled val="1"/>
        </dgm:presLayoutVars>
      </dgm:prSet>
      <dgm:spPr/>
    </dgm:pt>
  </dgm:ptLst>
  <dgm:cxnLst>
    <dgm:cxn modelId="{7A68320F-9420-45E9-879C-395108CAA250}" srcId="{C78DA744-367B-4E3C-9D89-90CCE4ED6268}" destId="{8BDCC6E5-2A3F-4EC0-A316-89B6816B9507}" srcOrd="0" destOrd="0" parTransId="{F44A5115-C164-4737-911C-D533DF11F36B}" sibTransId="{99C379C2-3DC9-4048-9C28-CCC6DABFF513}"/>
    <dgm:cxn modelId="{DC842039-15B0-49F0-8F88-A77E544A07FD}" type="presOf" srcId="{9741FACA-F2CD-4C9F-81C8-F0CE23864CB3}" destId="{CC8BDF91-EEC8-4196-BCC2-8F448CF2CF95}" srcOrd="0" destOrd="0" presId="urn:microsoft.com/office/officeart/2005/8/layout/vList2"/>
    <dgm:cxn modelId="{55FC6A65-DDAE-4BF4-AD94-33848CF451B7}" type="presOf" srcId="{C78DA744-367B-4E3C-9D89-90CCE4ED6268}" destId="{4A39BAAE-A13C-4803-A553-4A5304C8FAE0}" srcOrd="0" destOrd="0" presId="urn:microsoft.com/office/officeart/2005/8/layout/vList2"/>
    <dgm:cxn modelId="{FCB6A14E-E5F6-4495-95E1-F452A7E1AC0A}" type="presOf" srcId="{C0A28B01-8566-469F-8FDA-7FCBBF9CCA98}" destId="{CC8BDF91-EEC8-4196-BCC2-8F448CF2CF95}" srcOrd="0" destOrd="2" presId="urn:microsoft.com/office/officeart/2005/8/layout/vList2"/>
    <dgm:cxn modelId="{FE9B8753-DB4F-4A95-B1AD-971145EC0E0C}" srcId="{8BDCC6E5-2A3F-4EC0-A316-89B6816B9507}" destId="{C0A28B01-8566-469F-8FDA-7FCBBF9CCA98}" srcOrd="2" destOrd="0" parTransId="{32525272-3794-4A36-B406-C2F61C36740C}" sibTransId="{A7AD62C4-ED4E-4FA9-B88F-BF8167BC93EC}"/>
    <dgm:cxn modelId="{D0F4AE75-4E16-4D18-9AE8-0BF1D700DBE0}" srcId="{8BDCC6E5-2A3F-4EC0-A316-89B6816B9507}" destId="{9741FACA-F2CD-4C9F-81C8-F0CE23864CB3}" srcOrd="0" destOrd="0" parTransId="{AD8B897D-7996-42EF-97B5-52F4F9FD8DF8}" sibTransId="{9BAA6AC4-8A58-40FF-80B1-C6CEB19AA194}"/>
    <dgm:cxn modelId="{6E1F1F7F-0F44-4104-8D52-36574632D510}" type="presOf" srcId="{6B2E4F10-97A1-4C73-A7B9-74341B49B737}" destId="{CC8BDF91-EEC8-4196-BCC2-8F448CF2CF95}" srcOrd="0" destOrd="1" presId="urn:microsoft.com/office/officeart/2005/8/layout/vList2"/>
    <dgm:cxn modelId="{6D090394-D22C-4605-82DF-0F8DAD9A2D72}" type="presOf" srcId="{8BDCC6E5-2A3F-4EC0-A316-89B6816B9507}" destId="{C9870255-E74C-4118-BC2E-D0F9BC088FDA}" srcOrd="0" destOrd="0" presId="urn:microsoft.com/office/officeart/2005/8/layout/vList2"/>
    <dgm:cxn modelId="{2C4536E6-3331-41AF-A679-3356147DAFB3}" srcId="{8BDCC6E5-2A3F-4EC0-A316-89B6816B9507}" destId="{6B2E4F10-97A1-4C73-A7B9-74341B49B737}" srcOrd="1" destOrd="0" parTransId="{AC55959F-2108-4C3E-B5AC-73995FC0BA6A}" sibTransId="{AB66B664-38EB-4470-B4E6-9FEF1235EC7C}"/>
    <dgm:cxn modelId="{B4BA313B-BE5D-464D-9518-FE21F8902D06}" type="presParOf" srcId="{4A39BAAE-A13C-4803-A553-4A5304C8FAE0}" destId="{C9870255-E74C-4118-BC2E-D0F9BC088FDA}" srcOrd="0" destOrd="0" presId="urn:microsoft.com/office/officeart/2005/8/layout/vList2"/>
    <dgm:cxn modelId="{04FF9AE0-0B32-4201-B22C-9D3F386E1661}" type="presParOf" srcId="{4A39BAAE-A13C-4803-A553-4A5304C8FAE0}" destId="{CC8BDF91-EEC8-4196-BCC2-8F448CF2CF9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5866E8-AB1E-42F4-B93D-8DCAEDBC8AC0}"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A98438F2-FB84-4245-8353-3A4AA5EBA8CC}">
      <dgm:prSet/>
      <dgm:spPr/>
      <dgm:t>
        <a:bodyPr/>
        <a:lstStyle/>
        <a:p>
          <a:r>
            <a:rPr lang="en-US" dirty="0">
              <a:latin typeface="Times" charset="0"/>
              <a:ea typeface="Times" charset="0"/>
              <a:cs typeface="Times" charset="0"/>
            </a:rPr>
            <a:t>For B2B buyers, wholesalers also engage in many functions that traditionally constitute manufacturing functions, in the sense that they </a:t>
          </a:r>
          <a:r>
            <a:rPr lang="en-US" b="1" dirty="0">
              <a:latin typeface="Times" charset="0"/>
              <a:ea typeface="Times" charset="0"/>
              <a:cs typeface="Times" charset="0"/>
            </a:rPr>
            <a:t>transform the goods </a:t>
          </a:r>
          <a:r>
            <a:rPr lang="en-US" dirty="0">
              <a:latin typeface="Times" charset="0"/>
              <a:ea typeface="Times" charset="0"/>
              <a:cs typeface="Times" charset="0"/>
            </a:rPr>
            <a:t>that they sell.</a:t>
          </a:r>
        </a:p>
      </dgm:t>
    </dgm:pt>
    <dgm:pt modelId="{198C54BC-D64A-411A-9ABE-5223311C1B94}" type="parTrans" cxnId="{4A4AC221-F2C0-453B-91B5-A90D97136D2E}">
      <dgm:prSet/>
      <dgm:spPr/>
      <dgm:t>
        <a:bodyPr/>
        <a:lstStyle/>
        <a:p>
          <a:endParaRPr lang="en-US"/>
        </a:p>
      </dgm:t>
    </dgm:pt>
    <dgm:pt modelId="{E8ADB5B1-35FB-4D50-9BB8-B6A2E209931D}" type="sibTrans" cxnId="{4A4AC221-F2C0-453B-91B5-A90D97136D2E}">
      <dgm:prSet/>
      <dgm:spPr/>
      <dgm:t>
        <a:bodyPr/>
        <a:lstStyle/>
        <a:p>
          <a:endParaRPr lang="en-US"/>
        </a:p>
      </dgm:t>
    </dgm:pt>
    <dgm:pt modelId="{71F3E028-8BA1-436E-8CC4-EC6888AD1501}">
      <dgm:prSet/>
      <dgm:spPr/>
      <dgm:t>
        <a:bodyPr/>
        <a:lstStyle/>
        <a:p>
          <a:r>
            <a:rPr lang="en-US" dirty="0">
              <a:latin typeface="Times" charset="0"/>
              <a:ea typeface="Times" charset="0"/>
              <a:cs typeface="Times" charset="0"/>
            </a:rPr>
            <a:t>Wholesalers receive components and subassemblies and put them together at the last minute (</a:t>
          </a:r>
          <a:r>
            <a:rPr lang="en-US" i="1" dirty="0">
              <a:latin typeface="Times" charset="0"/>
              <a:ea typeface="Times" charset="0"/>
              <a:cs typeface="Times" charset="0"/>
            </a:rPr>
            <a:t>assemble to order</a:t>
          </a:r>
          <a:r>
            <a:rPr lang="en-US" dirty="0">
              <a:latin typeface="Times" charset="0"/>
              <a:ea typeface="Times" charset="0"/>
              <a:cs typeface="Times" charset="0"/>
            </a:rPr>
            <a:t>). </a:t>
          </a:r>
        </a:p>
      </dgm:t>
    </dgm:pt>
    <dgm:pt modelId="{7A5DB9B2-58CF-4F64-93A8-47DC5054078A}" type="parTrans" cxnId="{70BBDD7D-1B13-40A5-97C9-49A802176003}">
      <dgm:prSet/>
      <dgm:spPr/>
      <dgm:t>
        <a:bodyPr/>
        <a:lstStyle/>
        <a:p>
          <a:endParaRPr lang="en-US"/>
        </a:p>
      </dgm:t>
    </dgm:pt>
    <dgm:pt modelId="{F3AD2317-78CF-403F-ACCA-DC733FA20839}" type="sibTrans" cxnId="{70BBDD7D-1B13-40A5-97C9-49A802176003}">
      <dgm:prSet/>
      <dgm:spPr/>
      <dgm:t>
        <a:bodyPr/>
        <a:lstStyle/>
        <a:p>
          <a:endParaRPr lang="en-US"/>
        </a:p>
      </dgm:t>
    </dgm:pt>
    <dgm:pt modelId="{729CB717-E7C6-4533-916B-5C1F04701405}">
      <dgm:prSet/>
      <dgm:spPr/>
      <dgm:t>
        <a:bodyPr/>
        <a:lstStyle/>
        <a:p>
          <a:r>
            <a:rPr lang="en-US" dirty="0">
              <a:latin typeface="Times" charset="0"/>
              <a:ea typeface="Times" charset="0"/>
              <a:cs typeface="Times" charset="0"/>
            </a:rPr>
            <a:t>They support </a:t>
          </a:r>
          <a:r>
            <a:rPr lang="en-US" i="1" dirty="0">
              <a:latin typeface="Times" charset="0"/>
              <a:ea typeface="Times" charset="0"/>
              <a:cs typeface="Times" charset="0"/>
            </a:rPr>
            <a:t>customization</a:t>
          </a:r>
          <a:r>
            <a:rPr lang="en-US" dirty="0">
              <a:latin typeface="Times" charset="0"/>
              <a:ea typeface="Times" charset="0"/>
              <a:cs typeface="Times" charset="0"/>
            </a:rPr>
            <a:t> through </a:t>
          </a:r>
          <a:r>
            <a:rPr lang="en-US" i="1" dirty="0">
              <a:latin typeface="Times" charset="0"/>
              <a:ea typeface="Times" charset="0"/>
              <a:cs typeface="Times" charset="0"/>
            </a:rPr>
            <a:t>postponement</a:t>
          </a:r>
          <a:r>
            <a:rPr lang="en-US" dirty="0">
              <a:latin typeface="Times" charset="0"/>
              <a:ea typeface="Times" charset="0"/>
              <a:cs typeface="Times" charset="0"/>
            </a:rPr>
            <a:t> of the final manufacturing step; </a:t>
          </a:r>
          <a:r>
            <a:rPr lang="en-US" i="1" dirty="0">
              <a:latin typeface="Times" charset="0"/>
              <a:ea typeface="Times" charset="0"/>
              <a:cs typeface="Times" charset="0"/>
            </a:rPr>
            <a:t>kitting</a:t>
          </a:r>
          <a:r>
            <a:rPr lang="en-US" dirty="0">
              <a:latin typeface="Times" charset="0"/>
              <a:ea typeface="Times" charset="0"/>
              <a:cs typeface="Times" charset="0"/>
            </a:rPr>
            <a:t> combines various components into sets, often with instructions for finalizing their manufacture</a:t>
          </a:r>
        </a:p>
      </dgm:t>
    </dgm:pt>
    <dgm:pt modelId="{A1C2B183-05D8-4730-9A72-C5149F5331E3}" type="parTrans" cxnId="{302A318C-7F05-445C-8DBD-643AD8175A3C}">
      <dgm:prSet/>
      <dgm:spPr/>
      <dgm:t>
        <a:bodyPr/>
        <a:lstStyle/>
        <a:p>
          <a:endParaRPr lang="en-US"/>
        </a:p>
      </dgm:t>
    </dgm:pt>
    <dgm:pt modelId="{4B07E3C5-7FDB-4AE5-A763-3F50944061EC}" type="sibTrans" cxnId="{302A318C-7F05-445C-8DBD-643AD8175A3C}">
      <dgm:prSet/>
      <dgm:spPr/>
      <dgm:t>
        <a:bodyPr/>
        <a:lstStyle/>
        <a:p>
          <a:endParaRPr lang="en-US"/>
        </a:p>
      </dgm:t>
    </dgm:pt>
    <dgm:pt modelId="{01CE58EE-1E32-4362-9909-AD2C06DB6215}">
      <dgm:prSet/>
      <dgm:spPr/>
      <dgm:t>
        <a:bodyPr/>
        <a:lstStyle/>
        <a:p>
          <a:r>
            <a:rPr lang="en-US" dirty="0">
              <a:latin typeface="Times" charset="0"/>
              <a:ea typeface="Times" charset="0"/>
              <a:cs typeface="Times" charset="0"/>
            </a:rPr>
            <a:t>They might add </a:t>
          </a:r>
          <a:r>
            <a:rPr lang="en-US" i="1" dirty="0">
              <a:latin typeface="Times" charset="0"/>
              <a:ea typeface="Times" charset="0"/>
              <a:cs typeface="Times" charset="0"/>
            </a:rPr>
            <a:t>proprietary complements</a:t>
          </a:r>
          <a:r>
            <a:rPr lang="en-US" dirty="0">
              <a:latin typeface="Times" charset="0"/>
              <a:ea typeface="Times" charset="0"/>
              <a:cs typeface="Times" charset="0"/>
            </a:rPr>
            <a:t>, such as hardware and software</a:t>
          </a:r>
        </a:p>
      </dgm:t>
    </dgm:pt>
    <dgm:pt modelId="{00680228-CB18-427C-BD51-13D880E0C4E0}" type="parTrans" cxnId="{BCE0A6DE-10B0-4DFF-B7FE-D47240D6B315}">
      <dgm:prSet/>
      <dgm:spPr/>
      <dgm:t>
        <a:bodyPr/>
        <a:lstStyle/>
        <a:p>
          <a:endParaRPr lang="en-US"/>
        </a:p>
      </dgm:t>
    </dgm:pt>
    <dgm:pt modelId="{A0A88D6A-88E3-49CC-9745-C8F0470D69C6}" type="sibTrans" cxnId="{BCE0A6DE-10B0-4DFF-B7FE-D47240D6B315}">
      <dgm:prSet/>
      <dgm:spPr/>
      <dgm:t>
        <a:bodyPr/>
        <a:lstStyle/>
        <a:p>
          <a:endParaRPr lang="en-US"/>
        </a:p>
      </dgm:t>
    </dgm:pt>
    <dgm:pt modelId="{01C3A2FB-720F-480F-8E2F-9211EAB98C17}">
      <dgm:prSet/>
      <dgm:spPr/>
      <dgm:t>
        <a:bodyPr/>
        <a:lstStyle/>
        <a:p>
          <a:r>
            <a:rPr lang="en-US" dirty="0">
              <a:latin typeface="Times" charset="0"/>
              <a:ea typeface="Times" charset="0"/>
              <a:cs typeface="Times" charset="0"/>
            </a:rPr>
            <a:t>Wholesalers even </a:t>
          </a:r>
          <a:r>
            <a:rPr lang="en-US" i="1" dirty="0">
              <a:latin typeface="Times" charset="0"/>
              <a:ea typeface="Times" charset="0"/>
              <a:cs typeface="Times" charset="0"/>
            </a:rPr>
            <a:t>design</a:t>
          </a:r>
          <a:r>
            <a:rPr lang="en-US" dirty="0">
              <a:latin typeface="Times" charset="0"/>
              <a:ea typeface="Times" charset="0"/>
              <a:cs typeface="Times" charset="0"/>
            </a:rPr>
            <a:t> new products from unique combinations of components, or </a:t>
          </a:r>
          <a:r>
            <a:rPr lang="en-US" i="1" dirty="0">
              <a:latin typeface="Times" charset="0"/>
              <a:ea typeface="Times" charset="0"/>
              <a:cs typeface="Times" charset="0"/>
            </a:rPr>
            <a:t>program</a:t>
          </a:r>
          <a:r>
            <a:rPr lang="en-US" dirty="0">
              <a:latin typeface="Times" charset="0"/>
              <a:ea typeface="Times" charset="0"/>
              <a:cs typeface="Times" charset="0"/>
            </a:rPr>
            <a:t> semiconductors, or perform other actions in which they treat various elements as input to their channel functions</a:t>
          </a:r>
        </a:p>
      </dgm:t>
    </dgm:pt>
    <dgm:pt modelId="{05BF133C-EF0C-455A-90B8-A04F2A672494}" type="parTrans" cxnId="{79CEF91E-26DF-4B87-8029-1CA606EE0C0A}">
      <dgm:prSet/>
      <dgm:spPr/>
      <dgm:t>
        <a:bodyPr/>
        <a:lstStyle/>
        <a:p>
          <a:endParaRPr lang="en-US"/>
        </a:p>
      </dgm:t>
    </dgm:pt>
    <dgm:pt modelId="{7B720D21-0256-40B2-B1A6-C6044871C161}" type="sibTrans" cxnId="{79CEF91E-26DF-4B87-8029-1CA606EE0C0A}">
      <dgm:prSet/>
      <dgm:spPr/>
      <dgm:t>
        <a:bodyPr/>
        <a:lstStyle/>
        <a:p>
          <a:endParaRPr lang="en-US"/>
        </a:p>
      </dgm:t>
    </dgm:pt>
    <dgm:pt modelId="{7852C24A-4572-4BE9-9664-41A1057E78C3}">
      <dgm:prSet/>
      <dgm:spPr/>
      <dgm:t>
        <a:bodyPr/>
        <a:lstStyle/>
        <a:p>
          <a:r>
            <a:rPr lang="en-US" dirty="0">
              <a:latin typeface="Times" charset="0"/>
              <a:ea typeface="Times" charset="0"/>
              <a:cs typeface="Times" charset="0"/>
            </a:rPr>
            <a:t>In this sense, wholesalers can </a:t>
          </a:r>
          <a:r>
            <a:rPr lang="en-US" b="1" dirty="0">
              <a:latin typeface="Times" charset="0"/>
              <a:ea typeface="Times" charset="0"/>
              <a:cs typeface="Times" charset="0"/>
            </a:rPr>
            <a:t>unite knowledge </a:t>
          </a:r>
          <a:r>
            <a:rPr lang="en-US" dirty="0">
              <a:latin typeface="Times" charset="0"/>
              <a:ea typeface="Times" charset="0"/>
              <a:cs typeface="Times" charset="0"/>
            </a:rPr>
            <a:t>of the supplier base with information about the customer base and their specialized knowledge of customer needs </a:t>
          </a:r>
        </a:p>
      </dgm:t>
    </dgm:pt>
    <dgm:pt modelId="{62088DFB-C1C8-477C-AE91-5891F09F946D}" type="parTrans" cxnId="{2E4D5739-57FF-4078-A7A3-4D22C890DD1F}">
      <dgm:prSet/>
      <dgm:spPr/>
      <dgm:t>
        <a:bodyPr/>
        <a:lstStyle/>
        <a:p>
          <a:endParaRPr lang="en-US"/>
        </a:p>
      </dgm:t>
    </dgm:pt>
    <dgm:pt modelId="{B933B3AF-1D4D-4622-AB3F-0A3D04BEE48D}" type="sibTrans" cxnId="{2E4D5739-57FF-4078-A7A3-4D22C890DD1F}">
      <dgm:prSet/>
      <dgm:spPr/>
      <dgm:t>
        <a:bodyPr/>
        <a:lstStyle/>
        <a:p>
          <a:endParaRPr lang="en-US"/>
        </a:p>
      </dgm:t>
    </dgm:pt>
    <dgm:pt modelId="{A8A40BC5-63C9-471D-89C0-64F6BB47B546}" type="pres">
      <dgm:prSet presAssocID="{335866E8-AB1E-42F4-B93D-8DCAEDBC8AC0}" presName="vert0" presStyleCnt="0">
        <dgm:presLayoutVars>
          <dgm:dir/>
          <dgm:animOne val="branch"/>
          <dgm:animLvl val="lvl"/>
        </dgm:presLayoutVars>
      </dgm:prSet>
      <dgm:spPr/>
    </dgm:pt>
    <dgm:pt modelId="{D6836F47-06B3-4F60-AA8A-4A00F9A2FBC7}" type="pres">
      <dgm:prSet presAssocID="{A98438F2-FB84-4245-8353-3A4AA5EBA8CC}" presName="thickLine" presStyleLbl="alignNode1" presStyleIdx="0" presStyleCnt="1"/>
      <dgm:spPr/>
    </dgm:pt>
    <dgm:pt modelId="{880304BF-13CC-4F00-A7A6-1C3A7552BACC}" type="pres">
      <dgm:prSet presAssocID="{A98438F2-FB84-4245-8353-3A4AA5EBA8CC}" presName="horz1" presStyleCnt="0"/>
      <dgm:spPr/>
    </dgm:pt>
    <dgm:pt modelId="{F5FBEB45-A045-45DE-9A4F-8BD29DA5A773}" type="pres">
      <dgm:prSet presAssocID="{A98438F2-FB84-4245-8353-3A4AA5EBA8CC}" presName="tx1" presStyleLbl="revTx" presStyleIdx="0" presStyleCnt="6"/>
      <dgm:spPr/>
    </dgm:pt>
    <dgm:pt modelId="{B9A815DE-7E51-4D4D-A408-D5F24F38C684}" type="pres">
      <dgm:prSet presAssocID="{A98438F2-FB84-4245-8353-3A4AA5EBA8CC}" presName="vert1" presStyleCnt="0"/>
      <dgm:spPr/>
    </dgm:pt>
    <dgm:pt modelId="{B19798E5-AA1C-4390-91D1-633F11A73A4E}" type="pres">
      <dgm:prSet presAssocID="{71F3E028-8BA1-436E-8CC4-EC6888AD1501}" presName="vertSpace2a" presStyleCnt="0"/>
      <dgm:spPr/>
    </dgm:pt>
    <dgm:pt modelId="{40619665-4813-42E1-BBC0-79B20EEC3A9D}" type="pres">
      <dgm:prSet presAssocID="{71F3E028-8BA1-436E-8CC4-EC6888AD1501}" presName="horz2" presStyleCnt="0"/>
      <dgm:spPr/>
    </dgm:pt>
    <dgm:pt modelId="{7552F22D-15FD-4DEE-B9EF-77DC9B31A43F}" type="pres">
      <dgm:prSet presAssocID="{71F3E028-8BA1-436E-8CC4-EC6888AD1501}" presName="horzSpace2" presStyleCnt="0"/>
      <dgm:spPr/>
    </dgm:pt>
    <dgm:pt modelId="{35FBE237-4F57-4B0B-8E85-A1913BFDFC2F}" type="pres">
      <dgm:prSet presAssocID="{71F3E028-8BA1-436E-8CC4-EC6888AD1501}" presName="tx2" presStyleLbl="revTx" presStyleIdx="1" presStyleCnt="6"/>
      <dgm:spPr/>
    </dgm:pt>
    <dgm:pt modelId="{7ACEF977-BC5F-4363-931F-98F4D043F184}" type="pres">
      <dgm:prSet presAssocID="{71F3E028-8BA1-436E-8CC4-EC6888AD1501}" presName="vert2" presStyleCnt="0"/>
      <dgm:spPr/>
    </dgm:pt>
    <dgm:pt modelId="{A6D73020-C24D-4567-B982-8453AEC16B4F}" type="pres">
      <dgm:prSet presAssocID="{71F3E028-8BA1-436E-8CC4-EC6888AD1501}" presName="thinLine2b" presStyleLbl="callout" presStyleIdx="0" presStyleCnt="5"/>
      <dgm:spPr/>
    </dgm:pt>
    <dgm:pt modelId="{2B073FB0-3309-4FC2-B20D-C7091F8776A8}" type="pres">
      <dgm:prSet presAssocID="{71F3E028-8BA1-436E-8CC4-EC6888AD1501}" presName="vertSpace2b" presStyleCnt="0"/>
      <dgm:spPr/>
    </dgm:pt>
    <dgm:pt modelId="{EEB2689C-3BB3-4FFE-90DA-48FE5E850CFD}" type="pres">
      <dgm:prSet presAssocID="{729CB717-E7C6-4533-916B-5C1F04701405}" presName="horz2" presStyleCnt="0"/>
      <dgm:spPr/>
    </dgm:pt>
    <dgm:pt modelId="{1E16898C-7DE0-4EA8-A777-84BC7FDE5385}" type="pres">
      <dgm:prSet presAssocID="{729CB717-E7C6-4533-916B-5C1F04701405}" presName="horzSpace2" presStyleCnt="0"/>
      <dgm:spPr/>
    </dgm:pt>
    <dgm:pt modelId="{A4D7110A-3D05-48E1-A544-570A0E384F8B}" type="pres">
      <dgm:prSet presAssocID="{729CB717-E7C6-4533-916B-5C1F04701405}" presName="tx2" presStyleLbl="revTx" presStyleIdx="2" presStyleCnt="6"/>
      <dgm:spPr/>
    </dgm:pt>
    <dgm:pt modelId="{5DCE53C3-B248-44A5-82B5-C086A9D6D48E}" type="pres">
      <dgm:prSet presAssocID="{729CB717-E7C6-4533-916B-5C1F04701405}" presName="vert2" presStyleCnt="0"/>
      <dgm:spPr/>
    </dgm:pt>
    <dgm:pt modelId="{0D5D2AD4-44EA-4F8C-AFB5-F85DD49BE256}" type="pres">
      <dgm:prSet presAssocID="{729CB717-E7C6-4533-916B-5C1F04701405}" presName="thinLine2b" presStyleLbl="callout" presStyleIdx="1" presStyleCnt="5"/>
      <dgm:spPr/>
    </dgm:pt>
    <dgm:pt modelId="{9BB9EA26-F57D-478B-92EC-2DCCCAE23973}" type="pres">
      <dgm:prSet presAssocID="{729CB717-E7C6-4533-916B-5C1F04701405}" presName="vertSpace2b" presStyleCnt="0"/>
      <dgm:spPr/>
    </dgm:pt>
    <dgm:pt modelId="{25ED56CF-C3A3-4DF9-910E-B17D0258BDA5}" type="pres">
      <dgm:prSet presAssocID="{01CE58EE-1E32-4362-9909-AD2C06DB6215}" presName="horz2" presStyleCnt="0"/>
      <dgm:spPr/>
    </dgm:pt>
    <dgm:pt modelId="{B759ACA5-885B-4CEA-A6E0-7922A83E856A}" type="pres">
      <dgm:prSet presAssocID="{01CE58EE-1E32-4362-9909-AD2C06DB6215}" presName="horzSpace2" presStyleCnt="0"/>
      <dgm:spPr/>
    </dgm:pt>
    <dgm:pt modelId="{506B1FA9-3BCB-401F-83F2-7D876C2F8EB8}" type="pres">
      <dgm:prSet presAssocID="{01CE58EE-1E32-4362-9909-AD2C06DB6215}" presName="tx2" presStyleLbl="revTx" presStyleIdx="3" presStyleCnt="6"/>
      <dgm:spPr/>
    </dgm:pt>
    <dgm:pt modelId="{BA7E7186-855D-46ED-98C7-E93D625364D3}" type="pres">
      <dgm:prSet presAssocID="{01CE58EE-1E32-4362-9909-AD2C06DB6215}" presName="vert2" presStyleCnt="0"/>
      <dgm:spPr/>
    </dgm:pt>
    <dgm:pt modelId="{900B413E-FF70-4741-BE53-B94FB8B05BA5}" type="pres">
      <dgm:prSet presAssocID="{01CE58EE-1E32-4362-9909-AD2C06DB6215}" presName="thinLine2b" presStyleLbl="callout" presStyleIdx="2" presStyleCnt="5"/>
      <dgm:spPr/>
    </dgm:pt>
    <dgm:pt modelId="{DB8B8D50-C2FD-489C-B349-6D152B4FA7CC}" type="pres">
      <dgm:prSet presAssocID="{01CE58EE-1E32-4362-9909-AD2C06DB6215}" presName="vertSpace2b" presStyleCnt="0"/>
      <dgm:spPr/>
    </dgm:pt>
    <dgm:pt modelId="{E4B19865-F04D-4089-8166-B5A77E4AC210}" type="pres">
      <dgm:prSet presAssocID="{01C3A2FB-720F-480F-8E2F-9211EAB98C17}" presName="horz2" presStyleCnt="0"/>
      <dgm:spPr/>
    </dgm:pt>
    <dgm:pt modelId="{4A67C9E6-D14F-4DBC-8261-CE0011DF85F5}" type="pres">
      <dgm:prSet presAssocID="{01C3A2FB-720F-480F-8E2F-9211EAB98C17}" presName="horzSpace2" presStyleCnt="0"/>
      <dgm:spPr/>
    </dgm:pt>
    <dgm:pt modelId="{0D134653-938B-4CBC-87C1-A58BBF2177BB}" type="pres">
      <dgm:prSet presAssocID="{01C3A2FB-720F-480F-8E2F-9211EAB98C17}" presName="tx2" presStyleLbl="revTx" presStyleIdx="4" presStyleCnt="6"/>
      <dgm:spPr/>
    </dgm:pt>
    <dgm:pt modelId="{903D87C6-EF92-4F78-9FB9-86A6E942726E}" type="pres">
      <dgm:prSet presAssocID="{01C3A2FB-720F-480F-8E2F-9211EAB98C17}" presName="vert2" presStyleCnt="0"/>
      <dgm:spPr/>
    </dgm:pt>
    <dgm:pt modelId="{4CFF176A-C131-4F88-B0E3-76CCA52C1D03}" type="pres">
      <dgm:prSet presAssocID="{01C3A2FB-720F-480F-8E2F-9211EAB98C17}" presName="thinLine2b" presStyleLbl="callout" presStyleIdx="3" presStyleCnt="5"/>
      <dgm:spPr/>
    </dgm:pt>
    <dgm:pt modelId="{CDD4204A-3DC6-44D6-9D5C-05048EF72762}" type="pres">
      <dgm:prSet presAssocID="{01C3A2FB-720F-480F-8E2F-9211EAB98C17}" presName="vertSpace2b" presStyleCnt="0"/>
      <dgm:spPr/>
    </dgm:pt>
    <dgm:pt modelId="{610256B8-47A6-4B79-8F67-3D7D7DF2E81B}" type="pres">
      <dgm:prSet presAssocID="{7852C24A-4572-4BE9-9664-41A1057E78C3}" presName="horz2" presStyleCnt="0"/>
      <dgm:spPr/>
    </dgm:pt>
    <dgm:pt modelId="{A9B7A9AF-54BB-48C8-89E7-55CDA61D6015}" type="pres">
      <dgm:prSet presAssocID="{7852C24A-4572-4BE9-9664-41A1057E78C3}" presName="horzSpace2" presStyleCnt="0"/>
      <dgm:spPr/>
    </dgm:pt>
    <dgm:pt modelId="{8D53D1B6-E1EC-4688-90F9-6E3F5CE842DD}" type="pres">
      <dgm:prSet presAssocID="{7852C24A-4572-4BE9-9664-41A1057E78C3}" presName="tx2" presStyleLbl="revTx" presStyleIdx="5" presStyleCnt="6"/>
      <dgm:spPr/>
    </dgm:pt>
    <dgm:pt modelId="{4BC2924B-45E8-4A31-82C7-25F1E7204570}" type="pres">
      <dgm:prSet presAssocID="{7852C24A-4572-4BE9-9664-41A1057E78C3}" presName="vert2" presStyleCnt="0"/>
      <dgm:spPr/>
    </dgm:pt>
    <dgm:pt modelId="{899F1E72-47BB-4DB9-BF0C-0826A8FE0543}" type="pres">
      <dgm:prSet presAssocID="{7852C24A-4572-4BE9-9664-41A1057E78C3}" presName="thinLine2b" presStyleLbl="callout" presStyleIdx="4" presStyleCnt="5"/>
      <dgm:spPr/>
    </dgm:pt>
    <dgm:pt modelId="{8E22954F-A25B-4CC9-BAB5-4F1C490BE922}" type="pres">
      <dgm:prSet presAssocID="{7852C24A-4572-4BE9-9664-41A1057E78C3}" presName="vertSpace2b" presStyleCnt="0"/>
      <dgm:spPr/>
    </dgm:pt>
  </dgm:ptLst>
  <dgm:cxnLst>
    <dgm:cxn modelId="{79CEF91E-26DF-4B87-8029-1CA606EE0C0A}" srcId="{A98438F2-FB84-4245-8353-3A4AA5EBA8CC}" destId="{01C3A2FB-720F-480F-8E2F-9211EAB98C17}" srcOrd="3" destOrd="0" parTransId="{05BF133C-EF0C-455A-90B8-A04F2A672494}" sibTransId="{7B720D21-0256-40B2-B1A6-C6044871C161}"/>
    <dgm:cxn modelId="{4A4AC221-F2C0-453B-91B5-A90D97136D2E}" srcId="{335866E8-AB1E-42F4-B93D-8DCAEDBC8AC0}" destId="{A98438F2-FB84-4245-8353-3A4AA5EBA8CC}" srcOrd="0" destOrd="0" parTransId="{198C54BC-D64A-411A-9ABE-5223311C1B94}" sibTransId="{E8ADB5B1-35FB-4D50-9BB8-B6A2E209931D}"/>
    <dgm:cxn modelId="{2E4D5739-57FF-4078-A7A3-4D22C890DD1F}" srcId="{A98438F2-FB84-4245-8353-3A4AA5EBA8CC}" destId="{7852C24A-4572-4BE9-9664-41A1057E78C3}" srcOrd="4" destOrd="0" parTransId="{62088DFB-C1C8-477C-AE91-5891F09F946D}" sibTransId="{B933B3AF-1D4D-4622-AB3F-0A3D04BEE48D}"/>
    <dgm:cxn modelId="{52BDD862-7C80-4388-AD11-AEA179536248}" type="presOf" srcId="{A98438F2-FB84-4245-8353-3A4AA5EBA8CC}" destId="{F5FBEB45-A045-45DE-9A4F-8BD29DA5A773}" srcOrd="0" destOrd="0" presId="urn:microsoft.com/office/officeart/2008/layout/LinedList"/>
    <dgm:cxn modelId="{160E226E-58C2-4995-B38C-B0E94EEFCF81}" type="presOf" srcId="{71F3E028-8BA1-436E-8CC4-EC6888AD1501}" destId="{35FBE237-4F57-4B0B-8E85-A1913BFDFC2F}" srcOrd="0" destOrd="0" presId="urn:microsoft.com/office/officeart/2008/layout/LinedList"/>
    <dgm:cxn modelId="{70BBDD7D-1B13-40A5-97C9-49A802176003}" srcId="{A98438F2-FB84-4245-8353-3A4AA5EBA8CC}" destId="{71F3E028-8BA1-436E-8CC4-EC6888AD1501}" srcOrd="0" destOrd="0" parTransId="{7A5DB9B2-58CF-4F64-93A8-47DC5054078A}" sibTransId="{F3AD2317-78CF-403F-ACCA-DC733FA20839}"/>
    <dgm:cxn modelId="{4968B984-77EB-47CC-84A8-7F36FB44352E}" type="presOf" srcId="{335866E8-AB1E-42F4-B93D-8DCAEDBC8AC0}" destId="{A8A40BC5-63C9-471D-89C0-64F6BB47B546}" srcOrd="0" destOrd="0" presId="urn:microsoft.com/office/officeart/2008/layout/LinedList"/>
    <dgm:cxn modelId="{302A318C-7F05-445C-8DBD-643AD8175A3C}" srcId="{A98438F2-FB84-4245-8353-3A4AA5EBA8CC}" destId="{729CB717-E7C6-4533-916B-5C1F04701405}" srcOrd="1" destOrd="0" parTransId="{A1C2B183-05D8-4730-9A72-C5149F5331E3}" sibTransId="{4B07E3C5-7FDB-4AE5-A763-3F50944061EC}"/>
    <dgm:cxn modelId="{EDC0FFAD-0C68-4B4D-A671-FCD834034630}" type="presOf" srcId="{7852C24A-4572-4BE9-9664-41A1057E78C3}" destId="{8D53D1B6-E1EC-4688-90F9-6E3F5CE842DD}" srcOrd="0" destOrd="0" presId="urn:microsoft.com/office/officeart/2008/layout/LinedList"/>
    <dgm:cxn modelId="{E29AB3B0-7591-45FB-8C0F-F487C6B9B576}" type="presOf" srcId="{01C3A2FB-720F-480F-8E2F-9211EAB98C17}" destId="{0D134653-938B-4CBC-87C1-A58BBF2177BB}" srcOrd="0" destOrd="0" presId="urn:microsoft.com/office/officeart/2008/layout/LinedList"/>
    <dgm:cxn modelId="{CAF274BA-CED4-4B3A-B5E1-7279DD75B6B8}" type="presOf" srcId="{729CB717-E7C6-4533-916B-5C1F04701405}" destId="{A4D7110A-3D05-48E1-A544-570A0E384F8B}" srcOrd="0" destOrd="0" presId="urn:microsoft.com/office/officeart/2008/layout/LinedList"/>
    <dgm:cxn modelId="{D9BD13DE-F24E-4C42-B7E9-9C5751E33FF9}" type="presOf" srcId="{01CE58EE-1E32-4362-9909-AD2C06DB6215}" destId="{506B1FA9-3BCB-401F-83F2-7D876C2F8EB8}" srcOrd="0" destOrd="0" presId="urn:microsoft.com/office/officeart/2008/layout/LinedList"/>
    <dgm:cxn modelId="{BCE0A6DE-10B0-4DFF-B7FE-D47240D6B315}" srcId="{A98438F2-FB84-4245-8353-3A4AA5EBA8CC}" destId="{01CE58EE-1E32-4362-9909-AD2C06DB6215}" srcOrd="2" destOrd="0" parTransId="{00680228-CB18-427C-BD51-13D880E0C4E0}" sibTransId="{A0A88D6A-88E3-49CC-9745-C8F0470D69C6}"/>
    <dgm:cxn modelId="{DE0F882B-1621-43A3-957C-832D6019D3D6}" type="presParOf" srcId="{A8A40BC5-63C9-471D-89C0-64F6BB47B546}" destId="{D6836F47-06B3-4F60-AA8A-4A00F9A2FBC7}" srcOrd="0" destOrd="0" presId="urn:microsoft.com/office/officeart/2008/layout/LinedList"/>
    <dgm:cxn modelId="{90161273-4473-4FB9-8819-B6D48B359365}" type="presParOf" srcId="{A8A40BC5-63C9-471D-89C0-64F6BB47B546}" destId="{880304BF-13CC-4F00-A7A6-1C3A7552BACC}" srcOrd="1" destOrd="0" presId="urn:microsoft.com/office/officeart/2008/layout/LinedList"/>
    <dgm:cxn modelId="{A2E7BF02-F27C-463A-B001-64D3BD9508CE}" type="presParOf" srcId="{880304BF-13CC-4F00-A7A6-1C3A7552BACC}" destId="{F5FBEB45-A045-45DE-9A4F-8BD29DA5A773}" srcOrd="0" destOrd="0" presId="urn:microsoft.com/office/officeart/2008/layout/LinedList"/>
    <dgm:cxn modelId="{BDD7175D-2342-4C97-909D-65D5684F6E72}" type="presParOf" srcId="{880304BF-13CC-4F00-A7A6-1C3A7552BACC}" destId="{B9A815DE-7E51-4D4D-A408-D5F24F38C684}" srcOrd="1" destOrd="0" presId="urn:microsoft.com/office/officeart/2008/layout/LinedList"/>
    <dgm:cxn modelId="{105429E3-9BE3-44A3-A947-8B897320FD41}" type="presParOf" srcId="{B9A815DE-7E51-4D4D-A408-D5F24F38C684}" destId="{B19798E5-AA1C-4390-91D1-633F11A73A4E}" srcOrd="0" destOrd="0" presId="urn:microsoft.com/office/officeart/2008/layout/LinedList"/>
    <dgm:cxn modelId="{22261FE6-454B-4B3B-96E3-ABB61BF8A487}" type="presParOf" srcId="{B9A815DE-7E51-4D4D-A408-D5F24F38C684}" destId="{40619665-4813-42E1-BBC0-79B20EEC3A9D}" srcOrd="1" destOrd="0" presId="urn:microsoft.com/office/officeart/2008/layout/LinedList"/>
    <dgm:cxn modelId="{2DCEBACD-8EAC-42A0-B1DD-F2476409C5E4}" type="presParOf" srcId="{40619665-4813-42E1-BBC0-79B20EEC3A9D}" destId="{7552F22D-15FD-4DEE-B9EF-77DC9B31A43F}" srcOrd="0" destOrd="0" presId="urn:microsoft.com/office/officeart/2008/layout/LinedList"/>
    <dgm:cxn modelId="{FA13F715-0001-4400-B779-4A5637EA1CC1}" type="presParOf" srcId="{40619665-4813-42E1-BBC0-79B20EEC3A9D}" destId="{35FBE237-4F57-4B0B-8E85-A1913BFDFC2F}" srcOrd="1" destOrd="0" presId="urn:microsoft.com/office/officeart/2008/layout/LinedList"/>
    <dgm:cxn modelId="{1A2413A8-8D1E-4C4F-88B1-3CAFBB3A0F2C}" type="presParOf" srcId="{40619665-4813-42E1-BBC0-79B20EEC3A9D}" destId="{7ACEF977-BC5F-4363-931F-98F4D043F184}" srcOrd="2" destOrd="0" presId="urn:microsoft.com/office/officeart/2008/layout/LinedList"/>
    <dgm:cxn modelId="{941D976C-8660-45B8-B17B-7E4C8CF04CCE}" type="presParOf" srcId="{B9A815DE-7E51-4D4D-A408-D5F24F38C684}" destId="{A6D73020-C24D-4567-B982-8453AEC16B4F}" srcOrd="2" destOrd="0" presId="urn:microsoft.com/office/officeart/2008/layout/LinedList"/>
    <dgm:cxn modelId="{77B96105-EFB0-4BC1-BDB5-DBA234757EF7}" type="presParOf" srcId="{B9A815DE-7E51-4D4D-A408-D5F24F38C684}" destId="{2B073FB0-3309-4FC2-B20D-C7091F8776A8}" srcOrd="3" destOrd="0" presId="urn:microsoft.com/office/officeart/2008/layout/LinedList"/>
    <dgm:cxn modelId="{2F841347-6391-4FCC-9AA8-88DF543E07CF}" type="presParOf" srcId="{B9A815DE-7E51-4D4D-A408-D5F24F38C684}" destId="{EEB2689C-3BB3-4FFE-90DA-48FE5E850CFD}" srcOrd="4" destOrd="0" presId="urn:microsoft.com/office/officeart/2008/layout/LinedList"/>
    <dgm:cxn modelId="{8CAD02CF-1252-4721-9BAF-B010E594F609}" type="presParOf" srcId="{EEB2689C-3BB3-4FFE-90DA-48FE5E850CFD}" destId="{1E16898C-7DE0-4EA8-A777-84BC7FDE5385}" srcOrd="0" destOrd="0" presId="urn:microsoft.com/office/officeart/2008/layout/LinedList"/>
    <dgm:cxn modelId="{B25E2F48-0442-45C6-BFD6-6521BC1A7E80}" type="presParOf" srcId="{EEB2689C-3BB3-4FFE-90DA-48FE5E850CFD}" destId="{A4D7110A-3D05-48E1-A544-570A0E384F8B}" srcOrd="1" destOrd="0" presId="urn:microsoft.com/office/officeart/2008/layout/LinedList"/>
    <dgm:cxn modelId="{BB6C5603-1995-4442-B757-32E33514A6A6}" type="presParOf" srcId="{EEB2689C-3BB3-4FFE-90DA-48FE5E850CFD}" destId="{5DCE53C3-B248-44A5-82B5-C086A9D6D48E}" srcOrd="2" destOrd="0" presId="urn:microsoft.com/office/officeart/2008/layout/LinedList"/>
    <dgm:cxn modelId="{33C5B923-A7D3-471C-9223-7644E31B5EA8}" type="presParOf" srcId="{B9A815DE-7E51-4D4D-A408-D5F24F38C684}" destId="{0D5D2AD4-44EA-4F8C-AFB5-F85DD49BE256}" srcOrd="5" destOrd="0" presId="urn:microsoft.com/office/officeart/2008/layout/LinedList"/>
    <dgm:cxn modelId="{E8585299-B323-46FC-8535-C344BAF7B63C}" type="presParOf" srcId="{B9A815DE-7E51-4D4D-A408-D5F24F38C684}" destId="{9BB9EA26-F57D-478B-92EC-2DCCCAE23973}" srcOrd="6" destOrd="0" presId="urn:microsoft.com/office/officeart/2008/layout/LinedList"/>
    <dgm:cxn modelId="{C34BAB01-FEE4-4A08-99AF-E05893300138}" type="presParOf" srcId="{B9A815DE-7E51-4D4D-A408-D5F24F38C684}" destId="{25ED56CF-C3A3-4DF9-910E-B17D0258BDA5}" srcOrd="7" destOrd="0" presId="urn:microsoft.com/office/officeart/2008/layout/LinedList"/>
    <dgm:cxn modelId="{476CEA74-0049-4F46-94A7-0A6361C368F5}" type="presParOf" srcId="{25ED56CF-C3A3-4DF9-910E-B17D0258BDA5}" destId="{B759ACA5-885B-4CEA-A6E0-7922A83E856A}" srcOrd="0" destOrd="0" presId="urn:microsoft.com/office/officeart/2008/layout/LinedList"/>
    <dgm:cxn modelId="{0A002C2B-3F94-4C6C-8AB3-54B1758EC55D}" type="presParOf" srcId="{25ED56CF-C3A3-4DF9-910E-B17D0258BDA5}" destId="{506B1FA9-3BCB-401F-83F2-7D876C2F8EB8}" srcOrd="1" destOrd="0" presId="urn:microsoft.com/office/officeart/2008/layout/LinedList"/>
    <dgm:cxn modelId="{A79BCD57-0B4D-496E-AC33-313F05F892FF}" type="presParOf" srcId="{25ED56CF-C3A3-4DF9-910E-B17D0258BDA5}" destId="{BA7E7186-855D-46ED-98C7-E93D625364D3}" srcOrd="2" destOrd="0" presId="urn:microsoft.com/office/officeart/2008/layout/LinedList"/>
    <dgm:cxn modelId="{AD97A471-E025-4F2C-AEB8-E10C495EB084}" type="presParOf" srcId="{B9A815DE-7E51-4D4D-A408-D5F24F38C684}" destId="{900B413E-FF70-4741-BE53-B94FB8B05BA5}" srcOrd="8" destOrd="0" presId="urn:microsoft.com/office/officeart/2008/layout/LinedList"/>
    <dgm:cxn modelId="{C49CF168-6B2F-49CF-A4FA-8E7F7ED68FCF}" type="presParOf" srcId="{B9A815DE-7E51-4D4D-A408-D5F24F38C684}" destId="{DB8B8D50-C2FD-489C-B349-6D152B4FA7CC}" srcOrd="9" destOrd="0" presId="urn:microsoft.com/office/officeart/2008/layout/LinedList"/>
    <dgm:cxn modelId="{9374FC59-E6EF-4211-8E0F-784D794A7FD5}" type="presParOf" srcId="{B9A815DE-7E51-4D4D-A408-D5F24F38C684}" destId="{E4B19865-F04D-4089-8166-B5A77E4AC210}" srcOrd="10" destOrd="0" presId="urn:microsoft.com/office/officeart/2008/layout/LinedList"/>
    <dgm:cxn modelId="{4FF5876B-57F8-4D34-B8BE-413A332C3B6F}" type="presParOf" srcId="{E4B19865-F04D-4089-8166-B5A77E4AC210}" destId="{4A67C9E6-D14F-4DBC-8261-CE0011DF85F5}" srcOrd="0" destOrd="0" presId="urn:microsoft.com/office/officeart/2008/layout/LinedList"/>
    <dgm:cxn modelId="{3E0CCC4E-BC77-4E70-9A65-FD0631806855}" type="presParOf" srcId="{E4B19865-F04D-4089-8166-B5A77E4AC210}" destId="{0D134653-938B-4CBC-87C1-A58BBF2177BB}" srcOrd="1" destOrd="0" presId="urn:microsoft.com/office/officeart/2008/layout/LinedList"/>
    <dgm:cxn modelId="{617C82CB-E32B-4F54-8927-1A2DCD734F33}" type="presParOf" srcId="{E4B19865-F04D-4089-8166-B5A77E4AC210}" destId="{903D87C6-EF92-4F78-9FB9-86A6E942726E}" srcOrd="2" destOrd="0" presId="urn:microsoft.com/office/officeart/2008/layout/LinedList"/>
    <dgm:cxn modelId="{34762972-3BCE-4161-95D4-F4A2E6722270}" type="presParOf" srcId="{B9A815DE-7E51-4D4D-A408-D5F24F38C684}" destId="{4CFF176A-C131-4F88-B0E3-76CCA52C1D03}" srcOrd="11" destOrd="0" presId="urn:microsoft.com/office/officeart/2008/layout/LinedList"/>
    <dgm:cxn modelId="{97B9F20E-675F-43C2-88D5-093B88800895}" type="presParOf" srcId="{B9A815DE-7E51-4D4D-A408-D5F24F38C684}" destId="{CDD4204A-3DC6-44D6-9D5C-05048EF72762}" srcOrd="12" destOrd="0" presId="urn:microsoft.com/office/officeart/2008/layout/LinedList"/>
    <dgm:cxn modelId="{3DF1BFD9-F5B9-400C-9310-F42412CFBFC3}" type="presParOf" srcId="{B9A815DE-7E51-4D4D-A408-D5F24F38C684}" destId="{610256B8-47A6-4B79-8F67-3D7D7DF2E81B}" srcOrd="13" destOrd="0" presId="urn:microsoft.com/office/officeart/2008/layout/LinedList"/>
    <dgm:cxn modelId="{8ECCCE83-2535-4BC1-BF3E-BB863042CEE6}" type="presParOf" srcId="{610256B8-47A6-4B79-8F67-3D7D7DF2E81B}" destId="{A9B7A9AF-54BB-48C8-89E7-55CDA61D6015}" srcOrd="0" destOrd="0" presId="urn:microsoft.com/office/officeart/2008/layout/LinedList"/>
    <dgm:cxn modelId="{E1831DF1-D1C6-4E3B-8580-62F4CD16E97E}" type="presParOf" srcId="{610256B8-47A6-4B79-8F67-3D7D7DF2E81B}" destId="{8D53D1B6-E1EC-4688-90F9-6E3F5CE842DD}" srcOrd="1" destOrd="0" presId="urn:microsoft.com/office/officeart/2008/layout/LinedList"/>
    <dgm:cxn modelId="{04FE4C48-D591-4100-BF5A-9121B983A4FD}" type="presParOf" srcId="{610256B8-47A6-4B79-8F67-3D7D7DF2E81B}" destId="{4BC2924B-45E8-4A31-82C7-25F1E7204570}" srcOrd="2" destOrd="0" presId="urn:microsoft.com/office/officeart/2008/layout/LinedList"/>
    <dgm:cxn modelId="{6D0C0B96-F229-4D9E-A2DD-0635EAE70892}" type="presParOf" srcId="{B9A815DE-7E51-4D4D-A408-D5F24F38C684}" destId="{899F1E72-47BB-4DB9-BF0C-0826A8FE0543}" srcOrd="14" destOrd="0" presId="urn:microsoft.com/office/officeart/2008/layout/LinedList"/>
    <dgm:cxn modelId="{0EB8E409-5D84-43C8-91EC-294FAB6AC9F1}" type="presParOf" srcId="{B9A815DE-7E51-4D4D-A408-D5F24F38C684}" destId="{8E22954F-A25B-4CC9-BAB5-4F1C490BE922}" srcOrd="15"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610BE1-F09E-4D7F-B8FB-39112C61F9B0}">
      <dsp:nvSpPr>
        <dsp:cNvPr id="0" name=""/>
        <dsp:cNvSpPr/>
      </dsp:nvSpPr>
      <dsp:spPr>
        <a:xfrm>
          <a:off x="0" y="1081"/>
          <a:ext cx="701237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13C301-EB7C-4CFE-B671-3C3E2A196048}">
      <dsp:nvSpPr>
        <dsp:cNvPr id="0" name=""/>
        <dsp:cNvSpPr/>
      </dsp:nvSpPr>
      <dsp:spPr>
        <a:xfrm>
          <a:off x="0" y="1081"/>
          <a:ext cx="1402474" cy="1564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Many manufacturers in turn have grown are more sophisticated in their pricing for distributors such that they offer functional discounts for: </a:t>
          </a:r>
        </a:p>
      </dsp:txBody>
      <dsp:txXfrm>
        <a:off x="0" y="1081"/>
        <a:ext cx="1402474" cy="1564664"/>
      </dsp:txXfrm>
    </dsp:sp>
    <dsp:sp modelId="{F346F6E4-2942-429F-A374-391A1426C812}">
      <dsp:nvSpPr>
        <dsp:cNvPr id="0" name=""/>
        <dsp:cNvSpPr/>
      </dsp:nvSpPr>
      <dsp:spPr>
        <a:xfrm>
          <a:off x="1507659" y="13400"/>
          <a:ext cx="5504710" cy="246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t>No minimum order size </a:t>
          </a:r>
        </a:p>
      </dsp:txBody>
      <dsp:txXfrm>
        <a:off x="1507659" y="13400"/>
        <a:ext cx="5504710" cy="246388"/>
      </dsp:txXfrm>
    </dsp:sp>
    <dsp:sp modelId="{22F7B440-7780-4F57-8F9C-080D378EBA8B}">
      <dsp:nvSpPr>
        <dsp:cNvPr id="0" name=""/>
        <dsp:cNvSpPr/>
      </dsp:nvSpPr>
      <dsp:spPr>
        <a:xfrm>
          <a:off x="1402474" y="259789"/>
          <a:ext cx="5609896" cy="0"/>
        </a:xfrm>
        <a:prstGeom prst="line">
          <a:avLst/>
        </a:prstGeom>
        <a:solidFill>
          <a:schemeClr val="accent2">
            <a:hueOff val="0"/>
            <a:satOff val="0"/>
            <a:lumOff val="0"/>
            <a:alphaOff val="0"/>
          </a:schemeClr>
        </a:solidFill>
        <a:ln w="1905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543B2A-C110-49DA-AF45-601A9D6B11C8}">
      <dsp:nvSpPr>
        <dsp:cNvPr id="0" name=""/>
        <dsp:cNvSpPr/>
      </dsp:nvSpPr>
      <dsp:spPr>
        <a:xfrm>
          <a:off x="1507659" y="272109"/>
          <a:ext cx="5504710" cy="246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t>willingness to break case quantities down to small lots </a:t>
          </a:r>
        </a:p>
      </dsp:txBody>
      <dsp:txXfrm>
        <a:off x="1507659" y="272109"/>
        <a:ext cx="5504710" cy="246388"/>
      </dsp:txXfrm>
    </dsp:sp>
    <dsp:sp modelId="{7DAE8F2D-46AD-4A30-A3C8-792271B1B2E4}">
      <dsp:nvSpPr>
        <dsp:cNvPr id="0" name=""/>
        <dsp:cNvSpPr/>
      </dsp:nvSpPr>
      <dsp:spPr>
        <a:xfrm>
          <a:off x="1402474" y="518498"/>
          <a:ext cx="5609896" cy="0"/>
        </a:xfrm>
        <a:prstGeom prst="line">
          <a:avLst/>
        </a:prstGeom>
        <a:solidFill>
          <a:schemeClr val="accent2">
            <a:hueOff val="0"/>
            <a:satOff val="0"/>
            <a:lumOff val="0"/>
            <a:alphaOff val="0"/>
          </a:schemeClr>
        </a:solidFill>
        <a:ln w="1905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6B1C76-A0C8-4DC7-AD96-5A1BEDE8E69E}">
      <dsp:nvSpPr>
        <dsp:cNvPr id="0" name=""/>
        <dsp:cNvSpPr/>
      </dsp:nvSpPr>
      <dsp:spPr>
        <a:xfrm>
          <a:off x="1507659" y="530817"/>
          <a:ext cx="5504710" cy="246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t>same day shipping </a:t>
          </a:r>
        </a:p>
      </dsp:txBody>
      <dsp:txXfrm>
        <a:off x="1507659" y="530817"/>
        <a:ext cx="5504710" cy="246388"/>
      </dsp:txXfrm>
    </dsp:sp>
    <dsp:sp modelId="{B1AB4843-3CC2-4040-AF0A-03C301A96D00}">
      <dsp:nvSpPr>
        <dsp:cNvPr id="0" name=""/>
        <dsp:cNvSpPr/>
      </dsp:nvSpPr>
      <dsp:spPr>
        <a:xfrm>
          <a:off x="1402474" y="777206"/>
          <a:ext cx="5609896" cy="0"/>
        </a:xfrm>
        <a:prstGeom prst="line">
          <a:avLst/>
        </a:prstGeom>
        <a:solidFill>
          <a:schemeClr val="accent2">
            <a:hueOff val="0"/>
            <a:satOff val="0"/>
            <a:lumOff val="0"/>
            <a:alphaOff val="0"/>
          </a:schemeClr>
        </a:solidFill>
        <a:ln w="1905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5358F0-350B-4B73-BA08-E66059D9F06E}">
      <dsp:nvSpPr>
        <dsp:cNvPr id="0" name=""/>
        <dsp:cNvSpPr/>
      </dsp:nvSpPr>
      <dsp:spPr>
        <a:xfrm>
          <a:off x="1507659" y="789525"/>
          <a:ext cx="5504710" cy="246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t>marketing support (e.g. customized catalogs, flyers, Internet ordering) </a:t>
          </a:r>
        </a:p>
      </dsp:txBody>
      <dsp:txXfrm>
        <a:off x="1507659" y="789525"/>
        <a:ext cx="5504710" cy="246388"/>
      </dsp:txXfrm>
    </dsp:sp>
    <dsp:sp modelId="{2C6ACE74-E59A-40CF-BD2A-EE6D103B41FC}">
      <dsp:nvSpPr>
        <dsp:cNvPr id="0" name=""/>
        <dsp:cNvSpPr/>
      </dsp:nvSpPr>
      <dsp:spPr>
        <a:xfrm>
          <a:off x="1402474" y="1035914"/>
          <a:ext cx="5609896" cy="0"/>
        </a:xfrm>
        <a:prstGeom prst="line">
          <a:avLst/>
        </a:prstGeom>
        <a:solidFill>
          <a:schemeClr val="accent2">
            <a:hueOff val="0"/>
            <a:satOff val="0"/>
            <a:lumOff val="0"/>
            <a:alphaOff val="0"/>
          </a:schemeClr>
        </a:solidFill>
        <a:ln w="1905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36E842-716A-4988-B214-49EEFC4DB2D8}">
      <dsp:nvSpPr>
        <dsp:cNvPr id="0" name=""/>
        <dsp:cNvSpPr/>
      </dsp:nvSpPr>
      <dsp:spPr>
        <a:xfrm>
          <a:off x="1507659" y="1048233"/>
          <a:ext cx="5504710" cy="246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holding inventory </a:t>
          </a:r>
        </a:p>
      </dsp:txBody>
      <dsp:txXfrm>
        <a:off x="1507659" y="1048233"/>
        <a:ext cx="5504710" cy="246388"/>
      </dsp:txXfrm>
    </dsp:sp>
    <dsp:sp modelId="{B99B9E77-E26D-4585-9E51-90FA3964DD77}">
      <dsp:nvSpPr>
        <dsp:cNvPr id="0" name=""/>
        <dsp:cNvSpPr/>
      </dsp:nvSpPr>
      <dsp:spPr>
        <a:xfrm>
          <a:off x="1402474" y="1294622"/>
          <a:ext cx="5609896" cy="0"/>
        </a:xfrm>
        <a:prstGeom prst="line">
          <a:avLst/>
        </a:prstGeom>
        <a:solidFill>
          <a:schemeClr val="accent2">
            <a:hueOff val="0"/>
            <a:satOff val="0"/>
            <a:lumOff val="0"/>
            <a:alphaOff val="0"/>
          </a:schemeClr>
        </a:solidFill>
        <a:ln w="1905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5D1CF9-1340-4E4A-AB0C-B3185E00909B}">
      <dsp:nvSpPr>
        <dsp:cNvPr id="0" name=""/>
        <dsp:cNvSpPr/>
      </dsp:nvSpPr>
      <dsp:spPr>
        <a:xfrm>
          <a:off x="1507659" y="1306942"/>
          <a:ext cx="5504710" cy="246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taking responsibility for logistics </a:t>
          </a:r>
        </a:p>
      </dsp:txBody>
      <dsp:txXfrm>
        <a:off x="1507659" y="1306942"/>
        <a:ext cx="5504710" cy="246388"/>
      </dsp:txXfrm>
    </dsp:sp>
    <dsp:sp modelId="{5568E744-9F96-4C04-8F56-8C5000F2EF2A}">
      <dsp:nvSpPr>
        <dsp:cNvPr id="0" name=""/>
        <dsp:cNvSpPr/>
      </dsp:nvSpPr>
      <dsp:spPr>
        <a:xfrm>
          <a:off x="1402474" y="1553331"/>
          <a:ext cx="5609896" cy="0"/>
        </a:xfrm>
        <a:prstGeom prst="line">
          <a:avLst/>
        </a:prstGeom>
        <a:solidFill>
          <a:schemeClr val="accent2">
            <a:hueOff val="0"/>
            <a:satOff val="0"/>
            <a:lumOff val="0"/>
            <a:alphaOff val="0"/>
          </a:schemeClr>
        </a:solidFill>
        <a:ln w="1905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FB42E4-4A15-4033-9A5E-5E4FCD1502EA}">
      <dsp:nvSpPr>
        <dsp:cNvPr id="0" name=""/>
        <dsp:cNvSpPr/>
      </dsp:nvSpPr>
      <dsp:spPr>
        <a:xfrm>
          <a:off x="0" y="1565746"/>
          <a:ext cx="7012370"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D95DDA-9A96-4024-AD38-108DA364F408}">
      <dsp:nvSpPr>
        <dsp:cNvPr id="0" name=""/>
        <dsp:cNvSpPr/>
      </dsp:nvSpPr>
      <dsp:spPr>
        <a:xfrm>
          <a:off x="0" y="1565746"/>
          <a:ext cx="7012370" cy="1042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endParaRPr lang="en-US" sz="1800" b="0" i="0" kern="1200" dirty="0">
            <a:latin typeface="Times" charset="0"/>
            <a:ea typeface="Times" charset="0"/>
            <a:cs typeface="Times" charset="0"/>
          </a:endParaRPr>
        </a:p>
        <a:p>
          <a:pPr marL="0" marR="0" lvl="0" indent="0" algn="l" defTabSz="914400" eaLnBrk="1" fontAlgn="auto" latinLnBrk="0" hangingPunct="1">
            <a:lnSpc>
              <a:spcPct val="100000"/>
            </a:lnSpc>
            <a:spcBef>
              <a:spcPct val="0"/>
            </a:spcBef>
            <a:spcAft>
              <a:spcPts val="0"/>
            </a:spcAft>
            <a:buClrTx/>
            <a:buSzTx/>
            <a:buFontTx/>
            <a:buNone/>
            <a:tabLst/>
            <a:defRPr/>
          </a:pPr>
          <a:endParaRPr lang="en-US" sz="1800" b="0" i="0" kern="1200" dirty="0">
            <a:latin typeface="Times" charset="0"/>
            <a:ea typeface="Times" charset="0"/>
            <a:cs typeface="Times" charset="0"/>
          </a:endParaRPr>
        </a:p>
        <a:p>
          <a:pPr marL="0" marR="0" lvl="0" indent="0" algn="l" defTabSz="914400" eaLnBrk="1" fontAlgn="auto" latinLnBrk="0" hangingPunct="1">
            <a:lnSpc>
              <a:spcPct val="100000"/>
            </a:lnSpc>
            <a:spcBef>
              <a:spcPct val="0"/>
            </a:spcBef>
            <a:spcAft>
              <a:spcPts val="0"/>
            </a:spcAft>
            <a:buClrTx/>
            <a:buSzTx/>
            <a:buFontTx/>
            <a:buNone/>
            <a:tabLst/>
            <a:defRPr/>
          </a:pPr>
          <a:endParaRPr lang="en-US" sz="1800" b="0" i="0" kern="1200" dirty="0">
            <a:latin typeface="Times" charset="0"/>
            <a:ea typeface="Times" charset="0"/>
            <a:cs typeface="Times" charset="0"/>
          </a:endParaRPr>
        </a:p>
        <a:p>
          <a:pPr marL="0" marR="0" lvl="0" indent="0" algn="l" defTabSz="914400" eaLnBrk="1" fontAlgn="auto" latinLnBrk="0" hangingPunct="1">
            <a:lnSpc>
              <a:spcPct val="100000"/>
            </a:lnSpc>
            <a:spcBef>
              <a:spcPct val="0"/>
            </a:spcBef>
            <a:spcAft>
              <a:spcPts val="0"/>
            </a:spcAft>
            <a:buClrTx/>
            <a:buSzTx/>
            <a:buFontTx/>
            <a:buNone/>
            <a:tabLst/>
            <a:defRPr/>
          </a:pPr>
          <a:endParaRPr lang="en-US" sz="1800" b="0" i="0" kern="1200" dirty="0">
            <a:latin typeface="Times" charset="0"/>
            <a:ea typeface="Times" charset="0"/>
            <a:cs typeface="Times" charset="0"/>
          </a:endParaRPr>
        </a:p>
        <a:p>
          <a:pPr marL="0" marR="0" lvl="0" indent="0" algn="l" defTabSz="914400" eaLnBrk="1" fontAlgn="auto" latinLnBrk="0" hangingPunct="1">
            <a:lnSpc>
              <a:spcPct val="100000"/>
            </a:lnSpc>
            <a:spcBef>
              <a:spcPct val="0"/>
            </a:spcBef>
            <a:spcAft>
              <a:spcPts val="0"/>
            </a:spcAft>
            <a:buClrTx/>
            <a:buSzTx/>
            <a:buFontTx/>
            <a:buNone/>
            <a:tabLst/>
            <a:defRPr/>
          </a:pPr>
          <a:r>
            <a:rPr lang="en-US" sz="1600" b="0" i="0" kern="1200" cap="all" baseline="0" dirty="0">
              <a:latin typeface="Times" charset="0"/>
              <a:ea typeface="Times" charset="0"/>
              <a:cs typeface="Times" charset="0"/>
            </a:rPr>
            <a:t>This fine grained approach favors master distributors Because manufacturers increasingly focus on supply chain management and thus are interested in anything that can increase their coordination with downstream channel members.</a:t>
          </a:r>
        </a:p>
      </dsp:txBody>
      <dsp:txXfrm>
        <a:off x="0" y="1565746"/>
        <a:ext cx="7012370" cy="10426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870255-E74C-4118-BC2E-D0F9BC088FDA}">
      <dsp:nvSpPr>
        <dsp:cNvPr id="0" name=""/>
        <dsp:cNvSpPr/>
      </dsp:nvSpPr>
      <dsp:spPr>
        <a:xfrm>
          <a:off x="0" y="16889"/>
          <a:ext cx="11029950" cy="2307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latin typeface="Times" charset="0"/>
              <a:ea typeface="Times" charset="0"/>
              <a:cs typeface="Times" charset="0"/>
            </a:rPr>
            <a:t>The wholesaling sector is critical and massive, yet remains invisible to the buyer. Both manufacturers and customers have a troubling tendency to underestimate the three great challenges of wholesaling:</a:t>
          </a:r>
        </a:p>
      </dsp:txBody>
      <dsp:txXfrm>
        <a:off x="112630" y="129519"/>
        <a:ext cx="10804690" cy="2081980"/>
      </dsp:txXfrm>
    </dsp:sp>
    <dsp:sp modelId="{CC8BDF91-EEC8-4196-BCC2-8F448CF2CF95}">
      <dsp:nvSpPr>
        <dsp:cNvPr id="0" name=""/>
        <dsp:cNvSpPr/>
      </dsp:nvSpPr>
      <dsp:spPr>
        <a:xfrm>
          <a:off x="0" y="2324129"/>
          <a:ext cx="11029950" cy="1337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201"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latin typeface="Times" charset="0"/>
              <a:ea typeface="Times" charset="0"/>
              <a:cs typeface="Times" charset="0"/>
            </a:rPr>
            <a:t>Doing the job </a:t>
          </a:r>
          <a:r>
            <a:rPr lang="en-US" sz="2700" b="1" kern="1200" dirty="0">
              <a:latin typeface="Times" charset="0"/>
              <a:ea typeface="Times" charset="0"/>
              <a:cs typeface="Times" charset="0"/>
            </a:rPr>
            <a:t>correctly</a:t>
          </a:r>
          <a:r>
            <a:rPr lang="en-US" sz="2700" kern="1200" dirty="0">
              <a:latin typeface="Times" charset="0"/>
              <a:ea typeface="Times" charset="0"/>
              <a:cs typeface="Times" charset="0"/>
            </a:rPr>
            <a:t> (no errors)</a:t>
          </a:r>
        </a:p>
        <a:p>
          <a:pPr marL="228600" lvl="1" indent="-228600" algn="l" defTabSz="1200150">
            <a:lnSpc>
              <a:spcPct val="90000"/>
            </a:lnSpc>
            <a:spcBef>
              <a:spcPct val="0"/>
            </a:spcBef>
            <a:spcAft>
              <a:spcPct val="20000"/>
            </a:spcAft>
            <a:buChar char="•"/>
          </a:pPr>
          <a:r>
            <a:rPr lang="en-US" sz="2700" kern="1200" dirty="0">
              <a:latin typeface="Times" charset="0"/>
              <a:ea typeface="Times" charset="0"/>
              <a:cs typeface="Times" charset="0"/>
            </a:rPr>
            <a:t>Doing the job </a:t>
          </a:r>
          <a:r>
            <a:rPr lang="en-US" sz="2700" b="1" kern="1200" dirty="0">
              <a:latin typeface="Times" charset="0"/>
              <a:ea typeface="Times" charset="0"/>
              <a:cs typeface="Times" charset="0"/>
            </a:rPr>
            <a:t>effectively</a:t>
          </a:r>
          <a:r>
            <a:rPr lang="en-US" sz="2700" kern="1200" dirty="0">
              <a:latin typeface="Times" charset="0"/>
              <a:ea typeface="Times" charset="0"/>
              <a:cs typeface="Times" charset="0"/>
            </a:rPr>
            <a:t> (maximum service)</a:t>
          </a:r>
        </a:p>
        <a:p>
          <a:pPr marL="228600" lvl="1" indent="-228600" algn="l" defTabSz="1200150">
            <a:lnSpc>
              <a:spcPct val="90000"/>
            </a:lnSpc>
            <a:spcBef>
              <a:spcPct val="0"/>
            </a:spcBef>
            <a:spcAft>
              <a:spcPct val="20000"/>
            </a:spcAft>
            <a:buChar char="•"/>
          </a:pPr>
          <a:r>
            <a:rPr lang="en-US" sz="2700" kern="1200" dirty="0">
              <a:latin typeface="Times" charset="0"/>
              <a:ea typeface="Times" charset="0"/>
              <a:cs typeface="Times" charset="0"/>
            </a:rPr>
            <a:t>Doing the job </a:t>
          </a:r>
          <a:r>
            <a:rPr lang="en-US" sz="2700" b="1" kern="1200" dirty="0">
              <a:latin typeface="Times" charset="0"/>
              <a:ea typeface="Times" charset="0"/>
              <a:cs typeface="Times" charset="0"/>
            </a:rPr>
            <a:t>efficiently</a:t>
          </a:r>
          <a:r>
            <a:rPr lang="en-US" sz="2700" kern="1200" dirty="0">
              <a:latin typeface="Times" charset="0"/>
              <a:ea typeface="Times" charset="0"/>
              <a:cs typeface="Times" charset="0"/>
            </a:rPr>
            <a:t> (low costs)</a:t>
          </a:r>
        </a:p>
      </dsp:txBody>
      <dsp:txXfrm>
        <a:off x="0" y="2324129"/>
        <a:ext cx="11029950" cy="13372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836F47-06B3-4F60-AA8A-4A00F9A2FBC7}">
      <dsp:nvSpPr>
        <dsp:cNvPr id="0" name=""/>
        <dsp:cNvSpPr/>
      </dsp:nvSpPr>
      <dsp:spPr>
        <a:xfrm>
          <a:off x="0" y="0"/>
          <a:ext cx="701237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FBEB45-A045-45DE-9A4F-8BD29DA5A773}">
      <dsp:nvSpPr>
        <dsp:cNvPr id="0" name=""/>
        <dsp:cNvSpPr/>
      </dsp:nvSpPr>
      <dsp:spPr>
        <a:xfrm>
          <a:off x="0" y="0"/>
          <a:ext cx="1402474" cy="4709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latin typeface="Times" charset="0"/>
              <a:ea typeface="Times" charset="0"/>
              <a:cs typeface="Times" charset="0"/>
            </a:rPr>
            <a:t>For B2B buyers, wholesalers also engage in many functions that traditionally constitute manufacturing functions, in the sense that they </a:t>
          </a:r>
          <a:r>
            <a:rPr lang="en-US" sz="1700" b="1" kern="1200" dirty="0">
              <a:latin typeface="Times" charset="0"/>
              <a:ea typeface="Times" charset="0"/>
              <a:cs typeface="Times" charset="0"/>
            </a:rPr>
            <a:t>transform the goods </a:t>
          </a:r>
          <a:r>
            <a:rPr lang="en-US" sz="1700" kern="1200" dirty="0">
              <a:latin typeface="Times" charset="0"/>
              <a:ea typeface="Times" charset="0"/>
              <a:cs typeface="Times" charset="0"/>
            </a:rPr>
            <a:t>that they sell.</a:t>
          </a:r>
        </a:p>
      </dsp:txBody>
      <dsp:txXfrm>
        <a:off x="0" y="0"/>
        <a:ext cx="1402474" cy="4709131"/>
      </dsp:txXfrm>
    </dsp:sp>
    <dsp:sp modelId="{35FBE237-4F57-4B0B-8E85-A1913BFDFC2F}">
      <dsp:nvSpPr>
        <dsp:cNvPr id="0" name=""/>
        <dsp:cNvSpPr/>
      </dsp:nvSpPr>
      <dsp:spPr>
        <a:xfrm>
          <a:off x="1507659" y="44378"/>
          <a:ext cx="5504710" cy="887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latin typeface="Times" charset="0"/>
              <a:ea typeface="Times" charset="0"/>
              <a:cs typeface="Times" charset="0"/>
            </a:rPr>
            <a:t>Wholesalers receive components and subassemblies and put them together at the last minute (</a:t>
          </a:r>
          <a:r>
            <a:rPr lang="en-US" sz="1500" i="1" kern="1200" dirty="0">
              <a:latin typeface="Times" charset="0"/>
              <a:ea typeface="Times" charset="0"/>
              <a:cs typeface="Times" charset="0"/>
            </a:rPr>
            <a:t>assemble to order</a:t>
          </a:r>
          <a:r>
            <a:rPr lang="en-US" sz="1500" kern="1200" dirty="0">
              <a:latin typeface="Times" charset="0"/>
              <a:ea typeface="Times" charset="0"/>
              <a:cs typeface="Times" charset="0"/>
            </a:rPr>
            <a:t>). </a:t>
          </a:r>
        </a:p>
      </dsp:txBody>
      <dsp:txXfrm>
        <a:off x="1507659" y="44378"/>
        <a:ext cx="5504710" cy="887560"/>
      </dsp:txXfrm>
    </dsp:sp>
    <dsp:sp modelId="{A6D73020-C24D-4567-B982-8453AEC16B4F}">
      <dsp:nvSpPr>
        <dsp:cNvPr id="0" name=""/>
        <dsp:cNvSpPr/>
      </dsp:nvSpPr>
      <dsp:spPr>
        <a:xfrm>
          <a:off x="1402474" y="931938"/>
          <a:ext cx="5609896" cy="0"/>
        </a:xfrm>
        <a:prstGeom prst="line">
          <a:avLst/>
        </a:prstGeom>
        <a:solidFill>
          <a:schemeClr val="accent2">
            <a:hueOff val="0"/>
            <a:satOff val="0"/>
            <a:lumOff val="0"/>
            <a:alphaOff val="0"/>
          </a:schemeClr>
        </a:solidFill>
        <a:ln w="1905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D7110A-3D05-48E1-A544-570A0E384F8B}">
      <dsp:nvSpPr>
        <dsp:cNvPr id="0" name=""/>
        <dsp:cNvSpPr/>
      </dsp:nvSpPr>
      <dsp:spPr>
        <a:xfrm>
          <a:off x="1507659" y="976316"/>
          <a:ext cx="5504710" cy="887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latin typeface="Times" charset="0"/>
              <a:ea typeface="Times" charset="0"/>
              <a:cs typeface="Times" charset="0"/>
            </a:rPr>
            <a:t>They support </a:t>
          </a:r>
          <a:r>
            <a:rPr lang="en-US" sz="1500" i="1" kern="1200" dirty="0">
              <a:latin typeface="Times" charset="0"/>
              <a:ea typeface="Times" charset="0"/>
              <a:cs typeface="Times" charset="0"/>
            </a:rPr>
            <a:t>customization</a:t>
          </a:r>
          <a:r>
            <a:rPr lang="en-US" sz="1500" kern="1200" dirty="0">
              <a:latin typeface="Times" charset="0"/>
              <a:ea typeface="Times" charset="0"/>
              <a:cs typeface="Times" charset="0"/>
            </a:rPr>
            <a:t> through </a:t>
          </a:r>
          <a:r>
            <a:rPr lang="en-US" sz="1500" i="1" kern="1200" dirty="0">
              <a:latin typeface="Times" charset="0"/>
              <a:ea typeface="Times" charset="0"/>
              <a:cs typeface="Times" charset="0"/>
            </a:rPr>
            <a:t>postponement</a:t>
          </a:r>
          <a:r>
            <a:rPr lang="en-US" sz="1500" kern="1200" dirty="0">
              <a:latin typeface="Times" charset="0"/>
              <a:ea typeface="Times" charset="0"/>
              <a:cs typeface="Times" charset="0"/>
            </a:rPr>
            <a:t> of the final manufacturing step; </a:t>
          </a:r>
          <a:r>
            <a:rPr lang="en-US" sz="1500" i="1" kern="1200" dirty="0">
              <a:latin typeface="Times" charset="0"/>
              <a:ea typeface="Times" charset="0"/>
              <a:cs typeface="Times" charset="0"/>
            </a:rPr>
            <a:t>kitting</a:t>
          </a:r>
          <a:r>
            <a:rPr lang="en-US" sz="1500" kern="1200" dirty="0">
              <a:latin typeface="Times" charset="0"/>
              <a:ea typeface="Times" charset="0"/>
              <a:cs typeface="Times" charset="0"/>
            </a:rPr>
            <a:t> combines various components into sets, often with instructions for finalizing their manufacture</a:t>
          </a:r>
        </a:p>
      </dsp:txBody>
      <dsp:txXfrm>
        <a:off x="1507659" y="976316"/>
        <a:ext cx="5504710" cy="887560"/>
      </dsp:txXfrm>
    </dsp:sp>
    <dsp:sp modelId="{0D5D2AD4-44EA-4F8C-AFB5-F85DD49BE256}">
      <dsp:nvSpPr>
        <dsp:cNvPr id="0" name=""/>
        <dsp:cNvSpPr/>
      </dsp:nvSpPr>
      <dsp:spPr>
        <a:xfrm>
          <a:off x="1402474" y="1863877"/>
          <a:ext cx="5609896" cy="0"/>
        </a:xfrm>
        <a:prstGeom prst="line">
          <a:avLst/>
        </a:prstGeom>
        <a:solidFill>
          <a:schemeClr val="accent2">
            <a:hueOff val="0"/>
            <a:satOff val="0"/>
            <a:lumOff val="0"/>
            <a:alphaOff val="0"/>
          </a:schemeClr>
        </a:solidFill>
        <a:ln w="1905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6B1FA9-3BCB-401F-83F2-7D876C2F8EB8}">
      <dsp:nvSpPr>
        <dsp:cNvPr id="0" name=""/>
        <dsp:cNvSpPr/>
      </dsp:nvSpPr>
      <dsp:spPr>
        <a:xfrm>
          <a:off x="1507659" y="1908255"/>
          <a:ext cx="5504710" cy="887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latin typeface="Times" charset="0"/>
              <a:ea typeface="Times" charset="0"/>
              <a:cs typeface="Times" charset="0"/>
            </a:rPr>
            <a:t>They might add </a:t>
          </a:r>
          <a:r>
            <a:rPr lang="en-US" sz="1500" i="1" kern="1200" dirty="0">
              <a:latin typeface="Times" charset="0"/>
              <a:ea typeface="Times" charset="0"/>
              <a:cs typeface="Times" charset="0"/>
            </a:rPr>
            <a:t>proprietary complements</a:t>
          </a:r>
          <a:r>
            <a:rPr lang="en-US" sz="1500" kern="1200" dirty="0">
              <a:latin typeface="Times" charset="0"/>
              <a:ea typeface="Times" charset="0"/>
              <a:cs typeface="Times" charset="0"/>
            </a:rPr>
            <a:t>, such as hardware and software</a:t>
          </a:r>
        </a:p>
      </dsp:txBody>
      <dsp:txXfrm>
        <a:off x="1507659" y="1908255"/>
        <a:ext cx="5504710" cy="887560"/>
      </dsp:txXfrm>
    </dsp:sp>
    <dsp:sp modelId="{900B413E-FF70-4741-BE53-B94FB8B05BA5}">
      <dsp:nvSpPr>
        <dsp:cNvPr id="0" name=""/>
        <dsp:cNvSpPr/>
      </dsp:nvSpPr>
      <dsp:spPr>
        <a:xfrm>
          <a:off x="1402474" y="2795816"/>
          <a:ext cx="5609896" cy="0"/>
        </a:xfrm>
        <a:prstGeom prst="line">
          <a:avLst/>
        </a:prstGeom>
        <a:solidFill>
          <a:schemeClr val="accent2">
            <a:hueOff val="0"/>
            <a:satOff val="0"/>
            <a:lumOff val="0"/>
            <a:alphaOff val="0"/>
          </a:schemeClr>
        </a:solidFill>
        <a:ln w="1905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134653-938B-4CBC-87C1-A58BBF2177BB}">
      <dsp:nvSpPr>
        <dsp:cNvPr id="0" name=""/>
        <dsp:cNvSpPr/>
      </dsp:nvSpPr>
      <dsp:spPr>
        <a:xfrm>
          <a:off x="1507659" y="2840194"/>
          <a:ext cx="5504710" cy="887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latin typeface="Times" charset="0"/>
              <a:ea typeface="Times" charset="0"/>
              <a:cs typeface="Times" charset="0"/>
            </a:rPr>
            <a:t>Wholesalers even </a:t>
          </a:r>
          <a:r>
            <a:rPr lang="en-US" sz="1500" i="1" kern="1200" dirty="0">
              <a:latin typeface="Times" charset="0"/>
              <a:ea typeface="Times" charset="0"/>
              <a:cs typeface="Times" charset="0"/>
            </a:rPr>
            <a:t>design</a:t>
          </a:r>
          <a:r>
            <a:rPr lang="en-US" sz="1500" kern="1200" dirty="0">
              <a:latin typeface="Times" charset="0"/>
              <a:ea typeface="Times" charset="0"/>
              <a:cs typeface="Times" charset="0"/>
            </a:rPr>
            <a:t> new products from unique combinations of components, or </a:t>
          </a:r>
          <a:r>
            <a:rPr lang="en-US" sz="1500" i="1" kern="1200" dirty="0">
              <a:latin typeface="Times" charset="0"/>
              <a:ea typeface="Times" charset="0"/>
              <a:cs typeface="Times" charset="0"/>
            </a:rPr>
            <a:t>program</a:t>
          </a:r>
          <a:r>
            <a:rPr lang="en-US" sz="1500" kern="1200" dirty="0">
              <a:latin typeface="Times" charset="0"/>
              <a:ea typeface="Times" charset="0"/>
              <a:cs typeface="Times" charset="0"/>
            </a:rPr>
            <a:t> semiconductors, or perform other actions in which they treat various elements as input to their channel functions</a:t>
          </a:r>
        </a:p>
      </dsp:txBody>
      <dsp:txXfrm>
        <a:off x="1507659" y="2840194"/>
        <a:ext cx="5504710" cy="887560"/>
      </dsp:txXfrm>
    </dsp:sp>
    <dsp:sp modelId="{4CFF176A-C131-4F88-B0E3-76CCA52C1D03}">
      <dsp:nvSpPr>
        <dsp:cNvPr id="0" name=""/>
        <dsp:cNvSpPr/>
      </dsp:nvSpPr>
      <dsp:spPr>
        <a:xfrm>
          <a:off x="1402474" y="3727755"/>
          <a:ext cx="5609896" cy="0"/>
        </a:xfrm>
        <a:prstGeom prst="line">
          <a:avLst/>
        </a:prstGeom>
        <a:solidFill>
          <a:schemeClr val="accent2">
            <a:hueOff val="0"/>
            <a:satOff val="0"/>
            <a:lumOff val="0"/>
            <a:alphaOff val="0"/>
          </a:schemeClr>
        </a:solidFill>
        <a:ln w="1905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53D1B6-E1EC-4688-90F9-6E3F5CE842DD}">
      <dsp:nvSpPr>
        <dsp:cNvPr id="0" name=""/>
        <dsp:cNvSpPr/>
      </dsp:nvSpPr>
      <dsp:spPr>
        <a:xfrm>
          <a:off x="1507659" y="3772133"/>
          <a:ext cx="5504710" cy="887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latin typeface="Times" charset="0"/>
              <a:ea typeface="Times" charset="0"/>
              <a:cs typeface="Times" charset="0"/>
            </a:rPr>
            <a:t>In this sense, wholesalers can </a:t>
          </a:r>
          <a:r>
            <a:rPr lang="en-US" sz="1500" b="1" kern="1200" dirty="0">
              <a:latin typeface="Times" charset="0"/>
              <a:ea typeface="Times" charset="0"/>
              <a:cs typeface="Times" charset="0"/>
            </a:rPr>
            <a:t>unite knowledge </a:t>
          </a:r>
          <a:r>
            <a:rPr lang="en-US" sz="1500" kern="1200" dirty="0">
              <a:latin typeface="Times" charset="0"/>
              <a:ea typeface="Times" charset="0"/>
              <a:cs typeface="Times" charset="0"/>
            </a:rPr>
            <a:t>of the supplier base with information about the customer base and their specialized knowledge of customer needs </a:t>
          </a:r>
        </a:p>
      </dsp:txBody>
      <dsp:txXfrm>
        <a:off x="1507659" y="3772133"/>
        <a:ext cx="5504710" cy="887560"/>
      </dsp:txXfrm>
    </dsp:sp>
    <dsp:sp modelId="{899F1E72-47BB-4DB9-BF0C-0826A8FE0543}">
      <dsp:nvSpPr>
        <dsp:cNvPr id="0" name=""/>
        <dsp:cNvSpPr/>
      </dsp:nvSpPr>
      <dsp:spPr>
        <a:xfrm>
          <a:off x="1402474" y="4659694"/>
          <a:ext cx="5609896" cy="0"/>
        </a:xfrm>
        <a:prstGeom prst="line">
          <a:avLst/>
        </a:prstGeom>
        <a:solidFill>
          <a:schemeClr val="accent2">
            <a:hueOff val="0"/>
            <a:satOff val="0"/>
            <a:lumOff val="0"/>
            <a:alphaOff val="0"/>
          </a:schemeClr>
        </a:solidFill>
        <a:ln w="1905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latin typeface="Times New Roman Regular"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latin typeface="Times New Roman Regular" charset="0"/>
              </a:rPr>
              <a:t>5/23/2019</a:t>
            </a:fld>
            <a:endParaRPr dirty="0">
              <a:latin typeface="Times New Roman Regular"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latin typeface="Times New Roman Regular"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latin typeface="Times New Roman Regular" charset="0"/>
              </a:rPr>
              <a:t>‹#›</a:t>
            </a:fld>
            <a:endParaRPr dirty="0">
              <a:latin typeface="Times New Roman Regular" charset="0"/>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Times New Roman Regular"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Times New Roman Regular" charset="0"/>
              </a:defRPr>
            </a:lvl1pPr>
          </a:lstStyle>
          <a:p>
            <a:fld id="{A8CDE508-72C8-4AB5-AA9C-1584D31690E0}" type="datetimeFigureOut">
              <a:rPr lang="mr-IN" smtClean="0"/>
              <a:pPr/>
              <a:t>23-05-2019</a:t>
            </a:fld>
            <a:endParaRPr lang="mr-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Times New Roman Regular"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Times New Roman Regular" charset="0"/>
              </a:defRPr>
            </a:lvl1pPr>
          </a:lstStyle>
          <a:p>
            <a:fld id="{7FB667E1-E601-4AAF-B95C-B25720D70A60}" type="slidenum">
              <a:rPr lang="uk-UA" smtClean="0"/>
              <a:pPr/>
              <a:t>‹#›</a:t>
            </a:fld>
            <a:endParaRPr lang="uk-UA" dirty="0"/>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Times New Roman Regular" charset="0"/>
        <a:ea typeface="+mn-ea"/>
        <a:cs typeface="+mn-cs"/>
      </a:defRPr>
    </a:lvl1pPr>
    <a:lvl2pPr marL="457200" algn="l" defTabSz="914400" rtl="0" eaLnBrk="1" latinLnBrk="0" hangingPunct="1">
      <a:defRPr sz="1200" b="0" i="0" kern="1200">
        <a:solidFill>
          <a:schemeClr val="tx1"/>
        </a:solidFill>
        <a:latin typeface="Times New Roman Regular" charset="0"/>
        <a:ea typeface="+mn-ea"/>
        <a:cs typeface="+mn-cs"/>
      </a:defRPr>
    </a:lvl2pPr>
    <a:lvl3pPr marL="914400" algn="l" defTabSz="914400" rtl="0" eaLnBrk="1" latinLnBrk="0" hangingPunct="1">
      <a:defRPr sz="1200" b="0" i="0" kern="1200">
        <a:solidFill>
          <a:schemeClr val="tx1"/>
        </a:solidFill>
        <a:latin typeface="Times New Roman Regular" charset="0"/>
        <a:ea typeface="+mn-ea"/>
        <a:cs typeface="+mn-cs"/>
      </a:defRPr>
    </a:lvl3pPr>
    <a:lvl4pPr marL="1371600" algn="l" defTabSz="914400" rtl="0" eaLnBrk="1" latinLnBrk="0" hangingPunct="1">
      <a:defRPr sz="1200" b="0" i="0" kern="1200">
        <a:solidFill>
          <a:schemeClr val="tx1"/>
        </a:solidFill>
        <a:latin typeface="Times New Roman Regular" charset="0"/>
        <a:ea typeface="+mn-ea"/>
        <a:cs typeface="+mn-cs"/>
      </a:defRPr>
    </a:lvl4pPr>
    <a:lvl5pPr marL="1828800" algn="l" defTabSz="914400" rtl="0" eaLnBrk="1" latinLnBrk="0" hangingPunct="1">
      <a:defRPr sz="1200" b="0" i="0" kern="1200">
        <a:solidFill>
          <a:schemeClr val="tx1"/>
        </a:solidFill>
        <a:latin typeface="Times New Roman Regular"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extent, low concentration reflects the geographically distinct markets that marks most competition among wholesaler distributors. A single wholesaler distributor my totally dominate one region of a country, but account for a miniscule portion of   national sales . Thus, the apparent fragmentation of wholesale distribution does not reflect the true nature of concentration, as measured in any single region </a:t>
            </a:r>
          </a:p>
        </p:txBody>
      </p:sp>
      <p:sp>
        <p:nvSpPr>
          <p:cNvPr id="4" name="Slide Number Placeholder 3"/>
          <p:cNvSpPr>
            <a:spLocks noGrp="1"/>
          </p:cNvSpPr>
          <p:nvPr>
            <p:ph type="sldNum" sz="quarter" idx="5"/>
          </p:nvPr>
        </p:nvSpPr>
        <p:spPr/>
        <p:txBody>
          <a:bodyPr/>
          <a:lstStyle/>
          <a:p>
            <a:fld id="{7FB667E1-E601-4AAF-B95C-B25720D70A60}" type="slidenum">
              <a:rPr lang="en-US" smtClean="0"/>
              <a:t>14</a:t>
            </a:fld>
            <a:endParaRPr lang="en-US"/>
          </a:p>
        </p:txBody>
      </p:sp>
    </p:spTree>
    <p:extLst>
      <p:ext uri="{BB962C8B-B14F-4D97-AF65-F5344CB8AC3E}">
        <p14:creationId xmlns:p14="http://schemas.microsoft.com/office/powerpoint/2010/main" val="244984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28</a:t>
            </a:fld>
            <a:endParaRPr lang="en-US" dirty="0"/>
          </a:p>
        </p:txBody>
      </p:sp>
    </p:spTree>
    <p:extLst>
      <p:ext uri="{BB962C8B-B14F-4D97-AF65-F5344CB8AC3E}">
        <p14:creationId xmlns:p14="http://schemas.microsoft.com/office/powerpoint/2010/main" val="3691023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29</a:t>
            </a:fld>
            <a:endParaRPr lang="en-US" dirty="0"/>
          </a:p>
        </p:txBody>
      </p:sp>
    </p:spTree>
    <p:extLst>
      <p:ext uri="{BB962C8B-B14F-4D97-AF65-F5344CB8AC3E}">
        <p14:creationId xmlns:p14="http://schemas.microsoft.com/office/powerpoint/2010/main" val="217958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UU</a:t>
            </a:r>
          </a:p>
        </p:txBody>
      </p:sp>
      <p:sp>
        <p:nvSpPr>
          <p:cNvPr id="4" name="Slide Number Placeholder 3"/>
          <p:cNvSpPr>
            <a:spLocks noGrp="1"/>
          </p:cNvSpPr>
          <p:nvPr>
            <p:ph type="sldNum" sz="quarter" idx="5"/>
          </p:nvPr>
        </p:nvSpPr>
        <p:spPr/>
        <p:txBody>
          <a:bodyPr/>
          <a:lstStyle/>
          <a:p>
            <a:fld id="{7FB667E1-E601-4AAF-B95C-B25720D70A60}" type="slidenum">
              <a:rPr lang="en-US" smtClean="0"/>
              <a:t>30</a:t>
            </a:fld>
            <a:endParaRPr lang="en-US" dirty="0"/>
          </a:p>
        </p:txBody>
      </p:sp>
    </p:spTree>
    <p:extLst>
      <p:ext uri="{BB962C8B-B14F-4D97-AF65-F5344CB8AC3E}">
        <p14:creationId xmlns:p14="http://schemas.microsoft.com/office/powerpoint/2010/main" val="2356043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UU</a:t>
            </a:r>
          </a:p>
        </p:txBody>
      </p:sp>
      <p:sp>
        <p:nvSpPr>
          <p:cNvPr id="4" name="Slide Number Placeholder 3"/>
          <p:cNvSpPr>
            <a:spLocks noGrp="1"/>
          </p:cNvSpPr>
          <p:nvPr>
            <p:ph type="sldNum" sz="quarter" idx="5"/>
          </p:nvPr>
        </p:nvSpPr>
        <p:spPr/>
        <p:txBody>
          <a:bodyPr/>
          <a:lstStyle/>
          <a:p>
            <a:fld id="{7FB667E1-E601-4AAF-B95C-B25720D70A60}" type="slidenum">
              <a:rPr lang="en-US" smtClean="0"/>
              <a:t>32</a:t>
            </a:fld>
            <a:endParaRPr lang="en-US" dirty="0"/>
          </a:p>
        </p:txBody>
      </p:sp>
    </p:spTree>
    <p:extLst>
      <p:ext uri="{BB962C8B-B14F-4D97-AF65-F5344CB8AC3E}">
        <p14:creationId xmlns:p14="http://schemas.microsoft.com/office/powerpoint/2010/main" val="3150615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36</a:t>
            </a:fld>
            <a:endParaRPr lang="en-US" dirty="0"/>
          </a:p>
        </p:txBody>
      </p:sp>
    </p:spTree>
    <p:extLst>
      <p:ext uri="{BB962C8B-B14F-4D97-AF65-F5344CB8AC3E}">
        <p14:creationId xmlns:p14="http://schemas.microsoft.com/office/powerpoint/2010/main" val="1786525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37</a:t>
            </a:fld>
            <a:endParaRPr lang="en-US" dirty="0"/>
          </a:p>
        </p:txBody>
      </p:sp>
    </p:spTree>
    <p:extLst>
      <p:ext uri="{BB962C8B-B14F-4D97-AF65-F5344CB8AC3E}">
        <p14:creationId xmlns:p14="http://schemas.microsoft.com/office/powerpoint/2010/main" val="1151748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38</a:t>
            </a:fld>
            <a:endParaRPr lang="en-US" dirty="0"/>
          </a:p>
        </p:txBody>
      </p:sp>
    </p:spTree>
    <p:extLst>
      <p:ext uri="{BB962C8B-B14F-4D97-AF65-F5344CB8AC3E}">
        <p14:creationId xmlns:p14="http://schemas.microsoft.com/office/powerpoint/2010/main" val="3795395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39</a:t>
            </a:fld>
            <a:endParaRPr lang="en-US" dirty="0"/>
          </a:p>
        </p:txBody>
      </p:sp>
    </p:spTree>
    <p:extLst>
      <p:ext uri="{BB962C8B-B14F-4D97-AF65-F5344CB8AC3E}">
        <p14:creationId xmlns:p14="http://schemas.microsoft.com/office/powerpoint/2010/main" val="3895351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40</a:t>
            </a:fld>
            <a:endParaRPr lang="en-US" dirty="0"/>
          </a:p>
        </p:txBody>
      </p:sp>
    </p:spTree>
    <p:extLst>
      <p:ext uri="{BB962C8B-B14F-4D97-AF65-F5344CB8AC3E}">
        <p14:creationId xmlns:p14="http://schemas.microsoft.com/office/powerpoint/2010/main" val="1222975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41</a:t>
            </a:fld>
            <a:endParaRPr lang="en-US" dirty="0"/>
          </a:p>
        </p:txBody>
      </p:sp>
    </p:spTree>
    <p:extLst>
      <p:ext uri="{BB962C8B-B14F-4D97-AF65-F5344CB8AC3E}">
        <p14:creationId xmlns:p14="http://schemas.microsoft.com/office/powerpoint/2010/main" val="2017740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on paper it looks like an extra layer and hence prompts some confusion about its existence,  the master distributor actually creates a stable, prosperous system that suits all parties.  to understand its value, we have to ask: what functions would be pushed onto some other player in the channel if their master distributor were eliminated ? </a:t>
            </a:r>
          </a:p>
        </p:txBody>
      </p:sp>
      <p:sp>
        <p:nvSpPr>
          <p:cNvPr id="4" name="Slide Number Placeholder 3"/>
          <p:cNvSpPr>
            <a:spLocks noGrp="1"/>
          </p:cNvSpPr>
          <p:nvPr>
            <p:ph type="sldNum" sz="quarter" idx="5"/>
          </p:nvPr>
        </p:nvSpPr>
        <p:spPr/>
        <p:txBody>
          <a:bodyPr/>
          <a:lstStyle/>
          <a:p>
            <a:fld id="{7FB667E1-E601-4AAF-B95C-B25720D70A60}" type="slidenum">
              <a:rPr lang="en-US" smtClean="0"/>
              <a:t>15</a:t>
            </a:fld>
            <a:endParaRPr lang="en-US"/>
          </a:p>
        </p:txBody>
      </p:sp>
    </p:spTree>
    <p:extLst>
      <p:ext uri="{BB962C8B-B14F-4D97-AF65-F5344CB8AC3E}">
        <p14:creationId xmlns:p14="http://schemas.microsoft.com/office/powerpoint/2010/main" val="8914262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42</a:t>
            </a:fld>
            <a:endParaRPr lang="en-US" dirty="0"/>
          </a:p>
        </p:txBody>
      </p:sp>
    </p:spTree>
    <p:extLst>
      <p:ext uri="{BB962C8B-B14F-4D97-AF65-F5344CB8AC3E}">
        <p14:creationId xmlns:p14="http://schemas.microsoft.com/office/powerpoint/2010/main" val="3949557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popular image of small wholesalers often contrasts with modern reality</a:t>
            </a:r>
          </a:p>
        </p:txBody>
      </p:sp>
      <p:sp>
        <p:nvSpPr>
          <p:cNvPr id="4" name="Slide Number Placeholder 3"/>
          <p:cNvSpPr>
            <a:spLocks noGrp="1"/>
          </p:cNvSpPr>
          <p:nvPr>
            <p:ph type="sldNum" sz="quarter" idx="5"/>
          </p:nvPr>
        </p:nvSpPr>
        <p:spPr/>
        <p:txBody>
          <a:bodyPr/>
          <a:lstStyle/>
          <a:p>
            <a:fld id="{7FB667E1-E601-4AAF-B95C-B25720D70A60}" type="slidenum">
              <a:rPr lang="en-US" smtClean="0"/>
              <a:t>45</a:t>
            </a:fld>
            <a:endParaRPr lang="en-US" dirty="0"/>
          </a:p>
        </p:txBody>
      </p:sp>
    </p:spTree>
    <p:extLst>
      <p:ext uri="{BB962C8B-B14F-4D97-AF65-F5344CB8AC3E}">
        <p14:creationId xmlns:p14="http://schemas.microsoft.com/office/powerpoint/2010/main" val="11934202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47</a:t>
            </a:fld>
            <a:endParaRPr lang="en-US" dirty="0"/>
          </a:p>
        </p:txBody>
      </p:sp>
    </p:spTree>
    <p:extLst>
      <p:ext uri="{BB962C8B-B14F-4D97-AF65-F5344CB8AC3E}">
        <p14:creationId xmlns:p14="http://schemas.microsoft.com/office/powerpoint/2010/main" val="21666701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49</a:t>
            </a:fld>
            <a:endParaRPr lang="en-US" dirty="0"/>
          </a:p>
        </p:txBody>
      </p:sp>
    </p:spTree>
    <p:extLst>
      <p:ext uri="{BB962C8B-B14F-4D97-AF65-F5344CB8AC3E}">
        <p14:creationId xmlns:p14="http://schemas.microsoft.com/office/powerpoint/2010/main" val="11857525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50</a:t>
            </a:fld>
            <a:endParaRPr lang="en-US" dirty="0"/>
          </a:p>
        </p:txBody>
      </p:sp>
    </p:spTree>
    <p:extLst>
      <p:ext uri="{BB962C8B-B14F-4D97-AF65-F5344CB8AC3E}">
        <p14:creationId xmlns:p14="http://schemas.microsoft.com/office/powerpoint/2010/main" val="37853683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51</a:t>
            </a:fld>
            <a:endParaRPr lang="en-US" dirty="0"/>
          </a:p>
        </p:txBody>
      </p:sp>
    </p:spTree>
    <p:extLst>
      <p:ext uri="{BB962C8B-B14F-4D97-AF65-F5344CB8AC3E}">
        <p14:creationId xmlns:p14="http://schemas.microsoft.com/office/powerpoint/2010/main" val="3945244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on paper it looks like an extra layer and hence prompts some confusion about its existence,  the master distributor actually creates a stable, prosperous system that suits all parties.  to understand its value, we have to ask: what functions would be pushed onto some other player in the channel if their master distributor were eliminated ? </a:t>
            </a:r>
          </a:p>
        </p:txBody>
      </p:sp>
      <p:sp>
        <p:nvSpPr>
          <p:cNvPr id="4" name="Slide Number Placeholder 3"/>
          <p:cNvSpPr>
            <a:spLocks noGrp="1"/>
          </p:cNvSpPr>
          <p:nvPr>
            <p:ph type="sldNum" sz="quarter" idx="5"/>
          </p:nvPr>
        </p:nvSpPr>
        <p:spPr/>
        <p:txBody>
          <a:bodyPr/>
          <a:lstStyle/>
          <a:p>
            <a:fld id="{7FB667E1-E601-4AAF-B95C-B25720D70A60}" type="slidenum">
              <a:rPr lang="en-US" smtClean="0"/>
              <a:t>16</a:t>
            </a:fld>
            <a:endParaRPr lang="en-US"/>
          </a:p>
        </p:txBody>
      </p:sp>
    </p:spTree>
    <p:extLst>
      <p:ext uri="{BB962C8B-B14F-4D97-AF65-F5344CB8AC3E}">
        <p14:creationId xmlns:p14="http://schemas.microsoft.com/office/powerpoint/2010/main" val="1201316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surprisingly, the master distributor spends a lot on express delivery services.</a:t>
            </a:r>
          </a:p>
        </p:txBody>
      </p:sp>
      <p:sp>
        <p:nvSpPr>
          <p:cNvPr id="4" name="Slide Number Placeholder 3"/>
          <p:cNvSpPr>
            <a:spLocks noGrp="1"/>
          </p:cNvSpPr>
          <p:nvPr>
            <p:ph type="sldNum" sz="quarter" idx="5"/>
          </p:nvPr>
        </p:nvSpPr>
        <p:spPr/>
        <p:txBody>
          <a:bodyPr/>
          <a:lstStyle/>
          <a:p>
            <a:fld id="{7FB667E1-E601-4AAF-B95C-B25720D70A60}" type="slidenum">
              <a:rPr lang="en-US" smtClean="0"/>
              <a:t>18</a:t>
            </a:fld>
            <a:endParaRPr lang="en-US"/>
          </a:p>
        </p:txBody>
      </p:sp>
    </p:spTree>
    <p:extLst>
      <p:ext uri="{BB962C8B-B14F-4D97-AF65-F5344CB8AC3E}">
        <p14:creationId xmlns:p14="http://schemas.microsoft.com/office/powerpoint/2010/main" val="1190788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Competitive pressures have driven their b2b customers to seek out such benefits, even as manufacturers rediscover that it often does not pay to provide individualized, direct services to all their distributors. </a:t>
            </a:r>
          </a:p>
        </p:txBody>
      </p:sp>
      <p:sp>
        <p:nvSpPr>
          <p:cNvPr id="4" name="Slide Number Placeholder 3"/>
          <p:cNvSpPr>
            <a:spLocks noGrp="1"/>
          </p:cNvSpPr>
          <p:nvPr>
            <p:ph type="sldNum" sz="quarter" idx="5"/>
          </p:nvPr>
        </p:nvSpPr>
        <p:spPr/>
        <p:txBody>
          <a:bodyPr/>
          <a:lstStyle/>
          <a:p>
            <a:fld id="{7FB667E1-E601-4AAF-B95C-B25720D70A60}" type="slidenum">
              <a:rPr lang="en-US" smtClean="0"/>
              <a:t>19</a:t>
            </a:fld>
            <a:endParaRPr lang="en-US"/>
          </a:p>
        </p:txBody>
      </p:sp>
    </p:spTree>
    <p:extLst>
      <p:ext uri="{BB962C8B-B14F-4D97-AF65-F5344CB8AC3E}">
        <p14:creationId xmlns:p14="http://schemas.microsoft.com/office/powerpoint/2010/main" val="1791550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Competitive pressures have driven their b2b customers to seek out such benefits, even as manufacturers rediscover that it often does not pay to provide individualized, direct services to all their distributors. </a:t>
            </a:r>
          </a:p>
        </p:txBody>
      </p:sp>
      <p:sp>
        <p:nvSpPr>
          <p:cNvPr id="4" name="Slide Number Placeholder 3"/>
          <p:cNvSpPr>
            <a:spLocks noGrp="1"/>
          </p:cNvSpPr>
          <p:nvPr>
            <p:ph type="sldNum" sz="quarter" idx="5"/>
          </p:nvPr>
        </p:nvSpPr>
        <p:spPr/>
        <p:txBody>
          <a:bodyPr/>
          <a:lstStyle/>
          <a:p>
            <a:fld id="{7FB667E1-E601-4AAF-B95C-B25720D70A60}" type="slidenum">
              <a:rPr lang="en-US" smtClean="0"/>
              <a:t>20</a:t>
            </a:fld>
            <a:endParaRPr lang="en-US"/>
          </a:p>
        </p:txBody>
      </p:sp>
    </p:spTree>
    <p:extLst>
      <p:ext uri="{BB962C8B-B14F-4D97-AF65-F5344CB8AC3E}">
        <p14:creationId xmlns:p14="http://schemas.microsoft.com/office/powerpoint/2010/main" val="3418459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24</a:t>
            </a:fld>
            <a:endParaRPr lang="en-US" dirty="0"/>
          </a:p>
        </p:txBody>
      </p:sp>
    </p:spTree>
    <p:extLst>
      <p:ext uri="{BB962C8B-B14F-4D97-AF65-F5344CB8AC3E}">
        <p14:creationId xmlns:p14="http://schemas.microsoft.com/office/powerpoint/2010/main" val="237790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25</a:t>
            </a:fld>
            <a:endParaRPr lang="en-US" dirty="0"/>
          </a:p>
        </p:txBody>
      </p:sp>
    </p:spTree>
    <p:extLst>
      <p:ext uri="{BB962C8B-B14F-4D97-AF65-F5344CB8AC3E}">
        <p14:creationId xmlns:p14="http://schemas.microsoft.com/office/powerpoint/2010/main" val="1104694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27</a:t>
            </a:fld>
            <a:endParaRPr lang="en-US"/>
          </a:p>
        </p:txBody>
      </p:sp>
    </p:spTree>
    <p:extLst>
      <p:ext uri="{BB962C8B-B14F-4D97-AF65-F5344CB8AC3E}">
        <p14:creationId xmlns:p14="http://schemas.microsoft.com/office/powerpoint/2010/main" val="1060048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DA4507-0085-9A47-9936-822E1B4B2591}" type="datetimeFigureOut">
              <a:rPr lang="en-US" smtClean="0"/>
              <a:t>5/23/2019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EF559A-4728-014B-92EC-AEBFD50D60B0}" type="slidenum">
              <a:rPr lang="en-US" smtClean="0"/>
              <a:t>‹#›</a:t>
            </a:fld>
            <a:endParaRPr lang="en-US" dirty="0"/>
          </a:p>
        </p:txBody>
      </p:sp>
    </p:spTree>
    <p:extLst>
      <p:ext uri="{BB962C8B-B14F-4D97-AF65-F5344CB8AC3E}">
        <p14:creationId xmlns:p14="http://schemas.microsoft.com/office/powerpoint/2010/main" val="2400166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DA4507-0085-9A47-9936-822E1B4B2591}" type="datetimeFigureOut">
              <a:rPr lang="en-US" smtClean="0"/>
              <a:t>5/23/2019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EF559A-4728-014B-92EC-AEBFD50D60B0}" type="slidenum">
              <a:rPr lang="en-US" smtClean="0"/>
              <a:t>‹#›</a:t>
            </a:fld>
            <a:endParaRPr lang="en-US" dirty="0"/>
          </a:p>
        </p:txBody>
      </p:sp>
    </p:spTree>
    <p:extLst>
      <p:ext uri="{BB962C8B-B14F-4D97-AF65-F5344CB8AC3E}">
        <p14:creationId xmlns:p14="http://schemas.microsoft.com/office/powerpoint/2010/main" val="3336736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DA4507-0085-9A47-9936-822E1B4B2591}" type="datetimeFigureOut">
              <a:rPr lang="en-US" smtClean="0"/>
              <a:t>5/23/2019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EF559A-4728-014B-92EC-AEBFD50D60B0}" type="slidenum">
              <a:rPr lang="en-US" smtClean="0"/>
              <a:t>‹#›</a:t>
            </a:fld>
            <a:endParaRPr lang="en-US" dirty="0"/>
          </a:p>
        </p:txBody>
      </p:sp>
    </p:spTree>
    <p:extLst>
      <p:ext uri="{BB962C8B-B14F-4D97-AF65-F5344CB8AC3E}">
        <p14:creationId xmlns:p14="http://schemas.microsoft.com/office/powerpoint/2010/main" val="749990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8DA4507-0085-9A47-9936-822E1B4B2591}" type="datetimeFigureOut">
              <a:rPr lang="en-US" smtClean="0"/>
              <a:t>5/23/2019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EF559A-4728-014B-92EC-AEBFD50D60B0}" type="slidenum">
              <a:rPr lang="en-US" smtClean="0"/>
              <a:t>‹#›</a:t>
            </a:fld>
            <a:endParaRPr lang="en-US" dirty="0"/>
          </a:p>
        </p:txBody>
      </p:sp>
    </p:spTree>
    <p:extLst>
      <p:ext uri="{BB962C8B-B14F-4D97-AF65-F5344CB8AC3E}">
        <p14:creationId xmlns:p14="http://schemas.microsoft.com/office/powerpoint/2010/main" val="1077779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DA4507-0085-9A47-9936-822E1B4B2591}" type="datetimeFigureOut">
              <a:rPr lang="en-US" smtClean="0"/>
              <a:t>5/23/2019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EF559A-4728-014B-92EC-AEBFD50D60B0}" type="slidenum">
              <a:rPr lang="en-US" smtClean="0"/>
              <a:t>‹#›</a:t>
            </a:fld>
            <a:endParaRPr lang="en-US" dirty="0"/>
          </a:p>
        </p:txBody>
      </p:sp>
    </p:spTree>
    <p:extLst>
      <p:ext uri="{BB962C8B-B14F-4D97-AF65-F5344CB8AC3E}">
        <p14:creationId xmlns:p14="http://schemas.microsoft.com/office/powerpoint/2010/main" val="2031316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DA4507-0085-9A47-9936-822E1B4B2591}" type="datetimeFigureOut">
              <a:rPr lang="en-US" smtClean="0"/>
              <a:t>5/23/2019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EF559A-4728-014B-92EC-AEBFD50D60B0}" type="slidenum">
              <a:rPr lang="en-US" smtClean="0"/>
              <a:t>‹#›</a:t>
            </a:fld>
            <a:endParaRPr lang="en-US" dirty="0"/>
          </a:p>
        </p:txBody>
      </p:sp>
    </p:spTree>
    <p:extLst>
      <p:ext uri="{BB962C8B-B14F-4D97-AF65-F5344CB8AC3E}">
        <p14:creationId xmlns:p14="http://schemas.microsoft.com/office/powerpoint/2010/main" val="1427094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8DA4507-0085-9A47-9936-822E1B4B2591}" type="datetimeFigureOut">
              <a:rPr lang="en-US" smtClean="0"/>
              <a:t>5/23/2019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EF559A-4728-014B-92EC-AEBFD50D60B0}" type="slidenum">
              <a:rPr lang="en-US" smtClean="0"/>
              <a:t>‹#›</a:t>
            </a:fld>
            <a:endParaRPr lang="en-US" dirty="0"/>
          </a:p>
        </p:txBody>
      </p:sp>
    </p:spTree>
    <p:extLst>
      <p:ext uri="{BB962C8B-B14F-4D97-AF65-F5344CB8AC3E}">
        <p14:creationId xmlns:p14="http://schemas.microsoft.com/office/powerpoint/2010/main" val="4215456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DA4507-0085-9A47-9936-822E1B4B2591}" type="datetimeFigureOut">
              <a:rPr lang="en-US" smtClean="0"/>
              <a:t>5/23/2019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4EF559A-4728-014B-92EC-AEBFD50D60B0}" type="slidenum">
              <a:rPr lang="en-US" smtClean="0"/>
              <a:t>‹#›</a:t>
            </a:fld>
            <a:endParaRPr lang="en-US" dirty="0"/>
          </a:p>
        </p:txBody>
      </p:sp>
    </p:spTree>
    <p:extLst>
      <p:ext uri="{BB962C8B-B14F-4D97-AF65-F5344CB8AC3E}">
        <p14:creationId xmlns:p14="http://schemas.microsoft.com/office/powerpoint/2010/main" val="10258797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DA4507-0085-9A47-9936-822E1B4B2591}" type="datetimeFigureOut">
              <a:rPr lang="en-US" smtClean="0"/>
              <a:t>5/23/2019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4EF559A-4728-014B-92EC-AEBFD50D60B0}" type="slidenum">
              <a:rPr lang="en-US" smtClean="0"/>
              <a:t>‹#›</a:t>
            </a:fld>
            <a:endParaRPr lang="en-US" dirty="0"/>
          </a:p>
        </p:txBody>
      </p:sp>
    </p:spTree>
    <p:extLst>
      <p:ext uri="{BB962C8B-B14F-4D97-AF65-F5344CB8AC3E}">
        <p14:creationId xmlns:p14="http://schemas.microsoft.com/office/powerpoint/2010/main" val="26531669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DA4507-0085-9A47-9936-822E1B4B2591}" type="datetimeFigureOut">
              <a:rPr lang="en-US" smtClean="0"/>
              <a:t>5/23/2019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4EF559A-4728-014B-92EC-AEBFD50D60B0}" type="slidenum">
              <a:rPr lang="en-US" smtClean="0"/>
              <a:t>‹#›</a:t>
            </a:fld>
            <a:endParaRPr lang="en-US" dirty="0"/>
          </a:p>
        </p:txBody>
      </p:sp>
    </p:spTree>
    <p:extLst>
      <p:ext uri="{BB962C8B-B14F-4D97-AF65-F5344CB8AC3E}">
        <p14:creationId xmlns:p14="http://schemas.microsoft.com/office/powerpoint/2010/main" val="23608719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DA4507-0085-9A47-9936-822E1B4B2591}" type="datetimeFigureOut">
              <a:rPr lang="en-US" smtClean="0"/>
              <a:t>5/23/2019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EF559A-4728-014B-92EC-AEBFD50D60B0}" type="slidenum">
              <a:rPr lang="en-US" smtClean="0"/>
              <a:t>‹#›</a:t>
            </a:fld>
            <a:endParaRPr lang="en-US" dirty="0"/>
          </a:p>
        </p:txBody>
      </p:sp>
    </p:spTree>
    <p:extLst>
      <p:ext uri="{BB962C8B-B14F-4D97-AF65-F5344CB8AC3E}">
        <p14:creationId xmlns:p14="http://schemas.microsoft.com/office/powerpoint/2010/main" val="639458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DA4507-0085-9A47-9936-822E1B4B2591}" type="datetimeFigureOut">
              <a:rPr lang="en-US" smtClean="0"/>
              <a:t>5/23/2019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EF559A-4728-014B-92EC-AEBFD50D60B0}" type="slidenum">
              <a:rPr lang="en-US" smtClean="0"/>
              <a:t>‹#›</a:t>
            </a:fld>
            <a:endParaRPr lang="en-US" dirty="0"/>
          </a:p>
        </p:txBody>
      </p:sp>
    </p:spTree>
    <p:extLst>
      <p:ext uri="{BB962C8B-B14F-4D97-AF65-F5344CB8AC3E}">
        <p14:creationId xmlns:p14="http://schemas.microsoft.com/office/powerpoint/2010/main" val="2453333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DA4507-0085-9A47-9936-822E1B4B2591}" type="datetimeFigureOut">
              <a:rPr lang="en-US" smtClean="0"/>
              <a:t>5/23/2019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EF559A-4728-014B-92EC-AEBFD50D60B0}" type="slidenum">
              <a:rPr lang="en-US" smtClean="0"/>
              <a:t>‹#›</a:t>
            </a:fld>
            <a:endParaRPr lang="en-US" dirty="0"/>
          </a:p>
        </p:txBody>
      </p:sp>
    </p:spTree>
    <p:extLst>
      <p:ext uri="{BB962C8B-B14F-4D97-AF65-F5344CB8AC3E}">
        <p14:creationId xmlns:p14="http://schemas.microsoft.com/office/powerpoint/2010/main" val="34844192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DA4507-0085-9A47-9936-822E1B4B2591}" type="datetimeFigureOut">
              <a:rPr lang="en-US" smtClean="0"/>
              <a:t>5/23/2019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EF559A-4728-014B-92EC-AEBFD50D60B0}" type="slidenum">
              <a:rPr lang="en-US" smtClean="0"/>
              <a:t>‹#›</a:t>
            </a:fld>
            <a:endParaRPr lang="en-US" dirty="0"/>
          </a:p>
        </p:txBody>
      </p:sp>
    </p:spTree>
    <p:extLst>
      <p:ext uri="{BB962C8B-B14F-4D97-AF65-F5344CB8AC3E}">
        <p14:creationId xmlns:p14="http://schemas.microsoft.com/office/powerpoint/2010/main" val="671995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DA4507-0085-9A47-9936-822E1B4B2591}" type="datetimeFigureOut">
              <a:rPr lang="en-US" smtClean="0"/>
              <a:t>5/23/2019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EF559A-4728-014B-92EC-AEBFD50D60B0}" type="slidenum">
              <a:rPr lang="en-US" smtClean="0"/>
              <a:t>‹#›</a:t>
            </a:fld>
            <a:endParaRPr lang="en-US" dirty="0"/>
          </a:p>
        </p:txBody>
      </p:sp>
    </p:spTree>
    <p:extLst>
      <p:ext uri="{BB962C8B-B14F-4D97-AF65-F5344CB8AC3E}">
        <p14:creationId xmlns:p14="http://schemas.microsoft.com/office/powerpoint/2010/main" val="13373138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fld id="{B61BEF0D-F0BB-DE4B-95CE-6DB70DBA9567}" type="datetimeFigureOut">
              <a:rPr lang="en-US" smtClean="0"/>
              <a:pPr/>
              <a:t>5/23/2019</a:t>
            </a:fld>
            <a:endParaRPr lang="en-US" dirty="0"/>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D57F1E4F-1CFF-5643-939E-217C01CDF565}" type="slidenum">
              <a:rPr lang="en-US" smtClean="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562416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66FFC4-1542-4DAA-837B-D6921D33E8CC}" type="datetime1">
              <a:rPr lang="en-US" smtClean="0"/>
              <a:pPr/>
              <a:t>5/23/2019</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CA8D9AD5-F248-4919-864A-CFD76CC027D6}" type="slidenum">
              <a:rPr lang="en-US" smtClean="0"/>
              <a:pPr/>
              <a:t>‹#›</a:t>
            </a:fld>
            <a:endParaRPr lang="en-US" dirty="0"/>
          </a:p>
        </p:txBody>
      </p:sp>
    </p:spTree>
    <p:extLst>
      <p:ext uri="{BB962C8B-B14F-4D97-AF65-F5344CB8AC3E}">
        <p14:creationId xmlns:p14="http://schemas.microsoft.com/office/powerpoint/2010/main" val="1375815513"/>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5CF9C1-51F7-4E92-A279-1FFCE980DDD9}" type="datetime1">
              <a:rPr lang="en-US" smtClean="0"/>
              <a:t>5/23/2019</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CA8D9AD5-F248-4919-864A-CFD76CC027D6}" type="slidenum">
              <a:rPr lang="en-US" smtClean="0"/>
              <a:t>‹#›</a:t>
            </a:fld>
            <a:endParaRPr lang="en-US" dirty="0"/>
          </a:p>
        </p:txBody>
      </p:sp>
    </p:spTree>
    <p:extLst>
      <p:ext uri="{BB962C8B-B14F-4D97-AF65-F5344CB8AC3E}">
        <p14:creationId xmlns:p14="http://schemas.microsoft.com/office/powerpoint/2010/main" val="145453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A66FFC4-1542-4DAA-837B-D6921D33E8CC}" type="datetime1">
              <a:rPr lang="en-US" smtClean="0"/>
              <a:pPr/>
              <a:t>5/23/2019</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CA8D9AD5-F248-4919-864A-CFD76CC027D6}" type="slidenum">
              <a:rPr lang="en-US" smtClean="0"/>
              <a:pPr/>
              <a:t>‹#›</a:t>
            </a:fld>
            <a:endParaRPr lang="en-US" dirty="0"/>
          </a:p>
        </p:txBody>
      </p:sp>
    </p:spTree>
    <p:extLst>
      <p:ext uri="{BB962C8B-B14F-4D97-AF65-F5344CB8AC3E}">
        <p14:creationId xmlns:p14="http://schemas.microsoft.com/office/powerpoint/2010/main" val="985904404"/>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66FFC4-1542-4DAA-837B-D6921D33E8CC}" type="datetime1">
              <a:rPr lang="en-US" smtClean="0"/>
              <a:pPr/>
              <a:t>5/23/2019</a:t>
            </a:fld>
            <a:endParaRPr lang="en-US" dirty="0"/>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CA8D9AD5-F248-4919-864A-CFD76CC027D6}" type="slidenum">
              <a:rPr lang="en-US" smtClean="0"/>
              <a:pPr/>
              <a:t>‹#›</a:t>
            </a:fld>
            <a:endParaRPr lang="en-US" dirty="0"/>
          </a:p>
        </p:txBody>
      </p:sp>
    </p:spTree>
    <p:extLst>
      <p:ext uri="{BB962C8B-B14F-4D97-AF65-F5344CB8AC3E}">
        <p14:creationId xmlns:p14="http://schemas.microsoft.com/office/powerpoint/2010/main" val="3386093603"/>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0605C7-DA32-47E3-8E60-0B60D86BAF89}" type="datetime1">
              <a:rPr lang="en-US" smtClean="0"/>
              <a:t>5/23/2019</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CA8D9AD5-F248-4919-864A-CFD76CC027D6}" type="slidenum">
              <a:rPr lang="en-US" smtClean="0"/>
              <a:t>‹#›</a:t>
            </a:fld>
            <a:endParaRPr lang="en-US" dirty="0"/>
          </a:p>
        </p:txBody>
      </p:sp>
    </p:spTree>
    <p:extLst>
      <p:ext uri="{BB962C8B-B14F-4D97-AF65-F5344CB8AC3E}">
        <p14:creationId xmlns:p14="http://schemas.microsoft.com/office/powerpoint/2010/main" val="1579148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89260F-252E-49E9-8B36-9D774100BA25}" type="datetime1">
              <a:rPr lang="en-US" smtClean="0"/>
              <a:t>5/23/2019</a:t>
            </a:fld>
            <a:endParaRPr lang="en-US" dirty="0"/>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p:txBody>
          <a:bodyPr/>
          <a:lstStyle/>
          <a:p>
            <a:fld id="{CA8D9AD5-F248-4919-864A-CFD76CC027D6}" type="slidenum">
              <a:rPr lang="en-US" smtClean="0"/>
              <a:t>‹#›</a:t>
            </a:fld>
            <a:endParaRPr lang="en-US" dirty="0"/>
          </a:p>
        </p:txBody>
      </p:sp>
    </p:spTree>
    <p:extLst>
      <p:ext uri="{BB962C8B-B14F-4D97-AF65-F5344CB8AC3E}">
        <p14:creationId xmlns:p14="http://schemas.microsoft.com/office/powerpoint/2010/main" val="2258206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8DA4507-0085-9A47-9936-822E1B4B2591}" type="datetimeFigureOut">
              <a:rPr lang="en-US" smtClean="0"/>
              <a:t>5/23/2019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EF559A-4728-014B-92EC-AEBFD50D60B0}" type="slidenum">
              <a:rPr lang="en-US" smtClean="0"/>
              <a:t>‹#›</a:t>
            </a:fld>
            <a:endParaRPr lang="en-US" dirty="0"/>
          </a:p>
        </p:txBody>
      </p:sp>
    </p:spTree>
    <p:extLst>
      <p:ext uri="{BB962C8B-B14F-4D97-AF65-F5344CB8AC3E}">
        <p14:creationId xmlns:p14="http://schemas.microsoft.com/office/powerpoint/2010/main" val="2969986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66FFC4-1542-4DAA-837B-D6921D33E8CC}" type="datetime1">
              <a:rPr lang="en-US" smtClean="0"/>
              <a:pPr/>
              <a:t>5/23/2019</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CA8D9AD5-F248-4919-864A-CFD76CC027D6}" type="slidenum">
              <a:rPr lang="en-US" smtClean="0"/>
              <a:pPr/>
              <a:t>‹#›</a:t>
            </a:fld>
            <a:endParaRPr lang="en-US" dirty="0"/>
          </a:p>
        </p:txBody>
      </p:sp>
    </p:spTree>
    <p:extLst>
      <p:ext uri="{BB962C8B-B14F-4D97-AF65-F5344CB8AC3E}">
        <p14:creationId xmlns:p14="http://schemas.microsoft.com/office/powerpoint/2010/main" val="130460343"/>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52C8DE-E6DB-42D9-BE6D-D9F39E19B42A}" type="datetime1">
              <a:rPr lang="en-US" smtClean="0"/>
              <a:t>5/23/2019</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CA8D9AD5-F248-4919-864A-CFD76CC027D6}" type="slidenum">
              <a:rPr lang="en-US" smtClean="0"/>
              <a:t>‹#›</a:t>
            </a:fld>
            <a:endParaRPr lang="en-US" dirty="0"/>
          </a:p>
        </p:txBody>
      </p:sp>
    </p:spTree>
    <p:extLst>
      <p:ext uri="{BB962C8B-B14F-4D97-AF65-F5344CB8AC3E}">
        <p14:creationId xmlns:p14="http://schemas.microsoft.com/office/powerpoint/2010/main" val="1397145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66FFC4-1542-4DAA-837B-D6921D33E8CC}" type="datetime1">
              <a:rPr lang="en-US" smtClean="0"/>
              <a:pPr/>
              <a:t>5/23/2019</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CA8D9AD5-F248-4919-864A-CFD76CC027D6}" type="slidenum">
              <a:rPr lang="en-US" smtClean="0"/>
              <a:pPr/>
              <a:t>‹#›</a:t>
            </a:fld>
            <a:endParaRPr lang="en-US" dirty="0"/>
          </a:p>
        </p:txBody>
      </p:sp>
    </p:spTree>
    <p:extLst>
      <p:ext uri="{BB962C8B-B14F-4D97-AF65-F5344CB8AC3E}">
        <p14:creationId xmlns:p14="http://schemas.microsoft.com/office/powerpoint/2010/main" val="1565509591"/>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66FFC4-1542-4DAA-837B-D6921D33E8CC}" type="datetime1">
              <a:rPr lang="en-US" smtClean="0"/>
              <a:pPr/>
              <a:t>5/23/2019</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CA8D9AD5-F248-4919-864A-CFD76CC027D6}" type="slidenum">
              <a:rPr lang="en-US" smtClean="0"/>
              <a:pPr/>
              <a:t>‹#›</a:t>
            </a:fld>
            <a:endParaRPr lang="en-US" dirty="0"/>
          </a:p>
        </p:txBody>
      </p:sp>
    </p:spTree>
    <p:extLst>
      <p:ext uri="{BB962C8B-B14F-4D97-AF65-F5344CB8AC3E}">
        <p14:creationId xmlns:p14="http://schemas.microsoft.com/office/powerpoint/2010/main" val="95164677"/>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66FFC4-1542-4DAA-837B-D6921D33E8CC}" type="datetime1">
              <a:rPr lang="en-US" smtClean="0"/>
              <a:pPr/>
              <a:t>5/23/2019</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CA8D9AD5-F248-4919-864A-CFD76CC027D6}" type="slidenum">
              <a:rPr lang="en-US" smtClean="0"/>
              <a:pPr/>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b="0" i="0" dirty="0">
                <a:solidFill>
                  <a:schemeClr val="tx1"/>
                </a:solidFill>
                <a:effectLst/>
                <a:latin typeface="Times New Roman Regular" charset="0"/>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b="0" i="0" dirty="0">
                <a:solidFill>
                  <a:schemeClr val="tx1"/>
                </a:solidFill>
                <a:effectLst/>
                <a:latin typeface="Times New Roman Regular" charset="0"/>
              </a:rPr>
              <a:t>”</a:t>
            </a:r>
          </a:p>
        </p:txBody>
      </p:sp>
    </p:spTree>
    <p:extLst>
      <p:ext uri="{BB962C8B-B14F-4D97-AF65-F5344CB8AC3E}">
        <p14:creationId xmlns:p14="http://schemas.microsoft.com/office/powerpoint/2010/main" val="1443893735"/>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66FFC4-1542-4DAA-837B-D6921D33E8CC}" type="datetime1">
              <a:rPr lang="en-US" smtClean="0"/>
              <a:pPr/>
              <a:t>5/23/2019</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CA8D9AD5-F248-4919-864A-CFD76CC027D6}" type="slidenum">
              <a:rPr lang="en-US" smtClean="0"/>
              <a:pPr/>
              <a:t>‹#›</a:t>
            </a:fld>
            <a:endParaRPr lang="en-US" dirty="0"/>
          </a:p>
        </p:txBody>
      </p:sp>
    </p:spTree>
    <p:extLst>
      <p:ext uri="{BB962C8B-B14F-4D97-AF65-F5344CB8AC3E}">
        <p14:creationId xmlns:p14="http://schemas.microsoft.com/office/powerpoint/2010/main" val="2410507994"/>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A66FFC4-1542-4DAA-837B-D6921D33E8CC}" type="datetime1">
              <a:rPr lang="en-US" smtClean="0"/>
              <a:pPr/>
              <a:t>5/23/2019</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CA8D9AD5-F248-4919-864A-CFD76CC027D6}" type="slidenum">
              <a:rPr lang="en-US" smtClean="0"/>
              <a:pPr/>
              <a:t>‹#›</a:t>
            </a:fld>
            <a:endParaRPr lang="en-US" dirty="0"/>
          </a:p>
        </p:txBody>
      </p:sp>
    </p:spTree>
    <p:extLst>
      <p:ext uri="{BB962C8B-B14F-4D97-AF65-F5344CB8AC3E}">
        <p14:creationId xmlns:p14="http://schemas.microsoft.com/office/powerpoint/2010/main" val="940508423"/>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A66FFC4-1542-4DAA-837B-D6921D33E8CC}" type="datetime1">
              <a:rPr lang="en-US" smtClean="0"/>
              <a:pPr/>
              <a:t>5/23/2019</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CA8D9AD5-F248-4919-864A-CFD76CC027D6}" type="slidenum">
              <a:rPr lang="en-US" smtClean="0"/>
              <a:pPr/>
              <a:t>‹#›</a:t>
            </a:fld>
            <a:endParaRPr lang="en-US" dirty="0"/>
          </a:p>
        </p:txBody>
      </p:sp>
    </p:spTree>
    <p:extLst>
      <p:ext uri="{BB962C8B-B14F-4D97-AF65-F5344CB8AC3E}">
        <p14:creationId xmlns:p14="http://schemas.microsoft.com/office/powerpoint/2010/main" val="3781463498"/>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66FFC4-1542-4DAA-837B-D6921D33E8CC}" type="datetime1">
              <a:rPr lang="en-US" smtClean="0"/>
              <a:pPr/>
              <a:t>5/23/2019</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CA8D9AD5-F248-4919-864A-CFD76CC027D6}" type="slidenum">
              <a:rPr lang="en-US" smtClean="0"/>
              <a:pPr/>
              <a:t>‹#›</a:t>
            </a:fld>
            <a:endParaRPr lang="en-US" dirty="0"/>
          </a:p>
        </p:txBody>
      </p:sp>
    </p:spTree>
    <p:extLst>
      <p:ext uri="{BB962C8B-B14F-4D97-AF65-F5344CB8AC3E}">
        <p14:creationId xmlns:p14="http://schemas.microsoft.com/office/powerpoint/2010/main" val="2238528342"/>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66FFC4-1542-4DAA-837B-D6921D33E8CC}" type="datetime1">
              <a:rPr lang="en-US" smtClean="0"/>
              <a:pPr/>
              <a:t>5/23/2019</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CA8D9AD5-F248-4919-864A-CFD76CC027D6}" type="slidenum">
              <a:rPr lang="en-US" smtClean="0"/>
              <a:pPr/>
              <a:t>‹#›</a:t>
            </a:fld>
            <a:endParaRPr lang="en-US" dirty="0"/>
          </a:p>
        </p:txBody>
      </p:sp>
    </p:spTree>
    <p:extLst>
      <p:ext uri="{BB962C8B-B14F-4D97-AF65-F5344CB8AC3E}">
        <p14:creationId xmlns:p14="http://schemas.microsoft.com/office/powerpoint/2010/main" val="155093429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DA4507-0085-9A47-9936-822E1B4B2591}" type="datetimeFigureOut">
              <a:rPr lang="en-US" smtClean="0"/>
              <a:t>5/23/2019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EF559A-4728-014B-92EC-AEBFD50D60B0}" type="slidenum">
              <a:rPr lang="en-US" smtClean="0"/>
              <a:t>‹#›</a:t>
            </a:fld>
            <a:endParaRPr lang="en-US" dirty="0"/>
          </a:p>
        </p:txBody>
      </p:sp>
    </p:spTree>
    <p:extLst>
      <p:ext uri="{BB962C8B-B14F-4D97-AF65-F5344CB8AC3E}">
        <p14:creationId xmlns:p14="http://schemas.microsoft.com/office/powerpoint/2010/main" val="15405495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72A335-28DE-461F-86D4-4A540BEA59B0}" type="datetime1">
              <a:rPr lang="en-US" smtClean="0"/>
              <a:t>5/23/2019</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a:xfrm>
            <a:off x="10558300" y="5956137"/>
            <a:ext cx="1052508" cy="365125"/>
          </a:xfrm>
        </p:spPr>
        <p:txBody>
          <a:bodyPr/>
          <a:lstStyle/>
          <a:p>
            <a:fld id="{CA8D9AD5-F248-4919-864A-CFD76CC027D6}" type="slidenum">
              <a:rPr lang="en-US" smtClean="0"/>
              <a:t>‹#›</a:t>
            </a:fld>
            <a:endParaRPr lang="en-US" dirty="0"/>
          </a:p>
        </p:txBody>
      </p:sp>
    </p:spTree>
    <p:extLst>
      <p:ext uri="{BB962C8B-B14F-4D97-AF65-F5344CB8AC3E}">
        <p14:creationId xmlns:p14="http://schemas.microsoft.com/office/powerpoint/2010/main" val="17044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DA4507-0085-9A47-9936-822E1B4B2591}" type="datetimeFigureOut">
              <a:rPr lang="en-US" smtClean="0"/>
              <a:t>5/23/2019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4EF559A-4728-014B-92EC-AEBFD50D60B0}" type="slidenum">
              <a:rPr lang="en-US" smtClean="0"/>
              <a:t>‹#›</a:t>
            </a:fld>
            <a:endParaRPr lang="en-US" dirty="0"/>
          </a:p>
        </p:txBody>
      </p:sp>
    </p:spTree>
    <p:extLst>
      <p:ext uri="{BB962C8B-B14F-4D97-AF65-F5344CB8AC3E}">
        <p14:creationId xmlns:p14="http://schemas.microsoft.com/office/powerpoint/2010/main" val="1196063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DA4507-0085-9A47-9936-822E1B4B2591}" type="datetimeFigureOut">
              <a:rPr lang="en-US" smtClean="0"/>
              <a:t>5/23/2019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4EF559A-4728-014B-92EC-AEBFD50D60B0}" type="slidenum">
              <a:rPr lang="en-US" smtClean="0"/>
              <a:t>‹#›</a:t>
            </a:fld>
            <a:endParaRPr lang="en-US" dirty="0"/>
          </a:p>
        </p:txBody>
      </p:sp>
    </p:spTree>
    <p:extLst>
      <p:ext uri="{BB962C8B-B14F-4D97-AF65-F5344CB8AC3E}">
        <p14:creationId xmlns:p14="http://schemas.microsoft.com/office/powerpoint/2010/main" val="1476865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DA4507-0085-9A47-9936-822E1B4B2591}" type="datetimeFigureOut">
              <a:rPr lang="en-US" smtClean="0"/>
              <a:t>5/23/2019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4EF559A-4728-014B-92EC-AEBFD50D60B0}" type="slidenum">
              <a:rPr lang="en-US" smtClean="0"/>
              <a:t>‹#›</a:t>
            </a:fld>
            <a:endParaRPr lang="en-US" dirty="0"/>
          </a:p>
        </p:txBody>
      </p:sp>
    </p:spTree>
    <p:extLst>
      <p:ext uri="{BB962C8B-B14F-4D97-AF65-F5344CB8AC3E}">
        <p14:creationId xmlns:p14="http://schemas.microsoft.com/office/powerpoint/2010/main" val="1091018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DA4507-0085-9A47-9936-822E1B4B2591}" type="datetimeFigureOut">
              <a:rPr lang="en-US" smtClean="0"/>
              <a:t>5/23/2019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EF559A-4728-014B-92EC-AEBFD50D60B0}" type="slidenum">
              <a:rPr lang="en-US" smtClean="0"/>
              <a:t>‹#›</a:t>
            </a:fld>
            <a:endParaRPr lang="en-US" dirty="0"/>
          </a:p>
        </p:txBody>
      </p:sp>
    </p:spTree>
    <p:extLst>
      <p:ext uri="{BB962C8B-B14F-4D97-AF65-F5344CB8AC3E}">
        <p14:creationId xmlns:p14="http://schemas.microsoft.com/office/powerpoint/2010/main" val="3275212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DA4507-0085-9A47-9936-822E1B4B2591}" type="datetimeFigureOut">
              <a:rPr lang="en-US" smtClean="0"/>
              <a:t>5/23/2019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EF559A-4728-014B-92EC-AEBFD50D60B0}" type="slidenum">
              <a:rPr lang="en-US" smtClean="0"/>
              <a:t>‹#›</a:t>
            </a:fld>
            <a:endParaRPr lang="en-US" dirty="0"/>
          </a:p>
        </p:txBody>
      </p:sp>
    </p:spTree>
    <p:extLst>
      <p:ext uri="{BB962C8B-B14F-4D97-AF65-F5344CB8AC3E}">
        <p14:creationId xmlns:p14="http://schemas.microsoft.com/office/powerpoint/2010/main" val="2714540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image" Target="../media/image3.jp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Times New Roman Regular" charset="0"/>
              </a:defRPr>
            </a:lvl1pPr>
          </a:lstStyle>
          <a:p>
            <a:fld id="{D8DA4507-0085-9A47-9936-822E1B4B2591}" type="datetimeFigureOut">
              <a:rPr lang="en-US" smtClean="0"/>
              <a:pPr/>
              <a:t>5/23/2019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Times New Roman Regular"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Times New Roman Regular" charset="0"/>
              </a:defRPr>
            </a:lvl1pPr>
          </a:lstStyle>
          <a:p>
            <a:fld id="{04EF559A-4728-014B-92EC-AEBFD50D60B0}" type="slidenum">
              <a:rPr lang="en-US" smtClean="0"/>
              <a:pPr/>
              <a:t>‹#›</a:t>
            </a:fld>
            <a:endParaRPr lang="en-US" dirty="0"/>
          </a:p>
        </p:txBody>
      </p:sp>
      <p:sp>
        <p:nvSpPr>
          <p:cNvPr id="7" name="MSIPCMContentMarking" descr="{&quot;HashCode&quot;:1561593418,&quot;Placement&quot;:&quot;Footer&quot;}">
            <a:extLst>
              <a:ext uri="{FF2B5EF4-FFF2-40B4-BE49-F238E27FC236}">
                <a16:creationId xmlns:a16="http://schemas.microsoft.com/office/drawing/2014/main" id="{B73A1441-F30C-41B6-896F-0654E79165E2}"/>
              </a:ext>
            </a:extLst>
          </p:cNvPr>
          <p:cNvSpPr txBox="1"/>
          <p:nvPr userDrawn="1"/>
        </p:nvSpPr>
        <p:spPr>
          <a:xfrm>
            <a:off x="0" y="6618048"/>
            <a:ext cx="2130404" cy="239952"/>
          </a:xfrm>
          <a:prstGeom prst="rect">
            <a:avLst/>
          </a:prstGeom>
          <a:noFill/>
        </p:spPr>
        <p:txBody>
          <a:bodyPr vert="horz" wrap="square" lIns="0" tIns="0" rIns="0" bIns="0" rtlCol="0" anchor="ctr" anchorCtr="1">
            <a:spAutoFit/>
          </a:bodyPr>
          <a:lstStyle/>
          <a:p>
            <a:pPr algn="l">
              <a:spcBef>
                <a:spcPts val="0"/>
              </a:spcBef>
              <a:spcAft>
                <a:spcPts val="0"/>
              </a:spcAft>
            </a:pPr>
            <a:r>
              <a:rPr lang="en-US" sz="900">
                <a:solidFill>
                  <a:srgbClr val="0078D7"/>
                </a:solidFill>
                <a:latin typeface="Rockwell" panose="02060603020205020403" pitchFamily="18" charset="0"/>
              </a:rPr>
              <a:t>Information Classification: General</a:t>
            </a:r>
          </a:p>
        </p:txBody>
      </p:sp>
    </p:spTree>
    <p:extLst>
      <p:ext uri="{BB962C8B-B14F-4D97-AF65-F5344CB8AC3E}">
        <p14:creationId xmlns:p14="http://schemas.microsoft.com/office/powerpoint/2010/main" val="211043412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b="0" i="0" kern="1200">
          <a:solidFill>
            <a:schemeClr val="tx1"/>
          </a:solidFill>
          <a:latin typeface="Times New Roman Regular"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Times New Roman Regular"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Times New Roman Regular"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imes New Roman Regular"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imes New Roman Regular"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imes New Roman Regular"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Times New Roman Regular" charset="0"/>
              </a:defRPr>
            </a:lvl1pPr>
          </a:lstStyle>
          <a:p>
            <a:fld id="{D8DA4507-0085-9A47-9936-822E1B4B2591}" type="datetimeFigureOut">
              <a:rPr lang="en-US" smtClean="0"/>
              <a:pPr/>
              <a:t>5/23/2019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Times New Roman Regular"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Times New Roman Regular" charset="0"/>
              </a:defRPr>
            </a:lvl1pPr>
          </a:lstStyle>
          <a:p>
            <a:fld id="{04EF559A-4728-014B-92EC-AEBFD50D60B0}" type="slidenum">
              <a:rPr lang="en-US" smtClean="0"/>
              <a:pPr/>
              <a:t>‹#›</a:t>
            </a:fld>
            <a:endParaRPr lang="en-US" dirty="0"/>
          </a:p>
        </p:txBody>
      </p:sp>
      <p:sp>
        <p:nvSpPr>
          <p:cNvPr id="7" name="MSIPCMContentMarking" descr="{&quot;HashCode&quot;:1561593418,&quot;Placement&quot;:&quot;Footer&quot;}">
            <a:extLst>
              <a:ext uri="{FF2B5EF4-FFF2-40B4-BE49-F238E27FC236}">
                <a16:creationId xmlns:a16="http://schemas.microsoft.com/office/drawing/2014/main" id="{5F466463-C8BB-4D37-B52A-D73A4712BC67}"/>
              </a:ext>
            </a:extLst>
          </p:cNvPr>
          <p:cNvSpPr txBox="1"/>
          <p:nvPr userDrawn="1"/>
        </p:nvSpPr>
        <p:spPr>
          <a:xfrm>
            <a:off x="0" y="6618048"/>
            <a:ext cx="2130404" cy="239952"/>
          </a:xfrm>
          <a:prstGeom prst="rect">
            <a:avLst/>
          </a:prstGeom>
          <a:noFill/>
        </p:spPr>
        <p:txBody>
          <a:bodyPr vert="horz" wrap="square" lIns="0" tIns="0" rIns="0" bIns="0" rtlCol="0" anchor="ctr" anchorCtr="1">
            <a:spAutoFit/>
          </a:bodyPr>
          <a:lstStyle/>
          <a:p>
            <a:pPr algn="l">
              <a:spcBef>
                <a:spcPts val="0"/>
              </a:spcBef>
              <a:spcAft>
                <a:spcPts val="0"/>
              </a:spcAft>
            </a:pPr>
            <a:r>
              <a:rPr lang="en-US" sz="900">
                <a:solidFill>
                  <a:srgbClr val="0078D7"/>
                </a:solidFill>
                <a:latin typeface="Rockwell" panose="02060603020205020403" pitchFamily="18" charset="0"/>
              </a:rPr>
              <a:t>Information Classification: General</a:t>
            </a:r>
          </a:p>
        </p:txBody>
      </p:sp>
    </p:spTree>
    <p:extLst>
      <p:ext uri="{BB962C8B-B14F-4D97-AF65-F5344CB8AC3E}">
        <p14:creationId xmlns:p14="http://schemas.microsoft.com/office/powerpoint/2010/main" val="299666414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b="0" i="0" kern="1200">
          <a:solidFill>
            <a:schemeClr val="tx1"/>
          </a:solidFill>
          <a:latin typeface="Times New Roman Regular"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Times New Roman Regular"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Times New Roman Regular"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Times New Roman Regular"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Times New Roman Regular"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Times New Roman Regular"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b="0" i="0" cap="all" baseline="0">
                <a:solidFill>
                  <a:schemeClr val="accent1">
                    <a:lumMod val="60000"/>
                    <a:lumOff val="40000"/>
                  </a:schemeClr>
                </a:solidFill>
                <a:latin typeface="Times New Roman Regular" charset="0"/>
              </a:defRPr>
            </a:lvl1pPr>
          </a:lstStyle>
          <a:p>
            <a:fld id="{2A66FFC4-1542-4DAA-837B-D6921D33E8CC}" type="datetime1">
              <a:rPr lang="en-US" smtClean="0"/>
              <a:pPr/>
              <a:t>5/23/2019</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b="0" i="0" cap="all" baseline="0">
                <a:solidFill>
                  <a:schemeClr val="accent1">
                    <a:lumMod val="60000"/>
                    <a:lumOff val="40000"/>
                  </a:schemeClr>
                </a:solidFill>
                <a:latin typeface="Times New Roman Regular" charset="0"/>
              </a:defRPr>
            </a:lvl1pPr>
          </a:lstStyle>
          <a:p>
            <a:r>
              <a:rPr lang="en-US" dirty="0"/>
              <a:t>Add a footer</a:t>
            </a:r>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b="0" i="0" cap="all" baseline="0">
                <a:solidFill>
                  <a:schemeClr val="accent1">
                    <a:lumMod val="60000"/>
                    <a:lumOff val="40000"/>
                  </a:schemeClr>
                </a:solidFill>
                <a:latin typeface="Times New Roman Regular" charset="0"/>
              </a:defRPr>
            </a:lvl1pPr>
          </a:lstStyle>
          <a:p>
            <a:fld id="{CA8D9AD5-F248-4919-864A-CFD76CC027D6}" type="slidenum">
              <a:rPr lang="en-US" smtClean="0"/>
              <a:pPr/>
              <a:t>‹#›</a:t>
            </a:fld>
            <a:endParaRPr lang="en-US" dirty="0"/>
          </a:p>
        </p:txBody>
      </p:sp>
      <p:sp>
        <p:nvSpPr>
          <p:cNvPr id="8" name="MSIPCMContentMarking" descr="{&quot;HashCode&quot;:1561593418,&quot;Placement&quot;:&quot;Footer&quot;}">
            <a:extLst>
              <a:ext uri="{FF2B5EF4-FFF2-40B4-BE49-F238E27FC236}">
                <a16:creationId xmlns:a16="http://schemas.microsoft.com/office/drawing/2014/main" id="{B6052FF2-AACC-4803-A074-E2937B8EC2D3}"/>
              </a:ext>
            </a:extLst>
          </p:cNvPr>
          <p:cNvSpPr txBox="1"/>
          <p:nvPr userDrawn="1"/>
        </p:nvSpPr>
        <p:spPr>
          <a:xfrm>
            <a:off x="0" y="6618048"/>
            <a:ext cx="2130404" cy="239952"/>
          </a:xfrm>
          <a:prstGeom prst="rect">
            <a:avLst/>
          </a:prstGeom>
          <a:noFill/>
        </p:spPr>
        <p:txBody>
          <a:bodyPr vert="horz" wrap="square" lIns="0" tIns="0" rIns="0" bIns="0" rtlCol="0" anchor="ctr" anchorCtr="1">
            <a:spAutoFit/>
          </a:bodyPr>
          <a:lstStyle/>
          <a:p>
            <a:pPr algn="l">
              <a:spcBef>
                <a:spcPts val="0"/>
              </a:spcBef>
              <a:spcAft>
                <a:spcPts val="0"/>
              </a:spcAft>
            </a:pPr>
            <a:r>
              <a:rPr lang="en-US" sz="900">
                <a:solidFill>
                  <a:srgbClr val="0078D7"/>
                </a:solidFill>
                <a:latin typeface="Rockwell" panose="02060603020205020403" pitchFamily="18" charset="0"/>
              </a:rPr>
              <a:t>Information Classification: General</a:t>
            </a:r>
          </a:p>
        </p:txBody>
      </p:sp>
    </p:spTree>
    <p:extLst>
      <p:ext uri="{BB962C8B-B14F-4D97-AF65-F5344CB8AC3E}">
        <p14:creationId xmlns:p14="http://schemas.microsoft.com/office/powerpoint/2010/main" val="398544441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5400" b="0" i="0" kern="1200" cap="all" baseline="0">
          <a:solidFill>
            <a:schemeClr val="accent1">
              <a:lumMod val="60000"/>
              <a:lumOff val="40000"/>
            </a:schemeClr>
          </a:solidFill>
          <a:effectLst/>
          <a:latin typeface="Times New Roman Regular" charset="0"/>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b="0" i="0" kern="1200" cap="all" baseline="0">
          <a:solidFill>
            <a:schemeClr val="tx1"/>
          </a:solidFill>
          <a:effectLst/>
          <a:latin typeface="Times New Roman Regular" charset="0"/>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b="0" i="0" kern="1200" cap="all" baseline="0">
          <a:solidFill>
            <a:schemeClr val="tx1"/>
          </a:solidFill>
          <a:effectLst/>
          <a:latin typeface="Times New Roman Regular" charset="0"/>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b="0" i="0" kern="1200" cap="all" baseline="0">
          <a:solidFill>
            <a:schemeClr val="tx1"/>
          </a:solidFill>
          <a:effectLst/>
          <a:latin typeface="Times New Roman Regular" charset="0"/>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b="0" i="0" kern="1200" cap="all" baseline="0">
          <a:solidFill>
            <a:schemeClr val="tx1"/>
          </a:solidFill>
          <a:effectLst/>
          <a:latin typeface="Times New Roman Regular" charset="0"/>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b="0" i="0" kern="1200" cap="all" baseline="0">
          <a:solidFill>
            <a:schemeClr val="tx1"/>
          </a:solidFill>
          <a:effectLst/>
          <a:latin typeface="Times New Roman Regular" charset="0"/>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hyperlink" Target="https://www.aquaticabath.ca/retailpartner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4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2" Type="http://schemas.openxmlformats.org/officeDocument/2006/relationships/hyperlink" Target="http://www.indsupply.com/affiliated-distributors" TargetMode="External"/><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40.xml"/><Relationship Id="rId4" Type="http://schemas.openxmlformats.org/officeDocument/2006/relationships/hyperlink" Target="http://wannabemaven.com/2014/02/amul-dairy-anand-visiting-the-milk-co-operative-that-gave-us-operation-flood/"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40.xml"/></Relationships>
</file>

<file path=ppt/slides/_rels/slide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hyperlink" Target="http://www.prweb.com/releases/2012/5/prweb9490795.htm" TargetMode="External"/><Relationship Id="rId2" Type="http://schemas.openxmlformats.org/officeDocument/2006/relationships/image" Target="../media/image6.jpg"/><Relationship Id="rId1" Type="http://schemas.openxmlformats.org/officeDocument/2006/relationships/slideLayout" Target="../slideLayouts/slideLayout4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136097" y="-182865"/>
            <a:ext cx="10988390" cy="4004431"/>
          </a:xfrm>
        </p:spPr>
        <p:txBody>
          <a:bodyPr>
            <a:normAutofit/>
          </a:bodyPr>
          <a:lstStyle/>
          <a:p>
            <a:r>
              <a:rPr lang="en-US" sz="5500" b="1" dirty="0">
                <a:solidFill>
                  <a:srgbClr val="0070C0"/>
                </a:solidFill>
                <a:latin typeface="Times" charset="0"/>
                <a:ea typeface="Times" charset="0"/>
                <a:cs typeface="Times" charset="0"/>
              </a:rPr>
              <a:t>Chapter 7</a:t>
            </a:r>
            <a:br>
              <a:rPr lang="en-US" sz="5500" b="1" dirty="0">
                <a:solidFill>
                  <a:srgbClr val="0070C0"/>
                </a:solidFill>
                <a:latin typeface="Times" charset="0"/>
                <a:ea typeface="Times" charset="0"/>
                <a:cs typeface="Times" charset="0"/>
              </a:rPr>
            </a:br>
            <a:r>
              <a:rPr lang="en-US" sz="5500" b="1" dirty="0">
                <a:solidFill>
                  <a:srgbClr val="0070C0"/>
                </a:solidFill>
                <a:latin typeface="Times" charset="0"/>
                <a:ea typeface="Times" charset="0"/>
                <a:cs typeface="Times" charset="0"/>
              </a:rPr>
              <a:t>Wholesaling Structures and Strategies</a:t>
            </a:r>
          </a:p>
        </p:txBody>
      </p:sp>
    </p:spTree>
    <p:extLst>
      <p:ext uri="{BB962C8B-B14F-4D97-AF65-F5344CB8AC3E}">
        <p14:creationId xmlns:p14="http://schemas.microsoft.com/office/powerpoint/2010/main" val="325067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91294-C2CC-4EAB-9A48-61E63172AC5B}"/>
              </a:ext>
            </a:extLst>
          </p:cNvPr>
          <p:cNvSpPr>
            <a:spLocks noGrp="1"/>
          </p:cNvSpPr>
          <p:nvPr>
            <p:ph type="title"/>
          </p:nvPr>
        </p:nvSpPr>
        <p:spPr>
          <a:xfrm>
            <a:off x="0" y="516456"/>
            <a:ext cx="11029616" cy="1013800"/>
          </a:xfrm>
        </p:spPr>
        <p:txBody>
          <a:bodyPr>
            <a:noAutofit/>
          </a:bodyPr>
          <a:lstStyle/>
          <a:p>
            <a:pPr algn="ctr"/>
            <a:r>
              <a:rPr lang="en-US" sz="4400" b="1" dirty="0">
                <a:solidFill>
                  <a:schemeClr val="accent1"/>
                </a:solidFill>
              </a:rPr>
              <a:t>wholesalers vs. distributors</a:t>
            </a:r>
          </a:p>
        </p:txBody>
      </p:sp>
      <p:sp>
        <p:nvSpPr>
          <p:cNvPr id="3" name="Content Placeholder 2">
            <a:extLst>
              <a:ext uri="{FF2B5EF4-FFF2-40B4-BE49-F238E27FC236}">
                <a16:creationId xmlns:a16="http://schemas.microsoft.com/office/drawing/2014/main" id="{45CA42D3-3C05-4C34-A0DE-F184BB53672B}"/>
              </a:ext>
            </a:extLst>
          </p:cNvPr>
          <p:cNvSpPr>
            <a:spLocks noGrp="1"/>
          </p:cNvSpPr>
          <p:nvPr>
            <p:ph idx="1"/>
          </p:nvPr>
        </p:nvSpPr>
        <p:spPr>
          <a:xfrm>
            <a:off x="219457" y="1530256"/>
            <a:ext cx="11521440" cy="4291424"/>
          </a:xfrm>
        </p:spPr>
        <p:txBody>
          <a:bodyPr>
            <a:normAutofit fontScale="92500" lnSpcReduction="20000"/>
          </a:bodyPr>
          <a:lstStyle/>
          <a:p>
            <a:r>
              <a:rPr lang="en-US" dirty="0"/>
              <a:t> Yeah there is a distinction between wholesalers and distributors (This terminology also varies from industry to industry)</a:t>
            </a:r>
          </a:p>
          <a:p>
            <a:pPr lvl="1"/>
            <a:r>
              <a:rPr lang="en-US" dirty="0"/>
              <a:t>Traditionally, “wholesaler” referred to a company that resold products to another intermediary such as a retailer </a:t>
            </a:r>
          </a:p>
          <a:p>
            <a:pPr marL="630000" lvl="2" indent="0">
              <a:buNone/>
            </a:pPr>
            <a:r>
              <a:rPr lang="en-US" dirty="0"/>
              <a:t>E.g. The pharmaceutical wholesale and resells prescription drugs to a retail pharmacy , which resells the product to a household consumer  </a:t>
            </a:r>
          </a:p>
          <a:p>
            <a:pPr lvl="1"/>
            <a:r>
              <a:rPr lang="en-US" dirty="0"/>
              <a:t>“Distributor” implies that the company resold products to industrial customers that would use the product </a:t>
            </a:r>
          </a:p>
          <a:p>
            <a:pPr marL="630000" lvl="2" indent="0">
              <a:buNone/>
            </a:pPr>
            <a:r>
              <a:rPr lang="en-US" dirty="0"/>
              <a:t>E. g.  a industrial maintenance distributor like Granger sells cutting tools to industrial customers that use those tools in their manufacturing facilities </a:t>
            </a:r>
          </a:p>
          <a:p>
            <a:pPr marL="36000" indent="0">
              <a:buNone/>
            </a:pPr>
            <a:r>
              <a:rPr lang="en-US" i="1" dirty="0"/>
              <a:t>Wholesaler-distributors have the </a:t>
            </a:r>
            <a:r>
              <a:rPr lang="en-US" b="1" i="1" dirty="0"/>
              <a:t>title</a:t>
            </a:r>
            <a:r>
              <a:rPr lang="en-US" i="1" dirty="0"/>
              <a:t> to the goods they resell - that is, they have the authority to set prices  And are defined primarily by the performance of an ownership channel function.</a:t>
            </a:r>
          </a:p>
          <a:p>
            <a:pPr marL="36000" indent="0">
              <a:buNone/>
            </a:pPr>
            <a:r>
              <a:rPr lang="en-US" i="1" dirty="0"/>
              <a:t>Assume no distinction between wholesaler and distributor.</a:t>
            </a:r>
          </a:p>
          <a:p>
            <a:endParaRPr lang="en-US" i="1" dirty="0"/>
          </a:p>
        </p:txBody>
      </p:sp>
    </p:spTree>
    <p:extLst>
      <p:ext uri="{BB962C8B-B14F-4D97-AF65-F5344CB8AC3E}">
        <p14:creationId xmlns:p14="http://schemas.microsoft.com/office/powerpoint/2010/main" val="875767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D4C06-2CB0-48A5-AFE5-AB6A7239D940}"/>
              </a:ext>
            </a:extLst>
          </p:cNvPr>
          <p:cNvSpPr>
            <a:spLocks noGrp="1"/>
          </p:cNvSpPr>
          <p:nvPr>
            <p:ph type="title"/>
          </p:nvPr>
        </p:nvSpPr>
        <p:spPr/>
        <p:txBody>
          <a:bodyPr/>
          <a:lstStyle/>
          <a:p>
            <a:pPr algn="ctr"/>
            <a:r>
              <a:rPr lang="en-US" b="1" dirty="0">
                <a:solidFill>
                  <a:schemeClr val="accent1"/>
                </a:solidFill>
              </a:rPr>
              <a:t>Agenda</a:t>
            </a:r>
          </a:p>
        </p:txBody>
      </p:sp>
      <p:sp>
        <p:nvSpPr>
          <p:cNvPr id="5" name="Content Placeholder 4">
            <a:extLst>
              <a:ext uri="{FF2B5EF4-FFF2-40B4-BE49-F238E27FC236}">
                <a16:creationId xmlns:a16="http://schemas.microsoft.com/office/drawing/2014/main" id="{123452D9-6F23-4E30-93CA-ACE345F24721}"/>
              </a:ext>
            </a:extLst>
          </p:cNvPr>
          <p:cNvSpPr>
            <a:spLocks noGrp="1"/>
          </p:cNvSpPr>
          <p:nvPr>
            <p:ph idx="1"/>
          </p:nvPr>
        </p:nvSpPr>
        <p:spPr>
          <a:xfrm>
            <a:off x="581192" y="1625600"/>
            <a:ext cx="11029615" cy="4233199"/>
          </a:xfrm>
        </p:spPr>
        <p:txBody>
          <a:bodyPr/>
          <a:lstStyle/>
          <a:p>
            <a:r>
              <a:rPr lang="en-US" dirty="0"/>
              <a:t>Learning Objectives</a:t>
            </a:r>
          </a:p>
          <a:p>
            <a:r>
              <a:rPr lang="en-US" dirty="0"/>
              <a:t>Introduction</a:t>
            </a:r>
          </a:p>
          <a:p>
            <a:r>
              <a:rPr lang="en-US" dirty="0">
                <a:solidFill>
                  <a:schemeClr val="accent1"/>
                </a:solidFill>
              </a:rPr>
              <a:t>The Wholesaler-Distributor Landscape</a:t>
            </a:r>
          </a:p>
          <a:p>
            <a:r>
              <a:rPr lang="en-US" dirty="0"/>
              <a:t>Wholesaling Strategies</a:t>
            </a:r>
          </a:p>
          <a:p>
            <a:r>
              <a:rPr lang="en-US" dirty="0"/>
              <a:t>Adapting to Trends in Wholesaling</a:t>
            </a:r>
          </a:p>
          <a:p>
            <a:r>
              <a:rPr lang="en-US" dirty="0"/>
              <a:t>Vertical Integration of Manufacturing into Wholesaling</a:t>
            </a:r>
          </a:p>
          <a:p>
            <a:r>
              <a:rPr lang="en-US" dirty="0"/>
              <a:t>Take-Aways</a:t>
            </a:r>
          </a:p>
        </p:txBody>
      </p:sp>
    </p:spTree>
    <p:extLst>
      <p:ext uri="{BB962C8B-B14F-4D97-AF65-F5344CB8AC3E}">
        <p14:creationId xmlns:p14="http://schemas.microsoft.com/office/powerpoint/2010/main" val="2145386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F6681E-5380-43A7-8B5A-C40EE10214A0}"/>
              </a:ext>
            </a:extLst>
          </p:cNvPr>
          <p:cNvSpPr>
            <a:spLocks noGrp="1"/>
          </p:cNvSpPr>
          <p:nvPr>
            <p:ph type="title"/>
          </p:nvPr>
        </p:nvSpPr>
        <p:spPr>
          <a:xfrm>
            <a:off x="4449960" y="1507414"/>
            <a:ext cx="7295507" cy="3703320"/>
          </a:xfrm>
        </p:spPr>
        <p:txBody>
          <a:bodyPr vert="horz" lIns="91440" tIns="45720" rIns="91440" bIns="45720" rtlCol="0" anchor="ctr">
            <a:normAutofit/>
          </a:bodyPr>
          <a:lstStyle/>
          <a:p>
            <a:pPr algn="ctr"/>
            <a:r>
              <a:rPr lang="en-US" sz="4800" b="1" dirty="0">
                <a:solidFill>
                  <a:schemeClr val="accent1"/>
                </a:solidFill>
              </a:rPr>
              <a:t>The wholesaler- distributor landscape </a:t>
            </a:r>
          </a:p>
        </p:txBody>
      </p:sp>
      <p:sp>
        <p:nvSpPr>
          <p:cNvPr id="5" name="Text Placeholder 4">
            <a:extLst>
              <a:ext uri="{FF2B5EF4-FFF2-40B4-BE49-F238E27FC236}">
                <a16:creationId xmlns:a16="http://schemas.microsoft.com/office/drawing/2014/main" id="{232DBB46-CE68-4B27-B47A-592B08944FE6}"/>
              </a:ext>
            </a:extLst>
          </p:cNvPr>
          <p:cNvSpPr>
            <a:spLocks noGrp="1"/>
          </p:cNvSpPr>
          <p:nvPr>
            <p:ph type="body" idx="1"/>
          </p:nvPr>
        </p:nvSpPr>
        <p:spPr>
          <a:xfrm>
            <a:off x="444342" y="1507414"/>
            <a:ext cx="3330781" cy="3703320"/>
          </a:xfrm>
          <a:ln w="57150">
            <a:noFill/>
          </a:ln>
        </p:spPr>
        <p:txBody>
          <a:bodyPr vert="horz" lIns="91440" tIns="45720" rIns="91440" bIns="45720" rtlCol="0" anchor="ctr">
            <a:normAutofit/>
          </a:bodyPr>
          <a:lstStyle/>
          <a:p>
            <a:pPr algn="r"/>
            <a:r>
              <a:rPr lang="en-US" sz="2000" dirty="0">
                <a:solidFill>
                  <a:schemeClr val="tx1"/>
                </a:solidFill>
              </a:rPr>
              <a:t>Master distributor    
other supply chain participants  </a:t>
            </a:r>
          </a:p>
        </p:txBody>
      </p:sp>
    </p:spTree>
    <p:extLst>
      <p:ext uri="{BB962C8B-B14F-4D97-AF65-F5344CB8AC3E}">
        <p14:creationId xmlns:p14="http://schemas.microsoft.com/office/powerpoint/2010/main" val="418931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6E164-5CD3-456F-AF3A-A438A7103F19}"/>
              </a:ext>
            </a:extLst>
          </p:cNvPr>
          <p:cNvSpPr>
            <a:spLocks noGrp="1"/>
          </p:cNvSpPr>
          <p:nvPr>
            <p:ph type="title"/>
          </p:nvPr>
        </p:nvSpPr>
        <p:spPr>
          <a:xfrm>
            <a:off x="315996" y="702156"/>
            <a:ext cx="11294812" cy="1013800"/>
          </a:xfrm>
        </p:spPr>
        <p:txBody>
          <a:bodyPr>
            <a:noAutofit/>
          </a:bodyPr>
          <a:lstStyle/>
          <a:p>
            <a:pPr algn="ctr"/>
            <a:r>
              <a:rPr lang="en-US" sz="3600" b="1" dirty="0">
                <a:solidFill>
                  <a:schemeClr val="accent1"/>
                </a:solidFill>
              </a:rPr>
              <a:t>The wholesaler-distributor landscape  </a:t>
            </a:r>
          </a:p>
        </p:txBody>
      </p:sp>
      <p:sp>
        <p:nvSpPr>
          <p:cNvPr id="3" name="Content Placeholder 2">
            <a:extLst>
              <a:ext uri="{FF2B5EF4-FFF2-40B4-BE49-F238E27FC236}">
                <a16:creationId xmlns:a16="http://schemas.microsoft.com/office/drawing/2014/main" id="{0C4A2299-E3AE-4057-B0C8-C4F5A4A7255E}"/>
              </a:ext>
            </a:extLst>
          </p:cNvPr>
          <p:cNvSpPr>
            <a:spLocks noGrp="1"/>
          </p:cNvSpPr>
          <p:nvPr>
            <p:ph idx="1"/>
          </p:nvPr>
        </p:nvSpPr>
        <p:spPr>
          <a:xfrm>
            <a:off x="315996" y="1389888"/>
            <a:ext cx="11560008" cy="4242816"/>
          </a:xfrm>
        </p:spPr>
        <p:txBody>
          <a:bodyPr>
            <a:noAutofit/>
          </a:bodyPr>
          <a:lstStyle/>
          <a:p>
            <a:r>
              <a:rPr lang="en-US" sz="1300" dirty="0"/>
              <a:t> The importance of wholesaler-distributors is striking in 2 main ways: in itself and because it is not particularly evident in the business press  </a:t>
            </a:r>
          </a:p>
          <a:p>
            <a:r>
              <a:rPr lang="en-US" sz="1300" dirty="0"/>
              <a:t>The wholesale sector has been subject to massive, decades-long waves of consolidation, industry by industry</a:t>
            </a:r>
          </a:p>
          <a:p>
            <a:pPr lvl="1"/>
            <a:r>
              <a:rPr lang="en-US" sz="1300" dirty="0"/>
              <a:t>The disappearance of two-thirds of companies in an industry  creates an atmosphere of panic and dread </a:t>
            </a:r>
          </a:p>
          <a:p>
            <a:pPr lvl="1"/>
            <a:r>
              <a:rPr lang="en-US" sz="1300" dirty="0"/>
              <a:t>most firms in a consolidation wave actually exit by being acquired, not by going bankrupt or shutting down </a:t>
            </a:r>
          </a:p>
          <a:p>
            <a:pPr lvl="1"/>
            <a:r>
              <a:rPr lang="en-US" sz="1300" dirty="0"/>
              <a:t>consolidation strengthens wholesaler-distributors even as it reduces their number- and eliminate some inefficiencies in the industry   </a:t>
            </a:r>
          </a:p>
          <a:p>
            <a:r>
              <a:rPr lang="en-US" sz="1300" dirty="0"/>
              <a:t>Consolidation was largely sparked by IT.  Operations benefit from IT system investments allowed Distributors to participate in the supply change management revolution  </a:t>
            </a:r>
          </a:p>
          <a:p>
            <a:pPr lvl="1"/>
            <a:r>
              <a:rPr lang="en-US" sz="1300" b="1" dirty="0"/>
              <a:t>Supply chain management </a:t>
            </a:r>
            <a:r>
              <a:rPr lang="en-US" sz="1300" dirty="0"/>
              <a:t>refers to the strategic coordination of traditional business functions systematically across the channel, with the goal of enhancing long term performance for the channel, or supply chain, overall  </a:t>
            </a:r>
          </a:p>
          <a:p>
            <a:pPr lvl="1"/>
            <a:r>
              <a:rPr lang="en-US" sz="1300" dirty="0"/>
              <a:t> Such competitive demands encourage wholesaler-distributors to consolidate so that they can achieve the scale economies that justify massive investments in automation </a:t>
            </a:r>
          </a:p>
        </p:txBody>
      </p:sp>
    </p:spTree>
    <p:extLst>
      <p:ext uri="{BB962C8B-B14F-4D97-AF65-F5344CB8AC3E}">
        <p14:creationId xmlns:p14="http://schemas.microsoft.com/office/powerpoint/2010/main" val="802533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4873B-A645-4CEB-BD7E-3E49802EDCF1}"/>
              </a:ext>
            </a:extLst>
          </p:cNvPr>
          <p:cNvSpPr>
            <a:spLocks noGrp="1"/>
          </p:cNvSpPr>
          <p:nvPr>
            <p:ph type="title"/>
          </p:nvPr>
        </p:nvSpPr>
        <p:spPr/>
        <p:txBody>
          <a:bodyPr>
            <a:normAutofit fontScale="90000"/>
          </a:bodyPr>
          <a:lstStyle/>
          <a:p>
            <a:pPr algn="ctr"/>
            <a:r>
              <a:rPr lang="en-US" b="1" dirty="0">
                <a:solidFill>
                  <a:schemeClr val="accent1"/>
                </a:solidFill>
              </a:rPr>
              <a:t>The wholesaler-distributor landscape </a:t>
            </a:r>
          </a:p>
        </p:txBody>
      </p:sp>
      <p:sp>
        <p:nvSpPr>
          <p:cNvPr id="3" name="Content Placeholder 2">
            <a:extLst>
              <a:ext uri="{FF2B5EF4-FFF2-40B4-BE49-F238E27FC236}">
                <a16:creationId xmlns:a16="http://schemas.microsoft.com/office/drawing/2014/main" id="{CDAD8E19-CD19-4E00-944A-820417DA5003}"/>
              </a:ext>
            </a:extLst>
          </p:cNvPr>
          <p:cNvSpPr>
            <a:spLocks noGrp="1"/>
          </p:cNvSpPr>
          <p:nvPr>
            <p:ph idx="1"/>
          </p:nvPr>
        </p:nvSpPr>
        <p:spPr/>
        <p:txBody>
          <a:bodyPr>
            <a:normAutofit lnSpcReduction="10000"/>
          </a:bodyPr>
          <a:lstStyle/>
          <a:p>
            <a:r>
              <a:rPr lang="en-US" dirty="0"/>
              <a:t>Despite these consolidation trends, traditional measures of industry </a:t>
            </a:r>
            <a:r>
              <a:rPr lang="en-US" b="1" dirty="0"/>
              <a:t>concentration</a:t>
            </a:r>
            <a:r>
              <a:rPr lang="en-US" dirty="0"/>
              <a:t> remain low in comparison with manufacturing sectors </a:t>
            </a:r>
          </a:p>
          <a:p>
            <a:pPr lvl="1"/>
            <a:r>
              <a:rPr lang="en-US" dirty="0"/>
              <a:t>Fragmentation of wholesale distribution does not reflect the true nature of concentration, as measured in any single region </a:t>
            </a:r>
          </a:p>
          <a:p>
            <a:r>
              <a:rPr lang="en-US" i="1" dirty="0"/>
              <a:t>Power is a property of a relationship, not of a business.</a:t>
            </a:r>
          </a:p>
          <a:p>
            <a:pPr lvl="1"/>
            <a:r>
              <a:rPr lang="en-US" dirty="0"/>
              <a:t>A very large and reputable manufacturer, such as Monsanto or DuPont, may not be any more powerful than a single wholesalers distributor, </a:t>
            </a:r>
            <a:r>
              <a:rPr lang="en-US" i="1" dirty="0"/>
              <a:t>in a given market  </a:t>
            </a:r>
          </a:p>
          <a:p>
            <a:pPr lvl="1"/>
            <a:r>
              <a:rPr lang="en-US" dirty="0"/>
              <a:t> This supplier even maybe less powerful, if customer loyalty prevents the big supplier from bypassing downstream channel member to access a territory </a:t>
            </a:r>
          </a:p>
          <a:p>
            <a:pPr lvl="1"/>
            <a:endParaRPr lang="en-US" i="1" dirty="0"/>
          </a:p>
        </p:txBody>
      </p:sp>
    </p:spTree>
    <p:extLst>
      <p:ext uri="{BB962C8B-B14F-4D97-AF65-F5344CB8AC3E}">
        <p14:creationId xmlns:p14="http://schemas.microsoft.com/office/powerpoint/2010/main" val="2148573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C3E23-46B9-47A3-93D1-095B5E2A3E70}"/>
              </a:ext>
            </a:extLst>
          </p:cNvPr>
          <p:cNvSpPr>
            <a:spLocks noGrp="1"/>
          </p:cNvSpPr>
          <p:nvPr>
            <p:ph type="title"/>
          </p:nvPr>
        </p:nvSpPr>
        <p:spPr/>
        <p:txBody>
          <a:bodyPr>
            <a:normAutofit/>
          </a:bodyPr>
          <a:lstStyle/>
          <a:p>
            <a:pPr algn="ctr"/>
            <a:r>
              <a:rPr lang="en-US" sz="4400" b="1" dirty="0">
                <a:solidFill>
                  <a:schemeClr val="accent1"/>
                </a:solidFill>
              </a:rPr>
              <a:t>Master distributors </a:t>
            </a:r>
          </a:p>
        </p:txBody>
      </p:sp>
      <p:sp>
        <p:nvSpPr>
          <p:cNvPr id="3" name="Content Placeholder 2">
            <a:extLst>
              <a:ext uri="{FF2B5EF4-FFF2-40B4-BE49-F238E27FC236}">
                <a16:creationId xmlns:a16="http://schemas.microsoft.com/office/drawing/2014/main" id="{A5C0D87C-F90C-4A3B-A65E-37CD082060CF}"/>
              </a:ext>
            </a:extLst>
          </p:cNvPr>
          <p:cNvSpPr>
            <a:spLocks noGrp="1"/>
          </p:cNvSpPr>
          <p:nvPr>
            <p:ph idx="1"/>
          </p:nvPr>
        </p:nvSpPr>
        <p:spPr>
          <a:xfrm>
            <a:off x="581192" y="1636320"/>
            <a:ext cx="10793944" cy="4164424"/>
          </a:xfrm>
        </p:spPr>
        <p:txBody>
          <a:bodyPr>
            <a:normAutofit/>
          </a:bodyPr>
          <a:lstStyle/>
          <a:p>
            <a:pPr marL="0" indent="0">
              <a:lnSpc>
                <a:spcPct val="90000"/>
              </a:lnSpc>
              <a:buNone/>
            </a:pPr>
            <a:r>
              <a:rPr lang="en-US" dirty="0"/>
              <a:t>Observers often find themselves puzzled by </a:t>
            </a:r>
            <a:r>
              <a:rPr lang="en-US" b="1" dirty="0"/>
              <a:t>master </a:t>
            </a:r>
            <a:r>
              <a:rPr lang="en-US" dirty="0"/>
              <a:t>distributors, a sort of super wholesaler as represented in Figure 7.1 </a:t>
            </a:r>
          </a:p>
          <a:p>
            <a:pPr marL="0" indent="0">
              <a:lnSpc>
                <a:spcPct val="90000"/>
              </a:lnSpc>
              <a:buNone/>
            </a:pPr>
            <a:r>
              <a:rPr lang="en-US" dirty="0"/>
              <a:t>Consider RCI, a master distributor of electrical Motors for the refrigeration industry. </a:t>
            </a:r>
          </a:p>
          <a:p>
            <a:pPr marL="0" indent="0">
              <a:lnSpc>
                <a:spcPct val="90000"/>
              </a:lnSpc>
              <a:buNone/>
            </a:pPr>
            <a:r>
              <a:rPr lang="en-US" dirty="0"/>
              <a:t>Customers such as an air conditioning contractor, makes purchases from one of its 4000 conveniently located branches, run by 1250 independent  wholesalers (i.e. distributors are customers).</a:t>
            </a:r>
          </a:p>
          <a:p>
            <a:pPr marL="0" indent="0">
              <a:lnSpc>
                <a:spcPct val="90000"/>
              </a:lnSpc>
              <a:buNone/>
            </a:pPr>
            <a:r>
              <a:rPr lang="en-US" dirty="0"/>
              <a:t>These wholesalers do not deal with the manufacturer through but with another single, point of contact, namely, the </a:t>
            </a:r>
            <a:r>
              <a:rPr lang="en-US" b="1" dirty="0"/>
              <a:t>master distributor</a:t>
            </a:r>
            <a:r>
              <a:rPr lang="en-US" dirty="0"/>
              <a:t>, which only distributes to other distributors. </a:t>
            </a:r>
          </a:p>
          <a:p>
            <a:pPr>
              <a:lnSpc>
                <a:spcPct val="90000"/>
              </a:lnSpc>
            </a:pPr>
            <a:endParaRPr lang="en-US" dirty="0"/>
          </a:p>
        </p:txBody>
      </p:sp>
    </p:spTree>
    <p:extLst>
      <p:ext uri="{BB962C8B-B14F-4D97-AF65-F5344CB8AC3E}">
        <p14:creationId xmlns:p14="http://schemas.microsoft.com/office/powerpoint/2010/main" val="3906781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C3E23-46B9-47A3-93D1-095B5E2A3E70}"/>
              </a:ext>
            </a:extLst>
          </p:cNvPr>
          <p:cNvSpPr>
            <a:spLocks noGrp="1"/>
          </p:cNvSpPr>
          <p:nvPr>
            <p:ph type="title"/>
          </p:nvPr>
        </p:nvSpPr>
        <p:spPr/>
        <p:txBody>
          <a:bodyPr>
            <a:normAutofit/>
          </a:bodyPr>
          <a:lstStyle/>
          <a:p>
            <a:r>
              <a:rPr lang="en-US" sz="4400" b="1" dirty="0">
                <a:solidFill>
                  <a:schemeClr val="accent1"/>
                </a:solidFill>
              </a:rPr>
              <a:t>Master distributors </a:t>
            </a:r>
          </a:p>
        </p:txBody>
      </p:sp>
      <p:sp>
        <p:nvSpPr>
          <p:cNvPr id="3" name="Content Placeholder 2">
            <a:extLst>
              <a:ext uri="{FF2B5EF4-FFF2-40B4-BE49-F238E27FC236}">
                <a16:creationId xmlns:a16="http://schemas.microsoft.com/office/drawing/2014/main" id="{A5C0D87C-F90C-4A3B-A65E-37CD082060CF}"/>
              </a:ext>
            </a:extLst>
          </p:cNvPr>
          <p:cNvSpPr>
            <a:spLocks noGrp="1"/>
          </p:cNvSpPr>
          <p:nvPr>
            <p:ph idx="1"/>
          </p:nvPr>
        </p:nvSpPr>
        <p:spPr>
          <a:xfrm>
            <a:off x="581192" y="1636320"/>
            <a:ext cx="7225075" cy="4164424"/>
          </a:xfrm>
        </p:spPr>
        <p:txBody>
          <a:bodyPr>
            <a:normAutofit/>
          </a:bodyPr>
          <a:lstStyle/>
          <a:p>
            <a:pPr marL="0" indent="0">
              <a:lnSpc>
                <a:spcPct val="90000"/>
              </a:lnSpc>
              <a:buNone/>
            </a:pPr>
            <a:r>
              <a:rPr lang="en-US" sz="1800" dirty="0"/>
              <a:t>Figure 7-1 really features 1,251 wholesalers on one master distributor + it's 1250 wholesaler customers, All of which so to other businesses rather than to consumers. However, for a given manufacturer’s products, this Master distributor does not compete with other wholesalers for contractors’ business. </a:t>
            </a:r>
          </a:p>
          <a:p>
            <a:pPr marL="0" indent="0">
              <a:lnSpc>
                <a:spcPct val="90000"/>
              </a:lnSpc>
              <a:buNone/>
            </a:pPr>
            <a:endParaRPr lang="en-US" sz="1800" dirty="0"/>
          </a:p>
          <a:p>
            <a:pPr marL="0" indent="0">
              <a:lnSpc>
                <a:spcPct val="90000"/>
              </a:lnSpc>
              <a:buNone/>
            </a:pPr>
            <a:r>
              <a:rPr lang="en-US" sz="1800" dirty="0"/>
              <a:t>What functions would be pushed onto some other player in the channel if the master distributor were eliminated ?</a:t>
            </a:r>
          </a:p>
          <a:p>
            <a:pPr marL="0" indent="0">
              <a:lnSpc>
                <a:spcPct val="90000"/>
              </a:lnSpc>
              <a:buNone/>
            </a:pPr>
            <a:endParaRPr lang="en-US" sz="1800" dirty="0"/>
          </a:p>
          <a:p>
            <a:pPr marL="0" indent="0">
              <a:lnSpc>
                <a:spcPct val="90000"/>
              </a:lnSpc>
              <a:buNone/>
            </a:pPr>
            <a:endParaRPr lang="en-US" sz="1800" dirty="0"/>
          </a:p>
          <a:p>
            <a:pPr>
              <a:lnSpc>
                <a:spcPct val="90000"/>
              </a:lnSpc>
            </a:pPr>
            <a:endParaRPr lang="en-US" dirty="0"/>
          </a:p>
        </p:txBody>
      </p:sp>
      <p:pic>
        <p:nvPicPr>
          <p:cNvPr id="5" name="Picture 4">
            <a:extLst>
              <a:ext uri="{FF2B5EF4-FFF2-40B4-BE49-F238E27FC236}">
                <a16:creationId xmlns:a16="http://schemas.microsoft.com/office/drawing/2014/main" id="{E81B059A-E4C4-4179-953D-44535E110951}"/>
              </a:ext>
            </a:extLst>
          </p:cNvPr>
          <p:cNvPicPr>
            <a:picLocks noChangeAspect="1"/>
          </p:cNvPicPr>
          <p:nvPr/>
        </p:nvPicPr>
        <p:blipFill rotWithShape="1">
          <a:blip r:embed="rId3"/>
          <a:srcRect l="27635" r="26371"/>
          <a:stretch/>
        </p:blipFill>
        <p:spPr>
          <a:xfrm>
            <a:off x="7867037" y="985337"/>
            <a:ext cx="3683001" cy="4504267"/>
          </a:xfrm>
          <a:prstGeom prst="rect">
            <a:avLst/>
          </a:prstGeom>
        </p:spPr>
      </p:pic>
    </p:spTree>
    <p:extLst>
      <p:ext uri="{BB962C8B-B14F-4D97-AF65-F5344CB8AC3E}">
        <p14:creationId xmlns:p14="http://schemas.microsoft.com/office/powerpoint/2010/main" val="92681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71120"/>
            <a:ext cx="9265085" cy="281029"/>
          </a:xfrm>
        </p:spPr>
        <p:txBody>
          <a:bodyPr>
            <a:noAutofit/>
          </a:bodyPr>
          <a:lstStyle/>
          <a:p>
            <a:pPr algn="l"/>
            <a:r>
              <a:rPr lang="en-US" sz="1600" b="1" dirty="0">
                <a:latin typeface="Cambria" charset="0"/>
                <a:ea typeface="Cambria" charset="0"/>
                <a:cs typeface="Cambria" charset="0"/>
              </a:rPr>
              <a:t>Figure 7.1 </a:t>
            </a:r>
            <a:r>
              <a:rPr lang="en-US" sz="1600" dirty="0">
                <a:latin typeface="Cambria" charset="0"/>
                <a:ea typeface="Cambria" charset="0"/>
                <a:cs typeface="Cambria" charset="0"/>
              </a:rPr>
              <a:t>Representative Master Distributor Channel</a:t>
            </a:r>
            <a:endParaRPr lang="en-US" sz="1600" b="1" dirty="0">
              <a:latin typeface="Cambria" charset="0"/>
              <a:ea typeface="Cambria" charset="0"/>
              <a:cs typeface="Cambria" charset="0"/>
            </a:endParaRPr>
          </a:p>
        </p:txBody>
      </p:sp>
      <p:sp>
        <p:nvSpPr>
          <p:cNvPr id="9" name="Rounded Rectangle 8"/>
          <p:cNvSpPr/>
          <p:nvPr/>
        </p:nvSpPr>
        <p:spPr>
          <a:xfrm>
            <a:off x="4644630" y="417948"/>
            <a:ext cx="2902740" cy="741294"/>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mbria" charset="0"/>
                <a:ea typeface="Cambria" charset="0"/>
                <a:cs typeface="Cambria" charset="0"/>
              </a:rPr>
              <a:t>Multiple Manufacturers</a:t>
            </a:r>
          </a:p>
        </p:txBody>
      </p:sp>
      <p:cxnSp>
        <p:nvCxnSpPr>
          <p:cNvPr id="24" name="Straight Arrow Connector 23"/>
          <p:cNvCxnSpPr/>
          <p:nvPr/>
        </p:nvCxnSpPr>
        <p:spPr>
          <a:xfrm flipH="1">
            <a:off x="6092582" y="1297902"/>
            <a:ext cx="3418" cy="6346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0" y="6364224"/>
            <a:ext cx="12192000"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mbria" charset="0"/>
                <a:ea typeface="Cambria" charset="0"/>
                <a:cs typeface="Cambria" charset="0"/>
              </a:rPr>
              <a:t>Source: Based on Das Narayandas and V. Kasturi Rangan (2004), "Building and Sustaining Buyer-Seller Relationships in Mature Industrial Markets," </a:t>
            </a:r>
            <a:r>
              <a:rPr kumimoji="0" lang="en-US" sz="1200" b="0" i="1" u="none" strike="noStrike" kern="1200" cap="none" spc="0" normalizeH="0" baseline="0" noProof="0" dirty="0">
                <a:ln>
                  <a:noFill/>
                </a:ln>
                <a:solidFill>
                  <a:prstClr val="black"/>
                </a:solidFill>
                <a:effectLst/>
                <a:uLnTx/>
                <a:uFillTx/>
                <a:latin typeface="Cambria" charset="0"/>
                <a:ea typeface="Cambria" charset="0"/>
                <a:cs typeface="Cambria" charset="0"/>
              </a:rPr>
              <a:t>Journal of Marketing</a:t>
            </a:r>
            <a:r>
              <a:rPr kumimoji="0" lang="en-US" sz="1200" b="0" i="0" u="none" strike="noStrike" kern="1200" cap="none" spc="0" normalizeH="0" baseline="0" noProof="0" dirty="0">
                <a:ln>
                  <a:noFill/>
                </a:ln>
                <a:solidFill>
                  <a:prstClr val="black"/>
                </a:solidFill>
                <a:effectLst/>
                <a:uLnTx/>
                <a:uFillTx/>
                <a:latin typeface="Cambria" charset="0"/>
                <a:ea typeface="Cambria" charset="0"/>
                <a:cs typeface="Cambria" charset="0"/>
              </a:rPr>
              <a:t>, Vol. 68, no. 3, pp. 63-77.</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prstClr val="black"/>
              </a:solidFill>
              <a:effectLst/>
              <a:uLnTx/>
              <a:uFillTx/>
              <a:latin typeface="Times New Roman Regular" charset="0"/>
              <a:ea typeface="+mn-ea"/>
              <a:cs typeface="+mn-cs"/>
            </a:endParaRPr>
          </a:p>
        </p:txBody>
      </p:sp>
      <p:sp>
        <p:nvSpPr>
          <p:cNvPr id="17" name="Rounded Rectangle 16"/>
          <p:cNvSpPr/>
          <p:nvPr/>
        </p:nvSpPr>
        <p:spPr>
          <a:xfrm>
            <a:off x="4702584" y="2127087"/>
            <a:ext cx="2902740" cy="741294"/>
          </a:xfrm>
          <a:prstGeom prst="round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mbria" charset="0"/>
                <a:ea typeface="Cambria" charset="0"/>
                <a:cs typeface="Cambria" charset="0"/>
              </a:rPr>
              <a:t>Master Distributor</a:t>
            </a:r>
          </a:p>
        </p:txBody>
      </p:sp>
      <p:sp>
        <p:nvSpPr>
          <p:cNvPr id="19" name="Rounded Rectangle 18"/>
          <p:cNvSpPr/>
          <p:nvPr/>
        </p:nvSpPr>
        <p:spPr>
          <a:xfrm>
            <a:off x="4702584" y="3776833"/>
            <a:ext cx="2902740" cy="876434"/>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mbria" charset="0"/>
                <a:ea typeface="Cambria" charset="0"/>
                <a:cs typeface="Cambria" charset="0"/>
              </a:rPr>
              <a:t>Wholesalers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mbria" charset="0"/>
                <a:ea typeface="Cambria" charset="0"/>
                <a:cs typeface="Cambria" charset="0"/>
              </a:rPr>
              <a:t>1,250</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mbria" charset="0"/>
                <a:ea typeface="Cambria" charset="0"/>
                <a:cs typeface="Cambria" charset="0"/>
              </a:rPr>
              <a:t>(4,000 branches)</a:t>
            </a:r>
          </a:p>
        </p:txBody>
      </p:sp>
      <p:cxnSp>
        <p:nvCxnSpPr>
          <p:cNvPr id="20" name="Straight Arrow Connector 19"/>
          <p:cNvCxnSpPr/>
          <p:nvPr/>
        </p:nvCxnSpPr>
        <p:spPr>
          <a:xfrm flipH="1">
            <a:off x="6089164" y="3007079"/>
            <a:ext cx="3418" cy="6346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3694176" y="5486010"/>
            <a:ext cx="5010912" cy="741294"/>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mbria" charset="0"/>
                <a:ea typeface="Cambria" charset="0"/>
                <a:cs typeface="Cambria" charset="0"/>
              </a:rPr>
              <a:t>Electrical Contractors</a:t>
            </a:r>
          </a:p>
        </p:txBody>
      </p:sp>
      <p:cxnSp>
        <p:nvCxnSpPr>
          <p:cNvPr id="25" name="Straight Arrow Connector 24"/>
          <p:cNvCxnSpPr/>
          <p:nvPr/>
        </p:nvCxnSpPr>
        <p:spPr>
          <a:xfrm flipH="1">
            <a:off x="6080494" y="4714439"/>
            <a:ext cx="3418" cy="6346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0522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C3E23-46B9-47A3-93D1-095B5E2A3E70}"/>
              </a:ext>
            </a:extLst>
          </p:cNvPr>
          <p:cNvSpPr>
            <a:spLocks noGrp="1"/>
          </p:cNvSpPr>
          <p:nvPr>
            <p:ph type="title"/>
          </p:nvPr>
        </p:nvSpPr>
        <p:spPr/>
        <p:txBody>
          <a:bodyPr>
            <a:normAutofit/>
          </a:bodyPr>
          <a:lstStyle/>
          <a:p>
            <a:pPr algn="ctr"/>
            <a:r>
              <a:rPr lang="en-US" b="1" dirty="0">
                <a:solidFill>
                  <a:schemeClr val="accent1"/>
                </a:solidFill>
              </a:rPr>
              <a:t>Master distributors </a:t>
            </a:r>
          </a:p>
        </p:txBody>
      </p:sp>
      <p:sp>
        <p:nvSpPr>
          <p:cNvPr id="3" name="Content Placeholder 2">
            <a:extLst>
              <a:ext uri="{FF2B5EF4-FFF2-40B4-BE49-F238E27FC236}">
                <a16:creationId xmlns:a16="http://schemas.microsoft.com/office/drawing/2014/main" id="{A5C0D87C-F90C-4A3B-A65E-37CD082060CF}"/>
              </a:ext>
            </a:extLst>
          </p:cNvPr>
          <p:cNvSpPr>
            <a:spLocks noGrp="1"/>
          </p:cNvSpPr>
          <p:nvPr>
            <p:ph idx="1"/>
          </p:nvPr>
        </p:nvSpPr>
        <p:spPr>
          <a:xfrm>
            <a:off x="581192" y="2225600"/>
            <a:ext cx="10501336" cy="3006800"/>
          </a:xfrm>
        </p:spPr>
        <p:txBody>
          <a:bodyPr>
            <a:normAutofit fontScale="92500" lnSpcReduction="10000"/>
          </a:bodyPr>
          <a:lstStyle/>
          <a:p>
            <a:pPr marL="0" indent="0">
              <a:lnSpc>
                <a:spcPct val="90000"/>
              </a:lnSpc>
              <a:buNone/>
            </a:pPr>
            <a:r>
              <a:rPr lang="en-US" dirty="0"/>
              <a:t>Distributors rely on many services provided by manufacturers. But master distributors can also provide those services and thrive when they can do so more effectively and/or more efficiently than the manufacturer does.</a:t>
            </a:r>
          </a:p>
          <a:p>
            <a:pPr>
              <a:lnSpc>
                <a:spcPct val="90000"/>
              </a:lnSpc>
            </a:pPr>
            <a:r>
              <a:rPr lang="en-US" dirty="0"/>
              <a:t>Contractors, which represent the end-user in a B2B channel, demand enormous assortments and fast delivery. </a:t>
            </a:r>
          </a:p>
          <a:p>
            <a:pPr>
              <a:lnSpc>
                <a:spcPct val="90000"/>
              </a:lnSpc>
            </a:pPr>
            <a:r>
              <a:rPr lang="en-US" dirty="0"/>
              <a:t>In Figure 7-1, the 4000 branches  of 1250 wholesalers would each need to rush to provide one of the thousands of parts demanded.</a:t>
            </a:r>
          </a:p>
          <a:p>
            <a:pPr lvl="1">
              <a:lnSpc>
                <a:spcPct val="90000"/>
              </a:lnSpc>
            </a:pPr>
            <a:r>
              <a:rPr lang="en-US" dirty="0"/>
              <a:t>Keeping adequate stock close to customers is not feasible.</a:t>
            </a:r>
          </a:p>
          <a:p>
            <a:pPr>
              <a:lnSpc>
                <a:spcPct val="90000"/>
              </a:lnSpc>
            </a:pPr>
            <a:r>
              <a:rPr lang="en-US" dirty="0"/>
              <a:t>Instead, distributors use the master distributor as their “invisible warehouse,” buying products as needed</a:t>
            </a:r>
          </a:p>
          <a:p>
            <a:pPr>
              <a:lnSpc>
                <a:spcPct val="90000"/>
              </a:lnSpc>
            </a:pPr>
            <a:endParaRPr lang="en-US" dirty="0"/>
          </a:p>
        </p:txBody>
      </p:sp>
    </p:spTree>
    <p:extLst>
      <p:ext uri="{BB962C8B-B14F-4D97-AF65-F5344CB8AC3E}">
        <p14:creationId xmlns:p14="http://schemas.microsoft.com/office/powerpoint/2010/main" val="48612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1FE16-2BF7-4045-A744-69533584C75A}"/>
              </a:ext>
            </a:extLst>
          </p:cNvPr>
          <p:cNvSpPr>
            <a:spLocks noGrp="1"/>
          </p:cNvSpPr>
          <p:nvPr>
            <p:ph type="title"/>
          </p:nvPr>
        </p:nvSpPr>
        <p:spPr/>
        <p:txBody>
          <a:bodyPr/>
          <a:lstStyle/>
          <a:p>
            <a:pPr algn="ctr"/>
            <a:r>
              <a:rPr lang="en-US" b="1" dirty="0">
                <a:solidFill>
                  <a:schemeClr val="accent1"/>
                </a:solidFill>
              </a:rPr>
              <a:t>Master distributors</a:t>
            </a:r>
          </a:p>
        </p:txBody>
      </p:sp>
      <p:sp>
        <p:nvSpPr>
          <p:cNvPr id="3" name="Content Placeholder 2">
            <a:extLst>
              <a:ext uri="{FF2B5EF4-FFF2-40B4-BE49-F238E27FC236}">
                <a16:creationId xmlns:a16="http://schemas.microsoft.com/office/drawing/2014/main" id="{4D54A21C-81E2-48CE-ABB3-4BCF92736D04}"/>
              </a:ext>
            </a:extLst>
          </p:cNvPr>
          <p:cNvSpPr>
            <a:spLocks noGrp="1"/>
          </p:cNvSpPr>
          <p:nvPr>
            <p:ph idx="1"/>
          </p:nvPr>
        </p:nvSpPr>
        <p:spPr>
          <a:xfrm>
            <a:off x="581192" y="1426464"/>
            <a:ext cx="11029615" cy="4151376"/>
          </a:xfrm>
        </p:spPr>
        <p:txBody>
          <a:bodyPr>
            <a:normAutofit fontScale="47500" lnSpcReduction="20000"/>
          </a:bodyPr>
          <a:lstStyle/>
          <a:p>
            <a:pPr marL="0" indent="0">
              <a:buNone/>
            </a:pPr>
            <a:r>
              <a:rPr lang="en-US" sz="2700" dirty="0"/>
              <a:t>Master distributors also consolidate orders from manufacturers, so their customers avoid minimum order requirements. Thus, individuals distributors can buy a variety of products from a multitude of vendors, while still enjoying the quantity discount and lower transportation costs obtained by the master distributor. </a:t>
            </a:r>
          </a:p>
          <a:p>
            <a:r>
              <a:rPr lang="en-US" sz="2700" dirty="0"/>
              <a:t>Master distributors roles’ sometimes mirror those of a franchisor. </a:t>
            </a:r>
          </a:p>
          <a:p>
            <a:pPr lvl="1"/>
            <a:r>
              <a:rPr lang="en-US" sz="2700" dirty="0"/>
              <a:t>They help their customers (i.e. other distributors) improve their business processes, demonstrate best practices, and shoulder some of their channel functions, such as advertising</a:t>
            </a:r>
          </a:p>
          <a:p>
            <a:r>
              <a:rPr lang="en-US" sz="2700" dirty="0"/>
              <a:t>They give distributors economies of scope and scale while helping them to resolve their logistic and support problems. </a:t>
            </a:r>
          </a:p>
          <a:p>
            <a:r>
              <a:rPr lang="en-US" sz="2700" dirty="0"/>
              <a:t>In the United States, manufacturers have adopted </a:t>
            </a:r>
            <a:r>
              <a:rPr lang="en-US" sz="2700" b="1" dirty="0"/>
              <a:t>balanced scorecard methods </a:t>
            </a:r>
            <a:r>
              <a:rPr lang="en-US" sz="2700" dirty="0"/>
              <a:t>to evaluate their performance.</a:t>
            </a:r>
          </a:p>
          <a:p>
            <a:pPr lvl="1"/>
            <a:r>
              <a:rPr lang="en-US" sz="2700" dirty="0"/>
              <a:t>Rather than looking at just volume, manufacturers consider other performance criteria (Marketing support, service levels, and next day delivery) </a:t>
            </a:r>
          </a:p>
          <a:p>
            <a:pPr lvl="1"/>
            <a:r>
              <a:rPr lang="en-US" sz="2700" dirty="0"/>
              <a:t>E.g. Georgia Pacific sells paper products and dispensing systems that distributors view as bulky and inexpensive products as a minor market. Master distributors solve the problem by helping the distributors meet their customers needs without requiring them to devote warehouse based products the offer low value per cubic meter </a:t>
            </a:r>
          </a:p>
          <a:p>
            <a:endParaRPr lang="en-US" dirty="0"/>
          </a:p>
        </p:txBody>
      </p:sp>
    </p:spTree>
    <p:extLst>
      <p:ext uri="{BB962C8B-B14F-4D97-AF65-F5344CB8AC3E}">
        <p14:creationId xmlns:p14="http://schemas.microsoft.com/office/powerpoint/2010/main" val="97511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D4C06-2CB0-48A5-AFE5-AB6A7239D940}"/>
              </a:ext>
            </a:extLst>
          </p:cNvPr>
          <p:cNvSpPr>
            <a:spLocks noGrp="1"/>
          </p:cNvSpPr>
          <p:nvPr>
            <p:ph type="title"/>
          </p:nvPr>
        </p:nvSpPr>
        <p:spPr/>
        <p:txBody>
          <a:bodyPr/>
          <a:lstStyle/>
          <a:p>
            <a:pPr algn="ctr"/>
            <a:r>
              <a:rPr lang="en-US" b="1" dirty="0">
                <a:solidFill>
                  <a:schemeClr val="accent1"/>
                </a:solidFill>
              </a:rPr>
              <a:t>Agenda</a:t>
            </a:r>
          </a:p>
        </p:txBody>
      </p:sp>
      <p:sp>
        <p:nvSpPr>
          <p:cNvPr id="5" name="Content Placeholder 4">
            <a:extLst>
              <a:ext uri="{FF2B5EF4-FFF2-40B4-BE49-F238E27FC236}">
                <a16:creationId xmlns:a16="http://schemas.microsoft.com/office/drawing/2014/main" id="{123452D9-6F23-4E30-93CA-ACE345F24721}"/>
              </a:ext>
            </a:extLst>
          </p:cNvPr>
          <p:cNvSpPr>
            <a:spLocks noGrp="1"/>
          </p:cNvSpPr>
          <p:nvPr>
            <p:ph idx="1"/>
          </p:nvPr>
        </p:nvSpPr>
        <p:spPr>
          <a:xfrm>
            <a:off x="581192" y="1625600"/>
            <a:ext cx="11029615" cy="4233199"/>
          </a:xfrm>
        </p:spPr>
        <p:txBody>
          <a:bodyPr/>
          <a:lstStyle/>
          <a:p>
            <a:r>
              <a:rPr lang="en-US" dirty="0">
                <a:solidFill>
                  <a:schemeClr val="bg2">
                    <a:lumMod val="50000"/>
                  </a:schemeClr>
                </a:solidFill>
              </a:rPr>
              <a:t>Learning Objectives</a:t>
            </a:r>
          </a:p>
          <a:p>
            <a:r>
              <a:rPr lang="en-US" dirty="0"/>
              <a:t>Introduction</a:t>
            </a:r>
          </a:p>
          <a:p>
            <a:r>
              <a:rPr lang="en-US" dirty="0"/>
              <a:t>The Wholesaler-Distributor Landscape</a:t>
            </a:r>
          </a:p>
          <a:p>
            <a:r>
              <a:rPr lang="en-US" dirty="0"/>
              <a:t>Wholesaling Strategies</a:t>
            </a:r>
          </a:p>
          <a:p>
            <a:r>
              <a:rPr lang="en-US" dirty="0"/>
              <a:t>Adapting to Trends in Wholesaling</a:t>
            </a:r>
          </a:p>
          <a:p>
            <a:r>
              <a:rPr lang="en-US" dirty="0"/>
              <a:t>Vertical Integration of Manufacturing into Wholesaling</a:t>
            </a:r>
          </a:p>
          <a:p>
            <a:r>
              <a:rPr lang="en-US" dirty="0"/>
              <a:t>Take-Aways</a:t>
            </a:r>
          </a:p>
        </p:txBody>
      </p:sp>
    </p:spTree>
    <p:extLst>
      <p:ext uri="{BB962C8B-B14F-4D97-AF65-F5344CB8AC3E}">
        <p14:creationId xmlns:p14="http://schemas.microsoft.com/office/powerpoint/2010/main" val="2512479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1FE16-2BF7-4045-A744-69533584C75A}"/>
              </a:ext>
            </a:extLst>
          </p:cNvPr>
          <p:cNvSpPr>
            <a:spLocks noGrp="1"/>
          </p:cNvSpPr>
          <p:nvPr>
            <p:ph type="title"/>
          </p:nvPr>
        </p:nvSpPr>
        <p:spPr>
          <a:xfrm>
            <a:off x="148358" y="1037967"/>
            <a:ext cx="4450080" cy="4709131"/>
          </a:xfrm>
        </p:spPr>
        <p:txBody>
          <a:bodyPr anchor="ctr">
            <a:normAutofit/>
          </a:bodyPr>
          <a:lstStyle/>
          <a:p>
            <a:pPr algn="ctr"/>
            <a:r>
              <a:rPr lang="en-US" sz="4400" b="1" dirty="0">
                <a:solidFill>
                  <a:schemeClr val="accent1"/>
                </a:solidFill>
              </a:rPr>
              <a:t>Master distributors</a:t>
            </a:r>
          </a:p>
        </p:txBody>
      </p:sp>
      <p:graphicFrame>
        <p:nvGraphicFramePr>
          <p:cNvPr id="5" name="Content Placeholder 2">
            <a:extLst>
              <a:ext uri="{FF2B5EF4-FFF2-40B4-BE49-F238E27FC236}">
                <a16:creationId xmlns:a16="http://schemas.microsoft.com/office/drawing/2014/main" id="{19C066B2-BB12-4AC3-AF31-4B40C79934AC}"/>
              </a:ext>
            </a:extLst>
          </p:cNvPr>
          <p:cNvGraphicFramePr>
            <a:graphicFrameLocks noGrp="1"/>
          </p:cNvGraphicFramePr>
          <p:nvPr>
            <p:ph idx="1"/>
            <p:extLst>
              <p:ext uri="{D42A27DB-BD31-4B8C-83A1-F6EECF244321}">
                <p14:modId xmlns:p14="http://schemas.microsoft.com/office/powerpoint/2010/main" val="95770807"/>
              </p:ext>
            </p:extLst>
          </p:nvPr>
        </p:nvGraphicFramePr>
        <p:xfrm>
          <a:off x="4598438" y="1037967"/>
          <a:ext cx="7012370" cy="2609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5743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27B77-4BB0-4EF6-96D8-203F89942EF4}"/>
              </a:ext>
            </a:extLst>
          </p:cNvPr>
          <p:cNvSpPr>
            <a:spLocks noGrp="1"/>
          </p:cNvSpPr>
          <p:nvPr>
            <p:ph type="title"/>
          </p:nvPr>
        </p:nvSpPr>
        <p:spPr/>
        <p:txBody>
          <a:bodyPr>
            <a:normAutofit/>
          </a:bodyPr>
          <a:lstStyle/>
          <a:p>
            <a:pPr algn="ctr"/>
            <a:r>
              <a:rPr lang="en-US" sz="4400" b="1" dirty="0">
                <a:solidFill>
                  <a:schemeClr val="accent1"/>
                </a:solidFill>
              </a:rPr>
              <a:t>Other supply chain participants</a:t>
            </a:r>
          </a:p>
        </p:txBody>
      </p:sp>
      <p:sp>
        <p:nvSpPr>
          <p:cNvPr id="3" name="Content Placeholder 2">
            <a:extLst>
              <a:ext uri="{FF2B5EF4-FFF2-40B4-BE49-F238E27FC236}">
                <a16:creationId xmlns:a16="http://schemas.microsoft.com/office/drawing/2014/main" id="{7048110C-F108-484E-B241-E6CAAD440C18}"/>
              </a:ext>
            </a:extLst>
          </p:cNvPr>
          <p:cNvSpPr>
            <a:spLocks noGrp="1"/>
          </p:cNvSpPr>
          <p:nvPr>
            <p:ph idx="1"/>
          </p:nvPr>
        </p:nvSpPr>
        <p:spPr>
          <a:xfrm>
            <a:off x="581192" y="1870364"/>
            <a:ext cx="11029615" cy="3271681"/>
          </a:xfrm>
        </p:spPr>
        <p:txBody>
          <a:bodyPr>
            <a:normAutofit fontScale="70000" lnSpcReduction="20000"/>
          </a:bodyPr>
          <a:lstStyle/>
          <a:p>
            <a:pPr marL="0" indent="0">
              <a:buNone/>
            </a:pPr>
            <a:r>
              <a:rPr lang="en-US" dirty="0"/>
              <a:t>Supply chains are complex and involve multiple participants, intermediaries, and service providers, all of which seek to facilitate the movement of goods and services from their source to their consumption location.</a:t>
            </a:r>
          </a:p>
          <a:p>
            <a:pPr marL="0" indent="0">
              <a:buNone/>
            </a:pPr>
            <a:r>
              <a:rPr lang="en-US" dirty="0"/>
              <a:t>Supply chain management focuses on various processes Across purchasing, operations management, logistics, and marketing channels.  The channel functions and activities that traditionally are the focus of wholesaler distributors often get performed by other participants. </a:t>
            </a:r>
          </a:p>
          <a:p>
            <a:r>
              <a:rPr lang="en-US" b="1" dirty="0"/>
              <a:t>Manufacturers sales branches </a:t>
            </a:r>
            <a:r>
              <a:rPr lang="en-US" dirty="0"/>
              <a:t>are captive wholesaling operations, owned and operated by manufacturers.  Many manufacturers also maintain sales offices to perform specific selling and marketing functions; these locations rarely take physical possession of inventory, so they may continue to work with independent wholesaler distributors.</a:t>
            </a:r>
          </a:p>
          <a:p>
            <a:r>
              <a:rPr lang="en-US" b="1" dirty="0"/>
              <a:t>Customers</a:t>
            </a:r>
            <a:r>
              <a:rPr lang="en-US" dirty="0"/>
              <a:t>, particularly large, multi-establishment retail firms, perform wholesale distribution functions, especially in vertically integrated channels, whether forward integrated by the manufacturer or backward integrated by the end-customer in a B2B sector</a:t>
            </a:r>
          </a:p>
          <a:p>
            <a:endParaRPr lang="en-US" dirty="0"/>
          </a:p>
        </p:txBody>
      </p:sp>
    </p:spTree>
    <p:extLst>
      <p:ext uri="{BB962C8B-B14F-4D97-AF65-F5344CB8AC3E}">
        <p14:creationId xmlns:p14="http://schemas.microsoft.com/office/powerpoint/2010/main" val="2668399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27B77-4BB0-4EF6-96D8-203F89942EF4}"/>
              </a:ext>
            </a:extLst>
          </p:cNvPr>
          <p:cNvSpPr>
            <a:spLocks noGrp="1"/>
          </p:cNvSpPr>
          <p:nvPr>
            <p:ph type="title"/>
          </p:nvPr>
        </p:nvSpPr>
        <p:spPr/>
        <p:txBody>
          <a:bodyPr>
            <a:normAutofit fontScale="90000"/>
          </a:bodyPr>
          <a:lstStyle/>
          <a:p>
            <a:pPr algn="ctr"/>
            <a:r>
              <a:rPr lang="en-US" b="1" dirty="0">
                <a:solidFill>
                  <a:schemeClr val="accent1"/>
                </a:solidFill>
              </a:rPr>
              <a:t>Other supply chain participants</a:t>
            </a:r>
          </a:p>
        </p:txBody>
      </p:sp>
      <p:sp>
        <p:nvSpPr>
          <p:cNvPr id="3" name="Content Placeholder 2">
            <a:extLst>
              <a:ext uri="{FF2B5EF4-FFF2-40B4-BE49-F238E27FC236}">
                <a16:creationId xmlns:a16="http://schemas.microsoft.com/office/drawing/2014/main" id="{7048110C-F108-484E-B241-E6CAAD440C18}"/>
              </a:ext>
            </a:extLst>
          </p:cNvPr>
          <p:cNvSpPr>
            <a:spLocks noGrp="1"/>
          </p:cNvSpPr>
          <p:nvPr>
            <p:ph idx="1"/>
          </p:nvPr>
        </p:nvSpPr>
        <p:spPr>
          <a:xfrm>
            <a:off x="581192" y="2180496"/>
            <a:ext cx="11029615" cy="2961549"/>
          </a:xfrm>
        </p:spPr>
        <p:txBody>
          <a:bodyPr>
            <a:normAutofit fontScale="70000" lnSpcReduction="20000"/>
          </a:bodyPr>
          <a:lstStyle/>
          <a:p>
            <a:pPr marL="0" indent="0">
              <a:buNone/>
            </a:pPr>
            <a:r>
              <a:rPr lang="en-US" dirty="0"/>
              <a:t>Agents, brokers, and commission agents buy or sell products and earn commissions or fees, without ever taking ownership of the products they represent. (Nothing to inventory, but critical in service industries)</a:t>
            </a:r>
          </a:p>
          <a:p>
            <a:r>
              <a:rPr lang="en-US" dirty="0"/>
              <a:t>Agents and service industries are not considered part of the wholesale trade, because there is no tangible goods involved  (However, ignoring them would limit our view of wholesaling in practice)</a:t>
            </a:r>
          </a:p>
          <a:p>
            <a:r>
              <a:rPr lang="en-US" b="1" dirty="0"/>
              <a:t>Third-party logistics providers (3PL) </a:t>
            </a:r>
            <a:r>
              <a:rPr lang="en-US" dirty="0"/>
              <a:t>– Do not take title to the products that they handle . Rather, they charge their customers an activity based fee for services rendered  </a:t>
            </a:r>
          </a:p>
          <a:p>
            <a:pPr lvl="1"/>
            <a:r>
              <a:rPr lang="en-US" dirty="0"/>
              <a:t>The number of manufacturer owned distribution centers has declined, as manufacturers outsource more work to 3PL’s</a:t>
            </a:r>
          </a:p>
          <a:p>
            <a:r>
              <a:rPr lang="en-US" dirty="0"/>
              <a:t>The emergence of </a:t>
            </a:r>
            <a:r>
              <a:rPr lang="en-US" b="1" dirty="0"/>
              <a:t>4PL</a:t>
            </a:r>
            <a:r>
              <a:rPr lang="en-US" dirty="0"/>
              <a:t> providers involve firms that are not merely logistics providers, but take over responsibility for the entire supply chain function for a manufacturer	</a:t>
            </a:r>
          </a:p>
          <a:p>
            <a:pPr lvl="1"/>
            <a:r>
              <a:rPr lang="en-US" dirty="0"/>
              <a:t>4PL work closely with manufacturers to make the supply chain as cost effective and efficient as possible</a:t>
            </a:r>
          </a:p>
          <a:p>
            <a:endParaRPr lang="en-US" dirty="0"/>
          </a:p>
        </p:txBody>
      </p:sp>
    </p:spTree>
    <p:extLst>
      <p:ext uri="{BB962C8B-B14F-4D97-AF65-F5344CB8AC3E}">
        <p14:creationId xmlns:p14="http://schemas.microsoft.com/office/powerpoint/2010/main" val="1936432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D4C06-2CB0-48A5-AFE5-AB6A7239D940}"/>
              </a:ext>
            </a:extLst>
          </p:cNvPr>
          <p:cNvSpPr>
            <a:spLocks noGrp="1"/>
          </p:cNvSpPr>
          <p:nvPr>
            <p:ph type="title"/>
          </p:nvPr>
        </p:nvSpPr>
        <p:spPr/>
        <p:txBody>
          <a:bodyPr/>
          <a:lstStyle/>
          <a:p>
            <a:pPr algn="ctr"/>
            <a:r>
              <a:rPr lang="en-US" b="1" dirty="0">
                <a:solidFill>
                  <a:schemeClr val="accent1"/>
                </a:solidFill>
              </a:rPr>
              <a:t>Agenda</a:t>
            </a:r>
          </a:p>
        </p:txBody>
      </p:sp>
      <p:sp>
        <p:nvSpPr>
          <p:cNvPr id="5" name="Content Placeholder 4">
            <a:extLst>
              <a:ext uri="{FF2B5EF4-FFF2-40B4-BE49-F238E27FC236}">
                <a16:creationId xmlns:a16="http://schemas.microsoft.com/office/drawing/2014/main" id="{123452D9-6F23-4E30-93CA-ACE345F24721}"/>
              </a:ext>
            </a:extLst>
          </p:cNvPr>
          <p:cNvSpPr>
            <a:spLocks noGrp="1"/>
          </p:cNvSpPr>
          <p:nvPr>
            <p:ph idx="1"/>
          </p:nvPr>
        </p:nvSpPr>
        <p:spPr>
          <a:xfrm>
            <a:off x="581192" y="1625600"/>
            <a:ext cx="11029615" cy="4233199"/>
          </a:xfrm>
        </p:spPr>
        <p:txBody>
          <a:bodyPr/>
          <a:lstStyle/>
          <a:p>
            <a:r>
              <a:rPr lang="en-US" dirty="0"/>
              <a:t>Learning Objectives</a:t>
            </a:r>
          </a:p>
          <a:p>
            <a:r>
              <a:rPr lang="en-US" dirty="0"/>
              <a:t>Introduction</a:t>
            </a:r>
          </a:p>
          <a:p>
            <a:r>
              <a:rPr lang="en-US" dirty="0"/>
              <a:t>The Wholesaler-Distributor Landscape</a:t>
            </a:r>
          </a:p>
          <a:p>
            <a:r>
              <a:rPr lang="en-US" dirty="0">
                <a:solidFill>
                  <a:schemeClr val="accent1"/>
                </a:solidFill>
              </a:rPr>
              <a:t>Wholesaling Strategies</a:t>
            </a:r>
          </a:p>
          <a:p>
            <a:r>
              <a:rPr lang="en-US" dirty="0"/>
              <a:t>Adapting to Trends in Wholesaling</a:t>
            </a:r>
          </a:p>
          <a:p>
            <a:r>
              <a:rPr lang="en-US" dirty="0"/>
              <a:t>Vertical Integration of Manufacturing into Wholesaling</a:t>
            </a:r>
          </a:p>
          <a:p>
            <a:r>
              <a:rPr lang="en-US" dirty="0"/>
              <a:t>Take-Aways</a:t>
            </a:r>
          </a:p>
        </p:txBody>
      </p:sp>
    </p:spTree>
    <p:extLst>
      <p:ext uri="{BB962C8B-B14F-4D97-AF65-F5344CB8AC3E}">
        <p14:creationId xmlns:p14="http://schemas.microsoft.com/office/powerpoint/2010/main" val="158225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F6681E-5380-43A7-8B5A-C40EE10214A0}"/>
              </a:ext>
            </a:extLst>
          </p:cNvPr>
          <p:cNvSpPr>
            <a:spLocks noGrp="1"/>
          </p:cNvSpPr>
          <p:nvPr>
            <p:ph type="title"/>
          </p:nvPr>
        </p:nvSpPr>
        <p:spPr>
          <a:xfrm>
            <a:off x="655094" y="1097109"/>
            <a:ext cx="5827593" cy="4576358"/>
          </a:xfrm>
        </p:spPr>
        <p:txBody>
          <a:bodyPr vert="horz" lIns="91440" tIns="45720" rIns="91440" bIns="45720" rtlCol="0" anchor="ctr">
            <a:normAutofit/>
          </a:bodyPr>
          <a:lstStyle/>
          <a:p>
            <a:pPr algn="ctr"/>
            <a:r>
              <a:rPr lang="en-US" b="1" dirty="0">
                <a:solidFill>
                  <a:schemeClr val="accent1"/>
                </a:solidFill>
              </a:rPr>
              <a:t>Wholesaling strategies</a:t>
            </a:r>
          </a:p>
        </p:txBody>
      </p:sp>
      <p:sp>
        <p:nvSpPr>
          <p:cNvPr id="5" name="Text Placeholder 4">
            <a:extLst>
              <a:ext uri="{FF2B5EF4-FFF2-40B4-BE49-F238E27FC236}">
                <a16:creationId xmlns:a16="http://schemas.microsoft.com/office/drawing/2014/main" id="{232DBB46-CE68-4B27-B47A-592B08944FE6}"/>
              </a:ext>
            </a:extLst>
          </p:cNvPr>
          <p:cNvSpPr>
            <a:spLocks noGrp="1"/>
          </p:cNvSpPr>
          <p:nvPr>
            <p:ph type="body" idx="1"/>
          </p:nvPr>
        </p:nvSpPr>
        <p:spPr>
          <a:xfrm>
            <a:off x="6632812" y="1097109"/>
            <a:ext cx="4834517" cy="4576358"/>
          </a:xfrm>
        </p:spPr>
        <p:txBody>
          <a:bodyPr vert="horz" lIns="91440" tIns="45720" rIns="91440" bIns="45720" rtlCol="0" anchor="ctr">
            <a:normAutofit/>
          </a:bodyPr>
          <a:lstStyle/>
          <a:p>
            <a:pPr>
              <a:lnSpc>
                <a:spcPct val="90000"/>
              </a:lnSpc>
            </a:pPr>
            <a:r>
              <a:rPr lang="en-US" sz="1500" dirty="0">
                <a:solidFill>
                  <a:schemeClr val="tx1"/>
                </a:solidFill>
              </a:rPr>
              <a:t>A historical perspective
wholesaling value added strategies</a:t>
            </a:r>
          </a:p>
          <a:p>
            <a:pPr>
              <a:lnSpc>
                <a:spcPct val="90000"/>
              </a:lnSpc>
            </a:pPr>
            <a:r>
              <a:rPr lang="en-US" sz="1500" dirty="0">
                <a:solidFill>
                  <a:schemeClr val="tx1"/>
                </a:solidFill>
              </a:rPr>
              <a:t>Alliance-based wholesaling strategies</a:t>
            </a:r>
          </a:p>
          <a:p>
            <a:pPr>
              <a:lnSpc>
                <a:spcPct val="90000"/>
              </a:lnSpc>
            </a:pPr>
            <a:r>
              <a:rPr lang="en-US" sz="1500" dirty="0">
                <a:solidFill>
                  <a:schemeClr val="tx1"/>
                </a:solidFill>
              </a:rPr>
              <a:t>	wholesaler-led 	initiatives</a:t>
            </a:r>
          </a:p>
          <a:p>
            <a:pPr>
              <a:lnSpc>
                <a:spcPct val="90000"/>
              </a:lnSpc>
            </a:pPr>
            <a:r>
              <a:rPr lang="en-US" sz="1500" dirty="0">
                <a:solidFill>
                  <a:schemeClr val="tx1"/>
                </a:solidFill>
              </a:rPr>
              <a:t>	manufacturer-led 	initiatives</a:t>
            </a:r>
          </a:p>
          <a:p>
            <a:pPr>
              <a:lnSpc>
                <a:spcPct val="90000"/>
              </a:lnSpc>
            </a:pPr>
            <a:r>
              <a:rPr lang="en-US" sz="1500" dirty="0">
                <a:solidFill>
                  <a:schemeClr val="tx1"/>
                </a:solidFill>
              </a:rPr>
              <a:t>	retailer-sponsored 	cooperatives</a:t>
            </a:r>
          </a:p>
          <a:p>
            <a:pPr>
              <a:lnSpc>
                <a:spcPct val="90000"/>
              </a:lnSpc>
            </a:pPr>
            <a:r>
              <a:rPr lang="en-US" sz="1500" dirty="0">
                <a:solidFill>
                  <a:schemeClr val="tx1"/>
                </a:solidFill>
              </a:rPr>
              <a:t>Consolidation strategies in wholesaling</a:t>
            </a:r>
          </a:p>
          <a:p>
            <a:pPr>
              <a:lnSpc>
                <a:spcPct val="90000"/>
              </a:lnSpc>
            </a:pPr>
            <a:r>
              <a:rPr lang="en-US" sz="1500" dirty="0">
                <a:solidFill>
                  <a:schemeClr val="tx1"/>
                </a:solidFill>
              </a:rPr>
              <a:t>	 </a:t>
            </a:r>
          </a:p>
        </p:txBody>
      </p:sp>
    </p:spTree>
    <p:extLst>
      <p:ext uri="{BB962C8B-B14F-4D97-AF65-F5344CB8AC3E}">
        <p14:creationId xmlns:p14="http://schemas.microsoft.com/office/powerpoint/2010/main" val="3157767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683807A-F461-4CD4-BB44-D02120F5B263}"/>
              </a:ext>
            </a:extLst>
          </p:cNvPr>
          <p:cNvSpPr>
            <a:spLocks noGrp="1"/>
          </p:cNvSpPr>
          <p:nvPr>
            <p:ph type="title"/>
          </p:nvPr>
        </p:nvSpPr>
        <p:spPr/>
        <p:txBody>
          <a:bodyPr/>
          <a:lstStyle/>
          <a:p>
            <a:pPr algn="ctr"/>
            <a:r>
              <a:rPr lang="en-US" b="1" dirty="0">
                <a:solidFill>
                  <a:schemeClr val="accent1"/>
                </a:solidFill>
              </a:rPr>
              <a:t>Wholesaling Strategies	</a:t>
            </a:r>
          </a:p>
        </p:txBody>
      </p:sp>
      <p:sp>
        <p:nvSpPr>
          <p:cNvPr id="10" name="Content Placeholder 9">
            <a:extLst>
              <a:ext uri="{FF2B5EF4-FFF2-40B4-BE49-F238E27FC236}">
                <a16:creationId xmlns:a16="http://schemas.microsoft.com/office/drawing/2014/main" id="{9BA392A8-ABBC-4B14-8653-7088930FE08A}"/>
              </a:ext>
            </a:extLst>
          </p:cNvPr>
          <p:cNvSpPr>
            <a:spLocks noGrp="1"/>
          </p:cNvSpPr>
          <p:nvPr>
            <p:ph idx="1"/>
          </p:nvPr>
        </p:nvSpPr>
        <p:spPr>
          <a:xfrm>
            <a:off x="581192" y="2036618"/>
            <a:ext cx="11029615" cy="3459941"/>
          </a:xfrm>
        </p:spPr>
        <p:txBody>
          <a:bodyPr>
            <a:normAutofit fontScale="70000" lnSpcReduction="20000"/>
          </a:bodyPr>
          <a:lstStyle/>
          <a:p>
            <a:pPr marL="0" indent="0">
              <a:buNone/>
            </a:pPr>
            <a:r>
              <a:rPr lang="en-US" dirty="0"/>
              <a:t>Wholesalers add value by performing nine channel functions:  (1) Take physical possession of goods, (2) take title (ownership), (3) promote the product to prospective customers, (4) negotiate transactions, (5) finance their operations, (6) risk their capital (often by granting credit to customers and suppliers), (7) process orders, (8) handle payments, and (9) manage information.</a:t>
            </a:r>
          </a:p>
          <a:p>
            <a:r>
              <a:rPr lang="en-US" dirty="0"/>
              <a:t> They manage the flow of information both ways: upstream to the supplier and downstream to other channel members and prospective customers (They provide upstream and downstream utility)</a:t>
            </a:r>
          </a:p>
          <a:p>
            <a:r>
              <a:rPr lang="en-US" dirty="0"/>
              <a:t>This generalization varies according to the economy</a:t>
            </a:r>
          </a:p>
          <a:p>
            <a:pPr lvl="1"/>
            <a:r>
              <a:rPr lang="en-US" dirty="0"/>
              <a:t>Japan has long been noted for its long channels. Wholesalers touch the goods several times between their emergence from the manufacturer and their final point of consumption. In the 1990’s, Japan’s wholesale sector began to shrink steadily. Channels grew shorter; wholesalers were excluded, starting with secondary and tertiary wholesalers. Retailers began to purchase directly from manufacturers in light of increasing price consciousness from consumers.</a:t>
            </a:r>
          </a:p>
        </p:txBody>
      </p:sp>
    </p:spTree>
    <p:extLst>
      <p:ext uri="{BB962C8B-B14F-4D97-AF65-F5344CB8AC3E}">
        <p14:creationId xmlns:p14="http://schemas.microsoft.com/office/powerpoint/2010/main" val="301848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D3810-A2FD-4785-95F6-20E92343EA9B}"/>
              </a:ext>
            </a:extLst>
          </p:cNvPr>
          <p:cNvSpPr>
            <a:spLocks noGrp="1"/>
          </p:cNvSpPr>
          <p:nvPr>
            <p:ph type="title"/>
          </p:nvPr>
        </p:nvSpPr>
        <p:spPr>
          <a:xfrm>
            <a:off x="581192" y="4845617"/>
            <a:ext cx="11029616" cy="254703"/>
          </a:xfrm>
        </p:spPr>
        <p:txBody>
          <a:bodyPr>
            <a:noAutofit/>
          </a:bodyPr>
          <a:lstStyle/>
          <a:p>
            <a:r>
              <a:rPr lang="en-US" sz="3600" dirty="0">
                <a:solidFill>
                  <a:schemeClr val="tx1"/>
                </a:solidFill>
              </a:rPr>
              <a:t>A historical perspective on wholesaling strategy</a:t>
            </a:r>
          </a:p>
        </p:txBody>
      </p:sp>
      <p:graphicFrame>
        <p:nvGraphicFramePr>
          <p:cNvPr id="25" name="Content Placeholder 2">
            <a:extLst>
              <a:ext uri="{FF2B5EF4-FFF2-40B4-BE49-F238E27FC236}">
                <a16:creationId xmlns:a16="http://schemas.microsoft.com/office/drawing/2014/main" id="{5CD19FC9-2525-43D2-BEC9-72CFD1A7AFF0}"/>
              </a:ext>
            </a:extLst>
          </p:cNvPr>
          <p:cNvGraphicFramePr>
            <a:graphicFrameLocks noGrp="1"/>
          </p:cNvGraphicFramePr>
          <p:nvPr>
            <p:ph idx="1"/>
            <p:extLst>
              <p:ext uri="{D42A27DB-BD31-4B8C-83A1-F6EECF244321}">
                <p14:modId xmlns:p14="http://schemas.microsoft.com/office/powerpoint/2010/main" val="1176543133"/>
              </p:ext>
            </p:extLst>
          </p:nvPr>
        </p:nvGraphicFramePr>
        <p:xfrm>
          <a:off x="581025" y="728488"/>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8726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9F1E2-AEB0-4E4D-9A4C-1ABB58FF5C5F}"/>
              </a:ext>
            </a:extLst>
          </p:cNvPr>
          <p:cNvSpPr>
            <a:spLocks noGrp="1"/>
          </p:cNvSpPr>
          <p:nvPr>
            <p:ph type="title"/>
          </p:nvPr>
        </p:nvSpPr>
        <p:spPr/>
        <p:txBody>
          <a:bodyPr>
            <a:normAutofit fontScale="90000"/>
          </a:bodyPr>
          <a:lstStyle/>
          <a:p>
            <a:pPr algn="ctr"/>
            <a:r>
              <a:rPr lang="en-US" b="1" dirty="0">
                <a:solidFill>
                  <a:schemeClr val="accent1"/>
                </a:solidFill>
              </a:rPr>
              <a:t>A historical perspective on wholesaling strategy</a:t>
            </a:r>
          </a:p>
        </p:txBody>
      </p:sp>
      <p:sp>
        <p:nvSpPr>
          <p:cNvPr id="3" name="Content Placeholder 2">
            <a:extLst>
              <a:ext uri="{FF2B5EF4-FFF2-40B4-BE49-F238E27FC236}">
                <a16:creationId xmlns:a16="http://schemas.microsoft.com/office/drawing/2014/main" id="{CDE0FE42-AA8A-4436-8CCB-FDFAA9DD0F56}"/>
              </a:ext>
            </a:extLst>
          </p:cNvPr>
          <p:cNvSpPr>
            <a:spLocks noGrp="1"/>
          </p:cNvSpPr>
          <p:nvPr>
            <p:ph idx="1"/>
          </p:nvPr>
        </p:nvSpPr>
        <p:spPr>
          <a:xfrm>
            <a:off x="581192" y="2180496"/>
            <a:ext cx="11029615" cy="3173824"/>
          </a:xfrm>
        </p:spPr>
        <p:txBody>
          <a:bodyPr>
            <a:normAutofit fontScale="70000" lnSpcReduction="20000"/>
          </a:bodyPr>
          <a:lstStyle/>
          <a:p>
            <a:pPr marL="0" indent="0">
              <a:buNone/>
            </a:pPr>
            <a:r>
              <a:rPr lang="en-US" dirty="0"/>
              <a:t>The history of the U.S. pharmaceutical wholesaling industry offers a good example. </a:t>
            </a:r>
          </a:p>
          <a:p>
            <a:pPr marL="0" indent="0">
              <a:buNone/>
            </a:pPr>
            <a:r>
              <a:rPr lang="en-US" dirty="0"/>
              <a:t>The wholesale drug trade can be traced back to the mid 1700’s when Europe had already established retail pharmacies, yet American medical practitioners dispensed medicine on their own. Wholesalers then arose to meet demands for European imported medicines by integrating forward (e.g. opening retail apothecaries) and backward (e.g. manufacturing drugs from indigenous plants).</a:t>
            </a:r>
          </a:p>
          <a:p>
            <a:pPr marL="0" indent="0">
              <a:buNone/>
            </a:pPr>
            <a:r>
              <a:rPr lang="en-US" dirty="0"/>
              <a:t>In the 19</a:t>
            </a:r>
            <a:r>
              <a:rPr lang="en-US" baseline="30000" dirty="0"/>
              <a:t>th</a:t>
            </a:r>
            <a:r>
              <a:rPr lang="en-US" dirty="0"/>
              <a:t> century, new pharmacies independent of physicians arose, growing parallel with the hospital industry. These drug wholesalers operated locally and in stiff competition. </a:t>
            </a:r>
          </a:p>
          <a:p>
            <a:pPr marL="0" indent="0">
              <a:buNone/>
            </a:pPr>
            <a:r>
              <a:rPr lang="en-US" dirty="0"/>
              <a:t>In the middle of the 20</a:t>
            </a:r>
            <a:r>
              <a:rPr lang="en-US" baseline="30000" dirty="0"/>
              <a:t>th</a:t>
            </a:r>
            <a:r>
              <a:rPr lang="en-US" dirty="0"/>
              <a:t> century, the industry entered a new phase. Larger wholesalers offered regional/national coverage of pharmaceuticals, but expanded their products to health and beauty aids.  </a:t>
            </a:r>
          </a:p>
          <a:p>
            <a:pPr marL="0" indent="0">
              <a:buNone/>
            </a:pPr>
            <a:r>
              <a:rPr lang="en-US" dirty="0"/>
              <a:t>From 1978 to 1996, the industry went through a period of consolidation (Drug wholesalers dropped from 147 firms down to 53, mostly through acquisitions. At the end of this period, 6 firms accounted for 77% of the national market. Today, just 3 firms account for 90% of the market.</a:t>
            </a:r>
          </a:p>
          <a:p>
            <a:pPr marL="0" indent="0">
              <a:buNone/>
            </a:pPr>
            <a:endParaRPr lang="en-US" dirty="0"/>
          </a:p>
        </p:txBody>
      </p:sp>
    </p:spTree>
    <p:extLst>
      <p:ext uri="{BB962C8B-B14F-4D97-AF65-F5344CB8AC3E}">
        <p14:creationId xmlns:p14="http://schemas.microsoft.com/office/powerpoint/2010/main" val="113857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D04242A-718A-4AC5-A514-83B3D600BA5A}"/>
              </a:ext>
            </a:extLst>
          </p:cNvPr>
          <p:cNvSpPr>
            <a:spLocks noGrp="1"/>
          </p:cNvSpPr>
          <p:nvPr>
            <p:ph type="title"/>
          </p:nvPr>
        </p:nvSpPr>
        <p:spPr>
          <a:xfrm>
            <a:off x="403584" y="642781"/>
            <a:ext cx="4299045" cy="4711539"/>
          </a:xfrm>
        </p:spPr>
        <p:txBody>
          <a:bodyPr anchor="ctr">
            <a:normAutofit/>
          </a:bodyPr>
          <a:lstStyle/>
          <a:p>
            <a:pPr algn="ctr"/>
            <a:r>
              <a:rPr lang="en-US" sz="3600" b="1" dirty="0">
                <a:solidFill>
                  <a:schemeClr val="accent1"/>
                </a:solidFill>
              </a:rPr>
              <a:t>A historical perspective on wholesaling strategy</a:t>
            </a:r>
          </a:p>
        </p:txBody>
      </p:sp>
      <p:sp>
        <p:nvSpPr>
          <p:cNvPr id="3" name="Content Placeholder 2">
            <a:extLst>
              <a:ext uri="{FF2B5EF4-FFF2-40B4-BE49-F238E27FC236}">
                <a16:creationId xmlns:a16="http://schemas.microsoft.com/office/drawing/2014/main" id="{D7FDACB0-CFF2-4852-938F-BA21FC5072D3}"/>
              </a:ext>
            </a:extLst>
          </p:cNvPr>
          <p:cNvSpPr>
            <a:spLocks noGrp="1"/>
          </p:cNvSpPr>
          <p:nvPr>
            <p:ph idx="1"/>
          </p:nvPr>
        </p:nvSpPr>
        <p:spPr>
          <a:xfrm>
            <a:off x="4702629" y="345441"/>
            <a:ext cx="6599582" cy="5008879"/>
          </a:xfrm>
        </p:spPr>
        <p:txBody>
          <a:bodyPr>
            <a:normAutofit fontScale="92500" lnSpcReduction="10000"/>
          </a:bodyPr>
          <a:lstStyle/>
          <a:p>
            <a:pPr marL="0" indent="0">
              <a:lnSpc>
                <a:spcPct val="90000"/>
              </a:lnSpc>
              <a:buNone/>
            </a:pPr>
            <a:r>
              <a:rPr lang="en-US" sz="1700" dirty="0"/>
              <a:t>Why did it take so long to discover such enormous economies of scale in the industry?</a:t>
            </a:r>
          </a:p>
          <a:p>
            <a:pPr marL="0" indent="0">
              <a:lnSpc>
                <a:spcPct val="90000"/>
              </a:lnSpc>
              <a:buNone/>
            </a:pPr>
            <a:r>
              <a:rPr lang="en-US" sz="1700" dirty="0"/>
              <a:t>The difficulty of doing the simple job of wholesaling drugs correctly, effectively, and efficiently. The heart of wholesaling is the task of </a:t>
            </a:r>
            <a:r>
              <a:rPr lang="en-US" sz="1700" b="1" dirty="0"/>
              <a:t>picking</a:t>
            </a:r>
            <a:r>
              <a:rPr lang="en-US" sz="1700" dirty="0"/>
              <a:t> – taking from a shelf the items that the customer needs and assembling them for shipment.  </a:t>
            </a:r>
          </a:p>
          <a:p>
            <a:pPr marL="0" indent="0">
              <a:lnSpc>
                <a:spcPct val="90000"/>
              </a:lnSpc>
              <a:buNone/>
            </a:pPr>
            <a:r>
              <a:rPr lang="en-US" sz="1700" dirty="0"/>
              <a:t>Beginning in the 1950s , firms began experimenting with different ways to do the picking better, faster, and accurately,. It wasn’t until the task could be wholly restructured, using IT and automation, that the fundamentals of industry shifted – and not in just one way. </a:t>
            </a:r>
          </a:p>
          <a:p>
            <a:pPr marL="0" indent="0">
              <a:lnSpc>
                <a:spcPct val="90000"/>
              </a:lnSpc>
              <a:buNone/>
            </a:pPr>
            <a:r>
              <a:rPr lang="en-US" sz="1700" dirty="0"/>
              <a:t>Technology made it possible to change everything, and very rapidly. Acquiring firms rushed to achieve the size needed to amortize their huge investments. The winners used technology to do the job right (fewer picking errors), effectively (swift and complete service to pharmacies), and efficiently (lower costs). </a:t>
            </a:r>
          </a:p>
          <a:p>
            <a:pPr marL="0" indent="0">
              <a:lnSpc>
                <a:spcPct val="90000"/>
              </a:lnSpc>
              <a:buNone/>
            </a:pPr>
            <a:r>
              <a:rPr lang="en-US" sz="1700" dirty="0"/>
              <a:t>This story recounts how it might take an industry 200 years to grow large – and then 20 years to consolidate. </a:t>
            </a:r>
          </a:p>
        </p:txBody>
      </p:sp>
    </p:spTree>
    <p:extLst>
      <p:ext uri="{BB962C8B-B14F-4D97-AF65-F5344CB8AC3E}">
        <p14:creationId xmlns:p14="http://schemas.microsoft.com/office/powerpoint/2010/main" val="88519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1DFD8B-7F77-4ADB-8F52-0220893F743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71440" y="1410960"/>
            <a:ext cx="5547758" cy="4258149"/>
          </a:xfrm>
          <a:prstGeom prst="rect">
            <a:avLst/>
          </a:prstGeom>
        </p:spPr>
      </p:pic>
      <p:sp>
        <p:nvSpPr>
          <p:cNvPr id="4" name="Title 3">
            <a:extLst>
              <a:ext uri="{FF2B5EF4-FFF2-40B4-BE49-F238E27FC236}">
                <a16:creationId xmlns:a16="http://schemas.microsoft.com/office/drawing/2014/main" id="{D9CA18CC-512D-4C4E-B071-6DAB45AD828B}"/>
              </a:ext>
            </a:extLst>
          </p:cNvPr>
          <p:cNvSpPr>
            <a:spLocks noGrp="1"/>
          </p:cNvSpPr>
          <p:nvPr>
            <p:ph type="title"/>
          </p:nvPr>
        </p:nvSpPr>
        <p:spPr>
          <a:xfrm>
            <a:off x="7261934" y="1419225"/>
            <a:ext cx="4115917" cy="2085869"/>
          </a:xfrm>
        </p:spPr>
        <p:txBody>
          <a:bodyPr vert="horz" lIns="91440" tIns="45720" rIns="91440" bIns="45720" rtlCol="0" anchor="b">
            <a:normAutofit fontScale="90000"/>
          </a:bodyPr>
          <a:lstStyle/>
          <a:p>
            <a:pPr>
              <a:lnSpc>
                <a:spcPct val="90000"/>
              </a:lnSpc>
            </a:pPr>
            <a:r>
              <a:rPr lang="en-US" sz="2500" dirty="0">
                <a:solidFill>
                  <a:schemeClr val="tx1"/>
                </a:solidFill>
              </a:rPr>
              <a:t>Let’s have a pop quiz – as quickly as you can, make a list of all functions that wholesalers perform.</a:t>
            </a:r>
          </a:p>
        </p:txBody>
      </p:sp>
    </p:spTree>
    <p:extLst>
      <p:ext uri="{BB962C8B-B14F-4D97-AF65-F5344CB8AC3E}">
        <p14:creationId xmlns:p14="http://schemas.microsoft.com/office/powerpoint/2010/main" val="2099215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b="1" dirty="0">
                <a:solidFill>
                  <a:schemeClr val="accent1"/>
                </a:solidFill>
              </a:rPr>
              <a:t>Learning Objectives	</a:t>
            </a:r>
          </a:p>
        </p:txBody>
      </p:sp>
      <p:sp>
        <p:nvSpPr>
          <p:cNvPr id="14" name="Content Placeholder 13"/>
          <p:cNvSpPr>
            <a:spLocks noGrp="1"/>
          </p:cNvSpPr>
          <p:nvPr>
            <p:ph idx="1"/>
          </p:nvPr>
        </p:nvSpPr>
        <p:spPr>
          <a:xfrm>
            <a:off x="581192" y="1910080"/>
            <a:ext cx="11029615" cy="3332480"/>
          </a:xfrm>
        </p:spPr>
        <p:txBody>
          <a:bodyPr>
            <a:normAutofit fontScale="62500" lnSpcReduction="20000"/>
          </a:bodyPr>
          <a:lstStyle/>
          <a:p>
            <a:pPr marL="45720" indent="0">
              <a:spcBef>
                <a:spcPts val="600"/>
              </a:spcBef>
              <a:buNone/>
            </a:pPr>
            <a:r>
              <a:rPr lang="en-US" spc="10" dirty="0"/>
              <a:t>After reading this chapter, you will be able to:</a:t>
            </a:r>
          </a:p>
          <a:p>
            <a:pPr>
              <a:spcBef>
                <a:spcPts val="600"/>
              </a:spcBef>
            </a:pPr>
            <a:r>
              <a:rPr lang="en-US" spc="10" dirty="0"/>
              <a:t>Distinguish broad categories of institutions that constitute the wholesaling sector.</a:t>
            </a:r>
          </a:p>
          <a:p>
            <a:pPr>
              <a:spcBef>
                <a:spcPts val="600"/>
              </a:spcBef>
            </a:pPr>
            <a:r>
              <a:rPr lang="en-US" spc="10" dirty="0"/>
              <a:t>Define how an independent wholesaler-distributor adds value and explain the importance of this sector.</a:t>
            </a:r>
          </a:p>
          <a:p>
            <a:pPr>
              <a:spcBef>
                <a:spcPts val="600"/>
              </a:spcBef>
            </a:pPr>
            <a:r>
              <a:rPr lang="en-US" spc="10" dirty="0"/>
              <a:t>Detail the mechanisms by which channel members join federations or alliances that offer exceptional services while cutting costs.</a:t>
            </a:r>
          </a:p>
          <a:p>
            <a:pPr>
              <a:spcBef>
                <a:spcPts val="600"/>
              </a:spcBef>
            </a:pPr>
            <a:r>
              <a:rPr lang="en-US" spc="10" dirty="0"/>
              <a:t>Identify the major distinctions between a wholesale voluntary group and a dealer cooperative, then relate this distinction to the value they provide members.</a:t>
            </a:r>
          </a:p>
          <a:p>
            <a:pPr>
              <a:spcBef>
                <a:spcPts val="600"/>
              </a:spcBef>
            </a:pPr>
            <a:r>
              <a:rPr lang="en-US" spc="10" dirty="0"/>
              <a:t>Explain why consolidation is common in wholesaling.</a:t>
            </a:r>
          </a:p>
          <a:p>
            <a:pPr>
              <a:spcBef>
                <a:spcPts val="600"/>
              </a:spcBef>
            </a:pPr>
            <a:r>
              <a:rPr lang="en-US" spc="10" dirty="0"/>
              <a:t>List a manufacturer’s possible responses to a consolidation wave.</a:t>
            </a:r>
          </a:p>
          <a:p>
            <a:pPr>
              <a:spcBef>
                <a:spcPts val="600"/>
              </a:spcBef>
            </a:pPr>
            <a:r>
              <a:rPr lang="en-US" spc="10" dirty="0"/>
              <a:t>Describe how wholesaling is being altered by omni-channel phenomena.</a:t>
            </a:r>
          </a:p>
          <a:p>
            <a:pPr>
              <a:spcBef>
                <a:spcPts val="600"/>
              </a:spcBef>
            </a:pPr>
            <a:r>
              <a:rPr lang="en-US" spc="10" dirty="0"/>
              <a:t>Compare sales agents with wholesaler-distributors on the basis of aspects that matter to manufacturers. </a:t>
            </a:r>
          </a:p>
          <a:p>
            <a:pPr>
              <a:spcBef>
                <a:spcPts val="600"/>
              </a:spcBef>
            </a:pPr>
            <a:r>
              <a:rPr lang="en-US" spc="10" dirty="0"/>
              <a:t>Explain why the future for wholesaler-distributors is optimistic.</a:t>
            </a:r>
          </a:p>
        </p:txBody>
      </p:sp>
    </p:spTree>
    <p:extLst>
      <p:ext uri="{BB962C8B-B14F-4D97-AF65-F5344CB8AC3E}">
        <p14:creationId xmlns:p14="http://schemas.microsoft.com/office/powerpoint/2010/main" val="277185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692BB-F33E-43C4-A029-E6D0FE5455CC}"/>
              </a:ext>
            </a:extLst>
          </p:cNvPr>
          <p:cNvSpPr>
            <a:spLocks noGrp="1"/>
          </p:cNvSpPr>
          <p:nvPr>
            <p:ph type="title"/>
          </p:nvPr>
        </p:nvSpPr>
        <p:spPr/>
        <p:txBody>
          <a:bodyPr>
            <a:normAutofit fontScale="90000"/>
          </a:bodyPr>
          <a:lstStyle/>
          <a:p>
            <a:pPr algn="ctr"/>
            <a:r>
              <a:rPr lang="en-US" b="1" dirty="0">
                <a:solidFill>
                  <a:schemeClr val="accent1"/>
                </a:solidFill>
              </a:rPr>
              <a:t>Wholesaling value-added strategies </a:t>
            </a:r>
          </a:p>
        </p:txBody>
      </p:sp>
      <p:sp>
        <p:nvSpPr>
          <p:cNvPr id="3" name="Content Placeholder 2">
            <a:extLst>
              <a:ext uri="{FF2B5EF4-FFF2-40B4-BE49-F238E27FC236}">
                <a16:creationId xmlns:a16="http://schemas.microsoft.com/office/drawing/2014/main" id="{E466F423-AF9D-4983-AD4A-010FCD7B0941}"/>
              </a:ext>
            </a:extLst>
          </p:cNvPr>
          <p:cNvSpPr>
            <a:spLocks noGrp="1"/>
          </p:cNvSpPr>
          <p:nvPr>
            <p:ph idx="1"/>
          </p:nvPr>
        </p:nvSpPr>
        <p:spPr>
          <a:xfrm>
            <a:off x="581192" y="2018377"/>
            <a:ext cx="11029615" cy="3224183"/>
          </a:xfrm>
        </p:spPr>
        <p:txBody>
          <a:bodyPr>
            <a:normAutofit fontScale="62500" lnSpcReduction="20000"/>
          </a:bodyPr>
          <a:lstStyle/>
          <a:p>
            <a:pPr marL="0" indent="0">
              <a:buNone/>
            </a:pPr>
            <a:r>
              <a:rPr lang="en-US" dirty="0"/>
              <a:t>Often the first thing that comes to mind may be that wholesalers gather, process, and use </a:t>
            </a:r>
            <a:r>
              <a:rPr lang="en-US" b="1" dirty="0"/>
              <a:t>information</a:t>
            </a:r>
            <a:r>
              <a:rPr lang="en-US" dirty="0"/>
              <a:t> about buyers, suppliers, and products to facilitate transactions.</a:t>
            </a:r>
          </a:p>
          <a:p>
            <a:pPr marL="0" indent="0">
              <a:buNone/>
            </a:pPr>
            <a:r>
              <a:rPr lang="en-US" dirty="0"/>
              <a:t>Wholesalers add value by creating an </a:t>
            </a:r>
            <a:r>
              <a:rPr lang="en-US" b="1" dirty="0"/>
              <a:t>efficient infrastructure </a:t>
            </a:r>
            <a:r>
              <a:rPr lang="en-US" dirty="0"/>
              <a:t>to exploit economies of scope (i.e., operating across brands and product categories) and scale (high volume). This advantage, which they may share with suppliers (upstream) and customers (downstream), reflects their specialization in channel functions and enables wholesalers to compete with manufacturers on price.</a:t>
            </a:r>
          </a:p>
          <a:p>
            <a:r>
              <a:rPr lang="en-US" b="1" dirty="0"/>
              <a:t>Time and place utility </a:t>
            </a:r>
            <a:r>
              <a:rPr lang="en-US" dirty="0"/>
              <a:t>– the ability to put the right product in the right place at the time the customer wants it</a:t>
            </a:r>
          </a:p>
          <a:p>
            <a:r>
              <a:rPr lang="en-US" dirty="0"/>
              <a:t>The wholesaler ability to </a:t>
            </a:r>
            <a:r>
              <a:rPr lang="en-US" b="1" dirty="0"/>
              <a:t>absorb risk </a:t>
            </a:r>
            <a:r>
              <a:rPr lang="en-US" dirty="0"/>
              <a:t>in the sense that they guarantee everything they sell at one point. Risk declines when the wholesalers </a:t>
            </a:r>
            <a:r>
              <a:rPr lang="en-US" b="1" dirty="0"/>
              <a:t>filter</a:t>
            </a:r>
            <a:r>
              <a:rPr lang="en-US" dirty="0"/>
              <a:t> the product offering by suggesting appropriate choices for each customer and reducing customer information overload. Thus, the future might lie in </a:t>
            </a:r>
            <a:r>
              <a:rPr lang="en-US" i="1" dirty="0"/>
              <a:t>collaborative filtering </a:t>
            </a:r>
            <a:r>
              <a:rPr lang="en-US" dirty="0"/>
              <a:t>software. </a:t>
            </a:r>
          </a:p>
          <a:p>
            <a:pPr lvl="1"/>
            <a:r>
              <a:rPr lang="en-US" i="1" dirty="0"/>
              <a:t>Collaborative filtering </a:t>
            </a:r>
            <a:r>
              <a:rPr lang="en-US" dirty="0"/>
              <a:t>is the key reason for Amazon’s success. It’s early-introduced, proprietary, collaborative filtering algorithms which steer customer decisions.</a:t>
            </a:r>
          </a:p>
        </p:txBody>
      </p:sp>
    </p:spTree>
    <p:extLst>
      <p:ext uri="{BB962C8B-B14F-4D97-AF65-F5344CB8AC3E}">
        <p14:creationId xmlns:p14="http://schemas.microsoft.com/office/powerpoint/2010/main" val="10664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D4C06-2CB0-48A5-AFE5-AB6A7239D940}"/>
              </a:ext>
            </a:extLst>
          </p:cNvPr>
          <p:cNvSpPr>
            <a:spLocks noGrp="1"/>
          </p:cNvSpPr>
          <p:nvPr>
            <p:ph type="title"/>
          </p:nvPr>
        </p:nvSpPr>
        <p:spPr/>
        <p:txBody>
          <a:bodyPr/>
          <a:lstStyle/>
          <a:p>
            <a:pPr algn="ctr"/>
            <a:r>
              <a:rPr lang="en-US" b="1" dirty="0">
                <a:solidFill>
                  <a:schemeClr val="accent1"/>
                </a:solidFill>
              </a:rPr>
              <a:t>Agenda</a:t>
            </a:r>
          </a:p>
        </p:txBody>
      </p:sp>
      <p:sp>
        <p:nvSpPr>
          <p:cNvPr id="5" name="Content Placeholder 4">
            <a:extLst>
              <a:ext uri="{FF2B5EF4-FFF2-40B4-BE49-F238E27FC236}">
                <a16:creationId xmlns:a16="http://schemas.microsoft.com/office/drawing/2014/main" id="{123452D9-6F23-4E30-93CA-ACE345F24721}"/>
              </a:ext>
            </a:extLst>
          </p:cNvPr>
          <p:cNvSpPr>
            <a:spLocks noGrp="1"/>
          </p:cNvSpPr>
          <p:nvPr>
            <p:ph idx="1"/>
          </p:nvPr>
        </p:nvSpPr>
        <p:spPr>
          <a:xfrm>
            <a:off x="581192" y="1625600"/>
            <a:ext cx="11029615" cy="4233199"/>
          </a:xfrm>
        </p:spPr>
        <p:txBody>
          <a:bodyPr/>
          <a:lstStyle/>
          <a:p>
            <a:r>
              <a:rPr lang="en-US" dirty="0"/>
              <a:t>Learning Objectives</a:t>
            </a:r>
          </a:p>
          <a:p>
            <a:r>
              <a:rPr lang="en-US" dirty="0"/>
              <a:t>Introduction</a:t>
            </a:r>
          </a:p>
          <a:p>
            <a:r>
              <a:rPr lang="en-US" dirty="0"/>
              <a:t>The Wholesaler-Distributor Landscape</a:t>
            </a:r>
          </a:p>
          <a:p>
            <a:r>
              <a:rPr lang="en-US" dirty="0"/>
              <a:t>Wholesaling Strategies</a:t>
            </a:r>
          </a:p>
          <a:p>
            <a:r>
              <a:rPr lang="en-US" dirty="0">
                <a:solidFill>
                  <a:schemeClr val="accent1"/>
                </a:solidFill>
              </a:rPr>
              <a:t>Adapting to Trends in Wholesaling</a:t>
            </a:r>
          </a:p>
          <a:p>
            <a:r>
              <a:rPr lang="en-US" dirty="0"/>
              <a:t>Vertical Integration of Manufacturing into Wholesaling</a:t>
            </a:r>
          </a:p>
          <a:p>
            <a:r>
              <a:rPr lang="en-US" dirty="0"/>
              <a:t>Take-Aways</a:t>
            </a:r>
          </a:p>
        </p:txBody>
      </p:sp>
    </p:spTree>
    <p:extLst>
      <p:ext uri="{BB962C8B-B14F-4D97-AF65-F5344CB8AC3E}">
        <p14:creationId xmlns:p14="http://schemas.microsoft.com/office/powerpoint/2010/main" val="36290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692BB-F33E-43C4-A029-E6D0FE5455CC}"/>
              </a:ext>
            </a:extLst>
          </p:cNvPr>
          <p:cNvSpPr>
            <a:spLocks noGrp="1"/>
          </p:cNvSpPr>
          <p:nvPr>
            <p:ph type="title"/>
          </p:nvPr>
        </p:nvSpPr>
        <p:spPr>
          <a:xfrm>
            <a:off x="159374" y="702687"/>
            <a:ext cx="4780812" cy="4709131"/>
          </a:xfrm>
        </p:spPr>
        <p:txBody>
          <a:bodyPr anchor="ctr">
            <a:normAutofit/>
          </a:bodyPr>
          <a:lstStyle/>
          <a:p>
            <a:pPr algn="ctr"/>
            <a:r>
              <a:rPr lang="en-US" sz="4000" b="1" dirty="0">
                <a:solidFill>
                  <a:schemeClr val="accent1"/>
                </a:solidFill>
              </a:rPr>
              <a:t>Wholesaling value-added strategies </a:t>
            </a:r>
          </a:p>
        </p:txBody>
      </p:sp>
      <p:graphicFrame>
        <p:nvGraphicFramePr>
          <p:cNvPr id="5" name="Content Placeholder 2">
            <a:extLst>
              <a:ext uri="{FF2B5EF4-FFF2-40B4-BE49-F238E27FC236}">
                <a16:creationId xmlns:a16="http://schemas.microsoft.com/office/drawing/2014/main" id="{8D8F344E-94DF-4FC7-9CBD-F18E5D49B7DC}"/>
              </a:ext>
            </a:extLst>
          </p:cNvPr>
          <p:cNvGraphicFramePr>
            <a:graphicFrameLocks noGrp="1"/>
          </p:cNvGraphicFramePr>
          <p:nvPr>
            <p:ph idx="1"/>
            <p:extLst>
              <p:ext uri="{D42A27DB-BD31-4B8C-83A1-F6EECF244321}">
                <p14:modId xmlns:p14="http://schemas.microsoft.com/office/powerpoint/2010/main" val="1253899805"/>
              </p:ext>
            </p:extLst>
          </p:nvPr>
        </p:nvGraphicFramePr>
        <p:xfrm>
          <a:off x="4588278" y="702687"/>
          <a:ext cx="7012370"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1986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7F318-DAEA-4C2D-B2C1-811385011643}"/>
              </a:ext>
            </a:extLst>
          </p:cNvPr>
          <p:cNvSpPr>
            <a:spLocks noGrp="1"/>
          </p:cNvSpPr>
          <p:nvPr>
            <p:ph type="title"/>
          </p:nvPr>
        </p:nvSpPr>
        <p:spPr/>
        <p:txBody>
          <a:bodyPr>
            <a:normAutofit fontScale="90000"/>
          </a:bodyPr>
          <a:lstStyle/>
          <a:p>
            <a:pPr algn="ctr"/>
            <a:r>
              <a:rPr lang="en-US" b="1" dirty="0">
                <a:solidFill>
                  <a:schemeClr val="accent1"/>
                </a:solidFill>
              </a:rPr>
              <a:t>Wholesaling value-added strategies </a:t>
            </a:r>
          </a:p>
        </p:txBody>
      </p:sp>
      <p:sp>
        <p:nvSpPr>
          <p:cNvPr id="3" name="Content Placeholder 2">
            <a:extLst>
              <a:ext uri="{FF2B5EF4-FFF2-40B4-BE49-F238E27FC236}">
                <a16:creationId xmlns:a16="http://schemas.microsoft.com/office/drawing/2014/main" id="{B099C60C-C0F6-4019-BDCF-C5CFF1F28DBD}"/>
              </a:ext>
            </a:extLst>
          </p:cNvPr>
          <p:cNvSpPr>
            <a:spLocks noGrp="1"/>
          </p:cNvSpPr>
          <p:nvPr>
            <p:ph idx="1"/>
          </p:nvPr>
        </p:nvSpPr>
        <p:spPr>
          <a:xfrm>
            <a:off x="581192" y="3087757"/>
            <a:ext cx="11029615" cy="2490083"/>
          </a:xfrm>
        </p:spPr>
        <p:txBody>
          <a:bodyPr>
            <a:normAutofit fontScale="77500" lnSpcReduction="20000"/>
          </a:bodyPr>
          <a:lstStyle/>
          <a:p>
            <a:pPr marL="0" indent="0">
              <a:buNone/>
            </a:pPr>
            <a:r>
              <a:rPr lang="en-US" dirty="0"/>
              <a:t>Example: Wesco – Distributor of Electrical Equipment and Supplies</a:t>
            </a:r>
          </a:p>
          <a:p>
            <a:pPr lvl="1"/>
            <a:r>
              <a:rPr lang="en-US" dirty="0"/>
              <a:t>By distributing such products, Wesco enters everywhere in the B2B customer’s facility; electricity touches all functions.</a:t>
            </a:r>
          </a:p>
          <a:p>
            <a:pPr lvl="1"/>
            <a:r>
              <a:rPr lang="en-US" dirty="0"/>
              <a:t>Wesco uses the knowledge it gains to help key accounts manage their facilities. </a:t>
            </a:r>
          </a:p>
          <a:p>
            <a:pPr lvl="1"/>
            <a:r>
              <a:rPr lang="en-US" dirty="0"/>
              <a:t>This management can have various, unexpected effects.</a:t>
            </a:r>
          </a:p>
          <a:p>
            <a:pPr lvl="1"/>
            <a:r>
              <a:rPr lang="en-US" dirty="0"/>
              <a:t>When a hurricane destroyed a customer's oil refinery, this knowledge of how the electricity flowed through the facility helped the owner reconstruct its refinery in just six months.</a:t>
            </a:r>
          </a:p>
          <a:p>
            <a:pPr marL="0" indent="0">
              <a:buNone/>
            </a:pPr>
            <a:r>
              <a:rPr lang="en-US" dirty="0"/>
              <a:t>In the U.S., attitudes toward wholesalers features widespread skepticism about whether they add any genuine value, cover significant costs, or operate efficiently.</a:t>
            </a:r>
          </a:p>
          <a:p>
            <a:pPr lvl="1"/>
            <a:endParaRPr lang="en-US" dirty="0"/>
          </a:p>
        </p:txBody>
      </p:sp>
    </p:spTree>
    <p:extLst>
      <p:ext uri="{BB962C8B-B14F-4D97-AF65-F5344CB8AC3E}">
        <p14:creationId xmlns:p14="http://schemas.microsoft.com/office/powerpoint/2010/main" val="1614045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1E95D-9E99-45EC-9201-B9CE3D7C0E9C}"/>
              </a:ext>
            </a:extLst>
          </p:cNvPr>
          <p:cNvSpPr>
            <a:spLocks noGrp="1"/>
          </p:cNvSpPr>
          <p:nvPr>
            <p:ph type="title"/>
          </p:nvPr>
        </p:nvSpPr>
        <p:spPr/>
        <p:txBody>
          <a:bodyPr>
            <a:normAutofit fontScale="90000"/>
          </a:bodyPr>
          <a:lstStyle/>
          <a:p>
            <a:pPr algn="ctr"/>
            <a:r>
              <a:rPr lang="en-US" b="1" dirty="0">
                <a:solidFill>
                  <a:schemeClr val="accent1"/>
                </a:solidFill>
              </a:rPr>
              <a:t>Alliance based wholesaling strategies </a:t>
            </a:r>
          </a:p>
        </p:txBody>
      </p:sp>
      <p:sp>
        <p:nvSpPr>
          <p:cNvPr id="3" name="Content Placeholder 2">
            <a:extLst>
              <a:ext uri="{FF2B5EF4-FFF2-40B4-BE49-F238E27FC236}">
                <a16:creationId xmlns:a16="http://schemas.microsoft.com/office/drawing/2014/main" id="{5F0D36E9-7169-4D1A-A29D-3856F8051399}"/>
              </a:ext>
            </a:extLst>
          </p:cNvPr>
          <p:cNvSpPr>
            <a:spLocks noGrp="1"/>
          </p:cNvSpPr>
          <p:nvPr>
            <p:ph idx="1"/>
          </p:nvPr>
        </p:nvSpPr>
        <p:spPr>
          <a:xfrm>
            <a:off x="581192" y="2167244"/>
            <a:ext cx="11029615" cy="2974801"/>
          </a:xfrm>
        </p:spPr>
        <p:txBody>
          <a:bodyPr>
            <a:normAutofit fontScale="70000" lnSpcReduction="20000"/>
          </a:bodyPr>
          <a:lstStyle/>
          <a:p>
            <a:pPr marL="0" indent="0">
              <a:buNone/>
            </a:pPr>
            <a:r>
              <a:rPr lang="en-US" dirty="0"/>
              <a:t>Wholesaler-distributors keep goods on hand that customers need immediately.  This creates a situation in which the wholesaler-distributor backs up and extends the customer’s own inventory system. </a:t>
            </a:r>
          </a:p>
          <a:p>
            <a:pPr marL="0" indent="0">
              <a:buNone/>
            </a:pPr>
            <a:r>
              <a:rPr lang="en-US" dirty="0"/>
              <a:t>In emergencies, unplanned repairs, Or maintenance situations, distributors can supply products and minimize downtime; master distributors are an important provider of this function. Another wholesaling trend seeks other, innovative ways to respond to emergencies while cutting costs.  The key to this extraordinary feat appears to be </a:t>
            </a:r>
            <a:r>
              <a:rPr lang="en-US" b="1" dirty="0"/>
              <a:t>federations</a:t>
            </a:r>
            <a:r>
              <a:rPr lang="en-US" dirty="0"/>
              <a:t> of wholesalers.</a:t>
            </a:r>
          </a:p>
          <a:p>
            <a:r>
              <a:rPr lang="en-US" dirty="0"/>
              <a:t>In federations, the goal is to enter into progressive, cooperative arrangements with other channel members, in which all elements – the nature of assistance, procedures for providing it, and the appropriate compensation – have been defined in </a:t>
            </a:r>
            <a:r>
              <a:rPr lang="en-US" i="1" dirty="0"/>
              <a:t>advance</a:t>
            </a:r>
            <a:r>
              <a:rPr lang="en-US" dirty="0"/>
              <a:t>. </a:t>
            </a:r>
          </a:p>
          <a:p>
            <a:r>
              <a:rPr lang="en-US" dirty="0"/>
              <a:t>Such arrangements can cut costs substantially, improve service, and open new business opportunities.</a:t>
            </a:r>
          </a:p>
          <a:p>
            <a:r>
              <a:rPr lang="en-US" dirty="0"/>
              <a:t>The federation eliminate </a:t>
            </a:r>
            <a:r>
              <a:rPr lang="en-US" i="1" dirty="0"/>
              <a:t>redundant</a:t>
            </a:r>
            <a:r>
              <a:rPr lang="en-US" dirty="0"/>
              <a:t> inventory or service operations.</a:t>
            </a:r>
          </a:p>
        </p:txBody>
      </p:sp>
    </p:spTree>
    <p:extLst>
      <p:ext uri="{BB962C8B-B14F-4D97-AF65-F5344CB8AC3E}">
        <p14:creationId xmlns:p14="http://schemas.microsoft.com/office/powerpoint/2010/main" val="219321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0480E-7C2C-4746-8058-F0B1A22DE517}"/>
              </a:ext>
            </a:extLst>
          </p:cNvPr>
          <p:cNvSpPr>
            <a:spLocks noGrp="1"/>
          </p:cNvSpPr>
          <p:nvPr>
            <p:ph type="title"/>
          </p:nvPr>
        </p:nvSpPr>
        <p:spPr>
          <a:xfrm>
            <a:off x="-259307" y="702156"/>
            <a:ext cx="11982734" cy="1013800"/>
          </a:xfrm>
        </p:spPr>
        <p:txBody>
          <a:bodyPr>
            <a:noAutofit/>
          </a:bodyPr>
          <a:lstStyle/>
          <a:p>
            <a:pPr algn="ctr"/>
            <a:r>
              <a:rPr lang="en-US" sz="4000" b="1" dirty="0">
                <a:solidFill>
                  <a:schemeClr val="accent1"/>
                </a:solidFill>
              </a:rPr>
              <a:t>Alliance based wholesaling strategies :</a:t>
            </a:r>
            <a:br>
              <a:rPr lang="en-US" sz="4000" b="1" dirty="0">
                <a:solidFill>
                  <a:schemeClr val="accent1"/>
                </a:solidFill>
              </a:rPr>
            </a:br>
            <a:r>
              <a:rPr lang="en-US" sz="4000" b="1" dirty="0">
                <a:solidFill>
                  <a:schemeClr val="accent1"/>
                </a:solidFill>
              </a:rPr>
              <a:t>Wholesaler-led initiatives</a:t>
            </a:r>
          </a:p>
        </p:txBody>
      </p:sp>
      <p:sp>
        <p:nvSpPr>
          <p:cNvPr id="3" name="Content Placeholder 2">
            <a:extLst>
              <a:ext uri="{FF2B5EF4-FFF2-40B4-BE49-F238E27FC236}">
                <a16:creationId xmlns:a16="http://schemas.microsoft.com/office/drawing/2014/main" id="{9228E310-4C53-49C3-B692-6DB00F58A313}"/>
              </a:ext>
            </a:extLst>
          </p:cNvPr>
          <p:cNvSpPr>
            <a:spLocks noGrp="1"/>
          </p:cNvSpPr>
          <p:nvPr>
            <p:ph idx="1"/>
          </p:nvPr>
        </p:nvSpPr>
        <p:spPr>
          <a:xfrm>
            <a:off x="322491" y="1863523"/>
            <a:ext cx="11029616" cy="3598740"/>
          </a:xfrm>
        </p:spPr>
        <p:txBody>
          <a:bodyPr>
            <a:normAutofit fontScale="62500" lnSpcReduction="20000"/>
          </a:bodyPr>
          <a:lstStyle/>
          <a:p>
            <a:pPr marL="0" indent="0">
              <a:buNone/>
            </a:pPr>
            <a:r>
              <a:rPr lang="en-US" dirty="0"/>
              <a:t>In new, adaptive channels that depend on alliance (or consortium) relationships, wholesaler-distributors pool their resources to create a new, separate organization for joint action. </a:t>
            </a:r>
          </a:p>
          <a:p>
            <a:r>
              <a:rPr lang="en-US" dirty="0"/>
              <a:t>E.g., Affiliated Distributors is one of the largest distribution alliances in North America</a:t>
            </a:r>
          </a:p>
          <a:p>
            <a:pPr lvl="1"/>
            <a:r>
              <a:rPr lang="en-US" dirty="0"/>
              <a:t>More than 370 independent wholesaler-distributors in approximately 3,000 locations and $25 billion in aggregate sales</a:t>
            </a:r>
          </a:p>
          <a:p>
            <a:pPr lvl="1"/>
            <a:r>
              <a:rPr lang="en-US" dirty="0">
                <a:hlinkClick r:id="rId2"/>
              </a:rPr>
              <a:t>www.indsupply.com/affiliated-distributors</a:t>
            </a:r>
            <a:endParaRPr lang="en-US" dirty="0"/>
          </a:p>
          <a:p>
            <a:r>
              <a:rPr lang="en-US" dirty="0"/>
              <a:t>Another alliance, Intercore Resources, Inc. , sells machine tools. Each of the four distributors that formed this </a:t>
            </a:r>
            <a:r>
              <a:rPr lang="en-US" b="1" dirty="0"/>
              <a:t>consortium</a:t>
            </a:r>
            <a:r>
              <a:rPr lang="en-US" dirty="0"/>
              <a:t> had faced difficulty providing timely, high-quality services to large customers with large contracts – the same ones that are most likely to confront emergency situations and demand exceptional service.</a:t>
            </a:r>
          </a:p>
          <a:p>
            <a:pPr lvl="1"/>
            <a:r>
              <a:rPr lang="en-US" dirty="0"/>
              <a:t>Distributors refer businesses that they have trouble handling to Intercore Resources, which is mainly an administrative operation staffed by personnel sent by each distributor. </a:t>
            </a:r>
          </a:p>
          <a:p>
            <a:pPr lvl="1"/>
            <a:r>
              <a:rPr lang="en-US" dirty="0"/>
              <a:t>Intercore draws on the resources of all four distributors to service each customer.</a:t>
            </a:r>
          </a:p>
          <a:p>
            <a:pPr lvl="1"/>
            <a:r>
              <a:rPr lang="en-US" dirty="0"/>
              <a:t>Intercore sends invoice, and collects payments in its own name, then distributes profit to the owners in some form of dividends.</a:t>
            </a:r>
          </a:p>
        </p:txBody>
      </p:sp>
    </p:spTree>
    <p:extLst>
      <p:ext uri="{BB962C8B-B14F-4D97-AF65-F5344CB8AC3E}">
        <p14:creationId xmlns:p14="http://schemas.microsoft.com/office/powerpoint/2010/main" val="1325977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6AC62-DD21-4F65-8A0C-DBD5A20DBF46}"/>
              </a:ext>
            </a:extLst>
          </p:cNvPr>
          <p:cNvSpPr>
            <a:spLocks noGrp="1"/>
          </p:cNvSpPr>
          <p:nvPr>
            <p:ph type="title"/>
          </p:nvPr>
        </p:nvSpPr>
        <p:spPr/>
        <p:txBody>
          <a:bodyPr>
            <a:noAutofit/>
          </a:bodyPr>
          <a:lstStyle/>
          <a:p>
            <a:pPr algn="ctr"/>
            <a:r>
              <a:rPr lang="en-US" sz="4400" b="1" dirty="0">
                <a:solidFill>
                  <a:schemeClr val="accent1"/>
                </a:solidFill>
              </a:rPr>
              <a:t>Alliance based wholesaling strategies :</a:t>
            </a:r>
            <a:br>
              <a:rPr lang="en-US" sz="4400" b="1" dirty="0">
                <a:solidFill>
                  <a:schemeClr val="accent1"/>
                </a:solidFill>
              </a:rPr>
            </a:br>
            <a:r>
              <a:rPr lang="en-US" sz="4400" b="1" dirty="0">
                <a:solidFill>
                  <a:schemeClr val="accent1"/>
                </a:solidFill>
              </a:rPr>
              <a:t>Wholesaler-led initiatives</a:t>
            </a:r>
            <a:endParaRPr lang="en-US" sz="4400" dirty="0"/>
          </a:p>
        </p:txBody>
      </p:sp>
      <p:sp>
        <p:nvSpPr>
          <p:cNvPr id="3" name="Content Placeholder 2">
            <a:extLst>
              <a:ext uri="{FF2B5EF4-FFF2-40B4-BE49-F238E27FC236}">
                <a16:creationId xmlns:a16="http://schemas.microsoft.com/office/drawing/2014/main" id="{771057D9-4977-4D7E-9EB7-34C3C636C183}"/>
              </a:ext>
            </a:extLst>
          </p:cNvPr>
          <p:cNvSpPr>
            <a:spLocks noGrp="1"/>
          </p:cNvSpPr>
          <p:nvPr>
            <p:ph idx="1"/>
          </p:nvPr>
        </p:nvSpPr>
        <p:spPr>
          <a:xfrm>
            <a:off x="581192" y="2278759"/>
            <a:ext cx="11029615" cy="3177162"/>
          </a:xfrm>
        </p:spPr>
        <p:txBody>
          <a:bodyPr>
            <a:normAutofit fontScale="85000" lnSpcReduction="10000"/>
          </a:bodyPr>
          <a:lstStyle/>
          <a:p>
            <a:pPr marL="0" indent="0">
              <a:buNone/>
            </a:pPr>
            <a:r>
              <a:rPr lang="en-US" dirty="0"/>
              <a:t>A </a:t>
            </a:r>
            <a:r>
              <a:rPr lang="en-US" b="1" dirty="0"/>
              <a:t>holding company </a:t>
            </a:r>
            <a:r>
              <a:rPr lang="en-US" dirty="0"/>
              <a:t>is another method for creating an alliance.</a:t>
            </a:r>
          </a:p>
          <a:p>
            <a:pPr marL="0" indent="0">
              <a:buNone/>
            </a:pPr>
            <a:r>
              <a:rPr lang="en-US" dirty="0" err="1"/>
              <a:t>Otra</a:t>
            </a:r>
            <a:r>
              <a:rPr lang="en-US" dirty="0"/>
              <a:t> N.V.  Is a Dutch company that compromises 70 wholesalers of electrical products. </a:t>
            </a:r>
          </a:p>
          <a:p>
            <a:r>
              <a:rPr lang="en-US" dirty="0"/>
              <a:t>One of the firms, BLE, excels in service and training.  </a:t>
            </a:r>
            <a:r>
              <a:rPr lang="en-US" dirty="0" err="1"/>
              <a:t>Otra</a:t>
            </a:r>
            <a:r>
              <a:rPr lang="en-US" dirty="0"/>
              <a:t> N.V. Relies on BLE to develop training programs and materials for all the other wholesalers in the group.  </a:t>
            </a:r>
          </a:p>
          <a:p>
            <a:pPr lvl="1"/>
            <a:r>
              <a:rPr lang="en-US" dirty="0"/>
              <a:t>In turn, BLE has become so proficient that it even offers it’s training for some of the group’s  suppliers.  </a:t>
            </a:r>
          </a:p>
          <a:p>
            <a:pPr lvl="1"/>
            <a:r>
              <a:rPr lang="en-US" dirty="0"/>
              <a:t>With its focus on the market, not the producer,  BLE’s programs are also more thorough and less biased then the programs that suppliers usually develop themselves. </a:t>
            </a:r>
          </a:p>
        </p:txBody>
      </p:sp>
    </p:spTree>
    <p:extLst>
      <p:ext uri="{BB962C8B-B14F-4D97-AF65-F5344CB8AC3E}">
        <p14:creationId xmlns:p14="http://schemas.microsoft.com/office/powerpoint/2010/main" val="906786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6AC62-DD21-4F65-8A0C-DBD5A20DBF46}"/>
              </a:ext>
            </a:extLst>
          </p:cNvPr>
          <p:cNvSpPr>
            <a:spLocks noGrp="1"/>
          </p:cNvSpPr>
          <p:nvPr>
            <p:ph type="title"/>
          </p:nvPr>
        </p:nvSpPr>
        <p:spPr>
          <a:xfrm>
            <a:off x="-218364" y="380923"/>
            <a:ext cx="12410364" cy="1013800"/>
          </a:xfrm>
        </p:spPr>
        <p:txBody>
          <a:bodyPr>
            <a:noAutofit/>
          </a:bodyPr>
          <a:lstStyle/>
          <a:p>
            <a:pPr algn="ctr"/>
            <a:r>
              <a:rPr lang="en-US" sz="3600" b="1" dirty="0">
                <a:solidFill>
                  <a:schemeClr val="accent1"/>
                </a:solidFill>
              </a:rPr>
              <a:t>Alliance based wholesaling strategies:</a:t>
            </a:r>
            <a:br>
              <a:rPr lang="en-US" sz="3600" b="1" dirty="0">
                <a:solidFill>
                  <a:schemeClr val="accent1"/>
                </a:solidFill>
              </a:rPr>
            </a:br>
            <a:r>
              <a:rPr lang="en-US" sz="3600" b="1" dirty="0">
                <a:solidFill>
                  <a:schemeClr val="accent1"/>
                </a:solidFill>
              </a:rPr>
              <a:t>manufacturer-led initiatives</a:t>
            </a:r>
            <a:endParaRPr lang="en-US" sz="3600" dirty="0"/>
          </a:p>
        </p:txBody>
      </p:sp>
      <p:sp>
        <p:nvSpPr>
          <p:cNvPr id="3" name="Content Placeholder 2">
            <a:extLst>
              <a:ext uri="{FF2B5EF4-FFF2-40B4-BE49-F238E27FC236}">
                <a16:creationId xmlns:a16="http://schemas.microsoft.com/office/drawing/2014/main" id="{771057D9-4977-4D7E-9EB7-34C3C636C183}"/>
              </a:ext>
            </a:extLst>
          </p:cNvPr>
          <p:cNvSpPr>
            <a:spLocks noGrp="1"/>
          </p:cNvSpPr>
          <p:nvPr>
            <p:ph idx="1"/>
          </p:nvPr>
        </p:nvSpPr>
        <p:spPr>
          <a:xfrm>
            <a:off x="358835" y="1678675"/>
            <a:ext cx="11255965" cy="3521122"/>
          </a:xfrm>
        </p:spPr>
        <p:txBody>
          <a:bodyPr>
            <a:noAutofit/>
          </a:bodyPr>
          <a:lstStyle/>
          <a:p>
            <a:pPr marL="0" indent="0">
              <a:buNone/>
            </a:pPr>
            <a:r>
              <a:rPr lang="en-US" sz="1200" dirty="0"/>
              <a:t>Adaptive channels need at least one party to take the initiative. Wholesalers might create the preceding consortiums, holding companies, or divisions. Manufacturers that take the initiative instead organize distributors to pool their abilities and increase the efficiency of the supple chains overall, which benefits manufacturers, intermediaries, and end-users.</a:t>
            </a:r>
          </a:p>
          <a:p>
            <a:r>
              <a:rPr lang="en-US" sz="1200" dirty="0"/>
              <a:t>E.g., Volvo Trucks North America Incorporated sells commercial trucks and repair parts in the U.S., both through truck dealers and in its own regional warehouses. Dealers reported losses of lucrative repair business because they could not provide consistent, timely repairs when they were out of stock of the right parts. </a:t>
            </a:r>
          </a:p>
          <a:p>
            <a:pPr lvl="1"/>
            <a:r>
              <a:rPr lang="en-US" sz="1200" dirty="0"/>
              <a:t>Volvo GM investigated and learned that dealers had trouble predicting the nature of demand for emergency roadside repairs and thus did not know what to stock. </a:t>
            </a:r>
          </a:p>
          <a:p>
            <a:pPr lvl="1"/>
            <a:r>
              <a:rPr lang="en-US" sz="1200" dirty="0"/>
              <a:t>Truck owners shopped competing dealers to find substitute parts, rather than wait for an authorized Volvo GM dealer to get the right part.</a:t>
            </a:r>
          </a:p>
          <a:p>
            <a:pPr lvl="1"/>
            <a:r>
              <a:rPr lang="en-US" sz="1200" dirty="0"/>
              <a:t>Volvo assumed more of the inventory function and developed a delivery service, for which it bills dealers. </a:t>
            </a:r>
          </a:p>
          <a:p>
            <a:pPr lvl="1"/>
            <a:r>
              <a:rPr lang="en-US" sz="1200" dirty="0"/>
              <a:t>Instead of maintaining three midsized supply warehouses, it built a massive new warehouse that stocked every part.</a:t>
            </a:r>
          </a:p>
          <a:p>
            <a:pPr lvl="1"/>
            <a:r>
              <a:rPr lang="en-US" sz="1200" dirty="0"/>
              <a:t>Dealers pass on the extra delivery cost to customers, who are price insensitive in emergency situations.</a:t>
            </a:r>
          </a:p>
          <a:p>
            <a:pPr lvl="1"/>
            <a:r>
              <a:rPr lang="en-US" sz="1200" dirty="0"/>
              <a:t>The result of this centralized solution is more business for the supplier and its dealers and a sharp drop in inventory costs, which offset the sharp rise in express delivery charges.</a:t>
            </a:r>
          </a:p>
        </p:txBody>
      </p:sp>
    </p:spTree>
    <p:extLst>
      <p:ext uri="{BB962C8B-B14F-4D97-AF65-F5344CB8AC3E}">
        <p14:creationId xmlns:p14="http://schemas.microsoft.com/office/powerpoint/2010/main" val="186438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6AC62-DD21-4F65-8A0C-DBD5A20DBF46}"/>
              </a:ext>
            </a:extLst>
          </p:cNvPr>
          <p:cNvSpPr>
            <a:spLocks noGrp="1"/>
          </p:cNvSpPr>
          <p:nvPr>
            <p:ph type="title"/>
          </p:nvPr>
        </p:nvSpPr>
        <p:spPr>
          <a:xfrm>
            <a:off x="444714" y="363738"/>
            <a:ext cx="11029616" cy="1013800"/>
          </a:xfrm>
        </p:spPr>
        <p:txBody>
          <a:bodyPr>
            <a:noAutofit/>
          </a:bodyPr>
          <a:lstStyle/>
          <a:p>
            <a:pPr algn="ctr"/>
            <a:r>
              <a:rPr lang="en-US" sz="3600" b="1" dirty="0">
                <a:solidFill>
                  <a:schemeClr val="accent1"/>
                </a:solidFill>
              </a:rPr>
              <a:t>Alliance based wholesaling strategies:</a:t>
            </a:r>
            <a:br>
              <a:rPr lang="en-US" sz="3600" b="1" dirty="0">
                <a:solidFill>
                  <a:schemeClr val="accent1"/>
                </a:solidFill>
              </a:rPr>
            </a:br>
            <a:r>
              <a:rPr lang="en-US" sz="3600" b="1" dirty="0">
                <a:solidFill>
                  <a:schemeClr val="accent1"/>
                </a:solidFill>
              </a:rPr>
              <a:t>manufacturer-led initiatives</a:t>
            </a:r>
          </a:p>
        </p:txBody>
      </p:sp>
      <p:sp>
        <p:nvSpPr>
          <p:cNvPr id="3" name="Content Placeholder 2">
            <a:extLst>
              <a:ext uri="{FF2B5EF4-FFF2-40B4-BE49-F238E27FC236}">
                <a16:creationId xmlns:a16="http://schemas.microsoft.com/office/drawing/2014/main" id="{771057D9-4977-4D7E-9EB7-34C3C636C183}"/>
              </a:ext>
            </a:extLst>
          </p:cNvPr>
          <p:cNvSpPr>
            <a:spLocks noGrp="1"/>
          </p:cNvSpPr>
          <p:nvPr>
            <p:ph idx="1"/>
          </p:nvPr>
        </p:nvSpPr>
        <p:spPr>
          <a:xfrm>
            <a:off x="581193" y="1957750"/>
            <a:ext cx="11029614" cy="2121026"/>
          </a:xfrm>
        </p:spPr>
        <p:txBody>
          <a:bodyPr>
            <a:normAutofit fontScale="85000" lnSpcReduction="20000"/>
          </a:bodyPr>
          <a:lstStyle/>
          <a:p>
            <a:pPr marL="0" indent="0">
              <a:buNone/>
            </a:pPr>
            <a:r>
              <a:rPr lang="en-US" dirty="0"/>
              <a:t>In contrast, we find a more decentralized solution in the warehouses of Okuma, a Japanese machine tool manufacturer. </a:t>
            </a:r>
          </a:p>
          <a:p>
            <a:r>
              <a:rPr lang="en-US" dirty="0"/>
              <a:t>Okuma operates two of its own warehouses, electronically linked to 46 distributors. </a:t>
            </a:r>
          </a:p>
          <a:p>
            <a:r>
              <a:rPr lang="en-US" dirty="0"/>
              <a:t>It links its distributors, encouraging to draw on one another’s inventories. </a:t>
            </a:r>
          </a:p>
          <a:p>
            <a:r>
              <a:rPr lang="en-US" dirty="0"/>
              <a:t>The Okuma electronic system thus creates 48 possible sources (2 warehouses +46 distributors) for any tool. </a:t>
            </a:r>
          </a:p>
        </p:txBody>
      </p:sp>
    </p:spTree>
    <p:extLst>
      <p:ext uri="{BB962C8B-B14F-4D97-AF65-F5344CB8AC3E}">
        <p14:creationId xmlns:p14="http://schemas.microsoft.com/office/powerpoint/2010/main" val="346319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BCB4E-A904-4854-8436-ABF1781DA5FA}"/>
              </a:ext>
            </a:extLst>
          </p:cNvPr>
          <p:cNvSpPr>
            <a:spLocks noGrp="1"/>
          </p:cNvSpPr>
          <p:nvPr>
            <p:ph type="title"/>
          </p:nvPr>
        </p:nvSpPr>
        <p:spPr>
          <a:xfrm>
            <a:off x="417418" y="552031"/>
            <a:ext cx="11029616" cy="1013800"/>
          </a:xfrm>
        </p:spPr>
        <p:txBody>
          <a:bodyPr>
            <a:noAutofit/>
          </a:bodyPr>
          <a:lstStyle/>
          <a:p>
            <a:pPr algn="ctr"/>
            <a:r>
              <a:rPr lang="en-US" sz="3600" b="1" dirty="0">
                <a:solidFill>
                  <a:schemeClr val="accent1"/>
                </a:solidFill>
              </a:rPr>
              <a:t>Alliance based wholesaling strategies:</a:t>
            </a:r>
            <a:br>
              <a:rPr lang="en-US" sz="3600" b="1" dirty="0">
                <a:solidFill>
                  <a:schemeClr val="accent1"/>
                </a:solidFill>
              </a:rPr>
            </a:br>
            <a:r>
              <a:rPr lang="en-US" sz="3600" b="1" dirty="0">
                <a:solidFill>
                  <a:schemeClr val="accent1"/>
                </a:solidFill>
              </a:rPr>
              <a:t>Retailer-sponsored co-operatives</a:t>
            </a:r>
          </a:p>
        </p:txBody>
      </p:sp>
      <p:sp>
        <p:nvSpPr>
          <p:cNvPr id="3" name="Content Placeholder 2">
            <a:extLst>
              <a:ext uri="{FF2B5EF4-FFF2-40B4-BE49-F238E27FC236}">
                <a16:creationId xmlns:a16="http://schemas.microsoft.com/office/drawing/2014/main" id="{95E959CB-183E-4D35-ABB6-55382A8BF6C3}"/>
              </a:ext>
            </a:extLst>
          </p:cNvPr>
          <p:cNvSpPr>
            <a:spLocks noGrp="1"/>
          </p:cNvSpPr>
          <p:nvPr>
            <p:ph idx="1"/>
          </p:nvPr>
        </p:nvSpPr>
        <p:spPr>
          <a:xfrm>
            <a:off x="417418" y="1705970"/>
            <a:ext cx="11193389" cy="3851549"/>
          </a:xfrm>
        </p:spPr>
        <p:txBody>
          <a:bodyPr>
            <a:normAutofit fontScale="77500" lnSpcReduction="20000"/>
          </a:bodyPr>
          <a:lstStyle/>
          <a:p>
            <a:pPr marL="0" indent="0">
              <a:buNone/>
            </a:pPr>
            <a:r>
              <a:rPr lang="en-US" dirty="0"/>
              <a:t>A retailer sponsored co-op may seem similar to wholesaler’s voluntary groups, just initiated by retailers (with some substantial differences)</a:t>
            </a:r>
          </a:p>
          <a:p>
            <a:r>
              <a:rPr lang="en-US" dirty="0"/>
              <a:t>To coordinate, retail dealers are obliged to create an organization, such as a consortium and follow some of its procedures – so far, just like a wholesaler voluntary group.</a:t>
            </a:r>
          </a:p>
          <a:p>
            <a:r>
              <a:rPr lang="en-US" dirty="0"/>
              <a:t>The members must buy shares in the co-op, such that </a:t>
            </a:r>
            <a:r>
              <a:rPr lang="en-US" i="1" dirty="0"/>
              <a:t>they are owners as well as members.</a:t>
            </a:r>
            <a:r>
              <a:rPr lang="en-US" dirty="0"/>
              <a:t> As owners, they receive shares of the profits generated by their co-op (stock dividends) and end-of-year rebates on their purchases. </a:t>
            </a:r>
          </a:p>
          <a:p>
            <a:r>
              <a:rPr lang="en-US" dirty="0"/>
              <a:t>Unlike wholesaler voluntary groups, retailer co-ops have more formalized structure, run by dedicated professional managers whose jobs entail elaborate role descriptions. </a:t>
            </a:r>
          </a:p>
          <a:p>
            <a:r>
              <a:rPr lang="en-US" dirty="0"/>
              <a:t>They are better able to influence marketing efforts of their owner/members, who must adhere to the co-ops advertising, signage, and brands if they hope to stay </a:t>
            </a:r>
          </a:p>
          <a:p>
            <a:pPr marL="0" indent="0">
              <a:buNone/>
            </a:pPr>
            <a:r>
              <a:rPr lang="en-US" i="1" dirty="0"/>
              <a:t>Sidebar 7.2 profiles Ace Hardware, the largest retail co-op in the U.S. hardware industry</a:t>
            </a:r>
          </a:p>
        </p:txBody>
      </p:sp>
    </p:spTree>
    <p:extLst>
      <p:ext uri="{BB962C8B-B14F-4D97-AF65-F5344CB8AC3E}">
        <p14:creationId xmlns:p14="http://schemas.microsoft.com/office/powerpoint/2010/main" val="1451058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D4C06-2CB0-48A5-AFE5-AB6A7239D940}"/>
              </a:ext>
            </a:extLst>
          </p:cNvPr>
          <p:cNvSpPr>
            <a:spLocks noGrp="1"/>
          </p:cNvSpPr>
          <p:nvPr>
            <p:ph type="title"/>
          </p:nvPr>
        </p:nvSpPr>
        <p:spPr/>
        <p:txBody>
          <a:bodyPr/>
          <a:lstStyle/>
          <a:p>
            <a:pPr algn="ctr"/>
            <a:r>
              <a:rPr lang="en-US" b="1" dirty="0">
                <a:solidFill>
                  <a:schemeClr val="accent1"/>
                </a:solidFill>
              </a:rPr>
              <a:t>Agenda</a:t>
            </a:r>
          </a:p>
        </p:txBody>
      </p:sp>
      <p:sp>
        <p:nvSpPr>
          <p:cNvPr id="5" name="Content Placeholder 4">
            <a:extLst>
              <a:ext uri="{FF2B5EF4-FFF2-40B4-BE49-F238E27FC236}">
                <a16:creationId xmlns:a16="http://schemas.microsoft.com/office/drawing/2014/main" id="{123452D9-6F23-4E30-93CA-ACE345F24721}"/>
              </a:ext>
            </a:extLst>
          </p:cNvPr>
          <p:cNvSpPr>
            <a:spLocks noGrp="1"/>
          </p:cNvSpPr>
          <p:nvPr>
            <p:ph idx="1"/>
          </p:nvPr>
        </p:nvSpPr>
        <p:spPr>
          <a:xfrm>
            <a:off x="581192" y="1625600"/>
            <a:ext cx="11029615" cy="4233199"/>
          </a:xfrm>
        </p:spPr>
        <p:txBody>
          <a:bodyPr/>
          <a:lstStyle/>
          <a:p>
            <a:r>
              <a:rPr lang="en-US" dirty="0"/>
              <a:t>Learning Objectives</a:t>
            </a:r>
          </a:p>
          <a:p>
            <a:r>
              <a:rPr lang="en-US" dirty="0">
                <a:solidFill>
                  <a:schemeClr val="accent1"/>
                </a:solidFill>
              </a:rPr>
              <a:t>Introduction</a:t>
            </a:r>
          </a:p>
          <a:p>
            <a:r>
              <a:rPr lang="en-US" dirty="0"/>
              <a:t>The Wholesaler-Distributor Landscape</a:t>
            </a:r>
          </a:p>
          <a:p>
            <a:r>
              <a:rPr lang="en-US" dirty="0"/>
              <a:t>Wholesaling Strategies</a:t>
            </a:r>
          </a:p>
          <a:p>
            <a:r>
              <a:rPr lang="en-US" dirty="0"/>
              <a:t>Adapting to Trends in Wholesaling</a:t>
            </a:r>
          </a:p>
          <a:p>
            <a:r>
              <a:rPr lang="en-US" dirty="0"/>
              <a:t>Vertical Integration of Manufacturing into Wholesaling</a:t>
            </a:r>
          </a:p>
          <a:p>
            <a:r>
              <a:rPr lang="en-US" dirty="0"/>
              <a:t>Take-Aways</a:t>
            </a:r>
          </a:p>
        </p:txBody>
      </p:sp>
    </p:spTree>
    <p:extLst>
      <p:ext uri="{BB962C8B-B14F-4D97-AF65-F5344CB8AC3E}">
        <p14:creationId xmlns:p14="http://schemas.microsoft.com/office/powerpoint/2010/main" val="609089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265085" cy="281029"/>
          </a:xfrm>
        </p:spPr>
        <p:txBody>
          <a:bodyPr>
            <a:noAutofit/>
          </a:bodyPr>
          <a:lstStyle/>
          <a:p>
            <a:pPr algn="l"/>
            <a:r>
              <a:rPr lang="en-US" sz="1600" b="1" dirty="0">
                <a:latin typeface="Cambria" charset="0"/>
                <a:ea typeface="Cambria" charset="0"/>
                <a:cs typeface="Cambria" charset="0"/>
              </a:rPr>
              <a:t>Figure 7.2 </a:t>
            </a:r>
            <a:r>
              <a:rPr lang="en-US" sz="1600" dirty="0">
                <a:latin typeface="Cambria" charset="0"/>
                <a:ea typeface="Cambria" charset="0"/>
                <a:cs typeface="Cambria" charset="0"/>
              </a:rPr>
              <a:t>Degree of Channel Usage</a:t>
            </a:r>
            <a:endParaRPr lang="en-US" sz="1600" b="1" dirty="0">
              <a:latin typeface="Cambria" charset="0"/>
              <a:ea typeface="Cambria" charset="0"/>
              <a:cs typeface="Cambria" charset="0"/>
            </a:endParaRPr>
          </a:p>
        </p:txBody>
      </p:sp>
      <p:sp>
        <p:nvSpPr>
          <p:cNvPr id="2" name="TextBox 1"/>
          <p:cNvSpPr txBox="1"/>
          <p:nvPr/>
        </p:nvSpPr>
        <p:spPr>
          <a:xfrm>
            <a:off x="0" y="6364224"/>
            <a:ext cx="12192000"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prstClr val="black"/>
                </a:solidFill>
                <a:effectLst/>
                <a:uLnTx/>
                <a:uFillTx/>
                <a:latin typeface="Times New Roman Regular" charset="0"/>
                <a:ea typeface="+mn-ea"/>
                <a:cs typeface="+mn-cs"/>
              </a:rPr>
              <a:t>Source: Based on Kauferle, Monika and Werner </a:t>
            </a:r>
            <a:r>
              <a:rPr kumimoji="0" lang="en-US" sz="1200" u="none" strike="noStrike" kern="1200" cap="none" spc="0" normalizeH="0" baseline="0" noProof="0" dirty="0" err="1">
                <a:ln>
                  <a:noFill/>
                </a:ln>
                <a:solidFill>
                  <a:prstClr val="black"/>
                </a:solidFill>
                <a:effectLst/>
                <a:uLnTx/>
                <a:uFillTx/>
                <a:latin typeface="Times New Roman Regular" charset="0"/>
                <a:ea typeface="+mn-ea"/>
                <a:cs typeface="+mn-cs"/>
              </a:rPr>
              <a:t>Reinartz</a:t>
            </a:r>
            <a:r>
              <a:rPr kumimoji="0" lang="en-US" sz="1200" u="none" strike="noStrike" kern="1200" cap="none" spc="0" normalizeH="0" baseline="0" noProof="0" dirty="0">
                <a:ln>
                  <a:noFill/>
                </a:ln>
                <a:solidFill>
                  <a:prstClr val="black"/>
                </a:solidFill>
                <a:effectLst/>
                <a:uLnTx/>
                <a:uFillTx/>
                <a:latin typeface="Times New Roman Regular" charset="0"/>
                <a:ea typeface="+mn-ea"/>
                <a:cs typeface="+mn-cs"/>
              </a:rPr>
              <a:t> (2015), “Distributing through multiple channels in industrial wholesaling: how many and how much?” Journal of the Academy of Marketing Science, 43 (6), 746-767.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prstClr val="black"/>
              </a:solidFill>
              <a:effectLst/>
              <a:uLnTx/>
              <a:uFillTx/>
              <a:latin typeface="Times New Roman Regular" charset="0"/>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658313812"/>
              </p:ext>
            </p:extLst>
          </p:nvPr>
        </p:nvGraphicFramePr>
        <p:xfrm>
          <a:off x="947803" y="381461"/>
          <a:ext cx="10296394" cy="5982763"/>
        </p:xfrm>
        <a:graphic>
          <a:graphicData uri="http://schemas.openxmlformats.org/drawingml/2006/table">
            <a:tbl>
              <a:tblPr firstRow="1" bandRow="1">
                <a:tableStyleId>{912C8C85-51F0-491E-9774-3900AFEF0FD7}</a:tableStyleId>
              </a:tblPr>
              <a:tblGrid>
                <a:gridCol w="3421012">
                  <a:extLst>
                    <a:ext uri="{9D8B030D-6E8A-4147-A177-3AD203B41FA5}">
                      <a16:colId xmlns:a16="http://schemas.microsoft.com/office/drawing/2014/main" val="20000"/>
                    </a:ext>
                  </a:extLst>
                </a:gridCol>
                <a:gridCol w="3421012">
                  <a:extLst>
                    <a:ext uri="{9D8B030D-6E8A-4147-A177-3AD203B41FA5}">
                      <a16:colId xmlns:a16="http://schemas.microsoft.com/office/drawing/2014/main" val="20001"/>
                    </a:ext>
                  </a:extLst>
                </a:gridCol>
                <a:gridCol w="3454370">
                  <a:extLst>
                    <a:ext uri="{9D8B030D-6E8A-4147-A177-3AD203B41FA5}">
                      <a16:colId xmlns:a16="http://schemas.microsoft.com/office/drawing/2014/main" val="20002"/>
                    </a:ext>
                  </a:extLst>
                </a:gridCol>
              </a:tblGrid>
              <a:tr h="551158">
                <a:tc>
                  <a:txBody>
                    <a:bodyPr/>
                    <a:lstStyle/>
                    <a:p>
                      <a:r>
                        <a:rPr lang="en-US" b="0" i="0" dirty="0">
                          <a:latin typeface="Times New Roman Regular" charset="0"/>
                        </a:rPr>
                        <a:t>Distribution Channel</a:t>
                      </a:r>
                      <a:endParaRPr lang="en-US" dirty="0">
                        <a:latin typeface="Cambria" charset="0"/>
                        <a:ea typeface="Cambria" charset="0"/>
                        <a:cs typeface="Cambria" charset="0"/>
                      </a:endParaRPr>
                    </a:p>
                  </a:txBody>
                  <a:tcPr/>
                </a:tc>
                <a:tc>
                  <a:txBody>
                    <a:bodyPr/>
                    <a:lstStyle/>
                    <a:p>
                      <a:r>
                        <a:rPr lang="en-US" b="0" i="0" dirty="0">
                          <a:latin typeface="Times New Roman Regular" charset="0"/>
                        </a:rPr>
                        <a:t>Channel Accessibility</a:t>
                      </a:r>
                      <a:endParaRPr lang="en-US" dirty="0">
                        <a:latin typeface="Cambria" charset="0"/>
                        <a:ea typeface="Cambria" charset="0"/>
                        <a:cs typeface="Cambria" charset="0"/>
                      </a:endParaRPr>
                    </a:p>
                  </a:txBody>
                  <a:tcPr/>
                </a:tc>
                <a:tc>
                  <a:txBody>
                    <a:bodyPr/>
                    <a:lstStyle/>
                    <a:p>
                      <a:r>
                        <a:rPr lang="en-US" b="0" i="0" dirty="0">
                          <a:latin typeface="Times New Roman Regular" charset="0"/>
                        </a:rPr>
                        <a:t>Channel Usability</a:t>
                      </a:r>
                      <a:endParaRPr lang="en-US" dirty="0">
                        <a:latin typeface="Cambria" charset="0"/>
                        <a:ea typeface="Cambria" charset="0"/>
                        <a:cs typeface="Cambria" charset="0"/>
                      </a:endParaRPr>
                    </a:p>
                  </a:txBody>
                  <a:tcPr/>
                </a:tc>
                <a:extLst>
                  <a:ext uri="{0D108BD9-81ED-4DB2-BD59-A6C34878D82A}">
                    <a16:rowId xmlns:a16="http://schemas.microsoft.com/office/drawing/2014/main" val="10000"/>
                  </a:ext>
                </a:extLst>
              </a:tr>
              <a:tr h="782635">
                <a:tc>
                  <a:txBody>
                    <a:bodyPr/>
                    <a:lstStyle/>
                    <a:p>
                      <a:r>
                        <a:rPr lang="en-US" b="0" i="0" dirty="0">
                          <a:latin typeface="Times New Roman Regular" charset="0"/>
                        </a:rPr>
                        <a:t>Company Sales Force</a:t>
                      </a:r>
                      <a:endParaRPr lang="en-US" dirty="0">
                        <a:latin typeface="Cambria" charset="0"/>
                        <a:ea typeface="Cambria" charset="0"/>
                        <a:cs typeface="Cambria" charset="0"/>
                      </a:endParaRPr>
                    </a:p>
                  </a:txBody>
                  <a:tcPr/>
                </a:tc>
                <a:tc>
                  <a:txBody>
                    <a:bodyPr/>
                    <a:lstStyle/>
                    <a:p>
                      <a:r>
                        <a:rPr lang="en-US" b="0" i="0" dirty="0">
                          <a:latin typeface="Times New Roman Regular" charset="0"/>
                        </a:rPr>
                        <a:t>Number</a:t>
                      </a:r>
                      <a:r>
                        <a:rPr lang="en-US" b="0" i="0" baseline="0" dirty="0">
                          <a:latin typeface="Times New Roman Regular" charset="0"/>
                        </a:rPr>
                        <a:t> of sales reps,</a:t>
                      </a:r>
                    </a:p>
                    <a:p>
                      <a:r>
                        <a:rPr lang="en-US" b="0" i="0" baseline="0" dirty="0">
                          <a:latin typeface="Times New Roman Regular" charset="0"/>
                        </a:rPr>
                        <a:t>Number of offices</a:t>
                      </a:r>
                      <a:endParaRPr lang="en-US" dirty="0">
                        <a:latin typeface="Cambria" charset="0"/>
                        <a:ea typeface="Cambria" charset="0"/>
                        <a:cs typeface="Cambria" charset="0"/>
                      </a:endParaRPr>
                    </a:p>
                  </a:txBody>
                  <a:tcPr/>
                </a:tc>
                <a:tc>
                  <a:txBody>
                    <a:bodyPr/>
                    <a:lstStyle/>
                    <a:p>
                      <a:r>
                        <a:rPr lang="en-US" b="0" i="0" dirty="0">
                          <a:latin typeface="Times New Roman Regular" charset="0"/>
                        </a:rPr>
                        <a:t>Training resources</a:t>
                      </a:r>
                      <a:r>
                        <a:rPr lang="en-US" b="0" i="0" baseline="0" dirty="0">
                          <a:latin typeface="Times New Roman Regular" charset="0"/>
                        </a:rPr>
                        <a:t> devoted</a:t>
                      </a:r>
                      <a:endParaRPr lang="en-US" dirty="0">
                        <a:latin typeface="Cambria" charset="0"/>
                        <a:ea typeface="Cambria" charset="0"/>
                        <a:cs typeface="Cambria" charset="0"/>
                      </a:endParaRPr>
                    </a:p>
                  </a:txBody>
                  <a:tcPr/>
                </a:tc>
                <a:extLst>
                  <a:ext uri="{0D108BD9-81ED-4DB2-BD59-A6C34878D82A}">
                    <a16:rowId xmlns:a16="http://schemas.microsoft.com/office/drawing/2014/main" val="10001"/>
                  </a:ext>
                </a:extLst>
              </a:tr>
              <a:tr h="782635">
                <a:tc>
                  <a:txBody>
                    <a:bodyPr/>
                    <a:lstStyle/>
                    <a:p>
                      <a:r>
                        <a:rPr lang="en-US" b="0" i="0" dirty="0">
                          <a:latin typeface="Times New Roman Regular" charset="0"/>
                        </a:rPr>
                        <a:t>Telephone</a:t>
                      </a:r>
                      <a:endParaRPr lang="en-US" dirty="0">
                        <a:latin typeface="Cambria" charset="0"/>
                        <a:ea typeface="Cambria" charset="0"/>
                        <a:cs typeface="Cambria" charset="0"/>
                      </a:endParaRPr>
                    </a:p>
                  </a:txBody>
                  <a:tcPr/>
                </a:tc>
                <a:tc>
                  <a:txBody>
                    <a:bodyPr/>
                    <a:lstStyle/>
                    <a:p>
                      <a:r>
                        <a:rPr lang="en-US" b="0" i="0" dirty="0">
                          <a:latin typeface="Times New Roman Regular" charset="0"/>
                        </a:rPr>
                        <a:t>Number of sales reps</a:t>
                      </a:r>
                      <a:endParaRPr lang="en-US" dirty="0">
                        <a:latin typeface="Cambria" charset="0"/>
                        <a:ea typeface="Cambria" charset="0"/>
                        <a:cs typeface="Cambria" charset="0"/>
                      </a:endParaRPr>
                    </a:p>
                  </a:txBody>
                  <a:tcPr/>
                </a:tc>
                <a:tc>
                  <a:txBody>
                    <a:bodyPr/>
                    <a:lstStyle/>
                    <a:p>
                      <a:r>
                        <a:rPr lang="en-US" b="0" i="0" dirty="0">
                          <a:latin typeface="Times New Roman Regular" charset="0"/>
                        </a:rPr>
                        <a:t>Direct</a:t>
                      </a:r>
                      <a:r>
                        <a:rPr lang="en-US" b="0" i="0" baseline="0" dirty="0">
                          <a:latin typeface="Times New Roman Regular" charset="0"/>
                        </a:rPr>
                        <a:t> access to salesperson via telephone</a:t>
                      </a:r>
                      <a:endParaRPr lang="en-US" dirty="0">
                        <a:latin typeface="Cambria" charset="0"/>
                        <a:ea typeface="Cambria" charset="0"/>
                        <a:cs typeface="Cambria" charset="0"/>
                      </a:endParaRPr>
                    </a:p>
                  </a:txBody>
                  <a:tcPr/>
                </a:tc>
                <a:extLst>
                  <a:ext uri="{0D108BD9-81ED-4DB2-BD59-A6C34878D82A}">
                    <a16:rowId xmlns:a16="http://schemas.microsoft.com/office/drawing/2014/main" val="10002"/>
                  </a:ext>
                </a:extLst>
              </a:tr>
              <a:tr h="782635">
                <a:tc>
                  <a:txBody>
                    <a:bodyPr/>
                    <a:lstStyle/>
                    <a:p>
                      <a:r>
                        <a:rPr lang="en-US" b="0" i="0" dirty="0">
                          <a:latin typeface="Times New Roman Regular" charset="0"/>
                        </a:rPr>
                        <a:t>Fax/Email</a:t>
                      </a:r>
                      <a:endParaRPr lang="en-US" dirty="0">
                        <a:latin typeface="Cambria" charset="0"/>
                        <a:ea typeface="Cambria" charset="0"/>
                        <a:cs typeface="Cambria" charset="0"/>
                      </a:endParaRPr>
                    </a:p>
                  </a:txBody>
                  <a:tcPr/>
                </a:tc>
                <a:tc>
                  <a:txBody>
                    <a:bodyPr/>
                    <a:lstStyle/>
                    <a:p>
                      <a:r>
                        <a:rPr lang="en-US" b="0" i="0" dirty="0">
                          <a:latin typeface="Times New Roman Regular" charset="0"/>
                        </a:rPr>
                        <a:t>Number of sales reps</a:t>
                      </a:r>
                      <a:endParaRPr lang="en-US" dirty="0">
                        <a:latin typeface="Cambria" charset="0"/>
                        <a:ea typeface="Cambria" charset="0"/>
                        <a:cs typeface="Cambria" charset="0"/>
                      </a:endParaRPr>
                    </a:p>
                  </a:txBody>
                  <a:tcPr/>
                </a:tc>
                <a:tc>
                  <a:txBody>
                    <a:bodyPr/>
                    <a:lstStyle/>
                    <a:p>
                      <a:r>
                        <a:rPr lang="en-US" b="0" i="0" dirty="0">
                          <a:latin typeface="Times New Roman Regular" charset="0"/>
                        </a:rPr>
                        <a:t>Direct access to salesperson</a:t>
                      </a:r>
                      <a:r>
                        <a:rPr lang="en-US" b="0" i="0" baseline="0" dirty="0">
                          <a:latin typeface="Times New Roman Regular" charset="0"/>
                        </a:rPr>
                        <a:t> via fax and email</a:t>
                      </a:r>
                      <a:endParaRPr lang="en-US" dirty="0">
                        <a:latin typeface="Cambria" charset="0"/>
                        <a:ea typeface="Cambria" charset="0"/>
                        <a:cs typeface="Cambria" charset="0"/>
                      </a:endParaRPr>
                    </a:p>
                  </a:txBody>
                  <a:tcPr/>
                </a:tc>
                <a:extLst>
                  <a:ext uri="{0D108BD9-81ED-4DB2-BD59-A6C34878D82A}">
                    <a16:rowId xmlns:a16="http://schemas.microsoft.com/office/drawing/2014/main" val="10003"/>
                  </a:ext>
                </a:extLst>
              </a:tr>
              <a:tr h="460213">
                <a:tc>
                  <a:txBody>
                    <a:bodyPr/>
                    <a:lstStyle/>
                    <a:p>
                      <a:r>
                        <a:rPr lang="en-US" b="0" i="0" dirty="0">
                          <a:latin typeface="Times New Roman Regular" charset="0"/>
                        </a:rPr>
                        <a:t>Warehouses</a:t>
                      </a:r>
                      <a:endParaRPr lang="en-US" dirty="0">
                        <a:latin typeface="Cambria" charset="0"/>
                        <a:ea typeface="Cambria" charset="0"/>
                        <a:cs typeface="Cambria" charset="0"/>
                      </a:endParaRPr>
                    </a:p>
                  </a:txBody>
                  <a:tcPr/>
                </a:tc>
                <a:tc>
                  <a:txBody>
                    <a:bodyPr/>
                    <a:lstStyle/>
                    <a:p>
                      <a:r>
                        <a:rPr lang="en-US" b="0" i="0" dirty="0">
                          <a:latin typeface="Times New Roman Regular" charset="0"/>
                        </a:rPr>
                        <a:t>Number of warehouses</a:t>
                      </a:r>
                      <a:endParaRPr lang="en-US" dirty="0">
                        <a:latin typeface="Cambria" charset="0"/>
                        <a:ea typeface="Cambria" charset="0"/>
                        <a:cs typeface="Cambria" charset="0"/>
                      </a:endParaRPr>
                    </a:p>
                  </a:txBody>
                  <a:tcPr/>
                </a:tc>
                <a:tc>
                  <a:txBody>
                    <a:bodyPr/>
                    <a:lstStyle/>
                    <a:p>
                      <a:r>
                        <a:rPr lang="en-US" b="0" i="0" dirty="0">
                          <a:latin typeface="Times New Roman Regular" charset="0"/>
                        </a:rPr>
                        <a:t>Proportion of products</a:t>
                      </a:r>
                      <a:r>
                        <a:rPr lang="en-US" b="0" i="0" baseline="0" dirty="0">
                          <a:latin typeface="Times New Roman Regular" charset="0"/>
                        </a:rPr>
                        <a:t> available</a:t>
                      </a:r>
                      <a:endParaRPr lang="en-US" dirty="0">
                        <a:latin typeface="Cambria" charset="0"/>
                        <a:ea typeface="Cambria" charset="0"/>
                        <a:cs typeface="Cambria" charset="0"/>
                      </a:endParaRPr>
                    </a:p>
                  </a:txBody>
                  <a:tcPr/>
                </a:tc>
                <a:extLst>
                  <a:ext uri="{0D108BD9-81ED-4DB2-BD59-A6C34878D82A}">
                    <a16:rowId xmlns:a16="http://schemas.microsoft.com/office/drawing/2014/main" val="10004"/>
                  </a:ext>
                </a:extLst>
              </a:tr>
              <a:tr h="782635">
                <a:tc>
                  <a:txBody>
                    <a:bodyPr/>
                    <a:lstStyle/>
                    <a:p>
                      <a:r>
                        <a:rPr lang="en-US" b="0" i="0" dirty="0">
                          <a:latin typeface="Times New Roman Regular" charset="0"/>
                        </a:rPr>
                        <a:t>Trade</a:t>
                      </a:r>
                      <a:r>
                        <a:rPr lang="en-US" b="0" i="0" baseline="0" dirty="0">
                          <a:latin typeface="Times New Roman Regular" charset="0"/>
                        </a:rPr>
                        <a:t> Fairs</a:t>
                      </a:r>
                      <a:endParaRPr lang="en-US" dirty="0">
                        <a:latin typeface="Cambria" charset="0"/>
                        <a:ea typeface="Cambria" charset="0"/>
                        <a:cs typeface="Cambria" charset="0"/>
                      </a:endParaRPr>
                    </a:p>
                  </a:txBody>
                  <a:tcPr/>
                </a:tc>
                <a:tc>
                  <a:txBody>
                    <a:bodyPr/>
                    <a:lstStyle/>
                    <a:p>
                      <a:r>
                        <a:rPr lang="en-US" b="0" i="0" dirty="0">
                          <a:latin typeface="Times New Roman Regular" charset="0"/>
                        </a:rPr>
                        <a:t>Number of sales</a:t>
                      </a:r>
                      <a:r>
                        <a:rPr lang="en-US" b="0" i="0" baseline="0" dirty="0">
                          <a:latin typeface="Times New Roman Regular" charset="0"/>
                        </a:rPr>
                        <a:t> reps,</a:t>
                      </a:r>
                    </a:p>
                    <a:p>
                      <a:r>
                        <a:rPr lang="en-US" b="0" i="0" baseline="0" dirty="0">
                          <a:latin typeface="Times New Roman Regular" charset="0"/>
                        </a:rPr>
                        <a:t>Number of trade fairs</a:t>
                      </a:r>
                      <a:endParaRPr lang="en-US" dirty="0">
                        <a:latin typeface="Cambria" charset="0"/>
                        <a:ea typeface="Cambria" charset="0"/>
                        <a:cs typeface="Cambria" charset="0"/>
                      </a:endParaRPr>
                    </a:p>
                  </a:txBody>
                  <a:tcPr/>
                </a:tc>
                <a:tc>
                  <a:txBody>
                    <a:bodyPr/>
                    <a:lstStyle/>
                    <a:p>
                      <a:r>
                        <a:rPr lang="en-US" b="0" i="0" dirty="0">
                          <a:latin typeface="Times New Roman Regular" charset="0"/>
                        </a:rPr>
                        <a:t>Proportion</a:t>
                      </a:r>
                      <a:r>
                        <a:rPr lang="en-US" b="0" i="0" baseline="0" dirty="0">
                          <a:latin typeface="Times New Roman Regular" charset="0"/>
                        </a:rPr>
                        <a:t> of products available, accessibility of trade fairs</a:t>
                      </a:r>
                      <a:endParaRPr lang="en-US" dirty="0">
                        <a:latin typeface="Cambria" charset="0"/>
                        <a:ea typeface="Cambria" charset="0"/>
                        <a:cs typeface="Cambria" charset="0"/>
                      </a:endParaRPr>
                    </a:p>
                  </a:txBody>
                  <a:tcPr/>
                </a:tc>
                <a:extLst>
                  <a:ext uri="{0D108BD9-81ED-4DB2-BD59-A6C34878D82A}">
                    <a16:rowId xmlns:a16="http://schemas.microsoft.com/office/drawing/2014/main" val="10005"/>
                  </a:ext>
                </a:extLst>
              </a:tr>
              <a:tr h="460213">
                <a:tc>
                  <a:txBody>
                    <a:bodyPr/>
                    <a:lstStyle/>
                    <a:p>
                      <a:r>
                        <a:rPr lang="en-US" b="0" i="0" dirty="0">
                          <a:latin typeface="Times New Roman Regular" charset="0"/>
                        </a:rPr>
                        <a:t>E-Commerce</a:t>
                      </a:r>
                      <a:endParaRPr lang="en-US" dirty="0">
                        <a:latin typeface="Cambria" charset="0"/>
                        <a:ea typeface="Cambria" charset="0"/>
                        <a:cs typeface="Cambria" charset="0"/>
                      </a:endParaRPr>
                    </a:p>
                  </a:txBody>
                  <a:tcPr/>
                </a:tc>
                <a:tc>
                  <a:txBody>
                    <a:bodyPr/>
                    <a:lstStyle/>
                    <a:p>
                      <a:r>
                        <a:rPr lang="en-US" b="0" i="0" dirty="0">
                          <a:latin typeface="Times New Roman Regular" charset="0"/>
                        </a:rPr>
                        <a:t>Availability of channel</a:t>
                      </a:r>
                      <a:endParaRPr lang="en-US" dirty="0">
                        <a:latin typeface="Cambria" charset="0"/>
                        <a:ea typeface="Cambria" charset="0"/>
                        <a:cs typeface="Cambria" charset="0"/>
                      </a:endParaRPr>
                    </a:p>
                  </a:txBody>
                  <a:tcPr/>
                </a:tc>
                <a:tc>
                  <a:txBody>
                    <a:bodyPr/>
                    <a:lstStyle/>
                    <a:p>
                      <a:r>
                        <a:rPr lang="en-US" b="0" i="0" dirty="0">
                          <a:latin typeface="Times New Roman Regular" charset="0"/>
                        </a:rPr>
                        <a:t>Proportion of products available</a:t>
                      </a:r>
                      <a:endParaRPr lang="en-US" dirty="0">
                        <a:latin typeface="Cambria" charset="0"/>
                        <a:ea typeface="Cambria" charset="0"/>
                        <a:cs typeface="Cambria" charset="0"/>
                      </a:endParaRPr>
                    </a:p>
                  </a:txBody>
                  <a:tcPr/>
                </a:tc>
                <a:extLst>
                  <a:ext uri="{0D108BD9-81ED-4DB2-BD59-A6C34878D82A}">
                    <a16:rowId xmlns:a16="http://schemas.microsoft.com/office/drawing/2014/main" val="10006"/>
                  </a:ext>
                </a:extLst>
              </a:tr>
              <a:tr h="460213">
                <a:tc>
                  <a:txBody>
                    <a:bodyPr/>
                    <a:lstStyle/>
                    <a:p>
                      <a:r>
                        <a:rPr lang="en-US" b="0" i="0" dirty="0">
                          <a:latin typeface="Times New Roman Regular" charset="0"/>
                        </a:rPr>
                        <a:t>Indirect Channels</a:t>
                      </a:r>
                      <a:endParaRPr lang="en-US" dirty="0">
                        <a:latin typeface="Cambria" charset="0"/>
                        <a:ea typeface="Cambria" charset="0"/>
                        <a:cs typeface="Cambria" charset="0"/>
                      </a:endParaRPr>
                    </a:p>
                  </a:txBody>
                  <a:tcPr/>
                </a:tc>
                <a:tc>
                  <a:txBody>
                    <a:bodyPr/>
                    <a:lstStyle/>
                    <a:p>
                      <a:r>
                        <a:rPr lang="en-US" b="0" i="0" dirty="0">
                          <a:latin typeface="Times New Roman Regular" charset="0"/>
                        </a:rPr>
                        <a:t>Number of sales</a:t>
                      </a:r>
                      <a:r>
                        <a:rPr lang="en-US" b="0" i="0" baseline="0" dirty="0">
                          <a:latin typeface="Times New Roman Regular" charset="0"/>
                        </a:rPr>
                        <a:t> partners</a:t>
                      </a:r>
                      <a:endParaRPr lang="en-US" dirty="0">
                        <a:latin typeface="Cambria" charset="0"/>
                        <a:ea typeface="Cambria" charset="0"/>
                        <a:cs typeface="Cambria" charset="0"/>
                      </a:endParaRPr>
                    </a:p>
                  </a:txBody>
                  <a:tcPr/>
                </a:tc>
                <a:tc>
                  <a:txBody>
                    <a:bodyPr/>
                    <a:lstStyle/>
                    <a:p>
                      <a:r>
                        <a:rPr lang="en-US" b="0" i="0" dirty="0">
                          <a:latin typeface="Times New Roman Regular" charset="0"/>
                        </a:rPr>
                        <a:t>Proportion of products available</a:t>
                      </a:r>
                      <a:endParaRPr lang="en-US" dirty="0">
                        <a:latin typeface="Cambria" charset="0"/>
                        <a:ea typeface="Cambria" charset="0"/>
                        <a:cs typeface="Cambria" charset="0"/>
                      </a:endParaRPr>
                    </a:p>
                  </a:txBody>
                  <a:tcPr/>
                </a:tc>
                <a:extLst>
                  <a:ext uri="{0D108BD9-81ED-4DB2-BD59-A6C34878D82A}">
                    <a16:rowId xmlns:a16="http://schemas.microsoft.com/office/drawing/2014/main" val="10007"/>
                  </a:ext>
                </a:extLst>
              </a:tr>
              <a:tr h="460213">
                <a:tc>
                  <a:txBody>
                    <a:bodyPr/>
                    <a:lstStyle/>
                    <a:p>
                      <a:r>
                        <a:rPr lang="en-US" b="0" i="0" dirty="0">
                          <a:latin typeface="Times New Roman Regular" charset="0"/>
                        </a:rPr>
                        <a:t>Outsourced Sales</a:t>
                      </a:r>
                      <a:endParaRPr lang="en-US" dirty="0">
                        <a:latin typeface="Cambria" charset="0"/>
                        <a:ea typeface="Cambria" charset="0"/>
                        <a:cs typeface="Cambria" charset="0"/>
                      </a:endParaRPr>
                    </a:p>
                  </a:txBody>
                  <a:tcPr/>
                </a:tc>
                <a:tc>
                  <a:txBody>
                    <a:bodyPr/>
                    <a:lstStyle/>
                    <a:p>
                      <a:r>
                        <a:rPr lang="en-US" b="0" i="0" dirty="0">
                          <a:latin typeface="Times New Roman Regular" charset="0"/>
                        </a:rPr>
                        <a:t>Number of sales reps</a:t>
                      </a:r>
                      <a:endParaRPr lang="en-US" dirty="0">
                        <a:latin typeface="Cambria" charset="0"/>
                        <a:ea typeface="Cambria" charset="0"/>
                        <a:cs typeface="Cambria" charset="0"/>
                      </a:endParaRPr>
                    </a:p>
                  </a:txBody>
                  <a:tcPr/>
                </a:tc>
                <a:tc>
                  <a:txBody>
                    <a:bodyPr/>
                    <a:lstStyle/>
                    <a:p>
                      <a:r>
                        <a:rPr lang="en-US" b="0" i="0" dirty="0">
                          <a:latin typeface="Times New Roman Regular" charset="0"/>
                        </a:rPr>
                        <a:t>Training resources</a:t>
                      </a:r>
                      <a:r>
                        <a:rPr lang="en-US" b="0" i="0" baseline="0" dirty="0">
                          <a:latin typeface="Times New Roman Regular" charset="0"/>
                        </a:rPr>
                        <a:t> devoted</a:t>
                      </a:r>
                      <a:endParaRPr lang="en-US" dirty="0">
                        <a:latin typeface="Cambria" charset="0"/>
                        <a:ea typeface="Cambria" charset="0"/>
                        <a:cs typeface="Cambria" charset="0"/>
                      </a:endParaRPr>
                    </a:p>
                  </a:txBody>
                  <a:tcPr/>
                </a:tc>
                <a:extLst>
                  <a:ext uri="{0D108BD9-81ED-4DB2-BD59-A6C34878D82A}">
                    <a16:rowId xmlns:a16="http://schemas.microsoft.com/office/drawing/2014/main" val="10008"/>
                  </a:ext>
                </a:extLst>
              </a:tr>
              <a:tr h="460213">
                <a:tc>
                  <a:txBody>
                    <a:bodyPr/>
                    <a:lstStyle/>
                    <a:p>
                      <a:r>
                        <a:rPr lang="en-US" b="0" i="0" dirty="0">
                          <a:latin typeface="Times New Roman Regular" charset="0"/>
                        </a:rPr>
                        <a:t>External Web Portals</a:t>
                      </a:r>
                      <a:endParaRPr lang="en-US" dirty="0">
                        <a:latin typeface="Cambria" charset="0"/>
                        <a:ea typeface="Cambria" charset="0"/>
                        <a:cs typeface="Cambria" charset="0"/>
                      </a:endParaRPr>
                    </a:p>
                  </a:txBody>
                  <a:tcPr/>
                </a:tc>
                <a:tc>
                  <a:txBody>
                    <a:bodyPr/>
                    <a:lstStyle/>
                    <a:p>
                      <a:r>
                        <a:rPr lang="en-US" b="0" i="0" dirty="0">
                          <a:latin typeface="Times New Roman Regular" charset="0"/>
                        </a:rPr>
                        <a:t>Number of portals</a:t>
                      </a:r>
                      <a:endParaRPr lang="en-US" dirty="0">
                        <a:latin typeface="Cambria" charset="0"/>
                        <a:ea typeface="Cambria" charset="0"/>
                        <a:cs typeface="Cambria" charset="0"/>
                      </a:endParaRPr>
                    </a:p>
                  </a:txBody>
                  <a:tcPr/>
                </a:tc>
                <a:tc>
                  <a:txBody>
                    <a:bodyPr/>
                    <a:lstStyle/>
                    <a:p>
                      <a:r>
                        <a:rPr lang="en-US" b="0" i="0" dirty="0">
                          <a:latin typeface="Times New Roman Regular" charset="0"/>
                        </a:rPr>
                        <a:t>Proportion of products</a:t>
                      </a:r>
                      <a:r>
                        <a:rPr lang="en-US" b="0" i="0" baseline="0" dirty="0">
                          <a:latin typeface="Times New Roman Regular" charset="0"/>
                        </a:rPr>
                        <a:t> available</a:t>
                      </a:r>
                      <a:endParaRPr lang="en-US" dirty="0">
                        <a:latin typeface="Cambria" charset="0"/>
                        <a:ea typeface="Cambria" charset="0"/>
                        <a:cs typeface="Cambria" charset="0"/>
                      </a:endParaRP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2655462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BCB4E-A904-4854-8436-ABF1781DA5FA}"/>
              </a:ext>
            </a:extLst>
          </p:cNvPr>
          <p:cNvSpPr>
            <a:spLocks noGrp="1"/>
          </p:cNvSpPr>
          <p:nvPr>
            <p:ph type="title"/>
          </p:nvPr>
        </p:nvSpPr>
        <p:spPr/>
        <p:txBody>
          <a:bodyPr>
            <a:noAutofit/>
          </a:bodyPr>
          <a:lstStyle/>
          <a:p>
            <a:pPr algn="ctr"/>
            <a:r>
              <a:rPr lang="en-US" sz="3600" b="1" dirty="0">
                <a:solidFill>
                  <a:schemeClr val="accent1"/>
                </a:solidFill>
              </a:rPr>
              <a:t>Alliance based wholesaling strategies:</a:t>
            </a:r>
            <a:br>
              <a:rPr lang="en-US" sz="3600" b="1" dirty="0">
                <a:solidFill>
                  <a:schemeClr val="accent1"/>
                </a:solidFill>
              </a:rPr>
            </a:br>
            <a:r>
              <a:rPr lang="en-US" sz="3600" b="1" dirty="0">
                <a:solidFill>
                  <a:schemeClr val="accent1"/>
                </a:solidFill>
              </a:rPr>
              <a:t>Retailer-sponsored co-operatives</a:t>
            </a:r>
          </a:p>
        </p:txBody>
      </p:sp>
      <p:sp>
        <p:nvSpPr>
          <p:cNvPr id="3" name="Content Placeholder 2">
            <a:extLst>
              <a:ext uri="{FF2B5EF4-FFF2-40B4-BE49-F238E27FC236}">
                <a16:creationId xmlns:a16="http://schemas.microsoft.com/office/drawing/2014/main" id="{95E959CB-183E-4D35-ABB6-55382A8BF6C3}"/>
              </a:ext>
            </a:extLst>
          </p:cNvPr>
          <p:cNvSpPr>
            <a:spLocks noGrp="1"/>
          </p:cNvSpPr>
          <p:nvPr>
            <p:ph idx="1"/>
          </p:nvPr>
        </p:nvSpPr>
        <p:spPr>
          <a:xfrm>
            <a:off x="109182" y="1715956"/>
            <a:ext cx="11501625" cy="3852331"/>
          </a:xfrm>
        </p:spPr>
        <p:txBody>
          <a:bodyPr>
            <a:normAutofit fontScale="70000" lnSpcReduction="20000"/>
          </a:bodyPr>
          <a:lstStyle/>
          <a:p>
            <a:pPr marL="0" indent="0">
              <a:buNone/>
            </a:pPr>
            <a:r>
              <a:rPr lang="en-US" dirty="0"/>
              <a:t>Despite a common impression, a co-op is not limited to dealers. There can be many types; in principle, the only thing to define a co-op is that the members set up an organization to serve them and own shares in it.</a:t>
            </a:r>
          </a:p>
          <a:p>
            <a:r>
              <a:rPr lang="en-US" dirty="0"/>
              <a:t>Cooperatives are becoming popular In Japan in response to shortening marketing channels</a:t>
            </a:r>
          </a:p>
          <a:p>
            <a:pPr lvl="1"/>
            <a:r>
              <a:rPr lang="en-US" dirty="0"/>
              <a:t>Small and medium-sized wholesalers, seeing their roles overtaken by large wholesalers, have created cooperatives to gain economies of scale</a:t>
            </a:r>
          </a:p>
          <a:p>
            <a:pPr lvl="1"/>
            <a:r>
              <a:rPr lang="en-US" dirty="0"/>
              <a:t>E.g., The cooperative Association Yokohama Merchandising Center (MDC) is owned by 75 wholesalers and warehouses the goods in a huge distribution center. MDC minimizes separate deliveries (and their costs) with sufficient scale to serve major retailers. They use a modern online information system to manage orders.</a:t>
            </a:r>
          </a:p>
          <a:p>
            <a:r>
              <a:rPr lang="en-US" dirty="0"/>
              <a:t>In the U.S., the </a:t>
            </a:r>
            <a:r>
              <a:rPr lang="en-US" b="1" dirty="0"/>
              <a:t>farm cooperative </a:t>
            </a:r>
            <a:r>
              <a:rPr lang="en-US" dirty="0"/>
              <a:t>has played a major role in distribution.</a:t>
            </a:r>
          </a:p>
          <a:p>
            <a:pPr lvl="1"/>
            <a:r>
              <a:rPr lang="en-US" dirty="0"/>
              <a:t>Organizations such as Sunkist, Ocean Spray, and Land O’ Lakes have become extremely powerful forces, benefiting their members by organizing farm equipment and supply markets, as well as the markets into which farmers sell their produce.</a:t>
            </a:r>
          </a:p>
          <a:p>
            <a:pPr lvl="1"/>
            <a:r>
              <a:rPr lang="en-US" dirty="0"/>
              <a:t>Some farm co-ops have vertically integrated both backward and forward, they remain primarily wholesalers of goods and services, and they administer the channels that they control with the approval of the farmers who own them</a:t>
            </a:r>
          </a:p>
        </p:txBody>
      </p:sp>
    </p:spTree>
    <p:extLst>
      <p:ext uri="{BB962C8B-B14F-4D97-AF65-F5344CB8AC3E}">
        <p14:creationId xmlns:p14="http://schemas.microsoft.com/office/powerpoint/2010/main" val="4076274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descr="A sign on the side of a fence&#10;&#10;Description automatically generated">
            <a:extLst>
              <a:ext uri="{FF2B5EF4-FFF2-40B4-BE49-F238E27FC236}">
                <a16:creationId xmlns:a16="http://schemas.microsoft.com/office/drawing/2014/main" id="{60BB11D8-A1CF-4AE8-A1C9-85058A3EC12E}"/>
              </a:ext>
            </a:extLst>
          </p:cNvPr>
          <p:cNvPicPr>
            <a:picLocks noChangeAspect="1"/>
          </p:cNvPicPr>
          <p:nvPr/>
        </p:nvPicPr>
        <p:blipFill rotWithShape="1">
          <a:blip r:embed="rId3">
            <a:duotone>
              <a:schemeClr val="bg2">
                <a:shade val="45000"/>
                <a:satMod val="135000"/>
              </a:schemeClr>
              <a:prstClr val="white"/>
            </a:duotone>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8520" b="21604"/>
          <a:stretch/>
        </p:blipFill>
        <p:spPr>
          <a:xfrm>
            <a:off x="20" y="10"/>
            <a:ext cx="12191980" cy="6857990"/>
          </a:xfrm>
          <a:prstGeom prst="rect">
            <a:avLst/>
          </a:prstGeom>
        </p:spPr>
      </p:pic>
      <p:sp>
        <p:nvSpPr>
          <p:cNvPr id="2" name="Title 1">
            <a:extLst>
              <a:ext uri="{FF2B5EF4-FFF2-40B4-BE49-F238E27FC236}">
                <a16:creationId xmlns:a16="http://schemas.microsoft.com/office/drawing/2014/main" id="{A176F044-62F3-442C-8ED3-4A04A02E4C1C}"/>
              </a:ext>
            </a:extLst>
          </p:cNvPr>
          <p:cNvSpPr>
            <a:spLocks noGrp="1"/>
          </p:cNvSpPr>
          <p:nvPr>
            <p:ph type="title"/>
          </p:nvPr>
        </p:nvSpPr>
        <p:spPr>
          <a:xfrm>
            <a:off x="581192" y="702156"/>
            <a:ext cx="7731535" cy="1013800"/>
          </a:xfrm>
        </p:spPr>
        <p:txBody>
          <a:bodyPr>
            <a:normAutofit fontScale="90000"/>
          </a:bodyPr>
          <a:lstStyle/>
          <a:p>
            <a:pPr>
              <a:lnSpc>
                <a:spcPct val="90000"/>
              </a:lnSpc>
            </a:pPr>
            <a:r>
              <a:rPr lang="en-US" sz="2400" b="1" dirty="0">
                <a:solidFill>
                  <a:schemeClr val="accent1"/>
                </a:solidFill>
              </a:rPr>
              <a:t>Example: </a:t>
            </a:r>
            <a:br>
              <a:rPr lang="en-US" sz="2400" b="1" dirty="0">
                <a:solidFill>
                  <a:schemeClr val="accent1"/>
                </a:solidFill>
              </a:rPr>
            </a:br>
            <a:r>
              <a:rPr lang="en-US" sz="2400" b="1" dirty="0">
                <a:solidFill>
                  <a:schemeClr val="accent1"/>
                </a:solidFill>
              </a:rPr>
              <a:t>Gujarat Co-operative Milk Marketing Federation, or Amul (India)</a:t>
            </a:r>
          </a:p>
        </p:txBody>
      </p:sp>
      <p:sp>
        <p:nvSpPr>
          <p:cNvPr id="9" name="Content Placeholder 9">
            <a:extLst>
              <a:ext uri="{FF2B5EF4-FFF2-40B4-BE49-F238E27FC236}">
                <a16:creationId xmlns:a16="http://schemas.microsoft.com/office/drawing/2014/main" id="{F5EA755A-11C9-4A48-9E45-468D9408DD59}"/>
              </a:ext>
            </a:extLst>
          </p:cNvPr>
          <p:cNvSpPr>
            <a:spLocks noGrp="1"/>
          </p:cNvSpPr>
          <p:nvPr>
            <p:ph idx="1"/>
          </p:nvPr>
        </p:nvSpPr>
        <p:spPr>
          <a:xfrm>
            <a:off x="301470" y="2072640"/>
            <a:ext cx="11309338" cy="3383281"/>
          </a:xfrm>
        </p:spPr>
        <p:txBody>
          <a:bodyPr>
            <a:normAutofit fontScale="77500" lnSpcReduction="20000"/>
          </a:bodyPr>
          <a:lstStyle/>
          <a:p>
            <a:pPr marL="0" indent="0">
              <a:buNone/>
            </a:pPr>
            <a:r>
              <a:rPr lang="en-US" dirty="0"/>
              <a:t>Amul started from humble beginnings: Two village dairy cooperatives produced 247 liters (about 65 gallons) of milk in 1946 in the western Indian stage of Gujarat. Small farmers had no means to get their dairy products to the market, because they lacked refrigeration and transportation resources, leaving them exposed to exploitation by middleman who paid very little for the product.  </a:t>
            </a:r>
            <a:r>
              <a:rPr lang="en-US" dirty="0" err="1"/>
              <a:t>Amul’s</a:t>
            </a:r>
            <a:r>
              <a:rPr lang="en-US" dirty="0"/>
              <a:t> co-op model was instrumental in making India the world’s largest milk producer. Today Amul procures products from 3.2 million farmers, who belong to 16, 794 village dairy cooperatives that collect the milk, then process it through 17 distinct cooperative unions. The organizations annual revenues in 2017 reached 270 billion rupees ($4.1 billion), and it continued to expand to additional dairy related product lines. In addition, Amul, enjoys strong brand recognition in India. Although professionally managed, the co-op remains wholly owned by its 3.2 million members. This cooperative model has been successfully replicated in 21 other Indian states, such that nearly 15 million producers participate in co-ops, spanning various farm products.</a:t>
            </a:r>
          </a:p>
        </p:txBody>
      </p:sp>
    </p:spTree>
    <p:extLst>
      <p:ext uri="{BB962C8B-B14F-4D97-AF65-F5344CB8AC3E}">
        <p14:creationId xmlns:p14="http://schemas.microsoft.com/office/powerpoint/2010/main" val="384275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B14C2-3CEE-42E6-AC16-C0ACB8C390D9}"/>
              </a:ext>
            </a:extLst>
          </p:cNvPr>
          <p:cNvSpPr>
            <a:spLocks noGrp="1"/>
          </p:cNvSpPr>
          <p:nvPr>
            <p:ph type="title"/>
          </p:nvPr>
        </p:nvSpPr>
        <p:spPr/>
        <p:txBody>
          <a:bodyPr>
            <a:noAutofit/>
          </a:bodyPr>
          <a:lstStyle/>
          <a:p>
            <a:pPr algn="ctr"/>
            <a:r>
              <a:rPr lang="en-US" sz="3600" b="1" dirty="0">
                <a:solidFill>
                  <a:schemeClr val="accent1"/>
                </a:solidFill>
              </a:rPr>
              <a:t>Alliance based wholesaling strategies:</a:t>
            </a:r>
            <a:br>
              <a:rPr lang="en-US" sz="3600" b="1" dirty="0">
                <a:solidFill>
                  <a:schemeClr val="accent1"/>
                </a:solidFill>
              </a:rPr>
            </a:br>
            <a:r>
              <a:rPr lang="en-US" sz="3600" b="1" dirty="0">
                <a:solidFill>
                  <a:schemeClr val="accent1"/>
                </a:solidFill>
              </a:rPr>
              <a:t>Retailer-sponsored co-operatives</a:t>
            </a:r>
          </a:p>
        </p:txBody>
      </p:sp>
      <p:sp>
        <p:nvSpPr>
          <p:cNvPr id="3" name="Content Placeholder 2">
            <a:extLst>
              <a:ext uri="{FF2B5EF4-FFF2-40B4-BE49-F238E27FC236}">
                <a16:creationId xmlns:a16="http://schemas.microsoft.com/office/drawing/2014/main" id="{71B7DABC-B98B-47DD-9210-E4463369265A}"/>
              </a:ext>
            </a:extLst>
          </p:cNvPr>
          <p:cNvSpPr>
            <a:spLocks noGrp="1"/>
          </p:cNvSpPr>
          <p:nvPr>
            <p:ph idx="1"/>
          </p:nvPr>
        </p:nvSpPr>
        <p:spPr/>
        <p:txBody>
          <a:bodyPr>
            <a:normAutofit/>
          </a:bodyPr>
          <a:lstStyle/>
          <a:p>
            <a:pPr marL="0" indent="0">
              <a:buNone/>
            </a:pPr>
            <a:r>
              <a:rPr lang="en-US" sz="2400" b="1" dirty="0"/>
              <a:t>Consumer cooperatives </a:t>
            </a:r>
            <a:r>
              <a:rPr lang="en-US" sz="2400" dirty="0"/>
              <a:t>have had impacts on distribution too. In the U.S., consumer co-ops are not common; they tend to flourish in small, homogeneous communities, such as college towns or rural communities. But they do better elsewhere, as Sidebar 7.3., regarding the direct selling movement in France, reveals.</a:t>
            </a:r>
          </a:p>
        </p:txBody>
      </p:sp>
    </p:spTree>
    <p:extLst>
      <p:ext uri="{BB962C8B-B14F-4D97-AF65-F5344CB8AC3E}">
        <p14:creationId xmlns:p14="http://schemas.microsoft.com/office/powerpoint/2010/main" val="263715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B14C2-3CEE-42E6-AC16-C0ACB8C390D9}"/>
              </a:ext>
            </a:extLst>
          </p:cNvPr>
          <p:cNvSpPr>
            <a:spLocks noGrp="1"/>
          </p:cNvSpPr>
          <p:nvPr>
            <p:ph type="title"/>
          </p:nvPr>
        </p:nvSpPr>
        <p:spPr/>
        <p:txBody>
          <a:bodyPr>
            <a:noAutofit/>
          </a:bodyPr>
          <a:lstStyle/>
          <a:p>
            <a:pPr algn="ctr"/>
            <a:r>
              <a:rPr lang="en-US" sz="3600" b="1" dirty="0">
                <a:solidFill>
                  <a:schemeClr val="accent1"/>
                </a:solidFill>
              </a:rPr>
              <a:t>Alliance based wholesaling strategies:</a:t>
            </a:r>
            <a:br>
              <a:rPr lang="en-US" sz="3600" b="1" dirty="0">
                <a:solidFill>
                  <a:schemeClr val="accent1"/>
                </a:solidFill>
              </a:rPr>
            </a:br>
            <a:r>
              <a:rPr lang="en-US" sz="3600" b="1" dirty="0">
                <a:solidFill>
                  <a:schemeClr val="accent1"/>
                </a:solidFill>
              </a:rPr>
              <a:t>Retailer-sponsored co-operatives</a:t>
            </a:r>
          </a:p>
        </p:txBody>
      </p:sp>
      <p:sp>
        <p:nvSpPr>
          <p:cNvPr id="3" name="Content Placeholder 2">
            <a:extLst>
              <a:ext uri="{FF2B5EF4-FFF2-40B4-BE49-F238E27FC236}">
                <a16:creationId xmlns:a16="http://schemas.microsoft.com/office/drawing/2014/main" id="{71B7DABC-B98B-47DD-9210-E4463369265A}"/>
              </a:ext>
            </a:extLst>
          </p:cNvPr>
          <p:cNvSpPr>
            <a:spLocks noGrp="1"/>
          </p:cNvSpPr>
          <p:nvPr>
            <p:ph idx="1"/>
          </p:nvPr>
        </p:nvSpPr>
        <p:spPr>
          <a:xfrm>
            <a:off x="581192" y="1917259"/>
            <a:ext cx="11029615" cy="2837621"/>
          </a:xfrm>
        </p:spPr>
        <p:txBody>
          <a:bodyPr>
            <a:normAutofit fontScale="85000" lnSpcReduction="10000"/>
          </a:bodyPr>
          <a:lstStyle/>
          <a:p>
            <a:pPr marL="0" indent="0">
              <a:buNone/>
            </a:pPr>
            <a:r>
              <a:rPr lang="en-US" sz="2800" dirty="0"/>
              <a:t>The identities of consumer cooperatives, their characteristics, and the reasons for their success (or lack thereof) are not well understood. They deserve further study, because they have great potential to improve consumer welfare. The Consumer Federation of America, founded in 1968, represents more than 100 different consumer cooperatives. </a:t>
            </a:r>
          </a:p>
        </p:txBody>
      </p:sp>
    </p:spTree>
    <p:extLst>
      <p:ext uri="{BB962C8B-B14F-4D97-AF65-F5344CB8AC3E}">
        <p14:creationId xmlns:p14="http://schemas.microsoft.com/office/powerpoint/2010/main" val="46994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A5A36-74F0-4EAA-A4B4-81E938FE046E}"/>
              </a:ext>
            </a:extLst>
          </p:cNvPr>
          <p:cNvSpPr>
            <a:spLocks noGrp="1"/>
          </p:cNvSpPr>
          <p:nvPr>
            <p:ph type="title"/>
          </p:nvPr>
        </p:nvSpPr>
        <p:spPr>
          <a:xfrm>
            <a:off x="0" y="432863"/>
            <a:ext cx="11723427" cy="1013800"/>
          </a:xfrm>
        </p:spPr>
        <p:txBody>
          <a:bodyPr>
            <a:noAutofit/>
          </a:bodyPr>
          <a:lstStyle/>
          <a:p>
            <a:pPr algn="ctr"/>
            <a:r>
              <a:rPr lang="en-US" sz="3600" b="1" dirty="0">
                <a:solidFill>
                  <a:schemeClr val="accent1"/>
                </a:solidFill>
              </a:rPr>
              <a:t>Consolidation Strategies in Wholesaling</a:t>
            </a:r>
          </a:p>
        </p:txBody>
      </p:sp>
      <p:sp>
        <p:nvSpPr>
          <p:cNvPr id="3" name="Content Placeholder 2">
            <a:extLst>
              <a:ext uri="{FF2B5EF4-FFF2-40B4-BE49-F238E27FC236}">
                <a16:creationId xmlns:a16="http://schemas.microsoft.com/office/drawing/2014/main" id="{FF139085-E1F4-4C53-8DD9-E9294486B7CC}"/>
              </a:ext>
            </a:extLst>
          </p:cNvPr>
          <p:cNvSpPr>
            <a:spLocks noGrp="1"/>
          </p:cNvSpPr>
          <p:nvPr>
            <p:ph idx="1"/>
          </p:nvPr>
        </p:nvSpPr>
        <p:spPr>
          <a:xfrm>
            <a:off x="512954" y="1446663"/>
            <a:ext cx="11029615" cy="4220129"/>
          </a:xfrm>
        </p:spPr>
        <p:txBody>
          <a:bodyPr>
            <a:noAutofit/>
          </a:bodyPr>
          <a:lstStyle/>
          <a:p>
            <a:pPr>
              <a:lnSpc>
                <a:spcPct val="100000"/>
              </a:lnSpc>
            </a:pPr>
            <a:r>
              <a:rPr lang="en-US" sz="1600" dirty="0"/>
              <a:t>Wholesalers are large, sophisticated, capital-intensive corporations, a transformation that has occurred through consolidation</a:t>
            </a:r>
          </a:p>
          <a:p>
            <a:pPr lvl="1">
              <a:lnSpc>
                <a:spcPct val="100000"/>
              </a:lnSpc>
            </a:pPr>
            <a:r>
              <a:rPr lang="en-US" sz="1600" dirty="0"/>
              <a:t>This phenomenon is consistent with improvements in IT and changes in the wholesaler’s customer base</a:t>
            </a:r>
          </a:p>
          <a:p>
            <a:pPr lvl="1">
              <a:lnSpc>
                <a:spcPct val="100000"/>
              </a:lnSpc>
            </a:pPr>
            <a:r>
              <a:rPr lang="en-US" sz="1600" dirty="0"/>
              <a:t>In the U.S., wholesaling remains an active merger and acquisition area (often funded through private buyout capital)</a:t>
            </a:r>
          </a:p>
          <a:p>
            <a:pPr>
              <a:lnSpc>
                <a:spcPct val="100000"/>
              </a:lnSpc>
            </a:pPr>
            <a:r>
              <a:rPr lang="en-US" sz="1600" dirty="0"/>
              <a:t>Pressures to consolidate come from wholesaler-distributor’s larger downstream customers (e.g., large manufacturers, multi-unit retailers, and sizable purchasing groups)</a:t>
            </a:r>
          </a:p>
          <a:p>
            <a:pPr lvl="1">
              <a:lnSpc>
                <a:spcPct val="100000"/>
              </a:lnSpc>
            </a:pPr>
            <a:r>
              <a:rPr lang="en-US" sz="1600" dirty="0"/>
              <a:t>Buyers value the ability to access multiple suppliers spread over a vast geography through a single source</a:t>
            </a:r>
          </a:p>
          <a:p>
            <a:pPr lvl="2">
              <a:lnSpc>
                <a:spcPct val="100000"/>
              </a:lnSpc>
            </a:pPr>
            <a:r>
              <a:rPr lang="en-US" dirty="0"/>
              <a:t>This preference creates huge demand for wholesalers</a:t>
            </a:r>
          </a:p>
        </p:txBody>
      </p:sp>
    </p:spTree>
    <p:extLst>
      <p:ext uri="{BB962C8B-B14F-4D97-AF65-F5344CB8AC3E}">
        <p14:creationId xmlns:p14="http://schemas.microsoft.com/office/powerpoint/2010/main" val="191089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Consolidation strategies</a:t>
            </a:r>
          </a:p>
        </p:txBody>
      </p:sp>
      <p:sp>
        <p:nvSpPr>
          <p:cNvPr id="3" name="Content Placeholder 2"/>
          <p:cNvSpPr>
            <a:spLocks noGrp="1"/>
          </p:cNvSpPr>
          <p:nvPr>
            <p:ph idx="1"/>
          </p:nvPr>
        </p:nvSpPr>
        <p:spPr/>
        <p:txBody>
          <a:bodyPr/>
          <a:lstStyle/>
          <a:p>
            <a:pPr>
              <a:lnSpc>
                <a:spcPct val="100000"/>
              </a:lnSpc>
            </a:pPr>
            <a:r>
              <a:rPr lang="en-US" sz="1800" dirty="0"/>
              <a:t>As they consolidate through acquisition, wholesalers also use their newfound scale to form partnerships with customers, which limits manufacturers access to these same customers</a:t>
            </a:r>
          </a:p>
          <a:p>
            <a:pPr lvl="1">
              <a:lnSpc>
                <a:spcPct val="100000"/>
              </a:lnSpc>
            </a:pPr>
            <a:r>
              <a:rPr lang="en-US" dirty="0"/>
              <a:t>New massive wholesalers often prune their supplier list, using their leverage to wring concessions from a shorter list of vendors</a:t>
            </a:r>
          </a:p>
          <a:p>
            <a:pPr lvl="2">
              <a:lnSpc>
                <a:spcPct val="100000"/>
              </a:lnSpc>
            </a:pPr>
            <a:r>
              <a:rPr lang="en-US" sz="1800" dirty="0"/>
              <a:t>This sets off waves of consolidation upstream</a:t>
            </a:r>
          </a:p>
          <a:p>
            <a:pPr lvl="2">
              <a:lnSpc>
                <a:spcPct val="100000"/>
              </a:lnSpc>
            </a:pPr>
            <a:r>
              <a:rPr lang="en-US" sz="1800" dirty="0"/>
              <a:t>Large customers provoke wholesaler consolidation, which in turn stimulates manufacturer consolidation</a:t>
            </a:r>
          </a:p>
          <a:p>
            <a:pPr lvl="1">
              <a:lnSpc>
                <a:spcPct val="100000"/>
              </a:lnSpc>
            </a:pPr>
            <a:r>
              <a:rPr lang="en-US" dirty="0"/>
              <a:t>The number of U.S. periodical and magazine wholesalers dropped from more than 180 to fewer than 50 firms in nine years</a:t>
            </a:r>
          </a:p>
          <a:p>
            <a:pPr lvl="2">
              <a:lnSpc>
                <a:spcPct val="100000"/>
              </a:lnSpc>
            </a:pPr>
            <a:r>
              <a:rPr lang="en-US" sz="1800" dirty="0"/>
              <a:t>The 5 largest quickly gained control of 65% of the national market</a:t>
            </a:r>
          </a:p>
          <a:p>
            <a:endParaRPr lang="en-US" dirty="0"/>
          </a:p>
        </p:txBody>
      </p:sp>
    </p:spTree>
    <p:extLst>
      <p:ext uri="{BB962C8B-B14F-4D97-AF65-F5344CB8AC3E}">
        <p14:creationId xmlns:p14="http://schemas.microsoft.com/office/powerpoint/2010/main" val="1095792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A5A36-74F0-4EAA-A4B4-81E938FE046E}"/>
              </a:ext>
            </a:extLst>
          </p:cNvPr>
          <p:cNvSpPr>
            <a:spLocks noGrp="1"/>
          </p:cNvSpPr>
          <p:nvPr>
            <p:ph type="title"/>
          </p:nvPr>
        </p:nvSpPr>
        <p:spPr/>
        <p:txBody>
          <a:bodyPr>
            <a:noAutofit/>
          </a:bodyPr>
          <a:lstStyle/>
          <a:p>
            <a:pPr algn="ctr"/>
            <a:r>
              <a:rPr lang="en-US" sz="4000" b="1" dirty="0">
                <a:solidFill>
                  <a:schemeClr val="accent1"/>
                </a:solidFill>
              </a:rPr>
              <a:t>Consolidation Strategies in Wholesaling</a:t>
            </a:r>
          </a:p>
        </p:txBody>
      </p:sp>
      <p:sp>
        <p:nvSpPr>
          <p:cNvPr id="3" name="Content Placeholder 2">
            <a:extLst>
              <a:ext uri="{FF2B5EF4-FFF2-40B4-BE49-F238E27FC236}">
                <a16:creationId xmlns:a16="http://schemas.microsoft.com/office/drawing/2014/main" id="{FF139085-E1F4-4C53-8DD9-E9294486B7CC}"/>
              </a:ext>
            </a:extLst>
          </p:cNvPr>
          <p:cNvSpPr>
            <a:spLocks noGrp="1"/>
          </p:cNvSpPr>
          <p:nvPr>
            <p:ph idx="1"/>
          </p:nvPr>
        </p:nvSpPr>
        <p:spPr>
          <a:xfrm>
            <a:off x="581192" y="1715956"/>
            <a:ext cx="11029615" cy="3906922"/>
          </a:xfrm>
        </p:spPr>
        <p:txBody>
          <a:bodyPr>
            <a:normAutofit fontScale="85000" lnSpcReduction="20000"/>
          </a:bodyPr>
          <a:lstStyle/>
          <a:p>
            <a:pPr marL="0" indent="0">
              <a:buNone/>
            </a:pPr>
            <a:r>
              <a:rPr lang="en-US" b="1" dirty="0"/>
              <a:t>What can manufacturers do when they face a wholesale consolidation wave? </a:t>
            </a:r>
          </a:p>
          <a:p>
            <a:pPr marL="0" indent="0">
              <a:buNone/>
            </a:pPr>
            <a:r>
              <a:rPr lang="en-US" b="1" dirty="0"/>
              <a:t>They have four main options:</a:t>
            </a:r>
          </a:p>
          <a:p>
            <a:r>
              <a:rPr lang="en-US" dirty="0"/>
              <a:t>They can attempt to predict which wholesalers will be left standing and build partnerships with them.</a:t>
            </a:r>
          </a:p>
          <a:p>
            <a:pPr marL="609750" lvl="1" indent="-285750"/>
            <a:r>
              <a:rPr lang="en-US" dirty="0"/>
              <a:t>How can they identify winners? They look for four basic types.</a:t>
            </a:r>
          </a:p>
          <a:p>
            <a:pPr marL="972900" lvl="2" indent="-342900"/>
            <a:r>
              <a:rPr lang="en-US" dirty="0"/>
              <a:t>“Catalyst firms” that trigger consolidation by moving rapidly to acquire.</a:t>
            </a:r>
          </a:p>
          <a:p>
            <a:pPr marL="972900" lvl="2" indent="-342900"/>
            <a:r>
              <a:rPr lang="en-US" dirty="0"/>
              <a:t>Wholesalers that enter late, after consolidation has progressed; such firms would not enter unless they had found defensible niches.</a:t>
            </a:r>
          </a:p>
          <a:p>
            <a:pPr marL="972900" lvl="2" indent="-342900"/>
            <a:r>
              <a:rPr lang="en-US" dirty="0"/>
              <a:t>Extreme specialists, which tend to be attuned to the conditions that likely prevail after consolidation.</a:t>
            </a:r>
          </a:p>
          <a:p>
            <a:pPr marL="972900" lvl="2" indent="-342900"/>
            <a:r>
              <a:rPr lang="en-US" dirty="0"/>
              <a:t>Extreme generalists, the opposite of specialists, which are large, full-line firms that can serve many environments well, such that their versatility is valuable once the market has consolidated.</a:t>
            </a:r>
          </a:p>
        </p:txBody>
      </p:sp>
    </p:spTree>
    <p:extLst>
      <p:ext uri="{BB962C8B-B14F-4D97-AF65-F5344CB8AC3E}">
        <p14:creationId xmlns:p14="http://schemas.microsoft.com/office/powerpoint/2010/main" val="3442270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Consolidation strategies</a:t>
            </a:r>
          </a:p>
        </p:txBody>
      </p:sp>
      <p:sp>
        <p:nvSpPr>
          <p:cNvPr id="3" name="Content Placeholder 2"/>
          <p:cNvSpPr>
            <a:spLocks noGrp="1"/>
          </p:cNvSpPr>
          <p:nvPr>
            <p:ph idx="1"/>
          </p:nvPr>
        </p:nvSpPr>
        <p:spPr/>
        <p:txBody>
          <a:bodyPr>
            <a:normAutofit fontScale="85000" lnSpcReduction="10000"/>
          </a:bodyPr>
          <a:lstStyle/>
          <a:p>
            <a:pPr marL="0" indent="0">
              <a:buNone/>
            </a:pPr>
            <a:r>
              <a:rPr lang="en-US" b="1" dirty="0"/>
              <a:t>What can manufacturers do when they face a wholesale consolidation wave? </a:t>
            </a:r>
          </a:p>
          <a:p>
            <a:r>
              <a:rPr lang="en-US" dirty="0"/>
              <a:t>Manufacturers facing wholesale consolidation can invest in </a:t>
            </a:r>
            <a:r>
              <a:rPr lang="en-US" b="1" dirty="0"/>
              <a:t>fragmentation</a:t>
            </a:r>
            <a:r>
              <a:rPr lang="en-US" dirty="0"/>
              <a:t>. </a:t>
            </a:r>
          </a:p>
          <a:p>
            <a:pPr marL="0" indent="0">
              <a:buNone/>
            </a:pPr>
            <a:r>
              <a:rPr lang="en-US" dirty="0"/>
              <a:t>They bet on and work with smaller, independent firms trying to survive the wave of consolidation. </a:t>
            </a:r>
          </a:p>
          <a:p>
            <a:pPr lvl="1"/>
            <a:r>
              <a:rPr lang="en-US" dirty="0"/>
              <a:t>This is an opposite strategy from betting on a few winners</a:t>
            </a:r>
          </a:p>
          <a:p>
            <a:pPr lvl="1"/>
            <a:r>
              <a:rPr lang="en-US" dirty="0"/>
              <a:t>E.g., manufacturers might seek out alliance of smaller wholesaler-distributors whose members bid for national or multi-regional contracts, offering the same geographic reach as a larger company.</a:t>
            </a:r>
          </a:p>
          <a:p>
            <a:pPr lvl="1"/>
            <a:r>
              <a:rPr lang="en-US" dirty="0"/>
              <a:t>Takes advantage of volume purchasing opportunities from supplier while alliance members can retain operational autonomy and provide high service levels to local customers</a:t>
            </a:r>
          </a:p>
          <a:p>
            <a:pPr lvl="1"/>
            <a:r>
              <a:rPr lang="en-US" dirty="0"/>
              <a:t>Manufacturers can also offer the alliance as a credible alternative to consolidators </a:t>
            </a:r>
          </a:p>
          <a:p>
            <a:endParaRPr lang="en-US" dirty="0"/>
          </a:p>
        </p:txBody>
      </p:sp>
    </p:spTree>
    <p:extLst>
      <p:ext uri="{BB962C8B-B14F-4D97-AF65-F5344CB8AC3E}">
        <p14:creationId xmlns:p14="http://schemas.microsoft.com/office/powerpoint/2010/main" val="4027003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A5A36-74F0-4EAA-A4B4-81E938FE046E}"/>
              </a:ext>
            </a:extLst>
          </p:cNvPr>
          <p:cNvSpPr>
            <a:spLocks noGrp="1"/>
          </p:cNvSpPr>
          <p:nvPr>
            <p:ph type="title" idx="4294967295"/>
          </p:nvPr>
        </p:nvSpPr>
        <p:spPr>
          <a:xfrm>
            <a:off x="354842" y="417654"/>
            <a:ext cx="11029950" cy="1014413"/>
          </a:xfrm>
        </p:spPr>
        <p:txBody>
          <a:bodyPr>
            <a:noAutofit/>
          </a:bodyPr>
          <a:lstStyle/>
          <a:p>
            <a:pPr algn="ctr"/>
            <a:r>
              <a:rPr lang="en-US" sz="3200" b="1" dirty="0">
                <a:solidFill>
                  <a:schemeClr val="accent1"/>
                </a:solidFill>
              </a:rPr>
              <a:t>Consolidation Strategies in Wholesaling</a:t>
            </a:r>
          </a:p>
        </p:txBody>
      </p:sp>
      <p:sp>
        <p:nvSpPr>
          <p:cNvPr id="3" name="Content Placeholder 2">
            <a:extLst>
              <a:ext uri="{FF2B5EF4-FFF2-40B4-BE49-F238E27FC236}">
                <a16:creationId xmlns:a16="http://schemas.microsoft.com/office/drawing/2014/main" id="{FF139085-E1F4-4C53-8DD9-E9294486B7CC}"/>
              </a:ext>
            </a:extLst>
          </p:cNvPr>
          <p:cNvSpPr>
            <a:spLocks noGrp="1"/>
          </p:cNvSpPr>
          <p:nvPr>
            <p:ph idx="4294967295"/>
          </p:nvPr>
        </p:nvSpPr>
        <p:spPr>
          <a:xfrm>
            <a:off x="354842" y="1432067"/>
            <a:ext cx="11029950" cy="2760122"/>
          </a:xfrm>
        </p:spPr>
        <p:txBody>
          <a:bodyPr>
            <a:normAutofit fontScale="92500" lnSpcReduction="10000"/>
          </a:bodyPr>
          <a:lstStyle/>
          <a:p>
            <a:pPr marL="0" indent="0">
              <a:buNone/>
            </a:pPr>
            <a:r>
              <a:rPr lang="en-US" dirty="0"/>
              <a:t>In South Africa, financial services were sold through independent brokers, but in the face of changing societal and economic conditions, Old Mutual, a diversified provider of financial services, worried that consolidation would shift the distribution of financial services to banks and vertically integrated competitors. In response, Old Mutual launched Masthead Broker Association, a division that sells distribution support services to brokers on highly favorable terms. The highly successful program has given Old Mutual (and its competitors) multiple routes to market that otherwise would’ve disappeared.</a:t>
            </a:r>
          </a:p>
          <a:p>
            <a:pPr marL="0" indent="0">
              <a:buNone/>
            </a:pPr>
            <a:endParaRPr lang="en-US" dirty="0"/>
          </a:p>
        </p:txBody>
      </p:sp>
    </p:spTree>
    <p:extLst>
      <p:ext uri="{BB962C8B-B14F-4D97-AF65-F5344CB8AC3E}">
        <p14:creationId xmlns:p14="http://schemas.microsoft.com/office/powerpoint/2010/main" val="857841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F6681E-5380-43A7-8B5A-C40EE10214A0}"/>
              </a:ext>
            </a:extLst>
          </p:cNvPr>
          <p:cNvSpPr>
            <a:spLocks noGrp="1"/>
          </p:cNvSpPr>
          <p:nvPr>
            <p:ph type="title"/>
          </p:nvPr>
        </p:nvSpPr>
        <p:spPr>
          <a:xfrm>
            <a:off x="4449960" y="1507414"/>
            <a:ext cx="7295507" cy="3703320"/>
          </a:xfrm>
        </p:spPr>
        <p:txBody>
          <a:bodyPr vert="horz" lIns="91440" tIns="45720" rIns="91440" bIns="45720" rtlCol="0" anchor="ctr">
            <a:normAutofit/>
          </a:bodyPr>
          <a:lstStyle/>
          <a:p>
            <a:r>
              <a:rPr lang="en-US" sz="4800" b="1" dirty="0">
                <a:solidFill>
                  <a:schemeClr val="accent1"/>
                </a:solidFill>
              </a:rPr>
              <a:t>introduction</a:t>
            </a:r>
          </a:p>
        </p:txBody>
      </p:sp>
      <p:sp>
        <p:nvSpPr>
          <p:cNvPr id="5" name="Text Placeholder 4">
            <a:extLst>
              <a:ext uri="{FF2B5EF4-FFF2-40B4-BE49-F238E27FC236}">
                <a16:creationId xmlns:a16="http://schemas.microsoft.com/office/drawing/2014/main" id="{232DBB46-CE68-4B27-B47A-592B08944FE6}"/>
              </a:ext>
            </a:extLst>
          </p:cNvPr>
          <p:cNvSpPr>
            <a:spLocks noGrp="1"/>
          </p:cNvSpPr>
          <p:nvPr>
            <p:ph type="body" idx="1"/>
          </p:nvPr>
        </p:nvSpPr>
        <p:spPr>
          <a:xfrm>
            <a:off x="444342" y="1507414"/>
            <a:ext cx="3330781" cy="3703320"/>
          </a:xfrm>
          <a:ln w="57150">
            <a:noFill/>
          </a:ln>
        </p:spPr>
        <p:txBody>
          <a:bodyPr vert="horz" lIns="91440" tIns="45720" rIns="91440" bIns="45720" rtlCol="0" anchor="ctr">
            <a:normAutofit/>
          </a:bodyPr>
          <a:lstStyle/>
          <a:p>
            <a:pPr algn="r"/>
            <a:r>
              <a:rPr lang="en-US" sz="2000" dirty="0">
                <a:solidFill>
                  <a:schemeClr val="tx1"/>
                </a:solidFill>
              </a:rPr>
              <a:t>What is a wholesaler?</a:t>
            </a:r>
          </a:p>
          <a:p>
            <a:pPr algn="r"/>
            <a:r>
              <a:rPr lang="en-US" sz="2000" dirty="0">
                <a:solidFill>
                  <a:schemeClr val="tx1"/>
                </a:solidFill>
              </a:rPr>
              <a:t>How are wholesalers different from distributors?</a:t>
            </a:r>
          </a:p>
        </p:txBody>
      </p:sp>
    </p:spTree>
    <p:extLst>
      <p:ext uri="{BB962C8B-B14F-4D97-AF65-F5344CB8AC3E}">
        <p14:creationId xmlns:p14="http://schemas.microsoft.com/office/powerpoint/2010/main" val="2597588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A5A36-74F0-4EAA-A4B4-81E938FE046E}"/>
              </a:ext>
            </a:extLst>
          </p:cNvPr>
          <p:cNvSpPr>
            <a:spLocks noGrp="1"/>
          </p:cNvSpPr>
          <p:nvPr>
            <p:ph type="title"/>
          </p:nvPr>
        </p:nvSpPr>
        <p:spPr/>
        <p:txBody>
          <a:bodyPr>
            <a:normAutofit fontScale="90000"/>
          </a:bodyPr>
          <a:lstStyle/>
          <a:p>
            <a:pPr algn="ctr"/>
            <a:r>
              <a:rPr lang="en-US" b="1" dirty="0">
                <a:solidFill>
                  <a:schemeClr val="accent1"/>
                </a:solidFill>
              </a:rPr>
              <a:t>Consolidation Strategies in Wholesaling</a:t>
            </a:r>
          </a:p>
        </p:txBody>
      </p:sp>
      <p:sp>
        <p:nvSpPr>
          <p:cNvPr id="3" name="Content Placeholder 2">
            <a:extLst>
              <a:ext uri="{FF2B5EF4-FFF2-40B4-BE49-F238E27FC236}">
                <a16:creationId xmlns:a16="http://schemas.microsoft.com/office/drawing/2014/main" id="{FF139085-E1F4-4C53-8DD9-E9294486B7CC}"/>
              </a:ext>
            </a:extLst>
          </p:cNvPr>
          <p:cNvSpPr>
            <a:spLocks noGrp="1"/>
          </p:cNvSpPr>
          <p:nvPr>
            <p:ph idx="1"/>
          </p:nvPr>
        </p:nvSpPr>
        <p:spPr>
          <a:xfrm>
            <a:off x="581192" y="2153920"/>
            <a:ext cx="11029615" cy="4084320"/>
          </a:xfrm>
        </p:spPr>
        <p:txBody>
          <a:bodyPr>
            <a:normAutofit/>
          </a:bodyPr>
          <a:lstStyle/>
          <a:p>
            <a:pPr marL="0" indent="0">
              <a:buNone/>
            </a:pPr>
            <a:r>
              <a:rPr lang="en-US" b="1" dirty="0"/>
              <a:t>What can manufacturers do when they face a wholesale consolidation wave? </a:t>
            </a:r>
          </a:p>
          <a:p>
            <a:r>
              <a:rPr lang="en-US" dirty="0"/>
              <a:t>A manufacturer facing wholesale consolidation can build a different, alternative route to market by </a:t>
            </a:r>
            <a:r>
              <a:rPr lang="en-US" b="1" dirty="0"/>
              <a:t>vertically integrating forward</a:t>
            </a:r>
            <a:r>
              <a:rPr lang="en-US" dirty="0"/>
              <a:t>.</a:t>
            </a:r>
          </a:p>
          <a:p>
            <a:r>
              <a:rPr lang="en-US" dirty="0"/>
              <a:t>A manufacturer might </a:t>
            </a:r>
            <a:r>
              <a:rPr lang="en-US" b="1" dirty="0"/>
              <a:t>increase its own attractiveness </a:t>
            </a:r>
            <a:r>
              <a:rPr lang="en-US" dirty="0"/>
              <a:t>to remaining channels, usually by increasing its own ability to offer benefits (e.g., strong brand name). </a:t>
            </a:r>
          </a:p>
          <a:p>
            <a:pPr marL="0" indent="0">
              <a:buNone/>
            </a:pPr>
            <a:endParaRPr lang="en-US" dirty="0"/>
          </a:p>
        </p:txBody>
      </p:sp>
    </p:spTree>
    <p:extLst>
      <p:ext uri="{BB962C8B-B14F-4D97-AF65-F5344CB8AC3E}">
        <p14:creationId xmlns:p14="http://schemas.microsoft.com/office/powerpoint/2010/main" val="4048580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A5A36-74F0-4EAA-A4B4-81E938FE046E}"/>
              </a:ext>
            </a:extLst>
          </p:cNvPr>
          <p:cNvSpPr>
            <a:spLocks noGrp="1"/>
          </p:cNvSpPr>
          <p:nvPr>
            <p:ph type="title"/>
          </p:nvPr>
        </p:nvSpPr>
        <p:spPr/>
        <p:txBody>
          <a:bodyPr>
            <a:normAutofit fontScale="90000"/>
          </a:bodyPr>
          <a:lstStyle/>
          <a:p>
            <a:pPr algn="ctr"/>
            <a:r>
              <a:rPr lang="en-US" b="1" dirty="0">
                <a:solidFill>
                  <a:schemeClr val="accent1"/>
                </a:solidFill>
              </a:rPr>
              <a:t>Consolidation Strategies in Wholesaling</a:t>
            </a:r>
          </a:p>
        </p:txBody>
      </p:sp>
      <p:sp>
        <p:nvSpPr>
          <p:cNvPr id="3" name="Content Placeholder 2">
            <a:extLst>
              <a:ext uri="{FF2B5EF4-FFF2-40B4-BE49-F238E27FC236}">
                <a16:creationId xmlns:a16="http://schemas.microsoft.com/office/drawing/2014/main" id="{FF139085-E1F4-4C53-8DD9-E9294486B7CC}"/>
              </a:ext>
            </a:extLst>
          </p:cNvPr>
          <p:cNvSpPr>
            <a:spLocks noGrp="1"/>
          </p:cNvSpPr>
          <p:nvPr>
            <p:ph idx="1"/>
          </p:nvPr>
        </p:nvSpPr>
        <p:spPr>
          <a:xfrm>
            <a:off x="581192" y="2153920"/>
            <a:ext cx="11029615" cy="3098800"/>
          </a:xfrm>
        </p:spPr>
        <p:txBody>
          <a:bodyPr>
            <a:normAutofit fontScale="92500" lnSpcReduction="10000"/>
          </a:bodyPr>
          <a:lstStyle/>
          <a:p>
            <a:pPr marL="0" indent="0">
              <a:buNone/>
            </a:pPr>
            <a:r>
              <a:rPr lang="en-US" dirty="0"/>
              <a:t>After wholesale consolidation, the balance of power in the channel changes:</a:t>
            </a:r>
          </a:p>
          <a:p>
            <a:pPr marL="0" indent="0">
              <a:buNone/>
            </a:pPr>
            <a:r>
              <a:rPr lang="en-US" dirty="0"/>
              <a:t>Industry sales move through a handful of large, publicly traded, professionally managed companies</a:t>
            </a:r>
          </a:p>
          <a:p>
            <a:pPr marL="0" indent="0">
              <a:buNone/>
            </a:pPr>
            <a:r>
              <a:rPr lang="en-US" dirty="0"/>
              <a:t>Entry barriers are high, and entrants must seek niche markets</a:t>
            </a:r>
          </a:p>
          <a:p>
            <a:pPr marL="0" indent="0">
              <a:buNone/>
            </a:pPr>
            <a:r>
              <a:rPr lang="en-US" dirty="0"/>
              <a:t>Large wholesalers achieve lower gross margins than when the industry wholesalers were fragmented, local, and privately held, but they also engage in more total business and operate more efficiently, such that their net margins are healthy   </a:t>
            </a:r>
          </a:p>
        </p:txBody>
      </p:sp>
    </p:spTree>
    <p:extLst>
      <p:ext uri="{BB962C8B-B14F-4D97-AF65-F5344CB8AC3E}">
        <p14:creationId xmlns:p14="http://schemas.microsoft.com/office/powerpoint/2010/main" val="406602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15B5D-B8FD-491E-B992-F3389354E280}"/>
              </a:ext>
            </a:extLst>
          </p:cNvPr>
          <p:cNvSpPr>
            <a:spLocks noGrp="1"/>
          </p:cNvSpPr>
          <p:nvPr>
            <p:ph type="title"/>
          </p:nvPr>
        </p:nvSpPr>
        <p:spPr/>
        <p:txBody>
          <a:bodyPr>
            <a:normAutofit fontScale="90000"/>
          </a:bodyPr>
          <a:lstStyle/>
          <a:p>
            <a:pPr algn="ctr"/>
            <a:r>
              <a:rPr lang="en-US" b="1" dirty="0">
                <a:solidFill>
                  <a:schemeClr val="accent1"/>
                </a:solidFill>
              </a:rPr>
              <a:t>Consolidation Strategies in Wholesaling</a:t>
            </a:r>
            <a:endParaRPr lang="en-US" dirty="0"/>
          </a:p>
        </p:txBody>
      </p:sp>
      <p:sp>
        <p:nvSpPr>
          <p:cNvPr id="3" name="Content Placeholder 2">
            <a:extLst>
              <a:ext uri="{FF2B5EF4-FFF2-40B4-BE49-F238E27FC236}">
                <a16:creationId xmlns:a16="http://schemas.microsoft.com/office/drawing/2014/main" id="{C33F4678-3C6C-4164-8630-793EFACF6E84}"/>
              </a:ext>
            </a:extLst>
          </p:cNvPr>
          <p:cNvSpPr>
            <a:spLocks noGrp="1"/>
          </p:cNvSpPr>
          <p:nvPr>
            <p:ph idx="1"/>
          </p:nvPr>
        </p:nvSpPr>
        <p:spPr>
          <a:xfrm>
            <a:off x="581192" y="1897040"/>
            <a:ext cx="11029615" cy="3961760"/>
          </a:xfrm>
        </p:spPr>
        <p:txBody>
          <a:bodyPr/>
          <a:lstStyle/>
          <a:p>
            <a:r>
              <a:rPr lang="en-US" dirty="0"/>
              <a:t>What can manufacturers do when they face a wholesale consolidation wave?</a:t>
            </a:r>
          </a:p>
          <a:p>
            <a:pPr lvl="1"/>
            <a:r>
              <a:rPr lang="en-US" dirty="0"/>
              <a:t>They can attempt to predict which wholesalers will be left standing and build partnerships with them.</a:t>
            </a:r>
          </a:p>
          <a:p>
            <a:pPr lvl="1"/>
            <a:r>
              <a:rPr lang="en-US" dirty="0"/>
              <a:t>Manufacturers facing wholesale consolidation can invest in fragmentation.</a:t>
            </a:r>
          </a:p>
          <a:p>
            <a:pPr lvl="1"/>
            <a:r>
              <a:rPr lang="en-US" dirty="0"/>
              <a:t>A manufacturer facing wholesale consolidation can build a different, alternative route to market by </a:t>
            </a:r>
            <a:r>
              <a:rPr lang="en-US" b="1" dirty="0"/>
              <a:t>vertically</a:t>
            </a:r>
            <a:r>
              <a:rPr lang="en-US" dirty="0"/>
              <a:t> </a:t>
            </a:r>
            <a:r>
              <a:rPr lang="en-US" b="1" dirty="0"/>
              <a:t>integrating forward.</a:t>
            </a:r>
          </a:p>
          <a:p>
            <a:pPr lvl="1"/>
            <a:r>
              <a:rPr lang="en-US" dirty="0"/>
              <a:t>A manufacturer might </a:t>
            </a:r>
            <a:r>
              <a:rPr lang="en-US" b="1" dirty="0"/>
              <a:t>increase its own attractiveness </a:t>
            </a:r>
            <a:r>
              <a:rPr lang="en-US" dirty="0"/>
              <a:t>to remaining channels, usually by increasing its own ability to offer benefits.</a:t>
            </a:r>
          </a:p>
        </p:txBody>
      </p:sp>
    </p:spTree>
    <p:extLst>
      <p:ext uri="{BB962C8B-B14F-4D97-AF65-F5344CB8AC3E}">
        <p14:creationId xmlns:p14="http://schemas.microsoft.com/office/powerpoint/2010/main" val="305086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chemeClr val="accent1"/>
                </a:solidFill>
              </a:rPr>
              <a:t>Adapting to trends in wholesaling</a:t>
            </a:r>
          </a:p>
        </p:txBody>
      </p:sp>
      <p:sp>
        <p:nvSpPr>
          <p:cNvPr id="3" name="Content Placeholder 2"/>
          <p:cNvSpPr>
            <a:spLocks noGrp="1"/>
          </p:cNvSpPr>
          <p:nvPr>
            <p:ph idx="1"/>
          </p:nvPr>
        </p:nvSpPr>
        <p:spPr>
          <a:xfrm>
            <a:off x="581192" y="1419368"/>
            <a:ext cx="11029615" cy="4439432"/>
          </a:xfrm>
        </p:spPr>
        <p:txBody>
          <a:bodyPr/>
          <a:lstStyle/>
          <a:p>
            <a:r>
              <a:rPr lang="en-US" b="1" dirty="0"/>
              <a:t>International expansion</a:t>
            </a:r>
          </a:p>
          <a:p>
            <a:pPr lvl="1"/>
            <a:r>
              <a:rPr lang="en-US" dirty="0"/>
              <a:t>Many domestic wholesaler-distributors already are expanding internationally, often by acquiring foreign wholesaler- distributors, to meet the needs of their customers and suppliers. </a:t>
            </a:r>
          </a:p>
          <a:p>
            <a:pPr lvl="1"/>
            <a:r>
              <a:rPr lang="en-US" dirty="0"/>
              <a:t>Global manufacturers and customers ask distribution partners to maintain a presence in all their major markets. </a:t>
            </a:r>
          </a:p>
          <a:p>
            <a:pPr lvl="1"/>
            <a:r>
              <a:rPr lang="en-US" dirty="0"/>
              <a:t>Yet, evidence suggests that most wholesalers will never be truly global. </a:t>
            </a:r>
          </a:p>
        </p:txBody>
      </p:sp>
    </p:spTree>
    <p:extLst>
      <p:ext uri="{BB962C8B-B14F-4D97-AF65-F5344CB8AC3E}">
        <p14:creationId xmlns:p14="http://schemas.microsoft.com/office/powerpoint/2010/main" val="800134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chemeClr val="accent1"/>
                </a:solidFill>
              </a:rPr>
              <a:t>Adapting to trends in wholesaling</a:t>
            </a:r>
            <a:endParaRPr lang="en-US" sz="4000" dirty="0"/>
          </a:p>
        </p:txBody>
      </p:sp>
      <p:sp>
        <p:nvSpPr>
          <p:cNvPr id="3" name="Content Placeholder 2"/>
          <p:cNvSpPr>
            <a:spLocks noGrp="1"/>
          </p:cNvSpPr>
          <p:nvPr>
            <p:ph idx="1"/>
          </p:nvPr>
        </p:nvSpPr>
        <p:spPr>
          <a:xfrm>
            <a:off x="581192" y="1715956"/>
            <a:ext cx="11029615" cy="3678303"/>
          </a:xfrm>
        </p:spPr>
        <p:txBody>
          <a:bodyPr/>
          <a:lstStyle/>
          <a:p>
            <a:r>
              <a:rPr lang="en-US" b="1" dirty="0"/>
              <a:t>Omni-Channel</a:t>
            </a:r>
          </a:p>
          <a:p>
            <a:pPr lvl="1"/>
            <a:r>
              <a:rPr lang="en-US" dirty="0"/>
              <a:t>Omni-channel distribution emerged among wholesalers much later than among retailers, through two key dimensions:</a:t>
            </a:r>
          </a:p>
          <a:p>
            <a:pPr lvl="2"/>
            <a:r>
              <a:rPr lang="en-US" dirty="0"/>
              <a:t>The number of channels a wholesaler makes available to prospective customers </a:t>
            </a:r>
          </a:p>
          <a:p>
            <a:pPr lvl="2"/>
            <a:r>
              <a:rPr lang="en-US" dirty="0"/>
              <a:t>The extent to which it allocates resources to each channel for use by buyers. </a:t>
            </a:r>
          </a:p>
        </p:txBody>
      </p:sp>
    </p:spTree>
    <p:extLst>
      <p:ext uri="{BB962C8B-B14F-4D97-AF65-F5344CB8AC3E}">
        <p14:creationId xmlns:p14="http://schemas.microsoft.com/office/powerpoint/2010/main" val="209009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Insert 7.2</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926" y="0"/>
            <a:ext cx="11395881" cy="6426351"/>
          </a:xfrm>
          <a:prstGeom prst="rect">
            <a:avLst/>
          </a:prstGeom>
        </p:spPr>
      </p:pic>
    </p:spTree>
    <p:extLst>
      <p:ext uri="{BB962C8B-B14F-4D97-AF65-F5344CB8AC3E}">
        <p14:creationId xmlns:p14="http://schemas.microsoft.com/office/powerpoint/2010/main" val="102945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chemeClr val="accent1"/>
                </a:solidFill>
              </a:rPr>
              <a:t>Adapting to trends in wholesaling</a:t>
            </a:r>
            <a:endParaRPr lang="en-US" sz="4000" dirty="0"/>
          </a:p>
        </p:txBody>
      </p:sp>
      <p:sp>
        <p:nvSpPr>
          <p:cNvPr id="3" name="Content Placeholder 2"/>
          <p:cNvSpPr>
            <a:spLocks noGrp="1"/>
          </p:cNvSpPr>
          <p:nvPr>
            <p:ph idx="1"/>
          </p:nvPr>
        </p:nvSpPr>
        <p:spPr/>
        <p:txBody>
          <a:bodyPr/>
          <a:lstStyle/>
          <a:p>
            <a:r>
              <a:rPr lang="en-US" dirty="0"/>
              <a:t>When wholesaler-distributors extend the number of channels through which they operate. </a:t>
            </a:r>
          </a:p>
          <a:p>
            <a:r>
              <a:rPr lang="en-US" dirty="0"/>
              <a:t>Debate continues that e-commerce will continue to change but not replace wholesaler-distributors. </a:t>
            </a:r>
          </a:p>
          <a:p>
            <a:pPr lvl="1"/>
            <a:r>
              <a:rPr lang="en-US" dirty="0"/>
              <a:t>The internet creates new problems (defective goods, fraud merchants) but also creates new ways to solve problems (collaborative filtering to help customers spend less time but make better choices).</a:t>
            </a:r>
          </a:p>
        </p:txBody>
      </p:sp>
    </p:spTree>
    <p:extLst>
      <p:ext uri="{BB962C8B-B14F-4D97-AF65-F5344CB8AC3E}">
        <p14:creationId xmlns:p14="http://schemas.microsoft.com/office/powerpoint/2010/main" val="8708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3" y="702156"/>
            <a:ext cx="11423176" cy="1013800"/>
          </a:xfrm>
        </p:spPr>
        <p:txBody>
          <a:bodyPr>
            <a:noAutofit/>
          </a:bodyPr>
          <a:lstStyle/>
          <a:p>
            <a:pPr algn="ctr"/>
            <a:r>
              <a:rPr lang="en-US" sz="4000" b="1" dirty="0">
                <a:solidFill>
                  <a:schemeClr val="accent1"/>
                </a:solidFill>
              </a:rPr>
              <a:t>Example: Burkhart Dental Supply (USA)</a:t>
            </a:r>
          </a:p>
        </p:txBody>
      </p:sp>
      <p:sp>
        <p:nvSpPr>
          <p:cNvPr id="5" name="TextBox 4"/>
          <p:cNvSpPr txBox="1"/>
          <p:nvPr/>
        </p:nvSpPr>
        <p:spPr>
          <a:xfrm>
            <a:off x="668740" y="1992573"/>
            <a:ext cx="10713493" cy="2308324"/>
          </a:xfrm>
          <a:prstGeom prst="rect">
            <a:avLst/>
          </a:prstGeom>
          <a:noFill/>
        </p:spPr>
        <p:txBody>
          <a:bodyPr wrap="square" rtlCol="0">
            <a:spAutoFit/>
          </a:bodyPr>
          <a:lstStyle/>
          <a:p>
            <a:r>
              <a:rPr lang="en-US" cap="all" dirty="0">
                <a:latin typeface="Times" charset="0"/>
                <a:ea typeface="Times" charset="0"/>
                <a:cs typeface="Times" charset="0"/>
              </a:rPr>
              <a:t>Burkhart dental supply offers both consultative practice solutions and one-stop shopping options, such that they can order everything from routine supplies to state-of-the-art software solutions to equipment repair and maintenance services. This enables dentists to optimize their order size, advises them on ways to cut costs by substituting equally effective but lower priced products and provides training. However, many dental products also are commodities, so some practices are turning to e-commerce channels to procure them, creating a threat to dental suppliers such as Burkhart. </a:t>
            </a:r>
          </a:p>
        </p:txBody>
      </p:sp>
      <p:sp>
        <p:nvSpPr>
          <p:cNvPr id="6" name="Content Placeholder 5">
            <a:extLst>
              <a:ext uri="{FF2B5EF4-FFF2-40B4-BE49-F238E27FC236}">
                <a16:creationId xmlns:a16="http://schemas.microsoft.com/office/drawing/2014/main" id="{24003F2A-C48D-4FEF-8A16-6A84240EF9B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819089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3" y="702156"/>
            <a:ext cx="11423176" cy="1013800"/>
          </a:xfrm>
        </p:spPr>
        <p:txBody>
          <a:bodyPr>
            <a:noAutofit/>
          </a:bodyPr>
          <a:lstStyle/>
          <a:p>
            <a:pPr algn="ctr"/>
            <a:r>
              <a:rPr lang="en-US" sz="4000" b="1" dirty="0">
                <a:solidFill>
                  <a:schemeClr val="accent1"/>
                </a:solidFill>
              </a:rPr>
              <a:t>Adapting to trends in wholesaling</a:t>
            </a:r>
          </a:p>
        </p:txBody>
      </p:sp>
      <p:sp>
        <p:nvSpPr>
          <p:cNvPr id="3" name="Content Placeholder 2"/>
          <p:cNvSpPr>
            <a:spLocks noGrp="1"/>
          </p:cNvSpPr>
          <p:nvPr>
            <p:ph idx="1"/>
          </p:nvPr>
        </p:nvSpPr>
        <p:spPr/>
        <p:txBody>
          <a:bodyPr>
            <a:normAutofit/>
          </a:bodyPr>
          <a:lstStyle/>
          <a:p>
            <a:r>
              <a:rPr lang="en-US" dirty="0"/>
              <a:t>The key challenge for wholesaler-distributors seeking to create an </a:t>
            </a:r>
            <a:r>
              <a:rPr lang="en-US" dirty="0" err="1"/>
              <a:t>omni</a:t>
            </a:r>
            <a:r>
              <a:rPr lang="en-US" dirty="0"/>
              <a:t>-channel experience for customers thus is to ensure the integration of their online channels with their personal selling and other channels, such that the service quality offered through the e-commerce channel is commensurable with that in face-to-face, high-touch channels.</a:t>
            </a:r>
          </a:p>
          <a:p>
            <a:r>
              <a:rPr lang="en-US" dirty="0"/>
              <a:t>Omni-channel landscape motivates retailers to support same-day customer pickup in stores, which means wholesaler-distributors must reconfigure their operations to help retailers make this service possible. </a:t>
            </a:r>
          </a:p>
        </p:txBody>
      </p:sp>
    </p:spTree>
    <p:extLst>
      <p:ext uri="{BB962C8B-B14F-4D97-AF65-F5344CB8AC3E}">
        <p14:creationId xmlns:p14="http://schemas.microsoft.com/office/powerpoint/2010/main" val="168236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ADAPTING TO trends in wholesaling</a:t>
            </a:r>
          </a:p>
        </p:txBody>
      </p:sp>
      <p:sp>
        <p:nvSpPr>
          <p:cNvPr id="3" name="Content Placeholder 2"/>
          <p:cNvSpPr>
            <a:spLocks noGrp="1"/>
          </p:cNvSpPr>
          <p:nvPr>
            <p:ph idx="1"/>
          </p:nvPr>
        </p:nvSpPr>
        <p:spPr/>
        <p:txBody>
          <a:bodyPr/>
          <a:lstStyle/>
          <a:p>
            <a:r>
              <a:rPr lang="en-US" dirty="0"/>
              <a:t>Wholesalers need to invest In order capturing systems that can track big and small orders across multiple channels and better integrate across wholesale and retail channels.</a:t>
            </a:r>
          </a:p>
          <a:p>
            <a:r>
              <a:rPr lang="en-US" dirty="0" err="1"/>
              <a:t>Blockchain</a:t>
            </a:r>
            <a:r>
              <a:rPr lang="en-US" dirty="0"/>
              <a:t> technologies can also be adopted to maximize data sharing.</a:t>
            </a:r>
          </a:p>
        </p:txBody>
      </p:sp>
    </p:spTree>
    <p:extLst>
      <p:ext uri="{BB962C8B-B14F-4D97-AF65-F5344CB8AC3E}">
        <p14:creationId xmlns:p14="http://schemas.microsoft.com/office/powerpoint/2010/main" val="2400607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FE8FD3-FADB-4AA8-852C-34E0B5FF1901}"/>
              </a:ext>
            </a:extLst>
          </p:cNvPr>
          <p:cNvSpPr>
            <a:spLocks noGrp="1"/>
          </p:cNvSpPr>
          <p:nvPr>
            <p:ph type="title"/>
          </p:nvPr>
        </p:nvSpPr>
        <p:spPr/>
        <p:txBody>
          <a:bodyPr>
            <a:normAutofit/>
          </a:bodyPr>
          <a:lstStyle/>
          <a:p>
            <a:pPr algn="ctr"/>
            <a:r>
              <a:rPr lang="en-US" b="1" dirty="0">
                <a:solidFill>
                  <a:schemeClr val="accent1"/>
                </a:solidFill>
              </a:rPr>
              <a:t>What Is a Wholesaler?	</a:t>
            </a:r>
          </a:p>
        </p:txBody>
      </p:sp>
      <p:sp>
        <p:nvSpPr>
          <p:cNvPr id="5" name="Content Placeholder 4">
            <a:extLst>
              <a:ext uri="{FF2B5EF4-FFF2-40B4-BE49-F238E27FC236}">
                <a16:creationId xmlns:a16="http://schemas.microsoft.com/office/drawing/2014/main" id="{9F59669E-CFFC-4C26-8385-8839E54DB153}"/>
              </a:ext>
            </a:extLst>
          </p:cNvPr>
          <p:cNvSpPr>
            <a:spLocks noGrp="1"/>
          </p:cNvSpPr>
          <p:nvPr>
            <p:ph idx="1"/>
          </p:nvPr>
        </p:nvSpPr>
        <p:spPr>
          <a:xfrm>
            <a:off x="3584448" y="1499616"/>
            <a:ext cx="8156447" cy="4177923"/>
          </a:xfrm>
        </p:spPr>
        <p:txBody>
          <a:bodyPr>
            <a:noAutofit/>
          </a:bodyPr>
          <a:lstStyle/>
          <a:p>
            <a:pPr>
              <a:lnSpc>
                <a:spcPct val="90000"/>
              </a:lnSpc>
            </a:pPr>
            <a:r>
              <a:rPr lang="en-US" sz="1700" dirty="0"/>
              <a:t>Historically, they acted as go-between manufacturers that mass produced a few items and the much larger number of widely dispersed, smaller retailers that carried small quantities of a variety of items</a:t>
            </a:r>
          </a:p>
          <a:p>
            <a:pPr>
              <a:lnSpc>
                <a:spcPct val="90000"/>
              </a:lnSpc>
            </a:pPr>
            <a:r>
              <a:rPr lang="en-US" sz="1700" dirty="0"/>
              <a:t>Their role has changed and continues to evolve, especially in the more economically advanced countries</a:t>
            </a:r>
          </a:p>
          <a:p>
            <a:pPr>
              <a:lnSpc>
                <a:spcPct val="90000"/>
              </a:lnSpc>
            </a:pPr>
            <a:r>
              <a:rPr lang="en-US" sz="1700" dirty="0"/>
              <a:t>Wholesalers still have a central role in marketing channels</a:t>
            </a:r>
          </a:p>
          <a:p>
            <a:pPr>
              <a:lnSpc>
                <a:spcPct val="90000"/>
              </a:lnSpc>
            </a:pPr>
            <a:r>
              <a:rPr lang="en-US" sz="1700" dirty="0"/>
              <a:t>Wholesalers in the United States generated more than $5.6 trillion in annual sales in 2014, much greater (+120%) than the $4.6 trillion in retail sales volume that year. </a:t>
            </a:r>
          </a:p>
          <a:p>
            <a:pPr>
              <a:lnSpc>
                <a:spcPct val="90000"/>
              </a:lnSpc>
            </a:pPr>
            <a:r>
              <a:rPr lang="en-US" sz="1700" dirty="0"/>
              <a:t>The National Association of  Wholesaler distributors also reports that 83% of wholesalers distributors generate less than 10,000,000 in annual revenues, indicating at this sector is populated by many smaller firms along with a few billion dollar firms</a:t>
            </a:r>
          </a:p>
        </p:txBody>
      </p:sp>
      <p:pic>
        <p:nvPicPr>
          <p:cNvPr id="7" name="Graphic 6" descr="Truck">
            <a:extLst>
              <a:ext uri="{FF2B5EF4-FFF2-40B4-BE49-F238E27FC236}">
                <a16:creationId xmlns:a16="http://schemas.microsoft.com/office/drawing/2014/main" id="{1F5A6AB7-1463-4262-B249-169F01219E3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9273" y="2697670"/>
            <a:ext cx="3305175" cy="3305175"/>
          </a:xfrm>
          <a:prstGeom prst="rect">
            <a:avLst/>
          </a:prstGeom>
        </p:spPr>
      </p:pic>
    </p:spTree>
    <p:extLst>
      <p:ext uri="{BB962C8B-B14F-4D97-AF65-F5344CB8AC3E}">
        <p14:creationId xmlns:p14="http://schemas.microsoft.com/office/powerpoint/2010/main" val="47828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 figure 7.3</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1192" y="163773"/>
            <a:ext cx="10869280" cy="6171204"/>
          </a:xfrm>
        </p:spPr>
      </p:pic>
    </p:spTree>
    <p:extLst>
      <p:ext uri="{BB962C8B-B14F-4D97-AF65-F5344CB8AC3E}">
        <p14:creationId xmlns:p14="http://schemas.microsoft.com/office/powerpoint/2010/main" val="591219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1"/>
                </a:solidFill>
              </a:rPr>
              <a:t>B2b online exchanges</a:t>
            </a:r>
          </a:p>
        </p:txBody>
      </p:sp>
      <p:sp>
        <p:nvSpPr>
          <p:cNvPr id="3" name="Content Placeholder 2"/>
          <p:cNvSpPr>
            <a:spLocks noGrp="1"/>
          </p:cNvSpPr>
          <p:nvPr>
            <p:ph sz="quarter" idx="13"/>
          </p:nvPr>
        </p:nvSpPr>
        <p:spPr/>
        <p:txBody>
          <a:bodyPr/>
          <a:lstStyle/>
          <a:p>
            <a:r>
              <a:rPr lang="en-US" b="1" dirty="0"/>
              <a:t>Independent electronic exchanges </a:t>
            </a:r>
            <a:r>
              <a:rPr lang="en-US" dirty="0"/>
              <a:t>operate as online brokers in a given industry. These exchanges popped up notably in the late 1990s as companies offered aggregation services for online supplier catalogs, enabling buyers of similar products to source and purchase items from multiple suppliers from a single location. </a:t>
            </a:r>
          </a:p>
        </p:txBody>
      </p:sp>
    </p:spTree>
    <p:extLst>
      <p:ext uri="{BB962C8B-B14F-4D97-AF65-F5344CB8AC3E}">
        <p14:creationId xmlns:p14="http://schemas.microsoft.com/office/powerpoint/2010/main" val="21305221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solidFill>
                  <a:schemeClr val="accent1"/>
                </a:solidFill>
              </a:rPr>
              <a:t>Example: Arrow Electronics</a:t>
            </a:r>
          </a:p>
        </p:txBody>
      </p:sp>
      <p:sp>
        <p:nvSpPr>
          <p:cNvPr id="3" name="Content Placeholder 2"/>
          <p:cNvSpPr>
            <a:spLocks noGrp="1"/>
          </p:cNvSpPr>
          <p:nvPr>
            <p:ph sz="quarter" idx="13"/>
          </p:nvPr>
        </p:nvSpPr>
        <p:spPr/>
        <p:txBody>
          <a:bodyPr/>
          <a:lstStyle/>
          <a:p>
            <a:r>
              <a:rPr lang="en-US" dirty="0"/>
              <a:t>Arrow electronics is a large wholesaler of electronic components. In the 1990s, more than 50 Internet exchanges formed that could challenge Arrow’s business model, proposing to “cut the middleman” by handling the information flows and letting the producer handle the product flows. Lets consider how Arrow beat back these exchanges by investigating the three classes of business in which Arrow competed:</a:t>
            </a:r>
          </a:p>
          <a:p>
            <a:pPr lvl="1"/>
            <a:endParaRPr lang="en-US" dirty="0"/>
          </a:p>
        </p:txBody>
      </p:sp>
    </p:spTree>
    <p:extLst>
      <p:ext uri="{BB962C8B-B14F-4D97-AF65-F5344CB8AC3E}">
        <p14:creationId xmlns:p14="http://schemas.microsoft.com/office/powerpoint/2010/main" val="12167391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solidFill>
                  <a:schemeClr val="accent1"/>
                </a:solidFill>
              </a:rPr>
              <a:t>Example: Arrow Electronics</a:t>
            </a:r>
          </a:p>
        </p:txBody>
      </p:sp>
      <p:sp>
        <p:nvSpPr>
          <p:cNvPr id="3" name="Content Placeholder 2"/>
          <p:cNvSpPr>
            <a:spLocks noGrp="1"/>
          </p:cNvSpPr>
          <p:nvPr>
            <p:ph sz="quarter" idx="13"/>
          </p:nvPr>
        </p:nvSpPr>
        <p:spPr/>
        <p:txBody>
          <a:bodyPr>
            <a:normAutofit fontScale="85000" lnSpcReduction="10000"/>
          </a:bodyPr>
          <a:lstStyle/>
          <a:p>
            <a:r>
              <a:rPr lang="en-US" dirty="0"/>
              <a:t>. Lets consider how Arrow beat back these exchanges by investigating the three classes of business in which Arrow competed:</a:t>
            </a:r>
          </a:p>
          <a:p>
            <a:pPr lvl="1"/>
            <a:r>
              <a:rPr lang="en-US" dirty="0"/>
              <a:t>Book and ship: commodity, standardized products that constitute 25 percent of its business are subject to competition from grey markets. The exchanges expected to win this business.</a:t>
            </a:r>
          </a:p>
          <a:p>
            <a:pPr lvl="1"/>
            <a:r>
              <a:rPr lang="en-US" dirty="0"/>
              <a:t>Value-added orders: to rationalize the supply chain and lower total ordering costs, arrow provides services such as kitting, programming, managing the customer’s inventory on the customer’s site, and guaranteeing inventory buffers. The customer thus benefits from the wholesaler’s knowledge of its needs.</a:t>
            </a:r>
          </a:p>
          <a:p>
            <a:pPr lvl="1"/>
            <a:r>
              <a:rPr lang="en-US" dirty="0"/>
              <a:t>Design wins: complex sales to customers who are unsure of their requirements means providing brand-neutral advice that customers cannot get from the supplier. </a:t>
            </a:r>
          </a:p>
        </p:txBody>
      </p:sp>
    </p:spTree>
    <p:extLst>
      <p:ext uri="{BB962C8B-B14F-4D97-AF65-F5344CB8AC3E}">
        <p14:creationId xmlns:p14="http://schemas.microsoft.com/office/powerpoint/2010/main" val="3180758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solidFill>
                  <a:schemeClr val="accent1"/>
                </a:solidFill>
              </a:rPr>
              <a:t>Online reverse auctions</a:t>
            </a:r>
          </a:p>
        </p:txBody>
      </p:sp>
      <p:sp>
        <p:nvSpPr>
          <p:cNvPr id="3" name="Content Placeholder 2"/>
          <p:cNvSpPr>
            <a:spLocks noGrp="1"/>
          </p:cNvSpPr>
          <p:nvPr>
            <p:ph sz="quarter" idx="13"/>
          </p:nvPr>
        </p:nvSpPr>
        <p:spPr/>
        <p:txBody>
          <a:bodyPr>
            <a:normAutofit fontScale="92500" lnSpcReduction="10000"/>
          </a:bodyPr>
          <a:lstStyle/>
          <a:p>
            <a:r>
              <a:rPr lang="en-US" dirty="0"/>
              <a:t>A greater threat to wholesalers than online exchanges is online bidding by reverse auction. Using specialized software, bidders submit progressively declining bids, and the winner submits the lowest bid before time runs out. </a:t>
            </a:r>
          </a:p>
          <a:p>
            <a:pPr lvl="1"/>
            <a:r>
              <a:rPr lang="en-US" dirty="0"/>
              <a:t>Wholesalers tend to be suspicious of reverse auctions, because they seemingly reduce procurement decisions to price, without any consideration of capabilities. </a:t>
            </a:r>
          </a:p>
          <a:p>
            <a:pPr lvl="1"/>
            <a:r>
              <a:rPr lang="en-US" dirty="0"/>
              <a:t>Reverse auctions have real dangers: they may destroy excellent relationships, with the potential to generate performance breakthroughs and new ideas. </a:t>
            </a:r>
          </a:p>
        </p:txBody>
      </p:sp>
    </p:spTree>
    <p:extLst>
      <p:ext uri="{BB962C8B-B14F-4D97-AF65-F5344CB8AC3E}">
        <p14:creationId xmlns:p14="http://schemas.microsoft.com/office/powerpoint/2010/main" val="15068617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solidFill>
                  <a:schemeClr val="accent1"/>
                </a:solidFill>
              </a:rPr>
              <a:t>Fee for services</a:t>
            </a:r>
          </a:p>
        </p:txBody>
      </p:sp>
      <p:sp>
        <p:nvSpPr>
          <p:cNvPr id="3" name="Content Placeholder 2"/>
          <p:cNvSpPr>
            <a:spLocks noGrp="1"/>
          </p:cNvSpPr>
          <p:nvPr>
            <p:ph sz="quarter" idx="13"/>
          </p:nvPr>
        </p:nvSpPr>
        <p:spPr/>
        <p:txBody>
          <a:bodyPr>
            <a:normAutofit lnSpcReduction="10000"/>
          </a:bodyPr>
          <a:lstStyle/>
          <a:p>
            <a:r>
              <a:rPr lang="en-US" dirty="0"/>
              <a:t>ABC (activity based costing)- assigns costs based on approximations of the activities needed to support each customer.</a:t>
            </a:r>
          </a:p>
          <a:p>
            <a:pPr lvl="1"/>
            <a:r>
              <a:rPr lang="en-US" dirty="0"/>
              <a:t>Usually suggests that the distributor’s portfolio of customers follows the 80/20 rule.</a:t>
            </a:r>
          </a:p>
          <a:p>
            <a:r>
              <a:rPr lang="en-US" dirty="0"/>
              <a:t>Solution = fee for service models. The idea is to break the traditional connection between the pricing model and the value model. By charging a product price and then a fee for each and every service the customer uses, the wholesaler unbundles products and services and makes its value proposition visible. </a:t>
            </a:r>
          </a:p>
        </p:txBody>
      </p:sp>
    </p:spTree>
    <p:extLst>
      <p:ext uri="{BB962C8B-B14F-4D97-AF65-F5344CB8AC3E}">
        <p14:creationId xmlns:p14="http://schemas.microsoft.com/office/powerpoint/2010/main" val="10361443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D4C06-2CB0-48A5-AFE5-AB6A7239D940}"/>
              </a:ext>
            </a:extLst>
          </p:cNvPr>
          <p:cNvSpPr>
            <a:spLocks noGrp="1"/>
          </p:cNvSpPr>
          <p:nvPr>
            <p:ph type="title"/>
          </p:nvPr>
        </p:nvSpPr>
        <p:spPr/>
        <p:txBody>
          <a:bodyPr/>
          <a:lstStyle/>
          <a:p>
            <a:pPr algn="ctr"/>
            <a:r>
              <a:rPr lang="en-US" b="1" dirty="0">
                <a:solidFill>
                  <a:schemeClr val="accent1"/>
                </a:solidFill>
              </a:rPr>
              <a:t>Agenda</a:t>
            </a:r>
          </a:p>
        </p:txBody>
      </p:sp>
      <p:sp>
        <p:nvSpPr>
          <p:cNvPr id="5" name="Content Placeholder 4">
            <a:extLst>
              <a:ext uri="{FF2B5EF4-FFF2-40B4-BE49-F238E27FC236}">
                <a16:creationId xmlns:a16="http://schemas.microsoft.com/office/drawing/2014/main" id="{123452D9-6F23-4E30-93CA-ACE345F24721}"/>
              </a:ext>
            </a:extLst>
          </p:cNvPr>
          <p:cNvSpPr>
            <a:spLocks noGrp="1"/>
          </p:cNvSpPr>
          <p:nvPr>
            <p:ph idx="1"/>
          </p:nvPr>
        </p:nvSpPr>
        <p:spPr>
          <a:xfrm>
            <a:off x="581192" y="1625600"/>
            <a:ext cx="11029615" cy="4233199"/>
          </a:xfrm>
        </p:spPr>
        <p:txBody>
          <a:bodyPr/>
          <a:lstStyle/>
          <a:p>
            <a:r>
              <a:rPr lang="en-US" dirty="0"/>
              <a:t>Learning Objectives</a:t>
            </a:r>
          </a:p>
          <a:p>
            <a:r>
              <a:rPr lang="en-US" dirty="0"/>
              <a:t>Introduction</a:t>
            </a:r>
          </a:p>
          <a:p>
            <a:r>
              <a:rPr lang="en-US" dirty="0"/>
              <a:t>The Wholesaler-Distributor Landscape</a:t>
            </a:r>
          </a:p>
          <a:p>
            <a:r>
              <a:rPr lang="en-US" dirty="0"/>
              <a:t>Wholesaling Strategies</a:t>
            </a:r>
          </a:p>
          <a:p>
            <a:r>
              <a:rPr lang="en-US" dirty="0"/>
              <a:t>Adapting to Trends in Wholesaling</a:t>
            </a:r>
          </a:p>
          <a:p>
            <a:r>
              <a:rPr lang="en-US" dirty="0">
                <a:solidFill>
                  <a:schemeClr val="accent1"/>
                </a:solidFill>
              </a:rPr>
              <a:t>Vertical Integration of Manufacturing into Wholesaling</a:t>
            </a:r>
          </a:p>
          <a:p>
            <a:r>
              <a:rPr lang="en-US" dirty="0"/>
              <a:t>Take-Aways</a:t>
            </a:r>
          </a:p>
        </p:txBody>
      </p:sp>
    </p:spTree>
    <p:extLst>
      <p:ext uri="{BB962C8B-B14F-4D97-AF65-F5344CB8AC3E}">
        <p14:creationId xmlns:p14="http://schemas.microsoft.com/office/powerpoint/2010/main" val="1569884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a:solidFill>
                  <a:schemeClr val="accent1"/>
                </a:solidFill>
              </a:rPr>
              <a:t>Vertical integration of manufacturing into wholesaling</a:t>
            </a:r>
          </a:p>
        </p:txBody>
      </p:sp>
      <p:sp>
        <p:nvSpPr>
          <p:cNvPr id="3" name="Content Placeholder 2"/>
          <p:cNvSpPr>
            <a:spLocks noGrp="1"/>
          </p:cNvSpPr>
          <p:nvPr>
            <p:ph sz="quarter" idx="13"/>
          </p:nvPr>
        </p:nvSpPr>
        <p:spPr/>
        <p:txBody>
          <a:bodyPr/>
          <a:lstStyle/>
          <a:p>
            <a:r>
              <a:rPr lang="en-US" dirty="0"/>
              <a:t>Wholesaler-distributors are a small part of many traditional U.S. retail channels, due to the influence of </a:t>
            </a:r>
            <a:r>
              <a:rPr lang="en-US" b="1" dirty="0"/>
              <a:t>power retailers</a:t>
            </a:r>
            <a:r>
              <a:rPr lang="en-US" dirty="0"/>
              <a:t> that dominate various sectors of retail activity. </a:t>
            </a:r>
          </a:p>
          <a:p>
            <a:pPr lvl="1"/>
            <a:r>
              <a:rPr lang="en-US" dirty="0"/>
              <a:t>Power retailers typically buy in large quantities in select product categories. power retailers can adopt a </a:t>
            </a:r>
            <a:r>
              <a:rPr lang="en-US" b="1" dirty="0"/>
              <a:t>buy direct approach. </a:t>
            </a:r>
          </a:p>
          <a:p>
            <a:r>
              <a:rPr lang="en-US" dirty="0"/>
              <a:t>Manufacturers must respond to the demands of dominant buyers, often at the expense of wholesaler-distributors. </a:t>
            </a:r>
          </a:p>
        </p:txBody>
      </p:sp>
    </p:spTree>
    <p:extLst>
      <p:ext uri="{BB962C8B-B14F-4D97-AF65-F5344CB8AC3E}">
        <p14:creationId xmlns:p14="http://schemas.microsoft.com/office/powerpoint/2010/main" val="18390646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D4C06-2CB0-48A5-AFE5-AB6A7239D940}"/>
              </a:ext>
            </a:extLst>
          </p:cNvPr>
          <p:cNvSpPr>
            <a:spLocks noGrp="1"/>
          </p:cNvSpPr>
          <p:nvPr>
            <p:ph type="title"/>
          </p:nvPr>
        </p:nvSpPr>
        <p:spPr/>
        <p:txBody>
          <a:bodyPr/>
          <a:lstStyle/>
          <a:p>
            <a:pPr algn="ctr"/>
            <a:r>
              <a:rPr lang="en-US" b="1" dirty="0">
                <a:solidFill>
                  <a:schemeClr val="accent1"/>
                </a:solidFill>
              </a:rPr>
              <a:t>Agenda</a:t>
            </a:r>
          </a:p>
        </p:txBody>
      </p:sp>
      <p:sp>
        <p:nvSpPr>
          <p:cNvPr id="5" name="Content Placeholder 4">
            <a:extLst>
              <a:ext uri="{FF2B5EF4-FFF2-40B4-BE49-F238E27FC236}">
                <a16:creationId xmlns:a16="http://schemas.microsoft.com/office/drawing/2014/main" id="{123452D9-6F23-4E30-93CA-ACE345F24721}"/>
              </a:ext>
            </a:extLst>
          </p:cNvPr>
          <p:cNvSpPr>
            <a:spLocks noGrp="1"/>
          </p:cNvSpPr>
          <p:nvPr>
            <p:ph idx="1"/>
          </p:nvPr>
        </p:nvSpPr>
        <p:spPr>
          <a:xfrm>
            <a:off x="581192" y="1625600"/>
            <a:ext cx="11029615" cy="4233199"/>
          </a:xfrm>
        </p:spPr>
        <p:txBody>
          <a:bodyPr/>
          <a:lstStyle/>
          <a:p>
            <a:r>
              <a:rPr lang="en-US" dirty="0"/>
              <a:t>Learning Objectives</a:t>
            </a:r>
          </a:p>
          <a:p>
            <a:r>
              <a:rPr lang="en-US" dirty="0"/>
              <a:t>Introduction</a:t>
            </a:r>
          </a:p>
          <a:p>
            <a:r>
              <a:rPr lang="en-US" dirty="0"/>
              <a:t>The Wholesaler-Distributor Landscape</a:t>
            </a:r>
          </a:p>
          <a:p>
            <a:r>
              <a:rPr lang="en-US" dirty="0"/>
              <a:t>Wholesaling Strategies</a:t>
            </a:r>
          </a:p>
          <a:p>
            <a:r>
              <a:rPr lang="en-US" dirty="0"/>
              <a:t>Adapting to Trends in Wholesaling</a:t>
            </a:r>
          </a:p>
          <a:p>
            <a:r>
              <a:rPr lang="en-US" dirty="0"/>
              <a:t>Vertical Integration of Manufacturing into Wholesaling</a:t>
            </a:r>
          </a:p>
          <a:p>
            <a:r>
              <a:rPr lang="en-US" dirty="0">
                <a:solidFill>
                  <a:schemeClr val="accent1"/>
                </a:solidFill>
              </a:rPr>
              <a:t>Take-Aways</a:t>
            </a:r>
          </a:p>
        </p:txBody>
      </p:sp>
    </p:spTree>
    <p:extLst>
      <p:ext uri="{BB962C8B-B14F-4D97-AF65-F5344CB8AC3E}">
        <p14:creationId xmlns:p14="http://schemas.microsoft.com/office/powerpoint/2010/main" val="150012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1"/>
                </a:solidFill>
              </a:rPr>
              <a:t>Take</a:t>
            </a:r>
            <a:r>
              <a:rPr lang="mr-IN" b="1" dirty="0">
                <a:solidFill>
                  <a:schemeClr val="accent1"/>
                </a:solidFill>
              </a:rPr>
              <a:t>–</a:t>
            </a:r>
            <a:r>
              <a:rPr lang="en-US" b="1" dirty="0" err="1">
                <a:solidFill>
                  <a:schemeClr val="accent1"/>
                </a:solidFill>
              </a:rPr>
              <a:t>aways</a:t>
            </a:r>
            <a:endParaRPr lang="en-US" b="1" dirty="0">
              <a:solidFill>
                <a:schemeClr val="accent1"/>
              </a:solidFill>
            </a:endParaRPr>
          </a:p>
        </p:txBody>
      </p:sp>
      <p:sp>
        <p:nvSpPr>
          <p:cNvPr id="3" name="Content Placeholder 2"/>
          <p:cNvSpPr>
            <a:spLocks noGrp="1"/>
          </p:cNvSpPr>
          <p:nvPr>
            <p:ph sz="quarter" idx="13"/>
          </p:nvPr>
        </p:nvSpPr>
        <p:spPr/>
        <p:txBody>
          <a:bodyPr>
            <a:normAutofit fontScale="85000" lnSpcReduction="10000"/>
          </a:bodyPr>
          <a:lstStyle/>
          <a:p>
            <a:r>
              <a:rPr lang="en-US" dirty="0"/>
              <a:t>Wholesale businesses sell physical inputs and products to other businesses, retailers, merchants, contractors, industrial users, institutional and commercial users.</a:t>
            </a:r>
          </a:p>
          <a:p>
            <a:r>
              <a:rPr lang="en-US" dirty="0"/>
              <a:t>Buyers typically understate the difficulty of the three critical challenges of wholesaling:</a:t>
            </a:r>
          </a:p>
          <a:p>
            <a:pPr lvl="1"/>
            <a:r>
              <a:rPr lang="en-US" dirty="0"/>
              <a:t>Doing the job without error, Doing the job effectively, Doing the job efficiently.</a:t>
            </a:r>
          </a:p>
          <a:p>
            <a:r>
              <a:rPr lang="en-US" dirty="0"/>
              <a:t>The challenges of wholesaling prompt firms to create economies of scope and scale. The objective is to offer exceptional service through:</a:t>
            </a:r>
          </a:p>
          <a:p>
            <a:pPr lvl="1"/>
            <a:r>
              <a:rPr lang="en-US" dirty="0"/>
              <a:t>Master distributors, federations of wholesalers, voluntary and cooperative groups of wholesalers are some of the ways in which this is accomplished.</a:t>
            </a:r>
          </a:p>
        </p:txBody>
      </p:sp>
    </p:spTree>
    <p:extLst>
      <p:ext uri="{BB962C8B-B14F-4D97-AF65-F5344CB8AC3E}">
        <p14:creationId xmlns:p14="http://schemas.microsoft.com/office/powerpoint/2010/main" val="903603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extLst>
              <a:ext uri="{837473B0-CC2E-450A-ABE3-18F120FF3D39}">
                <a1611:picAttrSrcUrl xmlns:a1611="http://schemas.microsoft.com/office/drawing/2016/11/main" r:id="rId3"/>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8A213-B383-4129-850C-42A4762B493C}"/>
              </a:ext>
            </a:extLst>
          </p:cNvPr>
          <p:cNvSpPr>
            <a:spLocks noGrp="1"/>
          </p:cNvSpPr>
          <p:nvPr>
            <p:ph type="title"/>
          </p:nvPr>
        </p:nvSpPr>
        <p:spPr/>
        <p:txBody>
          <a:bodyPr>
            <a:normAutofit/>
          </a:bodyPr>
          <a:lstStyle/>
          <a:p>
            <a:pPr algn="ctr"/>
            <a:r>
              <a:rPr lang="en-US" b="1" dirty="0">
                <a:solidFill>
                  <a:schemeClr val="accent1"/>
                </a:solidFill>
              </a:rPr>
              <a:t> Example: </a:t>
            </a:r>
            <a:r>
              <a:rPr lang="en-US" b="1" dirty="0" err="1">
                <a:solidFill>
                  <a:schemeClr val="accent1"/>
                </a:solidFill>
              </a:rPr>
              <a:t>grainger</a:t>
            </a:r>
            <a:r>
              <a:rPr lang="en-US" b="1" dirty="0">
                <a:solidFill>
                  <a:schemeClr val="accent1"/>
                </a:solidFill>
              </a:rPr>
              <a:t> (USA)</a:t>
            </a:r>
          </a:p>
        </p:txBody>
      </p:sp>
      <p:sp>
        <p:nvSpPr>
          <p:cNvPr id="3" name="Content Placeholder 2">
            <a:extLst>
              <a:ext uri="{FF2B5EF4-FFF2-40B4-BE49-F238E27FC236}">
                <a16:creationId xmlns:a16="http://schemas.microsoft.com/office/drawing/2014/main" id="{7BF1AEB4-3E8E-4CCF-98A7-4F3529CACEA1}"/>
              </a:ext>
            </a:extLst>
          </p:cNvPr>
          <p:cNvSpPr>
            <a:spLocks noGrp="1"/>
          </p:cNvSpPr>
          <p:nvPr>
            <p:ph idx="1"/>
          </p:nvPr>
        </p:nvSpPr>
        <p:spPr>
          <a:xfrm>
            <a:off x="575735" y="1866160"/>
            <a:ext cx="11035073" cy="3282765"/>
          </a:xfrm>
        </p:spPr>
        <p:txBody>
          <a:bodyPr>
            <a:noAutofit/>
          </a:bodyPr>
          <a:lstStyle/>
          <a:p>
            <a:pPr marL="0" indent="0">
              <a:buNone/>
            </a:pPr>
            <a:r>
              <a:rPr lang="en-US" sz="1800" dirty="0"/>
              <a:t>Granger is a Fortune 500 distributor of industrial supplies maintenance, repair,  and operations tools and materials. It mostly caters to larger and mid sized businesses, offering more than 1.5 million items that it sources from more than 4500 major suppliers. Grainger does not perform any manufacturing; It is strictly a distributor. It uses multiple channels to cater to its clients, including its famous catalog, website, app, telephone, and national network of branches. Grainger relies on its deep expertise to provide customers with consulting and turn key solutions to important issues that affect the organizations, including safety, compliance com environmental sustainability, and emergency preparedness. It's online subsidiary Zero target smaller businesses and individual business owners in similar spaces. </a:t>
            </a:r>
          </a:p>
        </p:txBody>
      </p:sp>
    </p:spTree>
    <p:extLst>
      <p:ext uri="{BB962C8B-B14F-4D97-AF65-F5344CB8AC3E}">
        <p14:creationId xmlns:p14="http://schemas.microsoft.com/office/powerpoint/2010/main" val="2660750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1"/>
                </a:solidFill>
              </a:rPr>
              <a:t>Take</a:t>
            </a:r>
            <a:r>
              <a:rPr lang="mr-IN" b="1" dirty="0">
                <a:solidFill>
                  <a:schemeClr val="accent1"/>
                </a:solidFill>
              </a:rPr>
              <a:t>–</a:t>
            </a:r>
            <a:r>
              <a:rPr lang="en-US" b="1" dirty="0" err="1">
                <a:solidFill>
                  <a:schemeClr val="accent1"/>
                </a:solidFill>
              </a:rPr>
              <a:t>aways</a:t>
            </a:r>
            <a:endParaRPr lang="en-US" b="1" dirty="0">
              <a:solidFill>
                <a:schemeClr val="accent1"/>
              </a:solidFill>
            </a:endParaRPr>
          </a:p>
        </p:txBody>
      </p:sp>
      <p:sp>
        <p:nvSpPr>
          <p:cNvPr id="3" name="Content Placeholder 2"/>
          <p:cNvSpPr>
            <a:spLocks noGrp="1"/>
          </p:cNvSpPr>
          <p:nvPr>
            <p:ph sz="quarter" idx="13"/>
          </p:nvPr>
        </p:nvSpPr>
        <p:spPr/>
        <p:txBody>
          <a:bodyPr>
            <a:normAutofit fontScale="85000" lnSpcReduction="20000"/>
          </a:bodyPr>
          <a:lstStyle/>
          <a:p>
            <a:r>
              <a:rPr lang="en-US" dirty="0"/>
              <a:t>Consolidation is a common phenomenon in wholesaling, due in part to the economies of scale available through IT.</a:t>
            </a:r>
          </a:p>
          <a:p>
            <a:r>
              <a:rPr lang="en-US" dirty="0"/>
              <a:t>Four types of winners emerge when a wholesaling sector consolidates:</a:t>
            </a:r>
          </a:p>
          <a:p>
            <a:pPr lvl="1"/>
            <a:r>
              <a:rPr lang="en-US" dirty="0"/>
              <a:t>Catalyst firms, late entrants that find defensible niches, extreme specialists attuned to post-consolidation conditions, extreme generalists that trade depth for breadth.</a:t>
            </a:r>
          </a:p>
          <a:p>
            <a:r>
              <a:rPr lang="en-US" dirty="0"/>
              <a:t>Manufacturers can react to consolidation in wholesaling by:</a:t>
            </a:r>
          </a:p>
          <a:p>
            <a:pPr lvl="1"/>
            <a:r>
              <a:rPr lang="en-US" dirty="0"/>
              <a:t>Partnering with one of the 4 types of winners, investing in fragmentation, vertically integrating forward, and investing in becoming more attractive to survivors of the consolidation. </a:t>
            </a:r>
          </a:p>
          <a:p>
            <a:r>
              <a:rPr lang="en-US" dirty="0"/>
              <a:t>E-commerce promises to change the wholesaling sector in many ways, some of which will benefit the sector. </a:t>
            </a:r>
          </a:p>
        </p:txBody>
      </p:sp>
    </p:spTree>
    <p:extLst>
      <p:ext uri="{BB962C8B-B14F-4D97-AF65-F5344CB8AC3E}">
        <p14:creationId xmlns:p14="http://schemas.microsoft.com/office/powerpoint/2010/main" val="995289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29C10-8CEE-4FF0-BD43-C12E06280190}"/>
              </a:ext>
            </a:extLst>
          </p:cNvPr>
          <p:cNvSpPr>
            <a:spLocks noGrp="1"/>
          </p:cNvSpPr>
          <p:nvPr>
            <p:ph type="title"/>
          </p:nvPr>
        </p:nvSpPr>
        <p:spPr/>
        <p:txBody>
          <a:bodyPr/>
          <a:lstStyle/>
          <a:p>
            <a:pPr algn="ctr"/>
            <a:r>
              <a:rPr lang="en-US" b="1" dirty="0">
                <a:solidFill>
                  <a:schemeClr val="accent1"/>
                </a:solidFill>
              </a:rPr>
              <a:t>What is a wholesaler?  </a:t>
            </a:r>
          </a:p>
        </p:txBody>
      </p:sp>
      <p:sp>
        <p:nvSpPr>
          <p:cNvPr id="3" name="Content Placeholder 2">
            <a:extLst>
              <a:ext uri="{FF2B5EF4-FFF2-40B4-BE49-F238E27FC236}">
                <a16:creationId xmlns:a16="http://schemas.microsoft.com/office/drawing/2014/main" id="{6C9BC81C-6BA7-43C9-9534-7E48A5B24B0C}"/>
              </a:ext>
            </a:extLst>
          </p:cNvPr>
          <p:cNvSpPr>
            <a:spLocks noGrp="1"/>
          </p:cNvSpPr>
          <p:nvPr>
            <p:ph idx="1"/>
          </p:nvPr>
        </p:nvSpPr>
        <p:spPr/>
        <p:txBody>
          <a:bodyPr>
            <a:normAutofit fontScale="85000" lnSpcReduction="10000"/>
          </a:bodyPr>
          <a:lstStyle/>
          <a:p>
            <a:r>
              <a:rPr lang="en-US" b="1" dirty="0"/>
              <a:t>Wholesaling</a:t>
            </a:r>
            <a:r>
              <a:rPr lang="en-US" dirty="0"/>
              <a:t> refers to business establishments that do not sell many products to ultimate households or end users. </a:t>
            </a:r>
          </a:p>
          <a:p>
            <a:r>
              <a:rPr lang="en-US" dirty="0"/>
              <a:t>They sell product primarily to other businesses: retailers, merchants, contractors, industrial users, and institutional users, and commercial users </a:t>
            </a:r>
          </a:p>
          <a:p>
            <a:r>
              <a:rPr lang="en-US" i="1" dirty="0"/>
              <a:t>Wholesale businesses sell the physical inputs in products required by other businesses</a:t>
            </a:r>
          </a:p>
          <a:p>
            <a:r>
              <a:rPr lang="en-US" dirty="0"/>
              <a:t>They are closely associated with tangible goods, yet the value created by wholesale entities stems from the value they add by providing services, or channel functions</a:t>
            </a:r>
          </a:p>
          <a:p>
            <a:r>
              <a:rPr lang="en-US" dirty="0"/>
              <a:t>In a channel stretching from the manufacturer to the end user, wholesaling is an intermediate step </a:t>
            </a:r>
          </a:p>
          <a:p>
            <a:endParaRPr lang="en-US" dirty="0"/>
          </a:p>
          <a:p>
            <a:endParaRPr lang="en-US" dirty="0"/>
          </a:p>
        </p:txBody>
      </p:sp>
    </p:spTree>
    <p:extLst>
      <p:ext uri="{BB962C8B-B14F-4D97-AF65-F5344CB8AC3E}">
        <p14:creationId xmlns:p14="http://schemas.microsoft.com/office/powerpoint/2010/main" val="1103878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91294-C2CC-4EAB-9A48-61E63172AC5B}"/>
              </a:ext>
            </a:extLst>
          </p:cNvPr>
          <p:cNvSpPr>
            <a:spLocks noGrp="1"/>
          </p:cNvSpPr>
          <p:nvPr>
            <p:ph type="title"/>
          </p:nvPr>
        </p:nvSpPr>
        <p:spPr>
          <a:xfrm>
            <a:off x="0" y="516456"/>
            <a:ext cx="11029616" cy="1013800"/>
          </a:xfrm>
        </p:spPr>
        <p:txBody>
          <a:bodyPr>
            <a:noAutofit/>
          </a:bodyPr>
          <a:lstStyle/>
          <a:p>
            <a:pPr algn="ctr"/>
            <a:r>
              <a:rPr lang="en-US" sz="4400" b="1" dirty="0">
                <a:solidFill>
                  <a:schemeClr val="accent1"/>
                </a:solidFill>
              </a:rPr>
              <a:t>wholesalers vs. distributors</a:t>
            </a:r>
          </a:p>
        </p:txBody>
      </p:sp>
      <p:sp>
        <p:nvSpPr>
          <p:cNvPr id="3" name="Content Placeholder 2">
            <a:extLst>
              <a:ext uri="{FF2B5EF4-FFF2-40B4-BE49-F238E27FC236}">
                <a16:creationId xmlns:a16="http://schemas.microsoft.com/office/drawing/2014/main" id="{45CA42D3-3C05-4C34-A0DE-F184BB53672B}"/>
              </a:ext>
            </a:extLst>
          </p:cNvPr>
          <p:cNvSpPr>
            <a:spLocks noGrp="1"/>
          </p:cNvSpPr>
          <p:nvPr>
            <p:ph idx="1"/>
          </p:nvPr>
        </p:nvSpPr>
        <p:spPr>
          <a:xfrm>
            <a:off x="581193" y="1530256"/>
            <a:ext cx="11029615" cy="4291424"/>
          </a:xfrm>
        </p:spPr>
        <p:txBody>
          <a:bodyPr>
            <a:normAutofit/>
          </a:bodyPr>
          <a:lstStyle/>
          <a:p>
            <a:r>
              <a:rPr lang="en-US" dirty="0"/>
              <a:t>Many different institutions perform channel functions in business to business (B2B) marketing channels</a:t>
            </a:r>
          </a:p>
          <a:p>
            <a:r>
              <a:rPr lang="en-US" dirty="0"/>
              <a:t> </a:t>
            </a:r>
            <a:r>
              <a:rPr lang="en-US" b="1" dirty="0"/>
              <a:t>Wholesaler-distributors</a:t>
            </a:r>
            <a:r>
              <a:rPr lang="en-US" dirty="0"/>
              <a:t>, the largest and most significant of these institutions, are independently owned and operated firms that buy and sell products over which they claim </a:t>
            </a:r>
            <a:r>
              <a:rPr lang="en-US" b="1" dirty="0"/>
              <a:t>ownership</a:t>
            </a:r>
            <a:r>
              <a:rPr lang="en-US" dirty="0"/>
              <a:t>   
Generally, they operate through one or more warehouses, in which they receive purchased goods that they hold an inventory for later reshipping . This industry exerts a vast, Influential role in the USA economy</a:t>
            </a:r>
          </a:p>
        </p:txBody>
      </p:sp>
    </p:spTree>
    <p:extLst>
      <p:ext uri="{BB962C8B-B14F-4D97-AF65-F5344CB8AC3E}">
        <p14:creationId xmlns:p14="http://schemas.microsoft.com/office/powerpoint/2010/main" val="4176662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ain Even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ppt/theme/theme4.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5.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B0D886-CB8D-4564-A797-C05BC7D513A8}">
  <ds:schemaRef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40262f94-9f35-4ac3-9a90-690165a166b7"/>
    <ds:schemaRef ds:uri="http://purl.org/dc/terms/"/>
    <ds:schemaRef ds:uri="a4f35948-e619-41b3-aa29-22878b09cfd2"/>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ED65A2C9-CB67-4F36-A412-EEC1AD297F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AC2023F-644C-4F7E-8E8C-CDBE4A63C7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2451</TotalTime>
  <Words>7177</Words>
  <Application>Microsoft Office PowerPoint</Application>
  <PresentationFormat>Widescreen</PresentationFormat>
  <Paragraphs>451</Paragraphs>
  <Slides>70</Slides>
  <Notes>25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70</vt:i4>
      </vt:variant>
    </vt:vector>
  </HeadingPairs>
  <TitlesOfParts>
    <vt:vector size="79" baseType="lpstr">
      <vt:lpstr>Arial</vt:lpstr>
      <vt:lpstr>Cambria</vt:lpstr>
      <vt:lpstr>Mangal</vt:lpstr>
      <vt:lpstr>Rockwell</vt:lpstr>
      <vt:lpstr>Times</vt:lpstr>
      <vt:lpstr>Times New Roman Regular</vt:lpstr>
      <vt:lpstr>Office Theme</vt:lpstr>
      <vt:lpstr>1_Office Theme</vt:lpstr>
      <vt:lpstr>Main Event</vt:lpstr>
      <vt:lpstr>Chapter 7 Wholesaling Structures and Strategies</vt:lpstr>
      <vt:lpstr>Agenda</vt:lpstr>
      <vt:lpstr>Learning Objectives </vt:lpstr>
      <vt:lpstr>Agenda</vt:lpstr>
      <vt:lpstr>introduction</vt:lpstr>
      <vt:lpstr>What Is a Wholesaler? </vt:lpstr>
      <vt:lpstr> Example: grainger (USA)</vt:lpstr>
      <vt:lpstr>What is a wholesaler?  </vt:lpstr>
      <vt:lpstr>wholesalers vs. distributors</vt:lpstr>
      <vt:lpstr>wholesalers vs. distributors</vt:lpstr>
      <vt:lpstr>Agenda</vt:lpstr>
      <vt:lpstr>The wholesaler- distributor landscape </vt:lpstr>
      <vt:lpstr>The wholesaler-distributor landscape  </vt:lpstr>
      <vt:lpstr>The wholesaler-distributor landscape </vt:lpstr>
      <vt:lpstr>Master distributors </vt:lpstr>
      <vt:lpstr>Master distributors </vt:lpstr>
      <vt:lpstr>PowerPoint Presentation</vt:lpstr>
      <vt:lpstr>Master distributors </vt:lpstr>
      <vt:lpstr>Master distributors</vt:lpstr>
      <vt:lpstr>Master distributors</vt:lpstr>
      <vt:lpstr>Other supply chain participants</vt:lpstr>
      <vt:lpstr>Other supply chain participants</vt:lpstr>
      <vt:lpstr>Agenda</vt:lpstr>
      <vt:lpstr>Wholesaling strategies</vt:lpstr>
      <vt:lpstr>Wholesaling Strategies </vt:lpstr>
      <vt:lpstr>A historical perspective on wholesaling strategy</vt:lpstr>
      <vt:lpstr>A historical perspective on wholesaling strategy</vt:lpstr>
      <vt:lpstr>A historical perspective on wholesaling strategy</vt:lpstr>
      <vt:lpstr>Let’s have a pop quiz – as quickly as you can, make a list of all functions that wholesalers perform.</vt:lpstr>
      <vt:lpstr>Wholesaling value-added strategies </vt:lpstr>
      <vt:lpstr>Agenda</vt:lpstr>
      <vt:lpstr>Wholesaling value-added strategies </vt:lpstr>
      <vt:lpstr>Wholesaling value-added strategies </vt:lpstr>
      <vt:lpstr>Alliance based wholesaling strategies </vt:lpstr>
      <vt:lpstr>Alliance based wholesaling strategies : Wholesaler-led initiatives</vt:lpstr>
      <vt:lpstr>Alliance based wholesaling strategies : Wholesaler-led initiatives</vt:lpstr>
      <vt:lpstr>Alliance based wholesaling strategies: manufacturer-led initiatives</vt:lpstr>
      <vt:lpstr>Alliance based wholesaling strategies: manufacturer-led initiatives</vt:lpstr>
      <vt:lpstr>Alliance based wholesaling strategies: Retailer-sponsored co-operatives</vt:lpstr>
      <vt:lpstr>PowerPoint Presentation</vt:lpstr>
      <vt:lpstr>Alliance based wholesaling strategies: Retailer-sponsored co-operatives</vt:lpstr>
      <vt:lpstr>Example:  Gujarat Co-operative Milk Marketing Federation, or Amul (India)</vt:lpstr>
      <vt:lpstr>Alliance based wholesaling strategies: Retailer-sponsored co-operatives</vt:lpstr>
      <vt:lpstr>Alliance based wholesaling strategies: Retailer-sponsored co-operatives</vt:lpstr>
      <vt:lpstr>Consolidation Strategies in Wholesaling</vt:lpstr>
      <vt:lpstr>Consolidation strategies</vt:lpstr>
      <vt:lpstr>Consolidation Strategies in Wholesaling</vt:lpstr>
      <vt:lpstr>Consolidation strategies</vt:lpstr>
      <vt:lpstr>Consolidation Strategies in Wholesaling</vt:lpstr>
      <vt:lpstr>Consolidation Strategies in Wholesaling</vt:lpstr>
      <vt:lpstr>Consolidation Strategies in Wholesaling</vt:lpstr>
      <vt:lpstr>Consolidation Strategies in Wholesaling</vt:lpstr>
      <vt:lpstr>Adapting to trends in wholesaling</vt:lpstr>
      <vt:lpstr>Adapting to trends in wholesaling</vt:lpstr>
      <vt:lpstr>PowerPoint Presentation</vt:lpstr>
      <vt:lpstr>Adapting to trends in wholesaling</vt:lpstr>
      <vt:lpstr>Example: Burkhart Dental Supply (USA)</vt:lpstr>
      <vt:lpstr>Adapting to trends in wholesaling</vt:lpstr>
      <vt:lpstr>ADAPTING TO trends in wholesaling</vt:lpstr>
      <vt:lpstr>Insert figure 7.3</vt:lpstr>
      <vt:lpstr>B2b online exchanges</vt:lpstr>
      <vt:lpstr>Example: Arrow Electronics</vt:lpstr>
      <vt:lpstr>Example: Arrow Electronics</vt:lpstr>
      <vt:lpstr>Online reverse auctions</vt:lpstr>
      <vt:lpstr>Fee for services</vt:lpstr>
      <vt:lpstr>Agenda</vt:lpstr>
      <vt:lpstr>Vertical integration of manufacturing into wholesaling</vt:lpstr>
      <vt:lpstr>Agenda</vt:lpstr>
      <vt:lpstr>Take–aways</vt:lpstr>
      <vt:lpstr>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Wholesaling Structures and Strategies</dc:title>
  <dc:creator>Tina Van</dc:creator>
  <cp:lastModifiedBy>Del Plato, Mary</cp:lastModifiedBy>
  <cp:revision>30</cp:revision>
  <dcterms:created xsi:type="dcterms:W3CDTF">2019-03-08T09:34:19Z</dcterms:created>
  <dcterms:modified xsi:type="dcterms:W3CDTF">2019-05-23T18:34:21Z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81c070e-054b-4d1c-ba4c-fc70b099192e_Enabled">
    <vt:lpwstr>True</vt:lpwstr>
  </property>
  <property fmtid="{D5CDD505-2E9C-101B-9397-08002B2CF9AE}" pid="3" name="MSIP_Label_181c070e-054b-4d1c-ba4c-fc70b099192e_SiteId">
    <vt:lpwstr>2567d566-604c-408a-8a60-55d0dc9d9d6b</vt:lpwstr>
  </property>
  <property fmtid="{D5CDD505-2E9C-101B-9397-08002B2CF9AE}" pid="4" name="MSIP_Label_181c070e-054b-4d1c-ba4c-fc70b099192e_Owner">
    <vt:lpwstr>Mary.DelPlato@informa.com</vt:lpwstr>
  </property>
  <property fmtid="{D5CDD505-2E9C-101B-9397-08002B2CF9AE}" pid="5" name="MSIP_Label_181c070e-054b-4d1c-ba4c-fc70b099192e_SetDate">
    <vt:lpwstr>2019-05-23T18:31:58.7701724Z</vt:lpwstr>
  </property>
  <property fmtid="{D5CDD505-2E9C-101B-9397-08002B2CF9AE}" pid="6" name="MSIP_Label_181c070e-054b-4d1c-ba4c-fc70b099192e_Name">
    <vt:lpwstr>General</vt:lpwstr>
  </property>
  <property fmtid="{D5CDD505-2E9C-101B-9397-08002B2CF9AE}" pid="7" name="MSIP_Label_181c070e-054b-4d1c-ba4c-fc70b099192e_Application">
    <vt:lpwstr>Microsoft Azure Information Protection</vt:lpwstr>
  </property>
  <property fmtid="{D5CDD505-2E9C-101B-9397-08002B2CF9AE}" pid="8" name="MSIP_Label_181c070e-054b-4d1c-ba4c-fc70b099192e_Extended_MSFT_Method">
    <vt:lpwstr>Automatic</vt:lpwstr>
  </property>
  <property fmtid="{D5CDD505-2E9C-101B-9397-08002B2CF9AE}" pid="9" name="MSIP_Label_2bbab825-a111-45e4-86a1-18cee0005896_Enabled">
    <vt:lpwstr>True</vt:lpwstr>
  </property>
  <property fmtid="{D5CDD505-2E9C-101B-9397-08002B2CF9AE}" pid="10" name="MSIP_Label_2bbab825-a111-45e4-86a1-18cee0005896_SiteId">
    <vt:lpwstr>2567d566-604c-408a-8a60-55d0dc9d9d6b</vt:lpwstr>
  </property>
  <property fmtid="{D5CDD505-2E9C-101B-9397-08002B2CF9AE}" pid="11" name="MSIP_Label_2bbab825-a111-45e4-86a1-18cee0005896_Owner">
    <vt:lpwstr>Mary.DelPlato@informa.com</vt:lpwstr>
  </property>
  <property fmtid="{D5CDD505-2E9C-101B-9397-08002B2CF9AE}" pid="12" name="MSIP_Label_2bbab825-a111-45e4-86a1-18cee0005896_SetDate">
    <vt:lpwstr>2019-05-23T18:31:58.7701724Z</vt:lpwstr>
  </property>
  <property fmtid="{D5CDD505-2E9C-101B-9397-08002B2CF9AE}" pid="13" name="MSIP_Label_2bbab825-a111-45e4-86a1-18cee0005896_Name">
    <vt:lpwstr>Un-restricted</vt:lpwstr>
  </property>
  <property fmtid="{D5CDD505-2E9C-101B-9397-08002B2CF9AE}" pid="14" name="MSIP_Label_2bbab825-a111-45e4-86a1-18cee0005896_Application">
    <vt:lpwstr>Microsoft Azure Information Protection</vt:lpwstr>
  </property>
  <property fmtid="{D5CDD505-2E9C-101B-9397-08002B2CF9AE}" pid="15" name="MSIP_Label_2bbab825-a111-45e4-86a1-18cee0005896_Parent">
    <vt:lpwstr>181c070e-054b-4d1c-ba4c-fc70b099192e</vt:lpwstr>
  </property>
  <property fmtid="{D5CDD505-2E9C-101B-9397-08002B2CF9AE}" pid="16" name="MSIP_Label_2bbab825-a111-45e4-86a1-18cee0005896_Extended_MSFT_Method">
    <vt:lpwstr>Automatic</vt:lpwstr>
  </property>
  <property fmtid="{D5CDD505-2E9C-101B-9397-08002B2CF9AE}" pid="17" name="Sensitivity">
    <vt:lpwstr>General Un-restricted</vt:lpwstr>
  </property>
</Properties>
</file>