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9"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0"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301" r:id="rId30"/>
    <p:sldId id="296" r:id="rId31"/>
    <p:sldId id="284" r:id="rId32"/>
    <p:sldId id="285" r:id="rId33"/>
    <p:sldId id="286" r:id="rId34"/>
    <p:sldId id="297" r:id="rId35"/>
    <p:sldId id="298" r:id="rId36"/>
    <p:sldId id="287" r:id="rId37"/>
    <p:sldId id="299" r:id="rId38"/>
    <p:sldId id="302" r:id="rId39"/>
    <p:sldId id="288" r:id="rId40"/>
    <p:sldId id="289" r:id="rId41"/>
    <p:sldId id="300" r:id="rId42"/>
    <p:sldId id="290" r:id="rId43"/>
    <p:sldId id="291" r:id="rId44"/>
    <p:sldId id="303" r:id="rId45"/>
    <p:sldId id="292" r:id="rId46"/>
    <p:sldId id="293" r:id="rId47"/>
    <p:sldId id="294" r:id="rId48"/>
    <p:sldId id="295" r:id="rId49"/>
    <p:sldId id="305" r:id="rId50"/>
    <p:sldId id="304"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12"/>
    <p:restoredTop sz="94595"/>
  </p:normalViewPr>
  <p:slideViewPr>
    <p:cSldViewPr snapToGrid="0" snapToObjects="1">
      <p:cViewPr varScale="1">
        <p:scale>
          <a:sx n="101" d="100"/>
          <a:sy n="101" d="100"/>
        </p:scale>
        <p:origin x="113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60000"/>
                    <a:lumOff val="40000"/>
                  </a:schemeClr>
                </a:solidFill>
              </a:defRPr>
            </a:lvl1pPr>
          </a:lstStyle>
          <a:p>
            <a:fld id="{F7AFFB9B-9FB8-469E-96F9-4D32314110B6}" type="datetimeFigureOut">
              <a:rPr lang="en-US" smtClean="0"/>
              <a:t>5/23/2019</a:t>
            </a:fld>
            <a:endParaRPr lang="en-US" dirty="0"/>
          </a:p>
        </p:txBody>
      </p:sp>
      <p:sp>
        <p:nvSpPr>
          <p:cNvPr id="5" name="Footer Placeholder 4"/>
          <p:cNvSpPr>
            <a:spLocks noGrp="1"/>
          </p:cNvSpPr>
          <p:nvPr>
            <p:ph type="ftr" sz="quarter" idx="11"/>
          </p:nvPr>
        </p:nvSpPr>
        <p:spPr>
          <a:xfrm rot="21420000">
            <a:off x="9144" y="4882896"/>
            <a:ext cx="4050792" cy="1197864"/>
          </a:xfrm>
          <a:noFill/>
        </p:spPr>
        <p:txBody>
          <a:bodyPr wrap="square" rtlCol="0">
            <a:spAutoFit/>
          </a:bodyPr>
          <a:lstStyle>
            <a:lvl1pP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smtClean="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454385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1D2AC3-6A0B-4169-B1EA-E3AE8B351BDD}" type="datetimeFigureOut">
              <a:rPr lang="en-US" smtClean="0"/>
              <a:t>5/23/2019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34926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D4B9363-8B87-41B7-9F8E-64519CBB8F34}" type="datetimeFigureOut">
              <a:rPr lang="en-US" smtClean="0"/>
              <a:t>5/23/2019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728171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EF5746-5284-4951-9F37-7AE924EDBCB7}" type="datetimeFigureOut">
              <a:rPr lang="en-US" smtClean="0"/>
              <a:t>5/23/2019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b="0" i="0" dirty="0">
                <a:solidFill>
                  <a:schemeClr val="tx1"/>
                </a:solidFill>
                <a:effectLst/>
                <a:latin typeface="Times New Roman Regular" charset="0"/>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b="0" i="0" dirty="0">
                <a:solidFill>
                  <a:schemeClr val="tx1"/>
                </a:solidFill>
                <a:effectLst/>
                <a:latin typeface="Times New Roman Regular" charset="0"/>
              </a:rPr>
              <a:t>”</a:t>
            </a:r>
          </a:p>
        </p:txBody>
      </p:sp>
    </p:spTree>
    <p:extLst>
      <p:ext uri="{BB962C8B-B14F-4D97-AF65-F5344CB8AC3E}">
        <p14:creationId xmlns:p14="http://schemas.microsoft.com/office/powerpoint/2010/main" val="1688018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398B29-7265-4A65-A2A4-6703C057B7C1}" type="datetimeFigureOut">
              <a:rPr lang="en-US" smtClean="0"/>
              <a:t>5/23/2019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61565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8FBA082-94DF-4C4B-A041-6624924AB0A8}" type="datetimeFigureOut">
              <a:rPr lang="en-US" smtClean="0"/>
              <a:t>5/23/2019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15354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27686C4-3AB5-4E0C-86CA-FB108C350AA9}" type="datetimeFigureOut">
              <a:rPr lang="en-US" smtClean="0"/>
              <a:t>5/23/2019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668683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smtClean="0"/>
              <a:t>5/23/2019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359797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smtClean="0"/>
              <a:t>5/23/2019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6103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smtClean="0"/>
              <a:t>5/23/2019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93992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smtClean="0"/>
              <a:t>5/23/2019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52850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smtClean="0"/>
              <a:t>5/23/2019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55806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smtClean="0"/>
              <a:t>5/23/2019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52673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smtClean="0"/>
              <a:t>5/23/2019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4654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smtClean="0"/>
              <a:t>5/23/2019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94481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smtClean="0"/>
              <a:t>5/23/2019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61302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smtClean="0"/>
              <a:t>5/23/2019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90594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b="0" i="0" cap="all" baseline="0">
                <a:solidFill>
                  <a:schemeClr val="accent1">
                    <a:lumMod val="60000"/>
                    <a:lumOff val="40000"/>
                  </a:schemeClr>
                </a:solidFill>
                <a:latin typeface="Times New Roman Regular" charset="0"/>
              </a:defRPr>
            </a:lvl1pPr>
          </a:lstStyle>
          <a:p>
            <a:fld id="{C35BB1C6-BF8F-4481-8AB2-603A1C8A906A}" type="datetimeFigureOut">
              <a:rPr lang="en-US" smtClean="0"/>
              <a:pPr/>
              <a:t>5/23/2019</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b="0" i="0" cap="all" baseline="0">
                <a:solidFill>
                  <a:schemeClr val="accent1">
                    <a:lumMod val="60000"/>
                    <a:lumOff val="40000"/>
                  </a:schemeClr>
                </a:solidFill>
                <a:latin typeface="Times New Roman Regular" charset="0"/>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b="0" i="0" cap="all" baseline="0">
                <a:solidFill>
                  <a:schemeClr val="accent1">
                    <a:lumMod val="60000"/>
                    <a:lumOff val="40000"/>
                  </a:schemeClr>
                </a:solidFill>
                <a:latin typeface="Times New Roman Regular" charset="0"/>
              </a:defRPr>
            </a:lvl1pPr>
          </a:lstStyle>
          <a:p>
            <a:fld id="{6D22F896-40B5-4ADD-8801-0D06FADFA095}" type="slidenum">
              <a:rPr lang="en-US" smtClean="0"/>
              <a:pPr/>
              <a:t>‹#›</a:t>
            </a:fld>
            <a:endParaRPr lang="en-US" dirty="0"/>
          </a:p>
        </p:txBody>
      </p:sp>
      <p:sp>
        <p:nvSpPr>
          <p:cNvPr id="8" name="MSIPCMContentMarking" descr="{&quot;HashCode&quot;:1561593418,&quot;Placement&quot;:&quot;Footer&quot;}">
            <a:extLst>
              <a:ext uri="{FF2B5EF4-FFF2-40B4-BE49-F238E27FC236}">
                <a16:creationId xmlns:a16="http://schemas.microsoft.com/office/drawing/2014/main" id="{7B9DC1F4-B690-463F-BC7A-5671A53FFA17}"/>
              </a:ext>
            </a:extLst>
          </p:cNvPr>
          <p:cNvSpPr txBox="1"/>
          <p:nvPr userDrawn="1"/>
        </p:nvSpPr>
        <p:spPr>
          <a:xfrm>
            <a:off x="0" y="6618048"/>
            <a:ext cx="2130404" cy="239952"/>
          </a:xfrm>
          <a:prstGeom prst="rect">
            <a:avLst/>
          </a:prstGeom>
          <a:noFill/>
        </p:spPr>
        <p:txBody>
          <a:bodyPr vert="horz" wrap="square" lIns="0" tIns="0" rIns="0" bIns="0" rtlCol="0" anchor="ctr" anchorCtr="1">
            <a:spAutoFit/>
          </a:bodyPr>
          <a:lstStyle/>
          <a:p>
            <a:pPr algn="l">
              <a:spcBef>
                <a:spcPts val="0"/>
              </a:spcBef>
              <a:spcAft>
                <a:spcPts val="0"/>
              </a:spcAft>
            </a:pPr>
            <a:r>
              <a:rPr lang="en-US" sz="900">
                <a:solidFill>
                  <a:srgbClr val="0078D7"/>
                </a:solidFill>
                <a:latin typeface="Rockwell" panose="02060603020205020403" pitchFamily="18" charset="0"/>
              </a:rPr>
              <a:t>Information Classification: General</a:t>
            </a:r>
          </a:p>
        </p:txBody>
      </p:sp>
    </p:spTree>
    <p:extLst>
      <p:ext uri="{BB962C8B-B14F-4D97-AF65-F5344CB8AC3E}">
        <p14:creationId xmlns:p14="http://schemas.microsoft.com/office/powerpoint/2010/main" val="45253132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914400" rtl="0" eaLnBrk="1" latinLnBrk="0" hangingPunct="1">
        <a:lnSpc>
          <a:spcPct val="90000"/>
        </a:lnSpc>
        <a:spcBef>
          <a:spcPct val="0"/>
        </a:spcBef>
        <a:buNone/>
        <a:defRPr sz="5400" b="0" i="0" kern="1200" cap="all" baseline="0">
          <a:solidFill>
            <a:schemeClr val="accent1">
              <a:lumMod val="60000"/>
              <a:lumOff val="40000"/>
            </a:schemeClr>
          </a:solidFill>
          <a:effectLst/>
          <a:latin typeface="Times New Roman Regular" charset="0"/>
          <a:ea typeface="+mj-ea"/>
          <a:cs typeface="+mj-cs"/>
        </a:defRPr>
      </a:lvl1pPr>
    </p:titleStyle>
    <p:body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b="0" i="0" kern="1200" cap="all" baseline="0">
          <a:solidFill>
            <a:schemeClr val="tx1"/>
          </a:solidFill>
          <a:effectLst/>
          <a:latin typeface="Times New Roman Regular" charset="0"/>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b="0" i="0" kern="1200" cap="all" baseline="0">
          <a:solidFill>
            <a:schemeClr val="tx1"/>
          </a:solidFill>
          <a:effectLst/>
          <a:latin typeface="Times New Roman Regular" charset="0"/>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b="0" i="0" kern="1200" cap="all" baseline="0">
          <a:solidFill>
            <a:schemeClr val="tx1"/>
          </a:solidFill>
          <a:effectLst/>
          <a:latin typeface="Times New Roman Regular" charset="0"/>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b="0" i="0" kern="1200" cap="all" baseline="0">
          <a:solidFill>
            <a:schemeClr val="tx1"/>
          </a:solidFill>
          <a:effectLst/>
          <a:latin typeface="Times New Roman Regular" charset="0"/>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b="0" i="0" kern="1200" cap="all" baseline="0">
          <a:solidFill>
            <a:schemeClr val="tx1"/>
          </a:solidFill>
          <a:effectLst/>
          <a:latin typeface="Times New Roman Regular" charset="0"/>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5400" b="1" dirty="0">
                <a:solidFill>
                  <a:schemeClr val="accent1"/>
                </a:solidFill>
                <a:latin typeface="Times" charset="0"/>
                <a:ea typeface="Times" charset="0"/>
                <a:cs typeface="Times" charset="0"/>
              </a:rPr>
              <a:t>Chapter 6</a:t>
            </a:r>
            <a:br>
              <a:rPr lang="en-US" sz="5400" b="1" dirty="0">
                <a:solidFill>
                  <a:schemeClr val="accent1"/>
                </a:solidFill>
                <a:latin typeface="Times" charset="0"/>
                <a:ea typeface="Times" charset="0"/>
                <a:cs typeface="Times" charset="0"/>
              </a:rPr>
            </a:br>
            <a:r>
              <a:rPr lang="en-US" sz="5400" b="1" dirty="0">
                <a:solidFill>
                  <a:schemeClr val="accent1"/>
                </a:solidFill>
                <a:latin typeface="Times" charset="0"/>
                <a:ea typeface="Times" charset="0"/>
                <a:cs typeface="Times" charset="0"/>
              </a:rPr>
              <a:t>retailing structures and strategies</a:t>
            </a:r>
          </a:p>
        </p:txBody>
      </p:sp>
    </p:spTree>
    <p:extLst>
      <p:ext uri="{BB962C8B-B14F-4D97-AF65-F5344CB8AC3E}">
        <p14:creationId xmlns:p14="http://schemas.microsoft.com/office/powerpoint/2010/main" val="5666865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solidFill>
                  <a:schemeClr val="accent1"/>
                </a:solidFill>
              </a:rPr>
              <a:t>Classification of retailers</a:t>
            </a:r>
            <a:endParaRPr lang="en-US" dirty="0"/>
          </a:p>
        </p:txBody>
      </p:sp>
      <p:sp>
        <p:nvSpPr>
          <p:cNvPr id="3" name="Content Placeholder 2"/>
          <p:cNvSpPr>
            <a:spLocks noGrp="1"/>
          </p:cNvSpPr>
          <p:nvPr>
            <p:ph sz="quarter" idx="13"/>
          </p:nvPr>
        </p:nvSpPr>
        <p:spPr/>
        <p:txBody>
          <a:bodyPr/>
          <a:lstStyle/>
          <a:p>
            <a:r>
              <a:rPr lang="en-US" dirty="0"/>
              <a:t>Specialty stores: offer a much narrower product assortment, equivalent to a single department in a department store. But within this narrow assortment, they carry a much deeper set of offers (e.g., more sizes colors, designs). They also provide knowledgeable salespeople. Examples: Victoria’s secret and the gap. </a:t>
            </a:r>
          </a:p>
        </p:txBody>
      </p:sp>
    </p:spTree>
    <p:extLst>
      <p:ext uri="{BB962C8B-B14F-4D97-AF65-F5344CB8AC3E}">
        <p14:creationId xmlns:p14="http://schemas.microsoft.com/office/powerpoint/2010/main" val="1240515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solidFill>
                  <a:schemeClr val="accent1"/>
                </a:solidFill>
              </a:rPr>
              <a:t>Classification of retailers</a:t>
            </a:r>
            <a:endParaRPr lang="en-US" dirty="0"/>
          </a:p>
        </p:txBody>
      </p:sp>
      <p:sp>
        <p:nvSpPr>
          <p:cNvPr id="3" name="Content Placeholder 2"/>
          <p:cNvSpPr>
            <a:spLocks noGrp="1"/>
          </p:cNvSpPr>
          <p:nvPr>
            <p:ph sz="quarter" idx="13"/>
          </p:nvPr>
        </p:nvSpPr>
        <p:spPr>
          <a:xfrm>
            <a:off x="685801" y="1261782"/>
            <a:ext cx="10394707" cy="3311189"/>
          </a:xfrm>
        </p:spPr>
        <p:txBody>
          <a:bodyPr/>
          <a:lstStyle/>
          <a:p>
            <a:r>
              <a:rPr lang="en-US" dirty="0"/>
              <a:t>Discount stores: discount stores such as Walmart and target require a primarily self-service approach and rely on their lower prices to attract shoppers. Similar to department stores, they carry a broad assortment of products; in many sectors, such as toys, small appliances, and packaged goods, they dominate the marketplace. </a:t>
            </a:r>
          </a:p>
        </p:txBody>
      </p:sp>
    </p:spTree>
    <p:extLst>
      <p:ext uri="{BB962C8B-B14F-4D97-AF65-F5344CB8AC3E}">
        <p14:creationId xmlns:p14="http://schemas.microsoft.com/office/powerpoint/2010/main" val="136013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solidFill>
                  <a:schemeClr val="accent1"/>
                </a:solidFill>
              </a:rPr>
              <a:t>Classification of retailers</a:t>
            </a:r>
            <a:endParaRPr lang="en-US" dirty="0"/>
          </a:p>
        </p:txBody>
      </p:sp>
      <p:sp>
        <p:nvSpPr>
          <p:cNvPr id="3" name="Content Placeholder 2"/>
          <p:cNvSpPr>
            <a:spLocks noGrp="1"/>
          </p:cNvSpPr>
          <p:nvPr>
            <p:ph sz="quarter" idx="13"/>
          </p:nvPr>
        </p:nvSpPr>
        <p:spPr/>
        <p:txBody>
          <a:bodyPr>
            <a:normAutofit lnSpcReduction="10000"/>
          </a:bodyPr>
          <a:lstStyle/>
          <a:p>
            <a:r>
              <a:rPr lang="en-US" dirty="0"/>
              <a:t>Convenience stores: mostly located in residential areas or in association with gas stations. Their depth and breadth of assortments identify them as mini-versions of grocery stores, though they usually charge a convenience premium. Customers visit convenience stores such as 7-Eleven, for four main reasons:</a:t>
            </a:r>
          </a:p>
          <a:p>
            <a:pPr lvl="1"/>
            <a:r>
              <a:rPr lang="en-US" dirty="0"/>
              <a:t>To replenish their stocks of everyday products they are running low on</a:t>
            </a:r>
          </a:p>
          <a:p>
            <a:pPr lvl="1"/>
            <a:r>
              <a:rPr lang="en-US" dirty="0"/>
              <a:t>To purchase tobacco or newspapers</a:t>
            </a:r>
          </a:p>
          <a:p>
            <a:pPr lvl="1"/>
            <a:r>
              <a:rPr lang="en-US" dirty="0"/>
              <a:t>To grab snacks and drinks</a:t>
            </a:r>
          </a:p>
          <a:p>
            <a:pPr lvl="1"/>
            <a:r>
              <a:rPr lang="en-US" dirty="0"/>
              <a:t>To find quick, cost-efficient meal solutions.</a:t>
            </a:r>
          </a:p>
        </p:txBody>
      </p:sp>
    </p:spTree>
    <p:extLst>
      <p:ext uri="{BB962C8B-B14F-4D97-AF65-F5344CB8AC3E}">
        <p14:creationId xmlns:p14="http://schemas.microsoft.com/office/powerpoint/2010/main" val="1576914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solidFill>
                  <a:schemeClr val="accent1"/>
                </a:solidFill>
              </a:rPr>
              <a:t>Classification of retailers</a:t>
            </a:r>
            <a:endParaRPr lang="en-US" dirty="0"/>
          </a:p>
        </p:txBody>
      </p:sp>
      <p:sp>
        <p:nvSpPr>
          <p:cNvPr id="3" name="Content Placeholder 2"/>
          <p:cNvSpPr>
            <a:spLocks noGrp="1"/>
          </p:cNvSpPr>
          <p:nvPr>
            <p:ph sz="quarter" idx="13"/>
          </p:nvPr>
        </p:nvSpPr>
        <p:spPr>
          <a:xfrm>
            <a:off x="687976" y="1148996"/>
            <a:ext cx="10394707" cy="3311189"/>
          </a:xfrm>
        </p:spPr>
        <p:txBody>
          <a:bodyPr>
            <a:normAutofit/>
          </a:bodyPr>
          <a:lstStyle/>
          <a:p>
            <a:r>
              <a:rPr lang="en-US" dirty="0"/>
              <a:t>Drugstore: functions as pharmacies, but the advent and expansion of new medical markets, established through managed care and mail-older pharmacies, has created a new and challenging business environment for these retailers. </a:t>
            </a:r>
          </a:p>
        </p:txBody>
      </p:sp>
    </p:spTree>
    <p:extLst>
      <p:ext uri="{BB962C8B-B14F-4D97-AF65-F5344CB8AC3E}">
        <p14:creationId xmlns:p14="http://schemas.microsoft.com/office/powerpoint/2010/main" val="1520155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solidFill>
                  <a:schemeClr val="accent1"/>
                </a:solidFill>
              </a:rPr>
              <a:t>Insert table 6.1</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709" y="328614"/>
            <a:ext cx="11215066" cy="5264214"/>
          </a:xfrm>
          <a:prstGeom prst="rect">
            <a:avLst/>
          </a:prstGeom>
        </p:spPr>
      </p:pic>
    </p:spTree>
    <p:extLst>
      <p:ext uri="{BB962C8B-B14F-4D97-AF65-F5344CB8AC3E}">
        <p14:creationId xmlns:p14="http://schemas.microsoft.com/office/powerpoint/2010/main" val="1372687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1"/>
                </a:solidFill>
                <a:latin typeface="Times" charset="0"/>
                <a:ea typeface="Times" charset="0"/>
                <a:cs typeface="Times" charset="0"/>
              </a:rPr>
              <a:t>Agenda</a:t>
            </a:r>
            <a:r>
              <a:rPr lang="en-US" dirty="0"/>
              <a:t>	</a:t>
            </a:r>
          </a:p>
        </p:txBody>
      </p:sp>
      <p:sp>
        <p:nvSpPr>
          <p:cNvPr id="3" name="Content Placeholder 2"/>
          <p:cNvSpPr>
            <a:spLocks noGrp="1"/>
          </p:cNvSpPr>
          <p:nvPr>
            <p:ph sz="quarter" idx="13"/>
          </p:nvPr>
        </p:nvSpPr>
        <p:spPr/>
        <p:txBody>
          <a:bodyPr>
            <a:normAutofit fontScale="92500" lnSpcReduction="20000"/>
          </a:bodyPr>
          <a:lstStyle/>
          <a:p>
            <a:r>
              <a:rPr lang="en-US" dirty="0"/>
              <a:t>Learning objectives</a:t>
            </a:r>
          </a:p>
          <a:p>
            <a:r>
              <a:rPr lang="en-US" dirty="0"/>
              <a:t>The nature of retailing</a:t>
            </a:r>
          </a:p>
          <a:p>
            <a:r>
              <a:rPr lang="en-US" dirty="0">
                <a:solidFill>
                  <a:schemeClr val="accent1"/>
                </a:solidFill>
              </a:rPr>
              <a:t>The retail landscape</a:t>
            </a:r>
          </a:p>
          <a:p>
            <a:r>
              <a:rPr lang="en-US" dirty="0"/>
              <a:t>Retail positioning strategies</a:t>
            </a:r>
          </a:p>
          <a:p>
            <a:r>
              <a:rPr lang="en-US" dirty="0"/>
              <a:t>Retail channels</a:t>
            </a:r>
          </a:p>
          <a:p>
            <a:r>
              <a:rPr lang="en-US" dirty="0"/>
              <a:t>Retailer power and its effects</a:t>
            </a:r>
          </a:p>
          <a:p>
            <a:r>
              <a:rPr lang="en-US" dirty="0"/>
              <a:t>Retailing structures and strategies</a:t>
            </a:r>
          </a:p>
          <a:p>
            <a:r>
              <a:rPr lang="en-US" dirty="0"/>
              <a:t>Take-</a:t>
            </a:r>
            <a:r>
              <a:rPr lang="en-US" dirty="0" err="1"/>
              <a:t>aways</a:t>
            </a:r>
            <a:endParaRPr lang="en-US" dirty="0"/>
          </a:p>
        </p:txBody>
      </p:sp>
    </p:spTree>
    <p:extLst>
      <p:ext uri="{BB962C8B-B14F-4D97-AF65-F5344CB8AC3E}">
        <p14:creationId xmlns:p14="http://schemas.microsoft.com/office/powerpoint/2010/main" val="1282597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solidFill>
                  <a:schemeClr val="accent1"/>
                </a:solidFill>
              </a:rPr>
              <a:t>The retail landscape</a:t>
            </a:r>
            <a:endParaRPr lang="en-US" dirty="0"/>
          </a:p>
        </p:txBody>
      </p:sp>
      <p:sp>
        <p:nvSpPr>
          <p:cNvPr id="3" name="Content Placeholder 2"/>
          <p:cNvSpPr>
            <a:spLocks noGrp="1"/>
          </p:cNvSpPr>
          <p:nvPr>
            <p:ph sz="quarter" idx="13"/>
          </p:nvPr>
        </p:nvSpPr>
        <p:spPr/>
        <p:txBody>
          <a:bodyPr>
            <a:normAutofit/>
          </a:bodyPr>
          <a:lstStyle/>
          <a:p>
            <a:r>
              <a:rPr lang="en-US" dirty="0"/>
              <a:t>The big players:</a:t>
            </a:r>
          </a:p>
          <a:p>
            <a:pPr lvl="1"/>
            <a:r>
              <a:rPr lang="en-US" sz="2000" dirty="0"/>
              <a:t>Amazon and QVC are the biggest non-store retailers.</a:t>
            </a:r>
          </a:p>
          <a:p>
            <a:pPr lvl="1"/>
            <a:r>
              <a:rPr lang="en-US" sz="2000" dirty="0"/>
              <a:t>Walmart is very dominant in the global top 250 list.</a:t>
            </a:r>
          </a:p>
        </p:txBody>
      </p:sp>
    </p:spTree>
    <p:extLst>
      <p:ext uri="{BB962C8B-B14F-4D97-AF65-F5344CB8AC3E}">
        <p14:creationId xmlns:p14="http://schemas.microsoft.com/office/powerpoint/2010/main" val="3305621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solidFill>
                  <a:schemeClr val="accent1"/>
                </a:solidFill>
              </a:rPr>
              <a:t>Modern shifts and challenges</a:t>
            </a:r>
            <a:endParaRPr lang="en-US" sz="4000" dirty="0"/>
          </a:p>
        </p:txBody>
      </p:sp>
      <p:sp>
        <p:nvSpPr>
          <p:cNvPr id="3" name="Content Placeholder 2"/>
          <p:cNvSpPr>
            <a:spLocks noGrp="1"/>
          </p:cNvSpPr>
          <p:nvPr>
            <p:ph sz="quarter" idx="13"/>
          </p:nvPr>
        </p:nvSpPr>
        <p:spPr/>
        <p:txBody>
          <a:bodyPr>
            <a:normAutofit fontScale="92500" lnSpcReduction="20000"/>
          </a:bodyPr>
          <a:lstStyle/>
          <a:p>
            <a:r>
              <a:rPr lang="en-US" sz="2000" dirty="0"/>
              <a:t>Omni-channel trends:</a:t>
            </a:r>
          </a:p>
          <a:p>
            <a:pPr lvl="1"/>
            <a:r>
              <a:rPr lang="en-US" sz="1800" dirty="0"/>
              <a:t>The distinction between online and physical retailing continues to be blurred in the age of </a:t>
            </a:r>
            <a:r>
              <a:rPr lang="en-US" sz="1800" dirty="0" err="1"/>
              <a:t>omni</a:t>
            </a:r>
            <a:r>
              <a:rPr lang="en-US" sz="1800" dirty="0"/>
              <a:t>-channel retailing, which constitutes a challenge because of the different essential characteristics of physical and online retailing. Thus, consumer preferences necessitate the shift to multi- and </a:t>
            </a:r>
            <a:r>
              <a:rPr lang="en-US" sz="1800" dirty="0" err="1"/>
              <a:t>omni</a:t>
            </a:r>
            <a:r>
              <a:rPr lang="en-US" sz="1800" dirty="0"/>
              <a:t>-channel retailing. </a:t>
            </a:r>
          </a:p>
          <a:p>
            <a:pPr lvl="1"/>
            <a:r>
              <a:rPr lang="en-US" dirty="0"/>
              <a:t>Such distinct constraints also raise some exciting possibilities for targeting different audiences.</a:t>
            </a:r>
          </a:p>
          <a:p>
            <a:pPr lvl="2"/>
            <a:r>
              <a:rPr lang="en-US" sz="1600" dirty="0"/>
              <a:t>Ex: </a:t>
            </a:r>
            <a:r>
              <a:rPr lang="en-US" sz="1600" dirty="0" err="1"/>
              <a:t>aldi</a:t>
            </a:r>
            <a:r>
              <a:rPr lang="en-US" sz="1600" dirty="0"/>
              <a:t> does not offer much food in its online stores and instead focuses on selling small appliances, household items, and wines. </a:t>
            </a:r>
          </a:p>
          <a:p>
            <a:pPr lvl="1"/>
            <a:r>
              <a:rPr lang="en-US" dirty="0"/>
              <a:t>Omni-channel sales are usually higher than online-only retailers.</a:t>
            </a:r>
            <a:endParaRPr lang="en-US" sz="1800" dirty="0"/>
          </a:p>
        </p:txBody>
      </p:sp>
    </p:spTree>
    <p:extLst>
      <p:ext uri="{BB962C8B-B14F-4D97-AF65-F5344CB8AC3E}">
        <p14:creationId xmlns:p14="http://schemas.microsoft.com/office/powerpoint/2010/main" val="1583056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solidFill>
                  <a:schemeClr val="accent1"/>
                </a:solidFill>
              </a:rPr>
              <a:t>Modern shifts and challenges</a:t>
            </a:r>
            <a:endParaRPr lang="en-US" sz="4000" dirty="0"/>
          </a:p>
        </p:txBody>
      </p:sp>
      <p:sp>
        <p:nvSpPr>
          <p:cNvPr id="3" name="Content Placeholder 2"/>
          <p:cNvSpPr>
            <a:spLocks noGrp="1"/>
          </p:cNvSpPr>
          <p:nvPr>
            <p:ph sz="quarter" idx="13"/>
          </p:nvPr>
        </p:nvSpPr>
        <p:spPr/>
        <p:txBody>
          <a:bodyPr>
            <a:normAutofit/>
          </a:bodyPr>
          <a:lstStyle/>
          <a:p>
            <a:r>
              <a:rPr lang="en-US" sz="2000" dirty="0"/>
              <a:t>Technology and data trends:</a:t>
            </a:r>
          </a:p>
          <a:p>
            <a:pPr lvl="1"/>
            <a:r>
              <a:rPr lang="en-US" sz="1600" dirty="0"/>
              <a:t>For most consumers, retailing offers two perceptual categories.</a:t>
            </a:r>
          </a:p>
          <a:p>
            <a:pPr lvl="2"/>
            <a:r>
              <a:rPr lang="en-US" sz="1400" dirty="0"/>
              <a:t>Both product and service retailing can be associated with chores and mundane tasks, such as visiting the grocery store or dry cleaner.</a:t>
            </a:r>
          </a:p>
          <a:p>
            <a:pPr lvl="2"/>
            <a:r>
              <a:rPr lang="en-US" sz="1400" dirty="0"/>
              <a:t>On the other hand, retailing may be perceived as fulfilling, fun, and entertaining experience. </a:t>
            </a:r>
          </a:p>
          <a:p>
            <a:pPr lvl="1"/>
            <a:r>
              <a:rPr lang="en-US" dirty="0"/>
              <a:t>Another recent development pertains to the emergence of </a:t>
            </a:r>
            <a:r>
              <a:rPr lang="en-US" b="1" dirty="0"/>
              <a:t>social shopping</a:t>
            </a:r>
            <a:r>
              <a:rPr lang="en-US" dirty="0"/>
              <a:t>, which uses social media networks and technologies to help users research and purchase products. </a:t>
            </a:r>
          </a:p>
        </p:txBody>
      </p:sp>
    </p:spTree>
    <p:extLst>
      <p:ext uri="{BB962C8B-B14F-4D97-AF65-F5344CB8AC3E}">
        <p14:creationId xmlns:p14="http://schemas.microsoft.com/office/powerpoint/2010/main" val="2963213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1"/>
                </a:solidFill>
              </a:rPr>
              <a:t>Example: </a:t>
            </a:r>
            <a:r>
              <a:rPr lang="en-US" b="1" dirty="0" err="1">
                <a:solidFill>
                  <a:schemeClr val="accent1"/>
                </a:solidFill>
              </a:rPr>
              <a:t>Poshmark</a:t>
            </a:r>
            <a:r>
              <a:rPr lang="en-US" b="1" dirty="0">
                <a:solidFill>
                  <a:schemeClr val="accent1"/>
                </a:solidFill>
              </a:rPr>
              <a:t> (USA)</a:t>
            </a:r>
          </a:p>
        </p:txBody>
      </p:sp>
      <p:sp>
        <p:nvSpPr>
          <p:cNvPr id="3" name="Content Placeholder 2"/>
          <p:cNvSpPr>
            <a:spLocks noGrp="1"/>
          </p:cNvSpPr>
          <p:nvPr>
            <p:ph sz="quarter" idx="13"/>
          </p:nvPr>
        </p:nvSpPr>
        <p:spPr>
          <a:xfrm>
            <a:off x="685801" y="1746586"/>
            <a:ext cx="10394707" cy="3311189"/>
          </a:xfrm>
        </p:spPr>
        <p:txBody>
          <a:bodyPr>
            <a:normAutofit/>
          </a:bodyPr>
          <a:lstStyle/>
          <a:p>
            <a:r>
              <a:rPr lang="en-US" sz="1800" dirty="0" err="1"/>
              <a:t>Poshmark</a:t>
            </a:r>
            <a:r>
              <a:rPr lang="en-US" sz="1800" dirty="0"/>
              <a:t>, a fashion social network site, attracts more than 2.5 million users, seeking access to the 5,000 brands and more than 25 million items available on the site. But </a:t>
            </a:r>
            <a:r>
              <a:rPr lang="en-US" sz="1800" dirty="0" err="1"/>
              <a:t>poshmark</a:t>
            </a:r>
            <a:r>
              <a:rPr lang="en-US" sz="1800" dirty="0"/>
              <a:t> doesn’t carry any inventory. Instead, sellers and buyers interact, and buyers can search the site at any time. Then following the sale, each seller ships the items to buyers, using postage-paid </a:t>
            </a:r>
            <a:r>
              <a:rPr lang="en-US" sz="1800" dirty="0" err="1"/>
              <a:t>Poshmark</a:t>
            </a:r>
            <a:r>
              <a:rPr lang="en-US" sz="1800" dirty="0"/>
              <a:t> envelopes. </a:t>
            </a:r>
            <a:r>
              <a:rPr lang="en-US" sz="1800" dirty="0" err="1"/>
              <a:t>Poshmark</a:t>
            </a:r>
            <a:r>
              <a:rPr lang="en-US" sz="1800" dirty="0"/>
              <a:t> thus has begun to attract small boutiques to its site and has added the Amazon Alexa app, so users can call on </a:t>
            </a:r>
            <a:r>
              <a:rPr lang="en-US" sz="1800" dirty="0" err="1"/>
              <a:t>alexa</a:t>
            </a:r>
            <a:r>
              <a:rPr lang="en-US" sz="1800" dirty="0"/>
              <a:t> to help them find various themed or dedicated looks and items.</a:t>
            </a:r>
          </a:p>
        </p:txBody>
      </p:sp>
    </p:spTree>
    <p:extLst>
      <p:ext uri="{BB962C8B-B14F-4D97-AF65-F5344CB8AC3E}">
        <p14:creationId xmlns:p14="http://schemas.microsoft.com/office/powerpoint/2010/main" val="147858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1"/>
                </a:solidFill>
                <a:latin typeface="Times" charset="0"/>
                <a:ea typeface="Times" charset="0"/>
                <a:cs typeface="Times" charset="0"/>
              </a:rPr>
              <a:t>Agenda</a:t>
            </a:r>
            <a:r>
              <a:rPr lang="en-US" dirty="0"/>
              <a:t>	</a:t>
            </a:r>
          </a:p>
        </p:txBody>
      </p:sp>
      <p:sp>
        <p:nvSpPr>
          <p:cNvPr id="3" name="Content Placeholder 2"/>
          <p:cNvSpPr>
            <a:spLocks noGrp="1"/>
          </p:cNvSpPr>
          <p:nvPr>
            <p:ph sz="quarter" idx="13"/>
          </p:nvPr>
        </p:nvSpPr>
        <p:spPr/>
        <p:txBody>
          <a:bodyPr>
            <a:normAutofit fontScale="92500" lnSpcReduction="20000"/>
          </a:bodyPr>
          <a:lstStyle/>
          <a:p>
            <a:r>
              <a:rPr lang="en-US" dirty="0">
                <a:solidFill>
                  <a:schemeClr val="accent1"/>
                </a:solidFill>
              </a:rPr>
              <a:t>Learning objectives</a:t>
            </a:r>
          </a:p>
          <a:p>
            <a:r>
              <a:rPr lang="en-US" dirty="0"/>
              <a:t>The nature of retailing</a:t>
            </a:r>
          </a:p>
          <a:p>
            <a:r>
              <a:rPr lang="en-US" dirty="0"/>
              <a:t>The retail landscape</a:t>
            </a:r>
          </a:p>
          <a:p>
            <a:r>
              <a:rPr lang="en-US" dirty="0"/>
              <a:t>Retail positioning strategies</a:t>
            </a:r>
          </a:p>
          <a:p>
            <a:r>
              <a:rPr lang="en-US" dirty="0"/>
              <a:t>Retail channels</a:t>
            </a:r>
          </a:p>
          <a:p>
            <a:r>
              <a:rPr lang="en-US" dirty="0"/>
              <a:t>Retailer power and its effects</a:t>
            </a:r>
          </a:p>
          <a:p>
            <a:r>
              <a:rPr lang="en-US" dirty="0"/>
              <a:t>Retailing structures and strategies</a:t>
            </a:r>
          </a:p>
          <a:p>
            <a:r>
              <a:rPr lang="en-US" dirty="0"/>
              <a:t>Take-</a:t>
            </a:r>
            <a:r>
              <a:rPr lang="en-US" dirty="0" err="1"/>
              <a:t>aways</a:t>
            </a:r>
            <a:endParaRPr lang="en-US" dirty="0"/>
          </a:p>
        </p:txBody>
      </p:sp>
    </p:spTree>
    <p:extLst>
      <p:ext uri="{BB962C8B-B14F-4D97-AF65-F5344CB8AC3E}">
        <p14:creationId xmlns:p14="http://schemas.microsoft.com/office/powerpoint/2010/main" val="11594470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a:solidFill>
                  <a:schemeClr val="accent1"/>
                </a:solidFill>
              </a:rPr>
              <a:t>Example: Boon + gable (SA)</a:t>
            </a:r>
          </a:p>
        </p:txBody>
      </p:sp>
      <p:sp>
        <p:nvSpPr>
          <p:cNvPr id="3" name="Content Placeholder 2"/>
          <p:cNvSpPr>
            <a:spLocks noGrp="1"/>
          </p:cNvSpPr>
          <p:nvPr>
            <p:ph sz="quarter" idx="13"/>
          </p:nvPr>
        </p:nvSpPr>
        <p:spPr>
          <a:xfrm>
            <a:off x="687976" y="1261782"/>
            <a:ext cx="10394707" cy="3311189"/>
          </a:xfrm>
        </p:spPr>
        <p:txBody>
          <a:bodyPr>
            <a:normAutofit/>
          </a:bodyPr>
          <a:lstStyle/>
          <a:p>
            <a:r>
              <a:rPr lang="en-US" sz="1600" dirty="0"/>
              <a:t>Boon + gable combined advanced technology with the appeal of personal, in-home shopping consultants. Time-pressed professionals who need help with their wardrobe choices can download the company’s app, which asks about their brand preferences, styles, body measurements, and budgets. A stylist then schedules an in-home consultation, bringing along items that may interest the shopper. An average order with boon + gable is $700. by gathering information from various consumers and their preferences, it also has built a recommendation engine. This boon + gable combines the best of online with a personalized human touch. </a:t>
            </a:r>
          </a:p>
        </p:txBody>
      </p:sp>
    </p:spTree>
    <p:extLst>
      <p:ext uri="{BB962C8B-B14F-4D97-AF65-F5344CB8AC3E}">
        <p14:creationId xmlns:p14="http://schemas.microsoft.com/office/powerpoint/2010/main" val="3892743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1"/>
                </a:solidFill>
                <a:latin typeface="Times" charset="0"/>
                <a:ea typeface="Times" charset="0"/>
                <a:cs typeface="Times" charset="0"/>
              </a:rPr>
              <a:t>Agenda</a:t>
            </a:r>
            <a:r>
              <a:rPr lang="en-US" dirty="0"/>
              <a:t>	</a:t>
            </a:r>
          </a:p>
        </p:txBody>
      </p:sp>
      <p:sp>
        <p:nvSpPr>
          <p:cNvPr id="3" name="Content Placeholder 2"/>
          <p:cNvSpPr>
            <a:spLocks noGrp="1"/>
          </p:cNvSpPr>
          <p:nvPr>
            <p:ph sz="quarter" idx="13"/>
          </p:nvPr>
        </p:nvSpPr>
        <p:spPr/>
        <p:txBody>
          <a:bodyPr>
            <a:normAutofit fontScale="92500" lnSpcReduction="20000"/>
          </a:bodyPr>
          <a:lstStyle/>
          <a:p>
            <a:r>
              <a:rPr lang="en-US" dirty="0"/>
              <a:t>Learning objectives</a:t>
            </a:r>
          </a:p>
          <a:p>
            <a:r>
              <a:rPr lang="en-US" dirty="0"/>
              <a:t>The nature of retailing</a:t>
            </a:r>
          </a:p>
          <a:p>
            <a:r>
              <a:rPr lang="en-US" dirty="0"/>
              <a:t>The retail landscape</a:t>
            </a:r>
          </a:p>
          <a:p>
            <a:r>
              <a:rPr lang="en-US" dirty="0">
                <a:solidFill>
                  <a:schemeClr val="accent1"/>
                </a:solidFill>
              </a:rPr>
              <a:t>Retail positioning strategies</a:t>
            </a:r>
          </a:p>
          <a:p>
            <a:r>
              <a:rPr lang="en-US" dirty="0"/>
              <a:t>Retail channels</a:t>
            </a:r>
          </a:p>
          <a:p>
            <a:r>
              <a:rPr lang="en-US" dirty="0"/>
              <a:t>Retailer power and its effects</a:t>
            </a:r>
          </a:p>
          <a:p>
            <a:r>
              <a:rPr lang="en-US" dirty="0"/>
              <a:t>Retailing structures and strategies</a:t>
            </a:r>
          </a:p>
          <a:p>
            <a:r>
              <a:rPr lang="en-US" dirty="0"/>
              <a:t>Take-</a:t>
            </a:r>
            <a:r>
              <a:rPr lang="en-US" dirty="0" err="1"/>
              <a:t>aways</a:t>
            </a:r>
            <a:endParaRPr lang="en-US" dirty="0"/>
          </a:p>
        </p:txBody>
      </p:sp>
    </p:spTree>
    <p:extLst>
      <p:ext uri="{BB962C8B-B14F-4D97-AF65-F5344CB8AC3E}">
        <p14:creationId xmlns:p14="http://schemas.microsoft.com/office/powerpoint/2010/main" val="11750353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a:solidFill>
                  <a:schemeClr val="accent1"/>
                </a:solidFill>
                <a:latin typeface="Times" charset="0"/>
                <a:ea typeface="Times" charset="0"/>
                <a:cs typeface="Times" charset="0"/>
              </a:rPr>
              <a:t>Retail positioning strategies</a:t>
            </a:r>
            <a:endParaRPr lang="en-US" sz="4400" dirty="0"/>
          </a:p>
        </p:txBody>
      </p:sp>
      <p:sp>
        <p:nvSpPr>
          <p:cNvPr id="3" name="Content Placeholder 2"/>
          <p:cNvSpPr>
            <a:spLocks noGrp="1"/>
          </p:cNvSpPr>
          <p:nvPr>
            <p:ph sz="quarter" idx="13"/>
          </p:nvPr>
        </p:nvSpPr>
        <p:spPr/>
        <p:txBody>
          <a:bodyPr>
            <a:normAutofit/>
          </a:bodyPr>
          <a:lstStyle/>
          <a:p>
            <a:r>
              <a:rPr lang="en-US" dirty="0"/>
              <a:t>When a retailer chooses its positioning strategy, it must do so with a recognition of the significant potential effects on its competitiveness and performance. Having determined these effects, it can select specific cost-side and demand-side characteristics. </a:t>
            </a:r>
          </a:p>
        </p:txBody>
      </p:sp>
    </p:spTree>
    <p:extLst>
      <p:ext uri="{BB962C8B-B14F-4D97-AF65-F5344CB8AC3E}">
        <p14:creationId xmlns:p14="http://schemas.microsoft.com/office/powerpoint/2010/main" val="20319729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a:solidFill>
                  <a:schemeClr val="accent1"/>
                </a:solidFill>
                <a:latin typeface="Times" charset="0"/>
                <a:ea typeface="Times" charset="0"/>
                <a:cs typeface="Times" charset="0"/>
              </a:rPr>
              <a:t>Retail positioning strategies</a:t>
            </a:r>
            <a:endParaRPr lang="en-US" sz="4400" dirty="0"/>
          </a:p>
        </p:txBody>
      </p:sp>
      <p:sp>
        <p:nvSpPr>
          <p:cNvPr id="3" name="Content Placeholder 2"/>
          <p:cNvSpPr>
            <a:spLocks noGrp="1"/>
          </p:cNvSpPr>
          <p:nvPr>
            <p:ph sz="quarter" idx="13"/>
          </p:nvPr>
        </p:nvSpPr>
        <p:spPr/>
        <p:txBody>
          <a:bodyPr>
            <a:normAutofit lnSpcReduction="10000"/>
          </a:bodyPr>
          <a:lstStyle/>
          <a:p>
            <a:r>
              <a:rPr lang="en-US" dirty="0"/>
              <a:t>Cost-side positioning strategies:</a:t>
            </a:r>
          </a:p>
          <a:p>
            <a:pPr lvl="1"/>
            <a:r>
              <a:rPr lang="en-US" dirty="0"/>
              <a:t>In a high service retailing system, margins are higher, but turnover is lower. In low price retailing systems, the opposite holds: low margins, high inventory turnover, and minimal service levels.</a:t>
            </a:r>
          </a:p>
          <a:p>
            <a:pPr lvl="1"/>
            <a:r>
              <a:rPr lang="en-US" dirty="0"/>
              <a:t>Historically, the low-margin/high-turnover model sought high operational efficiency so that it could pass any savings on to the customer. </a:t>
            </a:r>
          </a:p>
          <a:p>
            <a:pPr lvl="2"/>
            <a:r>
              <a:rPr lang="en-US" dirty="0"/>
              <a:t>Our channel perspective has taught us that passing savings on to the customer actually entails a transfer of costs. Ex: consumers get cheaper prices on goods from Costco, but have to take on storage costs. </a:t>
            </a:r>
          </a:p>
        </p:txBody>
      </p:sp>
    </p:spTree>
    <p:extLst>
      <p:ext uri="{BB962C8B-B14F-4D97-AF65-F5344CB8AC3E}">
        <p14:creationId xmlns:p14="http://schemas.microsoft.com/office/powerpoint/2010/main" val="13571815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a:solidFill>
                  <a:schemeClr val="accent1"/>
                </a:solidFill>
                <a:latin typeface="Times" charset="0"/>
                <a:ea typeface="Times" charset="0"/>
                <a:cs typeface="Times" charset="0"/>
              </a:rPr>
              <a:t>Retail positioning strategies</a:t>
            </a:r>
            <a:endParaRPr lang="en-US" sz="4400" dirty="0"/>
          </a:p>
        </p:txBody>
      </p:sp>
      <p:sp>
        <p:nvSpPr>
          <p:cNvPr id="3" name="Content Placeholder 2"/>
          <p:cNvSpPr>
            <a:spLocks noGrp="1"/>
          </p:cNvSpPr>
          <p:nvPr>
            <p:ph sz="quarter" idx="13"/>
          </p:nvPr>
        </p:nvSpPr>
        <p:spPr/>
        <p:txBody>
          <a:bodyPr>
            <a:normAutofit/>
          </a:bodyPr>
          <a:lstStyle/>
          <a:p>
            <a:r>
              <a:rPr lang="en-US" dirty="0"/>
              <a:t>Strategic profit model: proposes that retailers need to manage either their margins or their assets, or both.</a:t>
            </a:r>
          </a:p>
          <a:p>
            <a:pPr lvl="1"/>
            <a:r>
              <a:rPr lang="en-US" dirty="0"/>
              <a:t>SPM highlights three components:</a:t>
            </a:r>
          </a:p>
          <a:p>
            <a:pPr lvl="2"/>
            <a:r>
              <a:rPr lang="en-US" dirty="0"/>
              <a:t>Margins, Asset Turnover, Financial leverage</a:t>
            </a:r>
          </a:p>
          <a:p>
            <a:r>
              <a:rPr lang="en-US" dirty="0"/>
              <a:t>Np/NS * NS/TA = NP/TA and NP/TA * TA/NW = NP/NW. </a:t>
            </a:r>
          </a:p>
          <a:p>
            <a:r>
              <a:rPr lang="en-US" dirty="0"/>
              <a:t>Thus, NP/NS * NS/TA * TA/NW = NP/NW.</a:t>
            </a:r>
          </a:p>
        </p:txBody>
      </p:sp>
    </p:spTree>
    <p:extLst>
      <p:ext uri="{BB962C8B-B14F-4D97-AF65-F5344CB8AC3E}">
        <p14:creationId xmlns:p14="http://schemas.microsoft.com/office/powerpoint/2010/main" val="20527441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a:solidFill>
                  <a:schemeClr val="accent1"/>
                </a:solidFill>
                <a:latin typeface="Times" charset="0"/>
                <a:ea typeface="Times" charset="0"/>
                <a:cs typeface="Times" charset="0"/>
              </a:rPr>
              <a:t>Retail positioning strategies</a:t>
            </a:r>
            <a:endParaRPr lang="en-US" sz="4400" dirty="0"/>
          </a:p>
        </p:txBody>
      </p:sp>
      <p:sp>
        <p:nvSpPr>
          <p:cNvPr id="3" name="Content Placeholder 2"/>
          <p:cNvSpPr>
            <a:spLocks noGrp="1"/>
          </p:cNvSpPr>
          <p:nvPr>
            <p:ph sz="quarter" idx="13"/>
          </p:nvPr>
        </p:nvSpPr>
        <p:spPr/>
        <p:txBody>
          <a:bodyPr>
            <a:normAutofit/>
          </a:bodyPr>
          <a:lstStyle/>
          <a:p>
            <a:r>
              <a:rPr lang="en-US" dirty="0"/>
              <a:t>Three interrelated performance measures also suggest ways for retails to improve their profitability </a:t>
            </a:r>
          </a:p>
          <a:p>
            <a:pPr lvl="1"/>
            <a:r>
              <a:rPr lang="en-US" dirty="0"/>
              <a:t>GMROI- gross margin return on inventory investment.</a:t>
            </a:r>
          </a:p>
          <a:p>
            <a:pPr lvl="1"/>
            <a:r>
              <a:rPr lang="en-US" dirty="0"/>
              <a:t>GMROL- gross margin per full-time equivalent employee</a:t>
            </a:r>
          </a:p>
          <a:p>
            <a:pPr lvl="1"/>
            <a:r>
              <a:rPr lang="en-US" dirty="0"/>
              <a:t>GMROS- gross margin per square foot</a:t>
            </a:r>
          </a:p>
          <a:p>
            <a:pPr lvl="1"/>
            <a:endParaRPr lang="en-US" dirty="0"/>
          </a:p>
        </p:txBody>
      </p:sp>
    </p:spTree>
    <p:extLst>
      <p:ext uri="{BB962C8B-B14F-4D97-AF65-F5344CB8AC3E}">
        <p14:creationId xmlns:p14="http://schemas.microsoft.com/office/powerpoint/2010/main" val="17704806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a:solidFill>
                  <a:schemeClr val="accent1"/>
                </a:solidFill>
                <a:latin typeface="Times" charset="0"/>
                <a:ea typeface="Times" charset="0"/>
                <a:cs typeface="Times" charset="0"/>
              </a:rPr>
              <a:t>Retail positioning strategies</a:t>
            </a:r>
            <a:endParaRPr lang="en-US" sz="4400" dirty="0"/>
          </a:p>
        </p:txBody>
      </p:sp>
      <p:sp>
        <p:nvSpPr>
          <p:cNvPr id="3" name="Content Placeholder 2"/>
          <p:cNvSpPr>
            <a:spLocks noGrp="1"/>
          </p:cNvSpPr>
          <p:nvPr>
            <p:ph sz="quarter" idx="13"/>
          </p:nvPr>
        </p:nvSpPr>
        <p:spPr/>
        <p:txBody>
          <a:bodyPr>
            <a:normAutofit/>
          </a:bodyPr>
          <a:lstStyle/>
          <a:p>
            <a:r>
              <a:rPr lang="en-US" dirty="0"/>
              <a:t>Demand-side positioning strategies:</a:t>
            </a:r>
          </a:p>
          <a:p>
            <a:pPr lvl="1"/>
            <a:r>
              <a:rPr lang="en-US" dirty="0"/>
              <a:t>Bulk breaking: manufacturers make huge batches of products; consumers want to consume just one unit. Therefore, traditional, service-oriented retailers buy in large quantities and offer consumers exactly the quantity they want.</a:t>
            </a:r>
          </a:p>
          <a:p>
            <a:pPr lvl="1"/>
            <a:endParaRPr lang="en-US" dirty="0"/>
          </a:p>
          <a:p>
            <a:pPr lvl="1"/>
            <a:r>
              <a:rPr lang="en-US" dirty="0"/>
              <a:t>Spatial Convenience: products can be classified as convenience, shopping, or specialty and this categorization depends on the extent of search or shopping activity the consumer is willing to undertake.</a:t>
            </a:r>
          </a:p>
          <a:p>
            <a:pPr lvl="1"/>
            <a:endParaRPr lang="en-US" dirty="0"/>
          </a:p>
        </p:txBody>
      </p:sp>
    </p:spTree>
    <p:extLst>
      <p:ext uri="{BB962C8B-B14F-4D97-AF65-F5344CB8AC3E}">
        <p14:creationId xmlns:p14="http://schemas.microsoft.com/office/powerpoint/2010/main" val="15513461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a:solidFill>
                  <a:schemeClr val="accent1"/>
                </a:solidFill>
                <a:latin typeface="Times" charset="0"/>
                <a:ea typeface="Times" charset="0"/>
                <a:cs typeface="Times" charset="0"/>
              </a:rPr>
              <a:t>Retail positioning strategies</a:t>
            </a:r>
            <a:endParaRPr lang="en-US" sz="4400" dirty="0"/>
          </a:p>
        </p:txBody>
      </p:sp>
      <p:sp>
        <p:nvSpPr>
          <p:cNvPr id="3" name="Content Placeholder 2"/>
          <p:cNvSpPr>
            <a:spLocks noGrp="1"/>
          </p:cNvSpPr>
          <p:nvPr>
            <p:ph sz="quarter" idx="13"/>
          </p:nvPr>
        </p:nvSpPr>
        <p:spPr/>
        <p:txBody>
          <a:bodyPr>
            <a:normAutofit fontScale="92500" lnSpcReduction="10000"/>
          </a:bodyPr>
          <a:lstStyle/>
          <a:p>
            <a:r>
              <a:rPr lang="en-US" dirty="0"/>
              <a:t>Demand-side positioning strategies:</a:t>
            </a:r>
          </a:p>
          <a:p>
            <a:pPr lvl="1"/>
            <a:r>
              <a:rPr lang="en-US" dirty="0"/>
              <a:t>Waiting and delivery time: retailers must gauge how damaging an out-of-stock occurrence would be. Most grocery retailers make it a high priority to avoid out-of-stock situations for basic products, such as milk or bread, but may feel more confident about running out of an exotic, perishable, specialty fruit.</a:t>
            </a:r>
          </a:p>
          <a:p>
            <a:pPr lvl="1"/>
            <a:endParaRPr lang="en-US" dirty="0"/>
          </a:p>
          <a:p>
            <a:pPr lvl="1"/>
            <a:r>
              <a:rPr lang="en-US" dirty="0"/>
              <a:t>Product variety: variety describes different classes of goods that constitute the product offering. Assortment instead refers to the depth of product brands or models offered within each generic product category. </a:t>
            </a:r>
          </a:p>
        </p:txBody>
      </p:sp>
    </p:spTree>
    <p:extLst>
      <p:ext uri="{BB962C8B-B14F-4D97-AF65-F5344CB8AC3E}">
        <p14:creationId xmlns:p14="http://schemas.microsoft.com/office/powerpoint/2010/main" val="15552953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a:solidFill>
                  <a:schemeClr val="accent1"/>
                </a:solidFill>
                <a:latin typeface="Times" charset="0"/>
                <a:ea typeface="Times" charset="0"/>
                <a:cs typeface="Times" charset="0"/>
              </a:rPr>
              <a:t>Retail positioning strategies</a:t>
            </a:r>
            <a:endParaRPr lang="en-US" sz="4400" dirty="0"/>
          </a:p>
        </p:txBody>
      </p:sp>
      <p:sp>
        <p:nvSpPr>
          <p:cNvPr id="3" name="Content Placeholder 2"/>
          <p:cNvSpPr>
            <a:spLocks noGrp="1"/>
          </p:cNvSpPr>
          <p:nvPr>
            <p:ph sz="quarter" idx="13"/>
          </p:nvPr>
        </p:nvSpPr>
        <p:spPr/>
        <p:txBody>
          <a:bodyPr>
            <a:normAutofit/>
          </a:bodyPr>
          <a:lstStyle/>
          <a:p>
            <a:r>
              <a:rPr lang="en-US" dirty="0"/>
              <a:t>Demand-side positioning strategies:</a:t>
            </a:r>
          </a:p>
          <a:p>
            <a:endParaRPr lang="en-US" dirty="0"/>
          </a:p>
          <a:p>
            <a:pPr lvl="1"/>
            <a:r>
              <a:rPr lang="en-US" dirty="0"/>
              <a:t>Customer service: all major retail innovations in the past </a:t>
            </a:r>
            <a:r>
              <a:rPr lang="en-US" dirty="0" err="1"/>
              <a:t>centrury</a:t>
            </a:r>
            <a:r>
              <a:rPr lang="en-US" dirty="0"/>
              <a:t> have relied on manipulating the customer service, to greater or lesser degrees. EX: warehouse clubs that have eliminated expert sales clerks and these activities have become the customer’s responsibility. </a:t>
            </a:r>
          </a:p>
        </p:txBody>
      </p:sp>
    </p:spTree>
    <p:extLst>
      <p:ext uri="{BB962C8B-B14F-4D97-AF65-F5344CB8AC3E}">
        <p14:creationId xmlns:p14="http://schemas.microsoft.com/office/powerpoint/2010/main" val="17610561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Sales, General, and administrative expenses</a:t>
            </a:r>
          </a:p>
        </p:txBody>
      </p:sp>
      <p:sp>
        <p:nvSpPr>
          <p:cNvPr id="3" name="Content Placeholder 2"/>
          <p:cNvSpPr>
            <a:spLocks noGrp="1"/>
          </p:cNvSpPr>
          <p:nvPr>
            <p:ph sz="quarter" idx="13"/>
          </p:nvPr>
        </p:nvSpPr>
        <p:spPr/>
        <p:txBody>
          <a:bodyPr/>
          <a:lstStyle/>
          <a:p>
            <a:r>
              <a:rPr lang="en-US" dirty="0"/>
              <a:t>Retailing remains a labor intensive industry.</a:t>
            </a:r>
          </a:p>
          <a:p>
            <a:r>
              <a:rPr lang="en-US" dirty="0"/>
              <a:t>SGA expenses are higher for specialty stores.</a:t>
            </a:r>
          </a:p>
          <a:p>
            <a:r>
              <a:rPr lang="en-US" dirty="0" err="1"/>
              <a:t>Sga</a:t>
            </a:r>
            <a:r>
              <a:rPr lang="en-US" dirty="0"/>
              <a:t> expense percentage tends to be lower for general merchandize retailers and hypermarkets.</a:t>
            </a:r>
          </a:p>
        </p:txBody>
      </p:sp>
    </p:spTree>
    <p:extLst>
      <p:ext uri="{BB962C8B-B14F-4D97-AF65-F5344CB8AC3E}">
        <p14:creationId xmlns:p14="http://schemas.microsoft.com/office/powerpoint/2010/main" val="2042006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1"/>
                </a:solidFill>
              </a:rPr>
              <a:t>Learning objectives</a:t>
            </a:r>
          </a:p>
        </p:txBody>
      </p:sp>
      <p:sp>
        <p:nvSpPr>
          <p:cNvPr id="3" name="Content Placeholder 2"/>
          <p:cNvSpPr>
            <a:spLocks noGrp="1"/>
          </p:cNvSpPr>
          <p:nvPr>
            <p:ph sz="quarter" idx="13"/>
          </p:nvPr>
        </p:nvSpPr>
        <p:spPr>
          <a:xfrm>
            <a:off x="685800" y="2063396"/>
            <a:ext cx="10394707" cy="3565879"/>
          </a:xfrm>
        </p:spPr>
        <p:txBody>
          <a:bodyPr>
            <a:normAutofit fontScale="77500" lnSpcReduction="20000"/>
          </a:bodyPr>
          <a:lstStyle/>
          <a:p>
            <a:r>
              <a:rPr lang="en-US" dirty="0"/>
              <a:t>Describe the types of retail structures that exist worldwide.</a:t>
            </a:r>
          </a:p>
          <a:p>
            <a:r>
              <a:rPr lang="en-US" dirty="0"/>
              <a:t>Explain how a retail positioning strategy flows from both cost-side and demand-side factors.</a:t>
            </a:r>
          </a:p>
          <a:p>
            <a:r>
              <a:rPr lang="en-US" dirty="0"/>
              <a:t>Define the retailer’s positioning strategy as a set of service outputs delivered to the market, which helps differentiate a retailer from its competitors, even if the products sold are identical. </a:t>
            </a:r>
          </a:p>
          <a:p>
            <a:r>
              <a:rPr lang="en-US" dirty="0"/>
              <a:t>Recognize important trends and developments on the consumer and channel sides that affect retail management.</a:t>
            </a:r>
          </a:p>
          <a:p>
            <a:r>
              <a:rPr lang="en-US" dirty="0"/>
              <a:t>Develop an understanding of the retail strategic profit model.</a:t>
            </a:r>
          </a:p>
          <a:p>
            <a:r>
              <a:rPr lang="en-US" dirty="0"/>
              <a:t>Outline the power and coordination issues facing retailers and their suppliers, as well as how suppliers respond to retailers’ use of power to influence channel behavior. </a:t>
            </a:r>
          </a:p>
        </p:txBody>
      </p:sp>
    </p:spTree>
    <p:extLst>
      <p:ext uri="{BB962C8B-B14F-4D97-AF65-F5344CB8AC3E}">
        <p14:creationId xmlns:p14="http://schemas.microsoft.com/office/powerpoint/2010/main" val="1794721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300287" y="475028"/>
            <a:ext cx="6857999" cy="6082631"/>
          </a:xfrm>
        </p:spPr>
      </p:pic>
    </p:spTree>
    <p:extLst>
      <p:ext uri="{BB962C8B-B14F-4D97-AF65-F5344CB8AC3E}">
        <p14:creationId xmlns:p14="http://schemas.microsoft.com/office/powerpoint/2010/main" val="17689011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1"/>
                </a:solidFill>
                <a:latin typeface="Times" charset="0"/>
                <a:ea typeface="Times" charset="0"/>
                <a:cs typeface="Times" charset="0"/>
              </a:rPr>
              <a:t>Agenda</a:t>
            </a:r>
            <a:r>
              <a:rPr lang="en-US" dirty="0"/>
              <a:t>	</a:t>
            </a:r>
          </a:p>
        </p:txBody>
      </p:sp>
      <p:sp>
        <p:nvSpPr>
          <p:cNvPr id="3" name="Content Placeholder 2"/>
          <p:cNvSpPr>
            <a:spLocks noGrp="1"/>
          </p:cNvSpPr>
          <p:nvPr>
            <p:ph sz="quarter" idx="13"/>
          </p:nvPr>
        </p:nvSpPr>
        <p:spPr/>
        <p:txBody>
          <a:bodyPr>
            <a:normAutofit fontScale="92500" lnSpcReduction="20000"/>
          </a:bodyPr>
          <a:lstStyle/>
          <a:p>
            <a:r>
              <a:rPr lang="en-US" dirty="0"/>
              <a:t>Learning objectives</a:t>
            </a:r>
          </a:p>
          <a:p>
            <a:r>
              <a:rPr lang="en-US" dirty="0"/>
              <a:t>The nature of retailing</a:t>
            </a:r>
          </a:p>
          <a:p>
            <a:r>
              <a:rPr lang="en-US" dirty="0"/>
              <a:t>The retail landscape</a:t>
            </a:r>
          </a:p>
          <a:p>
            <a:r>
              <a:rPr lang="en-US" dirty="0"/>
              <a:t>Retail positioning strategies</a:t>
            </a:r>
          </a:p>
          <a:p>
            <a:r>
              <a:rPr lang="en-US" dirty="0">
                <a:solidFill>
                  <a:schemeClr val="accent1"/>
                </a:solidFill>
              </a:rPr>
              <a:t>Retail channels</a:t>
            </a:r>
          </a:p>
          <a:p>
            <a:r>
              <a:rPr lang="en-US" dirty="0"/>
              <a:t>Retailer power and its effects</a:t>
            </a:r>
          </a:p>
          <a:p>
            <a:r>
              <a:rPr lang="en-US" dirty="0"/>
              <a:t>Retailing structures and strategies</a:t>
            </a:r>
          </a:p>
          <a:p>
            <a:r>
              <a:rPr lang="en-US" dirty="0"/>
              <a:t>Take-</a:t>
            </a:r>
            <a:r>
              <a:rPr lang="en-US" dirty="0" err="1"/>
              <a:t>aways</a:t>
            </a:r>
            <a:endParaRPr lang="en-US" dirty="0"/>
          </a:p>
        </p:txBody>
      </p:sp>
    </p:spTree>
    <p:extLst>
      <p:ext uri="{BB962C8B-B14F-4D97-AF65-F5344CB8AC3E}">
        <p14:creationId xmlns:p14="http://schemas.microsoft.com/office/powerpoint/2010/main" val="19722439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1"/>
                </a:solidFill>
              </a:rPr>
              <a:t>Retail channels</a:t>
            </a:r>
          </a:p>
        </p:txBody>
      </p:sp>
      <p:sp>
        <p:nvSpPr>
          <p:cNvPr id="3" name="Content Placeholder 2"/>
          <p:cNvSpPr>
            <a:spLocks noGrp="1"/>
          </p:cNvSpPr>
          <p:nvPr>
            <p:ph sz="quarter" idx="13"/>
          </p:nvPr>
        </p:nvSpPr>
        <p:spPr/>
        <p:txBody>
          <a:bodyPr>
            <a:normAutofit/>
          </a:bodyPr>
          <a:lstStyle/>
          <a:p>
            <a:r>
              <a:rPr lang="en-US" dirty="0"/>
              <a:t>Consumers are increasingly comfortable with buying through multiple channels and types of outlets, such that their purchase behavior varies not just by segment but also by purchase occasion. </a:t>
            </a:r>
          </a:p>
        </p:txBody>
      </p:sp>
    </p:spTree>
    <p:extLst>
      <p:ext uri="{BB962C8B-B14F-4D97-AF65-F5344CB8AC3E}">
        <p14:creationId xmlns:p14="http://schemas.microsoft.com/office/powerpoint/2010/main" val="13957960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1"/>
                </a:solidFill>
              </a:rPr>
              <a:t>Retail channels</a:t>
            </a:r>
          </a:p>
        </p:txBody>
      </p:sp>
      <p:sp>
        <p:nvSpPr>
          <p:cNvPr id="3" name="Content Placeholder 2"/>
          <p:cNvSpPr>
            <a:spLocks noGrp="1"/>
          </p:cNvSpPr>
          <p:nvPr>
            <p:ph sz="quarter" idx="13"/>
          </p:nvPr>
        </p:nvSpPr>
        <p:spPr/>
        <p:txBody>
          <a:bodyPr>
            <a:normAutofit/>
          </a:bodyPr>
          <a:lstStyle/>
          <a:p>
            <a:r>
              <a:rPr lang="en-US" dirty="0"/>
              <a:t>Internet retail channel:</a:t>
            </a:r>
          </a:p>
          <a:p>
            <a:pPr lvl="1"/>
            <a:r>
              <a:rPr lang="en-US" dirty="0"/>
              <a:t>Retail e-commerce sales have reached about $2.29 trillion. The dominant consideration that propels e-commerce transactions by most consumers is convenience, defined in terms of ease and speed of access.</a:t>
            </a:r>
          </a:p>
          <a:p>
            <a:r>
              <a:rPr lang="en-US" dirty="0"/>
              <a:t>Direct selling channels:</a:t>
            </a:r>
          </a:p>
          <a:p>
            <a:pPr lvl="1"/>
            <a:r>
              <a:rPr lang="en-US" dirty="0"/>
              <a:t>Involves “the sale of consumer product or service in a face-to-face manner away from a fixed retail location. Examples include: Mary kay cosmetics, Pampered Chef, Etc.</a:t>
            </a:r>
          </a:p>
        </p:txBody>
      </p:sp>
    </p:spTree>
    <p:extLst>
      <p:ext uri="{BB962C8B-B14F-4D97-AF65-F5344CB8AC3E}">
        <p14:creationId xmlns:p14="http://schemas.microsoft.com/office/powerpoint/2010/main" val="11519218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85801" y="285750"/>
            <a:ext cx="10394565" cy="5907173"/>
          </a:xfrm>
        </p:spPr>
      </p:pic>
    </p:spTree>
    <p:extLst>
      <p:ext uri="{BB962C8B-B14F-4D97-AF65-F5344CB8AC3E}">
        <p14:creationId xmlns:p14="http://schemas.microsoft.com/office/powerpoint/2010/main" val="16699719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827006" y="471487"/>
            <a:ext cx="10114472" cy="5807525"/>
          </a:xfrm>
        </p:spPr>
      </p:pic>
    </p:spTree>
    <p:extLst>
      <p:ext uri="{BB962C8B-B14F-4D97-AF65-F5344CB8AC3E}">
        <p14:creationId xmlns:p14="http://schemas.microsoft.com/office/powerpoint/2010/main" val="4728586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1"/>
                </a:solidFill>
              </a:rPr>
              <a:t>Retail channels</a:t>
            </a:r>
          </a:p>
        </p:txBody>
      </p:sp>
      <p:sp>
        <p:nvSpPr>
          <p:cNvPr id="3" name="Content Placeholder 2"/>
          <p:cNvSpPr>
            <a:spLocks noGrp="1"/>
          </p:cNvSpPr>
          <p:nvPr>
            <p:ph sz="quarter" idx="13"/>
          </p:nvPr>
        </p:nvSpPr>
        <p:spPr/>
        <p:txBody>
          <a:bodyPr>
            <a:normAutofit/>
          </a:bodyPr>
          <a:lstStyle/>
          <a:p>
            <a:r>
              <a:rPr lang="en-US" dirty="0"/>
              <a:t>Hybrid retail channels:</a:t>
            </a:r>
          </a:p>
          <a:p>
            <a:pPr lvl="1"/>
            <a:r>
              <a:rPr lang="en-US" dirty="0"/>
              <a:t>No single retail form is likely sufficient to reach a market or satisfy a particular target segment’s set of service output demands. Some firms are pure online sellers, but more combine bricks-and-mortar stores with online selling strategies.</a:t>
            </a:r>
          </a:p>
        </p:txBody>
      </p:sp>
    </p:spTree>
    <p:extLst>
      <p:ext uri="{BB962C8B-B14F-4D97-AF65-F5344CB8AC3E}">
        <p14:creationId xmlns:p14="http://schemas.microsoft.com/office/powerpoint/2010/main" val="13238166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816755" y="400050"/>
            <a:ext cx="10134973" cy="5714999"/>
          </a:xfrm>
        </p:spPr>
      </p:pic>
    </p:spTree>
    <p:extLst>
      <p:ext uri="{BB962C8B-B14F-4D97-AF65-F5344CB8AC3E}">
        <p14:creationId xmlns:p14="http://schemas.microsoft.com/office/powerpoint/2010/main" val="11762188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HYBRID </a:t>
            </a:r>
            <a:r>
              <a:rPr lang="en-US" dirty="0" err="1"/>
              <a:t>CHannels</a:t>
            </a:r>
            <a:endParaRPr lang="en-US" dirty="0"/>
          </a:p>
        </p:txBody>
      </p:sp>
      <p:sp>
        <p:nvSpPr>
          <p:cNvPr id="3" name="Content Placeholder 2"/>
          <p:cNvSpPr>
            <a:spLocks noGrp="1"/>
          </p:cNvSpPr>
          <p:nvPr>
            <p:ph sz="quarter" idx="13"/>
          </p:nvPr>
        </p:nvSpPr>
        <p:spPr/>
        <p:txBody>
          <a:bodyPr/>
          <a:lstStyle/>
          <a:p>
            <a:r>
              <a:rPr lang="en-US" dirty="0"/>
              <a:t>Create broader brand awareness but need to control channel conflict.</a:t>
            </a:r>
          </a:p>
          <a:p>
            <a:r>
              <a:rPr lang="en-US" dirty="0"/>
              <a:t>Pose a challenge for direct sellers due to modern demographics.</a:t>
            </a:r>
          </a:p>
          <a:p>
            <a:r>
              <a:rPr lang="en-US" dirty="0"/>
              <a:t>Need to devise right performance rewards so that channel members are motivated to perform according to channel design.</a:t>
            </a:r>
          </a:p>
          <a:p>
            <a:r>
              <a:rPr lang="en-US" dirty="0"/>
              <a:t>Need to provide a seamless experience.</a:t>
            </a:r>
          </a:p>
        </p:txBody>
      </p:sp>
    </p:spTree>
    <p:extLst>
      <p:ext uri="{BB962C8B-B14F-4D97-AF65-F5344CB8AC3E}">
        <p14:creationId xmlns:p14="http://schemas.microsoft.com/office/powerpoint/2010/main" val="32235728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1"/>
                </a:solidFill>
                <a:latin typeface="Times" charset="0"/>
                <a:ea typeface="Times" charset="0"/>
                <a:cs typeface="Times" charset="0"/>
              </a:rPr>
              <a:t>Agenda</a:t>
            </a:r>
            <a:r>
              <a:rPr lang="en-US" dirty="0"/>
              <a:t>	</a:t>
            </a:r>
          </a:p>
        </p:txBody>
      </p:sp>
      <p:sp>
        <p:nvSpPr>
          <p:cNvPr id="3" name="Content Placeholder 2"/>
          <p:cNvSpPr>
            <a:spLocks noGrp="1"/>
          </p:cNvSpPr>
          <p:nvPr>
            <p:ph sz="quarter" idx="13"/>
          </p:nvPr>
        </p:nvSpPr>
        <p:spPr/>
        <p:txBody>
          <a:bodyPr>
            <a:normAutofit fontScale="92500" lnSpcReduction="20000"/>
          </a:bodyPr>
          <a:lstStyle/>
          <a:p>
            <a:r>
              <a:rPr lang="en-US" dirty="0"/>
              <a:t>Learning objectives</a:t>
            </a:r>
          </a:p>
          <a:p>
            <a:r>
              <a:rPr lang="en-US" dirty="0"/>
              <a:t>The nature of retailing</a:t>
            </a:r>
          </a:p>
          <a:p>
            <a:r>
              <a:rPr lang="en-US" dirty="0"/>
              <a:t>The retail landscape</a:t>
            </a:r>
          </a:p>
          <a:p>
            <a:r>
              <a:rPr lang="en-US" dirty="0"/>
              <a:t>Retail positioning strategies</a:t>
            </a:r>
          </a:p>
          <a:p>
            <a:r>
              <a:rPr lang="en-US" dirty="0"/>
              <a:t>Retail channels</a:t>
            </a:r>
          </a:p>
          <a:p>
            <a:r>
              <a:rPr lang="en-US" dirty="0">
                <a:solidFill>
                  <a:schemeClr val="accent1"/>
                </a:solidFill>
              </a:rPr>
              <a:t>Retailer power and its effects</a:t>
            </a:r>
          </a:p>
          <a:p>
            <a:r>
              <a:rPr lang="en-US" dirty="0"/>
              <a:t>Retailing structures and strategies</a:t>
            </a:r>
          </a:p>
          <a:p>
            <a:r>
              <a:rPr lang="en-US" dirty="0"/>
              <a:t>Take-</a:t>
            </a:r>
            <a:r>
              <a:rPr lang="en-US" dirty="0" err="1"/>
              <a:t>aways</a:t>
            </a:r>
            <a:endParaRPr lang="en-US" dirty="0"/>
          </a:p>
        </p:txBody>
      </p:sp>
    </p:spTree>
    <p:extLst>
      <p:ext uri="{BB962C8B-B14F-4D97-AF65-F5344CB8AC3E}">
        <p14:creationId xmlns:p14="http://schemas.microsoft.com/office/powerpoint/2010/main" val="657679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1"/>
                </a:solidFill>
                <a:latin typeface="Times" charset="0"/>
                <a:ea typeface="Times" charset="0"/>
                <a:cs typeface="Times" charset="0"/>
              </a:rPr>
              <a:t>Agenda</a:t>
            </a:r>
            <a:r>
              <a:rPr lang="en-US" dirty="0"/>
              <a:t>	</a:t>
            </a:r>
          </a:p>
        </p:txBody>
      </p:sp>
      <p:sp>
        <p:nvSpPr>
          <p:cNvPr id="3" name="Content Placeholder 2"/>
          <p:cNvSpPr>
            <a:spLocks noGrp="1"/>
          </p:cNvSpPr>
          <p:nvPr>
            <p:ph sz="quarter" idx="13"/>
          </p:nvPr>
        </p:nvSpPr>
        <p:spPr/>
        <p:txBody>
          <a:bodyPr>
            <a:normAutofit fontScale="92500" lnSpcReduction="20000"/>
          </a:bodyPr>
          <a:lstStyle/>
          <a:p>
            <a:r>
              <a:rPr lang="en-US" dirty="0"/>
              <a:t>Learning objectives</a:t>
            </a:r>
          </a:p>
          <a:p>
            <a:r>
              <a:rPr lang="en-US" dirty="0">
                <a:solidFill>
                  <a:schemeClr val="accent1"/>
                </a:solidFill>
              </a:rPr>
              <a:t>The nature of retailing</a:t>
            </a:r>
          </a:p>
          <a:p>
            <a:r>
              <a:rPr lang="en-US" dirty="0"/>
              <a:t>The retail landscape</a:t>
            </a:r>
          </a:p>
          <a:p>
            <a:r>
              <a:rPr lang="en-US" dirty="0"/>
              <a:t>Retail positioning strategies</a:t>
            </a:r>
          </a:p>
          <a:p>
            <a:r>
              <a:rPr lang="en-US" dirty="0"/>
              <a:t>Retail channels</a:t>
            </a:r>
          </a:p>
          <a:p>
            <a:r>
              <a:rPr lang="en-US" dirty="0"/>
              <a:t>Retailer power and its effects</a:t>
            </a:r>
          </a:p>
          <a:p>
            <a:r>
              <a:rPr lang="en-US" dirty="0"/>
              <a:t>Retailing structures and strategies</a:t>
            </a:r>
          </a:p>
          <a:p>
            <a:r>
              <a:rPr lang="en-US" dirty="0"/>
              <a:t>Take-</a:t>
            </a:r>
            <a:r>
              <a:rPr lang="en-US" dirty="0" err="1"/>
              <a:t>aways</a:t>
            </a:r>
            <a:endParaRPr lang="en-US" dirty="0"/>
          </a:p>
        </p:txBody>
      </p:sp>
    </p:spTree>
    <p:extLst>
      <p:ext uri="{BB962C8B-B14F-4D97-AF65-F5344CB8AC3E}">
        <p14:creationId xmlns:p14="http://schemas.microsoft.com/office/powerpoint/2010/main" val="1666790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625" y="505384"/>
            <a:ext cx="10396882" cy="1151965"/>
          </a:xfrm>
        </p:spPr>
        <p:txBody>
          <a:bodyPr>
            <a:normAutofit/>
          </a:bodyPr>
          <a:lstStyle/>
          <a:p>
            <a:pPr algn="ctr"/>
            <a:r>
              <a:rPr lang="en-US" sz="4400" b="1" dirty="0">
                <a:solidFill>
                  <a:schemeClr val="accent1"/>
                </a:solidFill>
              </a:rPr>
              <a:t>Retailer power and its effects</a:t>
            </a:r>
          </a:p>
        </p:txBody>
      </p:sp>
      <p:sp>
        <p:nvSpPr>
          <p:cNvPr id="3" name="Content Placeholder 2"/>
          <p:cNvSpPr>
            <a:spLocks noGrp="1"/>
          </p:cNvSpPr>
          <p:nvPr>
            <p:ph sz="quarter" idx="13"/>
          </p:nvPr>
        </p:nvSpPr>
        <p:spPr>
          <a:xfrm>
            <a:off x="685800" y="1657349"/>
            <a:ext cx="10394707" cy="3929063"/>
          </a:xfrm>
        </p:spPr>
        <p:txBody>
          <a:bodyPr>
            <a:normAutofit fontScale="92500" lnSpcReduction="20000"/>
          </a:bodyPr>
          <a:lstStyle/>
          <a:p>
            <a:r>
              <a:rPr lang="en-US" dirty="0"/>
              <a:t>P&amp;G, Colgate, Kraft, and Clorox used to dominate retailers. Now the retailers are dominating them. Why is that?</a:t>
            </a:r>
          </a:p>
          <a:p>
            <a:pPr lvl="1"/>
            <a:r>
              <a:rPr lang="en-US" dirty="0"/>
              <a:t>Sales of items normally sold by grocery, drug, and mass merchandise retailers often are approaching saturation, such that they cannot increase at rapid rates. </a:t>
            </a:r>
          </a:p>
          <a:p>
            <a:pPr lvl="1"/>
            <a:r>
              <a:rPr lang="en-US" dirty="0"/>
              <a:t>Retailers continuously seek to improve their productivity and thereby lower costs, while keeping their prices the same or slightly lower than competitors.</a:t>
            </a:r>
          </a:p>
          <a:p>
            <a:pPr lvl="1"/>
            <a:r>
              <a:rPr lang="en-US" dirty="0"/>
              <a:t>Increases pressures on companies mean increased pressures on retail buyers.</a:t>
            </a:r>
          </a:p>
          <a:p>
            <a:pPr lvl="1"/>
            <a:r>
              <a:rPr lang="en-US" dirty="0"/>
              <a:t>Retailers can threaten not to buy most manufacturers’ products, because they have so many other alternatives.</a:t>
            </a:r>
          </a:p>
          <a:p>
            <a:pPr lvl="1"/>
            <a:r>
              <a:rPr lang="en-US" dirty="0"/>
              <a:t>Suppliers themselves are partly to blame for their weakened position relative to retailers. </a:t>
            </a:r>
          </a:p>
        </p:txBody>
      </p:sp>
    </p:spTree>
    <p:extLst>
      <p:ext uri="{BB962C8B-B14F-4D97-AF65-F5344CB8AC3E}">
        <p14:creationId xmlns:p14="http://schemas.microsoft.com/office/powerpoint/2010/main" val="20569105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559856" y="200025"/>
            <a:ext cx="10648771" cy="5997329"/>
          </a:xfrm>
        </p:spPr>
      </p:pic>
    </p:spTree>
    <p:extLst>
      <p:ext uri="{BB962C8B-B14F-4D97-AF65-F5344CB8AC3E}">
        <p14:creationId xmlns:p14="http://schemas.microsoft.com/office/powerpoint/2010/main" val="19845135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625" y="505384"/>
            <a:ext cx="10396882" cy="1151965"/>
          </a:xfrm>
        </p:spPr>
        <p:txBody>
          <a:bodyPr>
            <a:normAutofit/>
          </a:bodyPr>
          <a:lstStyle/>
          <a:p>
            <a:pPr algn="ctr"/>
            <a:r>
              <a:rPr lang="en-US" sz="4400" b="1" dirty="0">
                <a:solidFill>
                  <a:schemeClr val="accent1"/>
                </a:solidFill>
              </a:rPr>
              <a:t>Retailer power and its effects</a:t>
            </a:r>
          </a:p>
        </p:txBody>
      </p:sp>
      <p:sp>
        <p:nvSpPr>
          <p:cNvPr id="3" name="Content Placeholder 2"/>
          <p:cNvSpPr>
            <a:spLocks noGrp="1"/>
          </p:cNvSpPr>
          <p:nvPr>
            <p:ph sz="quarter" idx="13"/>
          </p:nvPr>
        </p:nvSpPr>
        <p:spPr>
          <a:xfrm>
            <a:off x="685800" y="1514475"/>
            <a:ext cx="10394707" cy="4071937"/>
          </a:xfrm>
        </p:spPr>
        <p:txBody>
          <a:bodyPr>
            <a:normAutofit fontScale="92500" lnSpcReduction="20000"/>
          </a:bodyPr>
          <a:lstStyle/>
          <a:p>
            <a:r>
              <a:rPr lang="en-US" dirty="0"/>
              <a:t>Effects of forward buying:</a:t>
            </a:r>
          </a:p>
          <a:p>
            <a:pPr lvl="1"/>
            <a:r>
              <a:rPr lang="en-US" dirty="0"/>
              <a:t>Consumer packaged goods manufacturers can experience wide swings in demand for their products from retailers when they use trade promotions heavily. Temporary wholesale price cuts cause the retailer to engage in forward buying, that is, buying significantly more product than it needs, and stockpiling it until stocks run down again. </a:t>
            </a:r>
          </a:p>
          <a:p>
            <a:pPr lvl="1"/>
            <a:endParaRPr lang="en-US" dirty="0"/>
          </a:p>
          <a:p>
            <a:r>
              <a:rPr lang="en-US" dirty="0"/>
              <a:t>Effects of slotting allowances:</a:t>
            </a:r>
          </a:p>
          <a:p>
            <a:pPr lvl="1"/>
            <a:r>
              <a:rPr lang="en-US" dirty="0"/>
              <a:t>These originated in the 1970s as a way to compensate the grocery trade for the costs of integrating a new product into its systems, such as creating space in the warehouse, revising computerized inventory systems, resetting the shelves to create space in the store, and stocking and restocking the new item.</a:t>
            </a:r>
          </a:p>
        </p:txBody>
      </p:sp>
    </p:spTree>
    <p:extLst>
      <p:ext uri="{BB962C8B-B14F-4D97-AF65-F5344CB8AC3E}">
        <p14:creationId xmlns:p14="http://schemas.microsoft.com/office/powerpoint/2010/main" val="5237718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625" y="505384"/>
            <a:ext cx="10396882" cy="1151965"/>
          </a:xfrm>
        </p:spPr>
        <p:txBody>
          <a:bodyPr>
            <a:normAutofit/>
          </a:bodyPr>
          <a:lstStyle/>
          <a:p>
            <a:pPr algn="ctr"/>
            <a:r>
              <a:rPr lang="en-US" sz="4400" b="1" dirty="0">
                <a:solidFill>
                  <a:schemeClr val="accent1"/>
                </a:solidFill>
              </a:rPr>
              <a:t>Retailer power and its effects</a:t>
            </a:r>
          </a:p>
        </p:txBody>
      </p:sp>
      <p:sp>
        <p:nvSpPr>
          <p:cNvPr id="3" name="Content Placeholder 2"/>
          <p:cNvSpPr>
            <a:spLocks noGrp="1"/>
          </p:cNvSpPr>
          <p:nvPr>
            <p:ph sz="quarter" idx="13"/>
          </p:nvPr>
        </p:nvSpPr>
        <p:spPr>
          <a:xfrm>
            <a:off x="685800" y="1514475"/>
            <a:ext cx="10394707" cy="4071937"/>
          </a:xfrm>
        </p:spPr>
        <p:txBody>
          <a:bodyPr>
            <a:normAutofit fontScale="85000" lnSpcReduction="10000"/>
          </a:bodyPr>
          <a:lstStyle/>
          <a:p>
            <a:r>
              <a:rPr lang="en-US" dirty="0"/>
              <a:t>Effects of Failure Fees:</a:t>
            </a:r>
          </a:p>
          <a:p>
            <a:pPr lvl="1"/>
            <a:r>
              <a:rPr lang="en-US" dirty="0"/>
              <a:t>Starting in 1989 J.M. Jones Co., a wholesaling unit of Super </a:t>
            </a:r>
            <a:r>
              <a:rPr lang="en-US" dirty="0" err="1"/>
              <a:t>Valu</a:t>
            </a:r>
            <a:r>
              <a:rPr lang="en-US" dirty="0"/>
              <a:t> Inc., began imposing a fee when it had to pull a failing product from its warehouses. If a new product failed to reach a minimum sales target within three months, Jones withdrew it and charged $2,000 fee for the effort, this was a failure fee. </a:t>
            </a:r>
          </a:p>
          <a:p>
            <a:pPr lvl="1"/>
            <a:endParaRPr lang="en-US" dirty="0"/>
          </a:p>
          <a:p>
            <a:r>
              <a:rPr lang="en-US" dirty="0"/>
              <a:t>Effects of Private Branding:</a:t>
            </a:r>
          </a:p>
          <a:p>
            <a:pPr lvl="1"/>
            <a:r>
              <a:rPr lang="en-US" dirty="0"/>
              <a:t>Private labels have been, and continue to be, very popular in Europe; their sales account for about 40-50 percent of all supermarket sales in Britain. Yet when a group of U.S. retailers- notably, sears, </a:t>
            </a:r>
            <a:r>
              <a:rPr lang="en-US" dirty="0" err="1"/>
              <a:t>JCPenney</a:t>
            </a:r>
            <a:r>
              <a:rPr lang="en-US" dirty="0"/>
              <a:t>, committed to private labels to generate loyalty to their stores, and earn extra profits, the generic packaging and varieties they offered failed to give consumer sufficient value. In other words, they were money- saving but unexciting alternatives to national, heavily advertised brands. </a:t>
            </a:r>
          </a:p>
        </p:txBody>
      </p:sp>
    </p:spTree>
    <p:extLst>
      <p:ext uri="{BB962C8B-B14F-4D97-AF65-F5344CB8AC3E}">
        <p14:creationId xmlns:p14="http://schemas.microsoft.com/office/powerpoint/2010/main" val="2355611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Effects of private branding</a:t>
            </a:r>
          </a:p>
        </p:txBody>
      </p:sp>
      <p:sp>
        <p:nvSpPr>
          <p:cNvPr id="3" name="Content Placeholder 2"/>
          <p:cNvSpPr>
            <a:spLocks noGrp="1"/>
          </p:cNvSpPr>
          <p:nvPr>
            <p:ph sz="quarter" idx="13"/>
          </p:nvPr>
        </p:nvSpPr>
        <p:spPr/>
        <p:txBody>
          <a:bodyPr/>
          <a:lstStyle/>
          <a:p>
            <a:r>
              <a:rPr lang="en-US" dirty="0"/>
              <a:t>Modern retailers are upgrading their private-label programs to offer close substitutes for branded products.</a:t>
            </a:r>
          </a:p>
          <a:p>
            <a:r>
              <a:rPr lang="en-US" dirty="0"/>
              <a:t>Retailers need to decide whether to affiliate their private-label brand with the store very clearly or use a hands-off strategy.</a:t>
            </a:r>
          </a:p>
          <a:p>
            <a:r>
              <a:rPr lang="en-US" dirty="0"/>
              <a:t>Retailers enjoy much higher gross-margins with private-label brands.</a:t>
            </a:r>
          </a:p>
        </p:txBody>
      </p:sp>
    </p:spTree>
    <p:extLst>
      <p:ext uri="{BB962C8B-B14F-4D97-AF65-F5344CB8AC3E}">
        <p14:creationId xmlns:p14="http://schemas.microsoft.com/office/powerpoint/2010/main" val="42280919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1"/>
                </a:solidFill>
                <a:latin typeface="Times" charset="0"/>
                <a:ea typeface="Times" charset="0"/>
                <a:cs typeface="Times" charset="0"/>
              </a:rPr>
              <a:t>Agenda</a:t>
            </a:r>
            <a:r>
              <a:rPr lang="en-US" dirty="0"/>
              <a:t>	</a:t>
            </a:r>
          </a:p>
        </p:txBody>
      </p:sp>
      <p:sp>
        <p:nvSpPr>
          <p:cNvPr id="3" name="Content Placeholder 2"/>
          <p:cNvSpPr>
            <a:spLocks noGrp="1"/>
          </p:cNvSpPr>
          <p:nvPr>
            <p:ph sz="quarter" idx="13"/>
          </p:nvPr>
        </p:nvSpPr>
        <p:spPr/>
        <p:txBody>
          <a:bodyPr>
            <a:normAutofit fontScale="92500" lnSpcReduction="20000"/>
          </a:bodyPr>
          <a:lstStyle/>
          <a:p>
            <a:r>
              <a:rPr lang="en-US" dirty="0"/>
              <a:t>Learning objectives</a:t>
            </a:r>
          </a:p>
          <a:p>
            <a:r>
              <a:rPr lang="en-US" dirty="0"/>
              <a:t>The nature of retailing</a:t>
            </a:r>
          </a:p>
          <a:p>
            <a:r>
              <a:rPr lang="en-US" dirty="0"/>
              <a:t>The retail landscape</a:t>
            </a:r>
          </a:p>
          <a:p>
            <a:r>
              <a:rPr lang="en-US" dirty="0"/>
              <a:t>Retail positioning strategies</a:t>
            </a:r>
          </a:p>
          <a:p>
            <a:r>
              <a:rPr lang="en-US" dirty="0"/>
              <a:t>Retail channels</a:t>
            </a:r>
          </a:p>
          <a:p>
            <a:r>
              <a:rPr lang="en-US" dirty="0"/>
              <a:t>Retailer power and its effects</a:t>
            </a:r>
          </a:p>
          <a:p>
            <a:r>
              <a:rPr lang="en-US" dirty="0">
                <a:solidFill>
                  <a:schemeClr val="accent1"/>
                </a:solidFill>
              </a:rPr>
              <a:t>Retailing structures and strategies</a:t>
            </a:r>
          </a:p>
          <a:p>
            <a:r>
              <a:rPr lang="en-US" dirty="0"/>
              <a:t>Take-</a:t>
            </a:r>
            <a:r>
              <a:rPr lang="en-US" dirty="0" err="1"/>
              <a:t>aways</a:t>
            </a:r>
            <a:endParaRPr lang="en-US" dirty="0"/>
          </a:p>
        </p:txBody>
      </p:sp>
    </p:spTree>
    <p:extLst>
      <p:ext uri="{BB962C8B-B14F-4D97-AF65-F5344CB8AC3E}">
        <p14:creationId xmlns:p14="http://schemas.microsoft.com/office/powerpoint/2010/main" val="21307698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dirty="0">
                <a:solidFill>
                  <a:schemeClr val="accent1"/>
                </a:solidFill>
              </a:rPr>
              <a:t>Retailing structures and strategies</a:t>
            </a:r>
            <a:r>
              <a:rPr lang="en-US" sz="4000" b="1" dirty="0"/>
              <a:t>	</a:t>
            </a:r>
          </a:p>
        </p:txBody>
      </p:sp>
      <p:sp>
        <p:nvSpPr>
          <p:cNvPr id="3" name="Content Placeholder 2"/>
          <p:cNvSpPr>
            <a:spLocks noGrp="1"/>
          </p:cNvSpPr>
          <p:nvPr>
            <p:ph sz="quarter" idx="13"/>
          </p:nvPr>
        </p:nvSpPr>
        <p:spPr/>
        <p:txBody>
          <a:bodyPr>
            <a:normAutofit/>
          </a:bodyPr>
          <a:lstStyle/>
          <a:p>
            <a:r>
              <a:rPr lang="en-US" dirty="0"/>
              <a:t>Retailing is an enormously complex and varied enterprise the world over. As the key channel member in direct contact with the end-user, the retailer’s actions are critical to the success of the marketing channel. </a:t>
            </a:r>
          </a:p>
          <a:p>
            <a:pPr lvl="1"/>
            <a:r>
              <a:rPr lang="en-US" dirty="0"/>
              <a:t>Power and coordination issues still affect retail channel management.</a:t>
            </a:r>
          </a:p>
          <a:p>
            <a:pPr lvl="1"/>
            <a:r>
              <a:rPr lang="en-US" dirty="0"/>
              <a:t>Manufacturers respond by building and maintaining strong brands and by bearing the cost of more channel flows. </a:t>
            </a:r>
          </a:p>
        </p:txBody>
      </p:sp>
    </p:spTree>
    <p:extLst>
      <p:ext uri="{BB962C8B-B14F-4D97-AF65-F5344CB8AC3E}">
        <p14:creationId xmlns:p14="http://schemas.microsoft.com/office/powerpoint/2010/main" val="19947104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1"/>
                </a:solidFill>
                <a:latin typeface="Times" charset="0"/>
                <a:ea typeface="Times" charset="0"/>
                <a:cs typeface="Times" charset="0"/>
              </a:rPr>
              <a:t>Agenda</a:t>
            </a:r>
            <a:r>
              <a:rPr lang="en-US" dirty="0"/>
              <a:t>	</a:t>
            </a:r>
          </a:p>
        </p:txBody>
      </p:sp>
      <p:sp>
        <p:nvSpPr>
          <p:cNvPr id="3" name="Content Placeholder 2"/>
          <p:cNvSpPr>
            <a:spLocks noGrp="1"/>
          </p:cNvSpPr>
          <p:nvPr>
            <p:ph sz="quarter" idx="13"/>
          </p:nvPr>
        </p:nvSpPr>
        <p:spPr/>
        <p:txBody>
          <a:bodyPr>
            <a:normAutofit fontScale="92500" lnSpcReduction="20000"/>
          </a:bodyPr>
          <a:lstStyle/>
          <a:p>
            <a:r>
              <a:rPr lang="en-US" dirty="0"/>
              <a:t>Learning objectives</a:t>
            </a:r>
          </a:p>
          <a:p>
            <a:r>
              <a:rPr lang="en-US" dirty="0"/>
              <a:t>The nature of retailing</a:t>
            </a:r>
          </a:p>
          <a:p>
            <a:r>
              <a:rPr lang="en-US" dirty="0"/>
              <a:t>The retail landscape</a:t>
            </a:r>
          </a:p>
          <a:p>
            <a:r>
              <a:rPr lang="en-US" dirty="0"/>
              <a:t>Retail positioning strategies</a:t>
            </a:r>
          </a:p>
          <a:p>
            <a:r>
              <a:rPr lang="en-US" dirty="0"/>
              <a:t>Retail channels</a:t>
            </a:r>
          </a:p>
          <a:p>
            <a:r>
              <a:rPr lang="en-US" dirty="0"/>
              <a:t>Retailer power and its effects</a:t>
            </a:r>
          </a:p>
          <a:p>
            <a:r>
              <a:rPr lang="en-US" dirty="0"/>
              <a:t>Retailing structures and strategies</a:t>
            </a:r>
          </a:p>
          <a:p>
            <a:r>
              <a:rPr lang="en-US" dirty="0">
                <a:solidFill>
                  <a:schemeClr val="accent1"/>
                </a:solidFill>
              </a:rPr>
              <a:t>Take-</a:t>
            </a:r>
            <a:r>
              <a:rPr lang="en-US" dirty="0" err="1">
                <a:solidFill>
                  <a:schemeClr val="accent1"/>
                </a:solidFill>
              </a:rPr>
              <a:t>aways</a:t>
            </a:r>
            <a:endParaRPr lang="en-US" dirty="0">
              <a:solidFill>
                <a:schemeClr val="accent1"/>
              </a:solidFill>
            </a:endParaRPr>
          </a:p>
        </p:txBody>
      </p:sp>
    </p:spTree>
    <p:extLst>
      <p:ext uri="{BB962C8B-B14F-4D97-AF65-F5344CB8AC3E}">
        <p14:creationId xmlns:p14="http://schemas.microsoft.com/office/powerpoint/2010/main" val="17199304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solidFill>
                  <a:schemeClr val="accent1"/>
                </a:solidFill>
              </a:rPr>
              <a:t>Take-</a:t>
            </a:r>
            <a:r>
              <a:rPr lang="en-US" b="1" dirty="0" err="1">
                <a:solidFill>
                  <a:schemeClr val="accent1"/>
                </a:solidFill>
              </a:rPr>
              <a:t>aways</a:t>
            </a:r>
            <a:r>
              <a:rPr lang="en-US" dirty="0"/>
              <a:t>	</a:t>
            </a:r>
          </a:p>
        </p:txBody>
      </p:sp>
      <p:sp>
        <p:nvSpPr>
          <p:cNvPr id="3" name="Content Placeholder 2"/>
          <p:cNvSpPr>
            <a:spLocks noGrp="1"/>
          </p:cNvSpPr>
          <p:nvPr>
            <p:ph sz="quarter" idx="13"/>
          </p:nvPr>
        </p:nvSpPr>
        <p:spPr>
          <a:xfrm>
            <a:off x="685800" y="1837766"/>
            <a:ext cx="10394707" cy="3536820"/>
          </a:xfrm>
        </p:spPr>
        <p:txBody>
          <a:bodyPr>
            <a:normAutofit fontScale="85000" lnSpcReduction="20000"/>
          </a:bodyPr>
          <a:lstStyle/>
          <a:p>
            <a:r>
              <a:rPr lang="en-US" dirty="0"/>
              <a:t>Retailing is the set of activities involved in selling goods and services to end-users for personal consumption. </a:t>
            </a:r>
          </a:p>
          <a:p>
            <a:r>
              <a:rPr lang="en-US" dirty="0"/>
              <a:t>Retailers can be classified by size, ownership arrangements, breadth and depth of assortments, and service levels.</a:t>
            </a:r>
          </a:p>
          <a:p>
            <a:r>
              <a:rPr lang="en-US" dirty="0"/>
              <a:t>A retail positioning strategy involves both cost- side and demand-side decisions. </a:t>
            </a:r>
          </a:p>
          <a:p>
            <a:pPr lvl="1"/>
            <a:r>
              <a:rPr lang="en-US" dirty="0"/>
              <a:t>On the cost side, the retailer must decide in general whether to emphasize </a:t>
            </a:r>
            <a:r>
              <a:rPr lang="en-US" i="1" dirty="0"/>
              <a:t>high margin</a:t>
            </a:r>
            <a:r>
              <a:rPr lang="en-US" dirty="0"/>
              <a:t> or </a:t>
            </a:r>
            <a:r>
              <a:rPr lang="en-US" i="1" dirty="0"/>
              <a:t>high merchandise turnover</a:t>
            </a:r>
            <a:r>
              <a:rPr lang="en-US" dirty="0"/>
              <a:t> more; both are financially beneficial, but it is extremely difficult to achieve both together.</a:t>
            </a:r>
          </a:p>
          <a:p>
            <a:pPr lvl="1"/>
            <a:r>
              <a:rPr lang="en-US" dirty="0"/>
              <a:t>On the demand side, the retailer must choose which service outputs to provide to the target consumer segment(s).</a:t>
            </a:r>
          </a:p>
          <a:p>
            <a:pPr lvl="1"/>
            <a:r>
              <a:rPr lang="en-US" dirty="0"/>
              <a:t>Together, the cost-side and demand-side decisions the retailer makes constitute its </a:t>
            </a:r>
            <a:r>
              <a:rPr lang="en-US" i="1" dirty="0"/>
              <a:t>retail position</a:t>
            </a:r>
            <a:r>
              <a:rPr lang="en-US" dirty="0"/>
              <a:t>.</a:t>
            </a:r>
          </a:p>
          <a:p>
            <a:pPr marL="457200" lvl="1" indent="0">
              <a:buNone/>
            </a:pPr>
            <a:endParaRPr lang="en-US" dirty="0"/>
          </a:p>
        </p:txBody>
      </p:sp>
    </p:spTree>
    <p:extLst>
      <p:ext uri="{BB962C8B-B14F-4D97-AF65-F5344CB8AC3E}">
        <p14:creationId xmlns:p14="http://schemas.microsoft.com/office/powerpoint/2010/main" val="14091855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Take-</a:t>
            </a:r>
            <a:r>
              <a:rPr lang="en-US" dirty="0" err="1"/>
              <a:t>aways</a:t>
            </a:r>
            <a:endParaRPr lang="en-US" dirty="0"/>
          </a:p>
        </p:txBody>
      </p:sp>
      <p:sp>
        <p:nvSpPr>
          <p:cNvPr id="3" name="Content Placeholder 2"/>
          <p:cNvSpPr>
            <a:spLocks noGrp="1"/>
          </p:cNvSpPr>
          <p:nvPr>
            <p:ph sz="quarter" idx="13"/>
          </p:nvPr>
        </p:nvSpPr>
        <p:spPr/>
        <p:txBody>
          <a:bodyPr>
            <a:normAutofit fontScale="92500" lnSpcReduction="10000"/>
          </a:bodyPr>
          <a:lstStyle/>
          <a:p>
            <a:pPr lvl="0"/>
            <a:endParaRPr lang="en-US" dirty="0"/>
          </a:p>
          <a:p>
            <a:pPr lvl="0"/>
            <a:r>
              <a:rPr lang="en-US" dirty="0"/>
              <a:t>Retailing strategically involves:</a:t>
            </a:r>
          </a:p>
          <a:p>
            <a:pPr lvl="1"/>
            <a:r>
              <a:rPr lang="en-US" dirty="0"/>
              <a:t>Managing a multi-channel shopping experience that is increasingly demanded by consumers.</a:t>
            </a:r>
          </a:p>
          <a:p>
            <a:pPr lvl="2"/>
            <a:r>
              <a:rPr lang="en-US" dirty="0"/>
              <a:t>The Internet is a well-established and growing retail channel, as well as an enabler of shopping through other outlets.</a:t>
            </a:r>
          </a:p>
          <a:p>
            <a:pPr lvl="2"/>
            <a:r>
              <a:rPr lang="en-US" dirty="0"/>
              <a:t>Direct selling provides an alternative method of going to market when close interpersonal ties are crucial to building and maintaining consumer relationships.</a:t>
            </a:r>
          </a:p>
          <a:p>
            <a:pPr lvl="2"/>
            <a:r>
              <a:rPr lang="en-US" dirty="0"/>
              <a:t>In hybrid shopping, consumers use more than one retail outlet to complete their shopping experience, which requires special skill to avoid channel conflict.</a:t>
            </a:r>
          </a:p>
          <a:p>
            <a:endParaRPr lang="en-US" dirty="0"/>
          </a:p>
        </p:txBody>
      </p:sp>
    </p:spTree>
    <p:extLst>
      <p:ext uri="{BB962C8B-B14F-4D97-AF65-F5344CB8AC3E}">
        <p14:creationId xmlns:p14="http://schemas.microsoft.com/office/powerpoint/2010/main" val="4247713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solidFill>
                  <a:schemeClr val="accent1"/>
                </a:solidFill>
              </a:rPr>
              <a:t>The nature of retailing</a:t>
            </a:r>
            <a:endParaRPr lang="en-US" b="1" dirty="0"/>
          </a:p>
        </p:txBody>
      </p:sp>
      <p:sp>
        <p:nvSpPr>
          <p:cNvPr id="3" name="Content Placeholder 2"/>
          <p:cNvSpPr>
            <a:spLocks noGrp="1"/>
          </p:cNvSpPr>
          <p:nvPr>
            <p:ph sz="quarter" idx="13"/>
          </p:nvPr>
        </p:nvSpPr>
        <p:spPr/>
        <p:txBody>
          <a:bodyPr/>
          <a:lstStyle/>
          <a:p>
            <a:r>
              <a:rPr lang="en-US" dirty="0"/>
              <a:t>Merriam-</a:t>
            </a:r>
            <a:r>
              <a:rPr lang="en-US" dirty="0" err="1"/>
              <a:t>webster’s</a:t>
            </a:r>
            <a:r>
              <a:rPr lang="en-US" dirty="0"/>
              <a:t> dictionary defines retailing as “the activities involved in the selling of goods to ultimate consumers for personal or household consumption.”</a:t>
            </a:r>
          </a:p>
          <a:p>
            <a:pPr lvl="1"/>
            <a:r>
              <a:rPr lang="en-US" dirty="0"/>
              <a:t>In a retail sale, the buyer is the ultimate consumer.</a:t>
            </a:r>
          </a:p>
          <a:p>
            <a:pPr lvl="1"/>
            <a:r>
              <a:rPr lang="en-US" dirty="0"/>
              <a:t>Retailing accounts for substantial portion of the U.S. and world economy. </a:t>
            </a:r>
          </a:p>
        </p:txBody>
      </p:sp>
    </p:spTree>
    <p:extLst>
      <p:ext uri="{BB962C8B-B14F-4D97-AF65-F5344CB8AC3E}">
        <p14:creationId xmlns:p14="http://schemas.microsoft.com/office/powerpoint/2010/main" val="5991014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Take-</a:t>
            </a:r>
            <a:r>
              <a:rPr lang="en-US" dirty="0" err="1"/>
              <a:t>aways</a:t>
            </a:r>
            <a:endParaRPr lang="en-US" dirty="0"/>
          </a:p>
        </p:txBody>
      </p:sp>
      <p:sp>
        <p:nvSpPr>
          <p:cNvPr id="3" name="Content Placeholder 2"/>
          <p:cNvSpPr>
            <a:spLocks noGrp="1"/>
          </p:cNvSpPr>
          <p:nvPr>
            <p:ph sz="quarter" idx="13"/>
          </p:nvPr>
        </p:nvSpPr>
        <p:spPr/>
        <p:txBody>
          <a:bodyPr/>
          <a:lstStyle/>
          <a:p>
            <a:pPr lvl="1"/>
            <a:r>
              <a:rPr lang="en-US" dirty="0"/>
              <a:t>Recognition at the manufacturer level of the continued power of retailers in market. Powerful retailers use many tools to further their interests, including:</a:t>
            </a:r>
          </a:p>
          <a:p>
            <a:pPr lvl="2"/>
            <a:r>
              <a:rPr lang="en-US" dirty="0"/>
              <a:t>Forward buying on deals.</a:t>
            </a:r>
          </a:p>
          <a:p>
            <a:pPr lvl="2"/>
            <a:r>
              <a:rPr lang="en-US" dirty="0"/>
              <a:t>Slotting allowances.</a:t>
            </a:r>
          </a:p>
          <a:p>
            <a:pPr lvl="2"/>
            <a:r>
              <a:rPr lang="en-US" dirty="0"/>
              <a:t>Failure fees.</a:t>
            </a:r>
          </a:p>
          <a:p>
            <a:pPr lvl="2"/>
            <a:r>
              <a:rPr lang="en-US" dirty="0"/>
              <a:t>Private branding.</a:t>
            </a:r>
          </a:p>
          <a:p>
            <a:endParaRPr lang="en-US" dirty="0"/>
          </a:p>
        </p:txBody>
      </p:sp>
    </p:spTree>
    <p:extLst>
      <p:ext uri="{BB962C8B-B14F-4D97-AF65-F5344CB8AC3E}">
        <p14:creationId xmlns:p14="http://schemas.microsoft.com/office/powerpoint/2010/main" val="1093774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solidFill>
                  <a:schemeClr val="accent1"/>
                </a:solidFill>
              </a:rPr>
              <a:t>Classification of retailers</a:t>
            </a:r>
          </a:p>
        </p:txBody>
      </p:sp>
      <p:sp>
        <p:nvSpPr>
          <p:cNvPr id="3" name="Content Placeholder 2"/>
          <p:cNvSpPr>
            <a:spLocks noGrp="1"/>
          </p:cNvSpPr>
          <p:nvPr>
            <p:ph sz="quarter" idx="13"/>
          </p:nvPr>
        </p:nvSpPr>
        <p:spPr/>
        <p:txBody>
          <a:bodyPr/>
          <a:lstStyle/>
          <a:p>
            <a:r>
              <a:rPr lang="en-US" dirty="0"/>
              <a:t>Retail establishments vary in size, ownership arrangements, breadth and depth of assortments provided, and service levels.</a:t>
            </a:r>
          </a:p>
          <a:p>
            <a:r>
              <a:rPr lang="en-US" dirty="0"/>
              <a:t>Major retail formats:</a:t>
            </a:r>
          </a:p>
          <a:p>
            <a:pPr lvl="1"/>
            <a:r>
              <a:rPr lang="en-US" dirty="0"/>
              <a:t>Supermarkets: self-service stores that traditionally specialized in food retailing but has now changed to food and non food items.</a:t>
            </a:r>
          </a:p>
          <a:p>
            <a:pPr lvl="2"/>
            <a:r>
              <a:rPr lang="en-US" dirty="0"/>
              <a:t>Private Label Merchandize</a:t>
            </a:r>
          </a:p>
          <a:p>
            <a:pPr lvl="2"/>
            <a:r>
              <a:rPr lang="en-US" dirty="0"/>
              <a:t>Hypermarkets or supercenters </a:t>
            </a:r>
          </a:p>
        </p:txBody>
      </p:sp>
    </p:spTree>
    <p:extLst>
      <p:ext uri="{BB962C8B-B14F-4D97-AF65-F5344CB8AC3E}">
        <p14:creationId xmlns:p14="http://schemas.microsoft.com/office/powerpoint/2010/main" val="955299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a:solidFill>
                  <a:schemeClr val="accent1"/>
                </a:solidFill>
              </a:rPr>
              <a:t>Example: the limited assortment at </a:t>
            </a:r>
            <a:r>
              <a:rPr lang="en-US" sz="3200" b="1" dirty="0" err="1">
                <a:solidFill>
                  <a:schemeClr val="accent1"/>
                </a:solidFill>
              </a:rPr>
              <a:t>aldi</a:t>
            </a:r>
            <a:r>
              <a:rPr lang="en-US" sz="3200" b="1" dirty="0">
                <a:solidFill>
                  <a:schemeClr val="accent1"/>
                </a:solidFill>
              </a:rPr>
              <a:t> (</a:t>
            </a:r>
            <a:r>
              <a:rPr lang="en-US" sz="3200" b="1" dirty="0" err="1">
                <a:solidFill>
                  <a:schemeClr val="accent1"/>
                </a:solidFill>
              </a:rPr>
              <a:t>germany</a:t>
            </a:r>
            <a:r>
              <a:rPr lang="en-US" sz="3200" b="1" dirty="0">
                <a:solidFill>
                  <a:schemeClr val="accent1"/>
                </a:solidFill>
              </a:rPr>
              <a:t>/</a:t>
            </a:r>
            <a:r>
              <a:rPr lang="en-US" sz="3200" b="1" dirty="0" err="1">
                <a:solidFill>
                  <a:schemeClr val="accent1"/>
                </a:solidFill>
              </a:rPr>
              <a:t>usa</a:t>
            </a:r>
            <a:r>
              <a:rPr lang="en-US" sz="3200" b="1" dirty="0">
                <a:solidFill>
                  <a:schemeClr val="accent1"/>
                </a:solidFill>
              </a:rPr>
              <a:t>/</a:t>
            </a:r>
            <a:r>
              <a:rPr lang="en-US" sz="3200" b="1" dirty="0" err="1">
                <a:solidFill>
                  <a:schemeClr val="accent1"/>
                </a:solidFill>
              </a:rPr>
              <a:t>globaL</a:t>
            </a:r>
            <a:r>
              <a:rPr lang="en-US" sz="3200" b="1" dirty="0">
                <a:solidFill>
                  <a:schemeClr val="accent1"/>
                </a:solidFill>
              </a:rPr>
              <a:t>)</a:t>
            </a:r>
            <a:endParaRPr lang="en-US" sz="3200" dirty="0"/>
          </a:p>
        </p:txBody>
      </p:sp>
      <p:sp>
        <p:nvSpPr>
          <p:cNvPr id="3" name="Content Placeholder 2"/>
          <p:cNvSpPr>
            <a:spLocks noGrp="1"/>
          </p:cNvSpPr>
          <p:nvPr>
            <p:ph sz="quarter" idx="13"/>
          </p:nvPr>
        </p:nvSpPr>
        <p:spPr>
          <a:xfrm>
            <a:off x="685801" y="1394853"/>
            <a:ext cx="10394707" cy="3311189"/>
          </a:xfrm>
        </p:spPr>
        <p:txBody>
          <a:bodyPr/>
          <a:lstStyle/>
          <a:p>
            <a:r>
              <a:rPr lang="en-US" sz="1800" dirty="0"/>
              <a:t>Founded in 1914, </a:t>
            </a:r>
            <a:r>
              <a:rPr lang="en-US" sz="1800" dirty="0" err="1"/>
              <a:t>aldi</a:t>
            </a:r>
            <a:r>
              <a:rPr lang="en-US" sz="1800" dirty="0"/>
              <a:t> maintains more than 10,000 stores globally, and expects to operate nearly 1,400 stores in the U.S. soon and has plans to expand to 2,500 stores by 2022. the limited selection has enabled </a:t>
            </a:r>
            <a:r>
              <a:rPr lang="en-US" sz="1800" dirty="0" err="1"/>
              <a:t>aldi</a:t>
            </a:r>
            <a:r>
              <a:rPr lang="en-US" sz="1800" dirty="0"/>
              <a:t> to keep its operating costs low, and it passes on those savings to consumers, such that it charges prices that are about 17 percent lower than </a:t>
            </a:r>
            <a:r>
              <a:rPr lang="en-US" sz="1800" dirty="0" err="1"/>
              <a:t>walmart’s</a:t>
            </a:r>
            <a:r>
              <a:rPr lang="en-US" sz="1800" dirty="0"/>
              <a:t>. the efficient operations and low operating costs result from its frequent turnover, smaller storefronts, etc. </a:t>
            </a:r>
          </a:p>
        </p:txBody>
      </p:sp>
    </p:spTree>
    <p:extLst>
      <p:ext uri="{BB962C8B-B14F-4D97-AF65-F5344CB8AC3E}">
        <p14:creationId xmlns:p14="http://schemas.microsoft.com/office/powerpoint/2010/main" val="644495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solidFill>
                  <a:schemeClr val="accent1"/>
                </a:solidFill>
              </a:rPr>
              <a:t>Classification of retailers</a:t>
            </a:r>
            <a:endParaRPr lang="en-US" dirty="0"/>
          </a:p>
        </p:txBody>
      </p:sp>
      <p:sp>
        <p:nvSpPr>
          <p:cNvPr id="3" name="Content Placeholder 2"/>
          <p:cNvSpPr>
            <a:spLocks noGrp="1"/>
          </p:cNvSpPr>
          <p:nvPr>
            <p:ph sz="quarter" idx="13"/>
          </p:nvPr>
        </p:nvSpPr>
        <p:spPr>
          <a:xfrm>
            <a:off x="800100" y="1534759"/>
            <a:ext cx="10394707" cy="3311189"/>
          </a:xfrm>
        </p:spPr>
        <p:txBody>
          <a:bodyPr/>
          <a:lstStyle/>
          <a:p>
            <a:r>
              <a:rPr lang="en-US" dirty="0"/>
              <a:t>Warehouse clubs: warehouse clubs such as Sam’s club or Costco were initially targeted at small businesses. They sold wholesale quantities at a discounted ”wholesale” price, in a retail format. Warehouse clubs typically charge a membership fee, which becomes an important and significant revenue stream for these retailers, and they restrict their offerings to members. </a:t>
            </a:r>
          </a:p>
        </p:txBody>
      </p:sp>
    </p:spTree>
    <p:extLst>
      <p:ext uri="{BB962C8B-B14F-4D97-AF65-F5344CB8AC3E}">
        <p14:creationId xmlns:p14="http://schemas.microsoft.com/office/powerpoint/2010/main" val="186802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solidFill>
                  <a:schemeClr val="accent1"/>
                </a:solidFill>
              </a:rPr>
              <a:t>Classification of retailers</a:t>
            </a:r>
            <a:endParaRPr lang="en-US" dirty="0"/>
          </a:p>
        </p:txBody>
      </p:sp>
      <p:sp>
        <p:nvSpPr>
          <p:cNvPr id="3" name="Content Placeholder 2"/>
          <p:cNvSpPr>
            <a:spLocks noGrp="1"/>
          </p:cNvSpPr>
          <p:nvPr>
            <p:ph sz="quarter" idx="13"/>
          </p:nvPr>
        </p:nvSpPr>
        <p:spPr>
          <a:xfrm>
            <a:off x="685801" y="1318930"/>
            <a:ext cx="10394707" cy="3311189"/>
          </a:xfrm>
        </p:spPr>
        <p:txBody>
          <a:bodyPr>
            <a:normAutofit/>
          </a:bodyPr>
          <a:lstStyle/>
          <a:p>
            <a:r>
              <a:rPr lang="en-US" sz="1800" dirty="0"/>
              <a:t>Department stores: as the name suggests, department stores are organized into departments, offering a wide assortment of products and services. They first arrived in the scene in the nineteenth century, providing clothing, shoes, electronics, jewelry, furniture, etc., In a single location. This format appears to be entering a decline stage, such that many of the retailers that once anchored shopping malls, such as </a:t>
            </a:r>
            <a:r>
              <a:rPr lang="en-US" sz="1800" dirty="0" err="1"/>
              <a:t>JCPEnney</a:t>
            </a:r>
            <a:r>
              <a:rPr lang="en-US" sz="1800" dirty="0"/>
              <a:t>, </a:t>
            </a:r>
            <a:r>
              <a:rPr lang="en-US" sz="1800" dirty="0" err="1"/>
              <a:t>macy’s</a:t>
            </a:r>
            <a:r>
              <a:rPr lang="en-US" sz="1800" dirty="0"/>
              <a:t> and Sears, are shutting their doors. </a:t>
            </a:r>
          </a:p>
        </p:txBody>
      </p:sp>
    </p:spTree>
    <p:extLst>
      <p:ext uri="{BB962C8B-B14F-4D97-AF65-F5344CB8AC3E}">
        <p14:creationId xmlns:p14="http://schemas.microsoft.com/office/powerpoint/2010/main" val="182051327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E3530EC-BA5B-407C-9B36-00820F39551C}"/>
    </a:ext>
  </a:extLst>
</a:theme>
</file>

<file path=docProps/app.xml><?xml version="1.0" encoding="utf-8"?>
<Properties xmlns="http://schemas.openxmlformats.org/officeDocument/2006/extended-properties" xmlns:vt="http://schemas.openxmlformats.org/officeDocument/2006/docPropsVTypes">
  <Template>Main Event</Template>
  <TotalTime>1696</TotalTime>
  <Words>2907</Words>
  <Application>Microsoft Office PowerPoint</Application>
  <PresentationFormat>Widescreen</PresentationFormat>
  <Paragraphs>227</Paragraphs>
  <Slides>50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Arial</vt:lpstr>
      <vt:lpstr>Rockwell</vt:lpstr>
      <vt:lpstr>Times</vt:lpstr>
      <vt:lpstr>Times New Roman Regular</vt:lpstr>
      <vt:lpstr>Main Event</vt:lpstr>
      <vt:lpstr>Chapter 6 retailing structures and strategies</vt:lpstr>
      <vt:lpstr>Agenda </vt:lpstr>
      <vt:lpstr>Learning objectives</vt:lpstr>
      <vt:lpstr>Agenda </vt:lpstr>
      <vt:lpstr>The nature of retailing</vt:lpstr>
      <vt:lpstr>Classification of retailers</vt:lpstr>
      <vt:lpstr>Example: the limited assortment at aldi (germany/usa/globaL)</vt:lpstr>
      <vt:lpstr>Classification of retailers</vt:lpstr>
      <vt:lpstr>Classification of retailers</vt:lpstr>
      <vt:lpstr>Classification of retailers</vt:lpstr>
      <vt:lpstr>Classification of retailers</vt:lpstr>
      <vt:lpstr>Classification of retailers</vt:lpstr>
      <vt:lpstr>Classification of retailers</vt:lpstr>
      <vt:lpstr>Insert table 6.1</vt:lpstr>
      <vt:lpstr>Agenda </vt:lpstr>
      <vt:lpstr>The retail landscape</vt:lpstr>
      <vt:lpstr>Modern shifts and challenges</vt:lpstr>
      <vt:lpstr>Modern shifts and challenges</vt:lpstr>
      <vt:lpstr>Example: Poshmark (USA)</vt:lpstr>
      <vt:lpstr>Example: Boon + gable (SA)</vt:lpstr>
      <vt:lpstr>Agenda </vt:lpstr>
      <vt:lpstr>Retail positioning strategies</vt:lpstr>
      <vt:lpstr>Retail positioning strategies</vt:lpstr>
      <vt:lpstr>Retail positioning strategies</vt:lpstr>
      <vt:lpstr>Retail positioning strategies</vt:lpstr>
      <vt:lpstr>Retail positioning strategies</vt:lpstr>
      <vt:lpstr>Retail positioning strategies</vt:lpstr>
      <vt:lpstr>Retail positioning strategies</vt:lpstr>
      <vt:lpstr>Sales, General, and administrative expenses</vt:lpstr>
      <vt:lpstr>PowerPoint Presentation</vt:lpstr>
      <vt:lpstr>Agenda </vt:lpstr>
      <vt:lpstr>Retail channels</vt:lpstr>
      <vt:lpstr>Retail channels</vt:lpstr>
      <vt:lpstr>PowerPoint Presentation</vt:lpstr>
      <vt:lpstr>PowerPoint Presentation</vt:lpstr>
      <vt:lpstr>Retail channels</vt:lpstr>
      <vt:lpstr>PowerPoint Presentation</vt:lpstr>
      <vt:lpstr>HYBRID CHannels</vt:lpstr>
      <vt:lpstr>Agenda </vt:lpstr>
      <vt:lpstr>Retailer power and its effects</vt:lpstr>
      <vt:lpstr>PowerPoint Presentation</vt:lpstr>
      <vt:lpstr>Retailer power and its effects</vt:lpstr>
      <vt:lpstr>Retailer power and its effects</vt:lpstr>
      <vt:lpstr>Effects of private branding</vt:lpstr>
      <vt:lpstr>Agenda </vt:lpstr>
      <vt:lpstr>Retailing structures and strategies </vt:lpstr>
      <vt:lpstr>Agenda </vt:lpstr>
      <vt:lpstr>Take-aways </vt:lpstr>
      <vt:lpstr>Take-aways</vt:lpstr>
      <vt:lpstr>Take-aways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6 retailing structures and strategies</dc:title>
  <dc:creator>STOICAN, PHOEBE D</dc:creator>
  <cp:lastModifiedBy>Del Plato, Mary</cp:lastModifiedBy>
  <cp:revision>27</cp:revision>
  <dcterms:created xsi:type="dcterms:W3CDTF">2019-03-25T00:45:18Z</dcterms:created>
  <dcterms:modified xsi:type="dcterms:W3CDTF">2019-05-23T18:21:06Z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81c070e-054b-4d1c-ba4c-fc70b099192e_Enabled">
    <vt:lpwstr>True</vt:lpwstr>
  </property>
  <property fmtid="{D5CDD505-2E9C-101B-9397-08002B2CF9AE}" pid="3" name="MSIP_Label_181c070e-054b-4d1c-ba4c-fc70b099192e_SiteId">
    <vt:lpwstr>2567d566-604c-408a-8a60-55d0dc9d9d6b</vt:lpwstr>
  </property>
  <property fmtid="{D5CDD505-2E9C-101B-9397-08002B2CF9AE}" pid="4" name="MSIP_Label_181c070e-054b-4d1c-ba4c-fc70b099192e_Owner">
    <vt:lpwstr>Mary.DelPlato@informa.com</vt:lpwstr>
  </property>
  <property fmtid="{D5CDD505-2E9C-101B-9397-08002B2CF9AE}" pid="5" name="MSIP_Label_181c070e-054b-4d1c-ba4c-fc70b099192e_SetDate">
    <vt:lpwstr>2019-05-23T18:20:50.7008881Z</vt:lpwstr>
  </property>
  <property fmtid="{D5CDD505-2E9C-101B-9397-08002B2CF9AE}" pid="6" name="MSIP_Label_181c070e-054b-4d1c-ba4c-fc70b099192e_Name">
    <vt:lpwstr>General</vt:lpwstr>
  </property>
  <property fmtid="{D5CDD505-2E9C-101B-9397-08002B2CF9AE}" pid="7" name="MSIP_Label_181c070e-054b-4d1c-ba4c-fc70b099192e_Application">
    <vt:lpwstr>Microsoft Azure Information Protection</vt:lpwstr>
  </property>
  <property fmtid="{D5CDD505-2E9C-101B-9397-08002B2CF9AE}" pid="8" name="MSIP_Label_181c070e-054b-4d1c-ba4c-fc70b099192e_Extended_MSFT_Method">
    <vt:lpwstr>Automatic</vt:lpwstr>
  </property>
  <property fmtid="{D5CDD505-2E9C-101B-9397-08002B2CF9AE}" pid="9" name="MSIP_Label_2bbab825-a111-45e4-86a1-18cee0005896_Enabled">
    <vt:lpwstr>True</vt:lpwstr>
  </property>
  <property fmtid="{D5CDD505-2E9C-101B-9397-08002B2CF9AE}" pid="10" name="MSIP_Label_2bbab825-a111-45e4-86a1-18cee0005896_SiteId">
    <vt:lpwstr>2567d566-604c-408a-8a60-55d0dc9d9d6b</vt:lpwstr>
  </property>
  <property fmtid="{D5CDD505-2E9C-101B-9397-08002B2CF9AE}" pid="11" name="MSIP_Label_2bbab825-a111-45e4-86a1-18cee0005896_Owner">
    <vt:lpwstr>Mary.DelPlato@informa.com</vt:lpwstr>
  </property>
  <property fmtid="{D5CDD505-2E9C-101B-9397-08002B2CF9AE}" pid="12" name="MSIP_Label_2bbab825-a111-45e4-86a1-18cee0005896_SetDate">
    <vt:lpwstr>2019-05-23T18:20:50.7008881Z</vt:lpwstr>
  </property>
  <property fmtid="{D5CDD505-2E9C-101B-9397-08002B2CF9AE}" pid="13" name="MSIP_Label_2bbab825-a111-45e4-86a1-18cee0005896_Name">
    <vt:lpwstr>Un-restricted</vt:lpwstr>
  </property>
  <property fmtid="{D5CDD505-2E9C-101B-9397-08002B2CF9AE}" pid="14" name="MSIP_Label_2bbab825-a111-45e4-86a1-18cee0005896_Application">
    <vt:lpwstr>Microsoft Azure Information Protection</vt:lpwstr>
  </property>
  <property fmtid="{D5CDD505-2E9C-101B-9397-08002B2CF9AE}" pid="15" name="MSIP_Label_2bbab825-a111-45e4-86a1-18cee0005896_Parent">
    <vt:lpwstr>181c070e-054b-4d1c-ba4c-fc70b099192e</vt:lpwstr>
  </property>
  <property fmtid="{D5CDD505-2E9C-101B-9397-08002B2CF9AE}" pid="16" name="MSIP_Label_2bbab825-a111-45e4-86a1-18cee0005896_Extended_MSFT_Method">
    <vt:lpwstr>Automatic</vt:lpwstr>
  </property>
  <property fmtid="{D5CDD505-2E9C-101B-9397-08002B2CF9AE}" pid="17" name="Sensitivity">
    <vt:lpwstr>General Un-restricted</vt:lpwstr>
  </property>
</Properties>
</file>