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6" r:id="rId1"/>
  </p:sldMasterIdLst>
  <p:notesMasterIdLst>
    <p:notesMasterId r:id="rId58"/>
  </p:notesMasterIdLst>
  <p:handoutMasterIdLst>
    <p:handoutMasterId r:id="rId59"/>
  </p:handoutMasterIdLst>
  <p:sldIdLst>
    <p:sldId id="520" r:id="rId2"/>
    <p:sldId id="371" r:id="rId3"/>
    <p:sldId id="425" r:id="rId4"/>
    <p:sldId id="522" r:id="rId5"/>
    <p:sldId id="373" r:id="rId6"/>
    <p:sldId id="521" r:id="rId7"/>
    <p:sldId id="523" r:id="rId8"/>
    <p:sldId id="474" r:id="rId9"/>
    <p:sldId id="374" r:id="rId10"/>
    <p:sldId id="472" r:id="rId11"/>
    <p:sldId id="473" r:id="rId12"/>
    <p:sldId id="511" r:id="rId13"/>
    <p:sldId id="466" r:id="rId14"/>
    <p:sldId id="475" r:id="rId15"/>
    <p:sldId id="525" r:id="rId16"/>
    <p:sldId id="524" r:id="rId17"/>
    <p:sldId id="477" r:id="rId18"/>
    <p:sldId id="478" r:id="rId19"/>
    <p:sldId id="527" r:id="rId20"/>
    <p:sldId id="480" r:id="rId21"/>
    <p:sldId id="481" r:id="rId22"/>
    <p:sldId id="482" r:id="rId23"/>
    <p:sldId id="483" r:id="rId24"/>
    <p:sldId id="485" r:id="rId25"/>
    <p:sldId id="434" r:id="rId26"/>
    <p:sldId id="486" r:id="rId27"/>
    <p:sldId id="487" r:id="rId28"/>
    <p:sldId id="488" r:id="rId29"/>
    <p:sldId id="484" r:id="rId30"/>
    <p:sldId id="489" r:id="rId31"/>
    <p:sldId id="490" r:id="rId32"/>
    <p:sldId id="491" r:id="rId33"/>
    <p:sldId id="492" r:id="rId34"/>
    <p:sldId id="493" r:id="rId35"/>
    <p:sldId id="494" r:id="rId36"/>
    <p:sldId id="495" r:id="rId37"/>
    <p:sldId id="496" r:id="rId38"/>
    <p:sldId id="497" r:id="rId39"/>
    <p:sldId id="498" r:id="rId40"/>
    <p:sldId id="499" r:id="rId41"/>
    <p:sldId id="512" r:id="rId42"/>
    <p:sldId id="500" r:id="rId43"/>
    <p:sldId id="501" r:id="rId44"/>
    <p:sldId id="502" r:id="rId45"/>
    <p:sldId id="503" r:id="rId46"/>
    <p:sldId id="504" r:id="rId47"/>
    <p:sldId id="505" r:id="rId48"/>
    <p:sldId id="506" r:id="rId49"/>
    <p:sldId id="507" r:id="rId50"/>
    <p:sldId id="508" r:id="rId51"/>
    <p:sldId id="510" r:id="rId52"/>
    <p:sldId id="257" r:id="rId53"/>
    <p:sldId id="509" r:id="rId54"/>
    <p:sldId id="513" r:id="rId55"/>
    <p:sldId id="514" r:id="rId56"/>
    <p:sldId id="51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Nevins Casw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5" autoAdjust="0"/>
    <p:restoredTop sz="77507" autoAdjust="0"/>
  </p:normalViewPr>
  <p:slideViewPr>
    <p:cSldViewPr snapToGrid="0" snapToObjects="1">
      <p:cViewPr varScale="1">
        <p:scale>
          <a:sx n="82" d="100"/>
          <a:sy n="82" d="100"/>
        </p:scale>
        <p:origin x="21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FC1A1-BB5E-48A9-A833-5EC7D6DBCDF8}"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238C0516-5F3F-41C2-8F21-714F8E2DD953}">
      <dgm:prSet/>
      <dgm:spPr/>
      <dgm:t>
        <a:bodyPr/>
        <a:lstStyle/>
        <a:p>
          <a:pPr>
            <a:lnSpc>
              <a:spcPct val="100000"/>
            </a:lnSpc>
          </a:pPr>
          <a:r>
            <a:rPr lang="en-US" b="1"/>
            <a:t>Growing markets</a:t>
          </a:r>
          <a:r>
            <a:rPr lang="en-US"/>
            <a:t>, which offer opportunities to many players</a:t>
          </a:r>
        </a:p>
      </dgm:t>
    </dgm:pt>
    <dgm:pt modelId="{86CC4A7E-7859-42DE-B35B-6D99509556E0}" type="parTrans" cxnId="{5A288825-7EB4-412F-81B6-26A5CC4554A7}">
      <dgm:prSet/>
      <dgm:spPr/>
      <dgm:t>
        <a:bodyPr/>
        <a:lstStyle/>
        <a:p>
          <a:endParaRPr lang="en-US"/>
        </a:p>
      </dgm:t>
    </dgm:pt>
    <dgm:pt modelId="{F0B0B3D2-ED87-4A5E-A325-CB045F391270}" type="sibTrans" cxnId="{5A288825-7EB4-412F-81B6-26A5CC4554A7}">
      <dgm:prSet/>
      <dgm:spPr/>
      <dgm:t>
        <a:bodyPr/>
        <a:lstStyle/>
        <a:p>
          <a:pPr>
            <a:lnSpc>
              <a:spcPct val="100000"/>
            </a:lnSpc>
          </a:pPr>
          <a:endParaRPr lang="en-US"/>
        </a:p>
      </dgm:t>
    </dgm:pt>
    <dgm:pt modelId="{B201009B-A83B-4F42-840E-5FA561FBFB4F}">
      <dgm:prSet/>
      <dgm:spPr/>
      <dgm:t>
        <a:bodyPr/>
        <a:lstStyle/>
        <a:p>
          <a:pPr>
            <a:lnSpc>
              <a:spcPct val="100000"/>
            </a:lnSpc>
          </a:pPr>
          <a:r>
            <a:rPr lang="en-US"/>
            <a:t>Markets in which customers perceive the </a:t>
          </a:r>
          <a:r>
            <a:rPr lang="en-US" b="1"/>
            <a:t>product category as differentiated </a:t>
          </a:r>
          <a:r>
            <a:rPr lang="en-US"/>
            <a:t>(so channel members can distinguish their offerings)</a:t>
          </a:r>
        </a:p>
      </dgm:t>
    </dgm:pt>
    <dgm:pt modelId="{E52F7D3A-5FEA-4A95-834F-983DA6E0C967}" type="parTrans" cxnId="{C270B6B6-83D4-4603-9918-82520F2B22E0}">
      <dgm:prSet/>
      <dgm:spPr/>
      <dgm:t>
        <a:bodyPr/>
        <a:lstStyle/>
        <a:p>
          <a:endParaRPr lang="en-US"/>
        </a:p>
      </dgm:t>
    </dgm:pt>
    <dgm:pt modelId="{E484E7F4-AB29-4A49-B9D2-9D40FF5D7273}" type="sibTrans" cxnId="{C270B6B6-83D4-4603-9918-82520F2B22E0}">
      <dgm:prSet/>
      <dgm:spPr/>
      <dgm:t>
        <a:bodyPr/>
        <a:lstStyle/>
        <a:p>
          <a:pPr>
            <a:lnSpc>
              <a:spcPct val="100000"/>
            </a:lnSpc>
          </a:pPr>
          <a:endParaRPr lang="en-US"/>
        </a:p>
      </dgm:t>
    </dgm:pt>
    <dgm:pt modelId="{5C061D3E-CF52-4807-89D8-157235CE3C51}">
      <dgm:prSet/>
      <dgm:spPr/>
      <dgm:t>
        <a:bodyPr/>
        <a:lstStyle/>
        <a:p>
          <a:pPr>
            <a:lnSpc>
              <a:spcPct val="100000"/>
            </a:lnSpc>
          </a:pPr>
          <a:r>
            <a:rPr lang="en-US" dirty="0"/>
            <a:t>Markets in which buyers’ consistent </a:t>
          </a:r>
          <a:r>
            <a:rPr lang="en-US" b="1" dirty="0"/>
            <a:t>purchasing style involves one type of channel </a:t>
          </a:r>
          <a:r>
            <a:rPr lang="en-US" dirty="0"/>
            <a:t>(so customers are less likely to seek competing channels)</a:t>
          </a:r>
        </a:p>
      </dgm:t>
    </dgm:pt>
    <dgm:pt modelId="{D74E7A32-9389-4D65-A5CF-8B88CC310D65}" type="parTrans" cxnId="{52744169-387E-4C30-981B-1CA844139734}">
      <dgm:prSet/>
      <dgm:spPr/>
      <dgm:t>
        <a:bodyPr/>
        <a:lstStyle/>
        <a:p>
          <a:endParaRPr lang="en-US"/>
        </a:p>
      </dgm:t>
    </dgm:pt>
    <dgm:pt modelId="{FD8AD9E4-59D5-4427-B544-5B396F327A77}" type="sibTrans" cxnId="{52744169-387E-4C30-981B-1CA844139734}">
      <dgm:prSet/>
      <dgm:spPr/>
      <dgm:t>
        <a:bodyPr/>
        <a:lstStyle/>
        <a:p>
          <a:pPr>
            <a:lnSpc>
              <a:spcPct val="100000"/>
            </a:lnSpc>
          </a:pPr>
          <a:endParaRPr lang="en-US"/>
        </a:p>
      </dgm:t>
    </dgm:pt>
    <dgm:pt modelId="{6B19EC32-5D8D-4746-A6A1-1B7881144DEC}">
      <dgm:prSet/>
      <dgm:spPr/>
      <dgm:t>
        <a:bodyPr/>
        <a:lstStyle/>
        <a:p>
          <a:pPr>
            <a:lnSpc>
              <a:spcPct val="100000"/>
            </a:lnSpc>
          </a:pPr>
          <a:r>
            <a:rPr lang="en-US"/>
            <a:t>Markets that are </a:t>
          </a:r>
          <a:r>
            <a:rPr lang="en-US" b="1"/>
            <a:t>not dominated by buying groups</a:t>
          </a:r>
          <a:endParaRPr lang="en-US"/>
        </a:p>
      </dgm:t>
    </dgm:pt>
    <dgm:pt modelId="{92357551-3DBB-4D2C-B59F-30A21A2DE299}" type="parTrans" cxnId="{AD25911F-17D9-48A0-9A2C-26B2B1CCD4C9}">
      <dgm:prSet/>
      <dgm:spPr/>
      <dgm:t>
        <a:bodyPr/>
        <a:lstStyle/>
        <a:p>
          <a:endParaRPr lang="en-US"/>
        </a:p>
      </dgm:t>
    </dgm:pt>
    <dgm:pt modelId="{EA9348CF-8D65-4CE0-8A7F-3C8A35FF15AE}" type="sibTrans" cxnId="{AD25911F-17D9-48A0-9A2C-26B2B1CCD4C9}">
      <dgm:prSet/>
      <dgm:spPr/>
      <dgm:t>
        <a:bodyPr/>
        <a:lstStyle/>
        <a:p>
          <a:endParaRPr lang="en-US"/>
        </a:p>
      </dgm:t>
    </dgm:pt>
    <dgm:pt modelId="{86652DEE-6331-4AE7-8B14-E8DFAA272ACF}" type="pres">
      <dgm:prSet presAssocID="{2F9FC1A1-BB5E-48A9-A833-5EC7D6DBCDF8}" presName="root" presStyleCnt="0">
        <dgm:presLayoutVars>
          <dgm:dir/>
          <dgm:resizeHandles val="exact"/>
        </dgm:presLayoutVars>
      </dgm:prSet>
      <dgm:spPr/>
    </dgm:pt>
    <dgm:pt modelId="{ABC7537C-12A2-4F82-A3FF-25AFFE4F1D29}" type="pres">
      <dgm:prSet presAssocID="{238C0516-5F3F-41C2-8F21-714F8E2DD953}" presName="compNode" presStyleCnt="0"/>
      <dgm:spPr/>
    </dgm:pt>
    <dgm:pt modelId="{B29613BE-F0C0-45D7-9711-491DE09CABD8}" type="pres">
      <dgm:prSet presAssocID="{238C0516-5F3F-41C2-8F21-714F8E2DD953}" presName="bgRect" presStyleLbl="bgShp" presStyleIdx="0" presStyleCnt="4"/>
      <dgm:spPr/>
    </dgm:pt>
    <dgm:pt modelId="{4CBAE2C1-3F44-44A1-B205-7FD6AA21F267}" type="pres">
      <dgm:prSet presAssocID="{238C0516-5F3F-41C2-8F21-714F8E2DD9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AB462EF7-1080-4336-9DB8-8E478935058D}" type="pres">
      <dgm:prSet presAssocID="{238C0516-5F3F-41C2-8F21-714F8E2DD953}" presName="spaceRect" presStyleCnt="0"/>
      <dgm:spPr/>
    </dgm:pt>
    <dgm:pt modelId="{2E64F6C4-202D-490C-88CE-01A9BEB59E0C}" type="pres">
      <dgm:prSet presAssocID="{238C0516-5F3F-41C2-8F21-714F8E2DD953}" presName="parTx" presStyleLbl="revTx" presStyleIdx="0" presStyleCnt="4">
        <dgm:presLayoutVars>
          <dgm:chMax val="0"/>
          <dgm:chPref val="0"/>
        </dgm:presLayoutVars>
      </dgm:prSet>
      <dgm:spPr/>
    </dgm:pt>
    <dgm:pt modelId="{9502DEC3-E4A3-485D-A880-CF64364EAE2E}" type="pres">
      <dgm:prSet presAssocID="{F0B0B3D2-ED87-4A5E-A325-CB045F391270}" presName="sibTrans" presStyleCnt="0"/>
      <dgm:spPr/>
    </dgm:pt>
    <dgm:pt modelId="{0C6B04CD-BF03-465C-939E-0A54B10B82D1}" type="pres">
      <dgm:prSet presAssocID="{B201009B-A83B-4F42-840E-5FA561FBFB4F}" presName="compNode" presStyleCnt="0"/>
      <dgm:spPr/>
    </dgm:pt>
    <dgm:pt modelId="{D5D4ECCE-BA4D-4F75-B541-8BC81E7C8F05}" type="pres">
      <dgm:prSet presAssocID="{B201009B-A83B-4F42-840E-5FA561FBFB4F}" presName="bgRect" presStyleLbl="bgShp" presStyleIdx="1" presStyleCnt="4"/>
      <dgm:spPr/>
    </dgm:pt>
    <dgm:pt modelId="{A4B06DCC-F917-42D2-BBE4-AED7B0545317}" type="pres">
      <dgm:prSet presAssocID="{B201009B-A83B-4F42-840E-5FA561FBFB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88F5EE70-3E83-4C89-8145-A2F36B3638E5}" type="pres">
      <dgm:prSet presAssocID="{B201009B-A83B-4F42-840E-5FA561FBFB4F}" presName="spaceRect" presStyleCnt="0"/>
      <dgm:spPr/>
    </dgm:pt>
    <dgm:pt modelId="{5E23F1AF-7147-4D34-8A73-83DE708A8E73}" type="pres">
      <dgm:prSet presAssocID="{B201009B-A83B-4F42-840E-5FA561FBFB4F}" presName="parTx" presStyleLbl="revTx" presStyleIdx="1" presStyleCnt="4">
        <dgm:presLayoutVars>
          <dgm:chMax val="0"/>
          <dgm:chPref val="0"/>
        </dgm:presLayoutVars>
      </dgm:prSet>
      <dgm:spPr/>
    </dgm:pt>
    <dgm:pt modelId="{88206108-641E-4AD6-991F-503845C5C0CC}" type="pres">
      <dgm:prSet presAssocID="{E484E7F4-AB29-4A49-B9D2-9D40FF5D7273}" presName="sibTrans" presStyleCnt="0"/>
      <dgm:spPr/>
    </dgm:pt>
    <dgm:pt modelId="{0E3A3EE8-8FE3-4223-83FB-5CF9832CD6C6}" type="pres">
      <dgm:prSet presAssocID="{5C061D3E-CF52-4807-89D8-157235CE3C51}" presName="compNode" presStyleCnt="0"/>
      <dgm:spPr/>
    </dgm:pt>
    <dgm:pt modelId="{A2887418-A6AD-484C-B274-F245F36DB4DC}" type="pres">
      <dgm:prSet presAssocID="{5C061D3E-CF52-4807-89D8-157235CE3C51}" presName="bgRect" presStyleLbl="bgShp" presStyleIdx="2" presStyleCnt="4"/>
      <dgm:spPr/>
    </dgm:pt>
    <dgm:pt modelId="{713D7F2B-4DD4-4C48-842C-5A8D30AB34E8}" type="pres">
      <dgm:prSet presAssocID="{5C061D3E-CF52-4807-89D8-157235CE3C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0991D6F-7F29-42E9-8929-D16321992739}" type="pres">
      <dgm:prSet presAssocID="{5C061D3E-CF52-4807-89D8-157235CE3C51}" presName="spaceRect" presStyleCnt="0"/>
      <dgm:spPr/>
    </dgm:pt>
    <dgm:pt modelId="{0305769D-C355-4785-995D-B125C1CAB7D5}" type="pres">
      <dgm:prSet presAssocID="{5C061D3E-CF52-4807-89D8-157235CE3C51}" presName="parTx" presStyleLbl="revTx" presStyleIdx="2" presStyleCnt="4">
        <dgm:presLayoutVars>
          <dgm:chMax val="0"/>
          <dgm:chPref val="0"/>
        </dgm:presLayoutVars>
      </dgm:prSet>
      <dgm:spPr/>
    </dgm:pt>
    <dgm:pt modelId="{C235AC54-0C24-4CFC-B850-14809FA060E3}" type="pres">
      <dgm:prSet presAssocID="{FD8AD9E4-59D5-4427-B544-5B396F327A77}" presName="sibTrans" presStyleCnt="0"/>
      <dgm:spPr/>
    </dgm:pt>
    <dgm:pt modelId="{7AD9DE2C-B0FE-4035-840A-400C4B936D7A}" type="pres">
      <dgm:prSet presAssocID="{6B19EC32-5D8D-4746-A6A1-1B7881144DEC}" presName="compNode" presStyleCnt="0"/>
      <dgm:spPr/>
    </dgm:pt>
    <dgm:pt modelId="{5BA94E30-C5DE-411B-9A90-E2540E1C16F9}" type="pres">
      <dgm:prSet presAssocID="{6B19EC32-5D8D-4746-A6A1-1B7881144DEC}" presName="bgRect" presStyleLbl="bgShp" presStyleIdx="3" presStyleCnt="4"/>
      <dgm:spPr/>
    </dgm:pt>
    <dgm:pt modelId="{6AF877ED-6AF7-48A9-AB8E-02397070AFF0}" type="pres">
      <dgm:prSet presAssocID="{6B19EC32-5D8D-4746-A6A1-1B7881144D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6C5E5F55-B3E0-4560-A626-E878BD8B390C}" type="pres">
      <dgm:prSet presAssocID="{6B19EC32-5D8D-4746-A6A1-1B7881144DEC}" presName="spaceRect" presStyleCnt="0"/>
      <dgm:spPr/>
    </dgm:pt>
    <dgm:pt modelId="{AEDF1A35-4196-48E1-B41C-C31829085DDE}" type="pres">
      <dgm:prSet presAssocID="{6B19EC32-5D8D-4746-A6A1-1B7881144DEC}" presName="parTx" presStyleLbl="revTx" presStyleIdx="3" presStyleCnt="4">
        <dgm:presLayoutVars>
          <dgm:chMax val="0"/>
          <dgm:chPref val="0"/>
        </dgm:presLayoutVars>
      </dgm:prSet>
      <dgm:spPr/>
    </dgm:pt>
  </dgm:ptLst>
  <dgm:cxnLst>
    <dgm:cxn modelId="{AD25911F-17D9-48A0-9A2C-26B2B1CCD4C9}" srcId="{2F9FC1A1-BB5E-48A9-A833-5EC7D6DBCDF8}" destId="{6B19EC32-5D8D-4746-A6A1-1B7881144DEC}" srcOrd="3" destOrd="0" parTransId="{92357551-3DBB-4D2C-B59F-30A21A2DE299}" sibTransId="{EA9348CF-8D65-4CE0-8A7F-3C8A35FF15AE}"/>
    <dgm:cxn modelId="{5A288825-7EB4-412F-81B6-26A5CC4554A7}" srcId="{2F9FC1A1-BB5E-48A9-A833-5EC7D6DBCDF8}" destId="{238C0516-5F3F-41C2-8F21-714F8E2DD953}" srcOrd="0" destOrd="0" parTransId="{86CC4A7E-7859-42DE-B35B-6D99509556E0}" sibTransId="{F0B0B3D2-ED87-4A5E-A325-CB045F391270}"/>
    <dgm:cxn modelId="{0AFC6531-086A-4E84-BDF8-01FA33CAC4A8}" type="presOf" srcId="{5C061D3E-CF52-4807-89D8-157235CE3C51}" destId="{0305769D-C355-4785-995D-B125C1CAB7D5}" srcOrd="0" destOrd="0" presId="urn:microsoft.com/office/officeart/2018/2/layout/IconVerticalSolidList"/>
    <dgm:cxn modelId="{AAE94642-8DB9-4C77-8E3F-BF6D02C35D77}" type="presOf" srcId="{B201009B-A83B-4F42-840E-5FA561FBFB4F}" destId="{5E23F1AF-7147-4D34-8A73-83DE708A8E73}" srcOrd="0" destOrd="0" presId="urn:microsoft.com/office/officeart/2018/2/layout/IconVerticalSolidList"/>
    <dgm:cxn modelId="{52744169-387E-4C30-981B-1CA844139734}" srcId="{2F9FC1A1-BB5E-48A9-A833-5EC7D6DBCDF8}" destId="{5C061D3E-CF52-4807-89D8-157235CE3C51}" srcOrd="2" destOrd="0" parTransId="{D74E7A32-9389-4D65-A5CF-8B88CC310D65}" sibTransId="{FD8AD9E4-59D5-4427-B544-5B396F327A77}"/>
    <dgm:cxn modelId="{C576F156-C989-40AA-A65A-767837FB1866}" type="presOf" srcId="{6B19EC32-5D8D-4746-A6A1-1B7881144DEC}" destId="{AEDF1A35-4196-48E1-B41C-C31829085DDE}" srcOrd="0" destOrd="0" presId="urn:microsoft.com/office/officeart/2018/2/layout/IconVerticalSolidList"/>
    <dgm:cxn modelId="{8910637B-FD38-4439-8FCA-40C2C4CD9D8D}" type="presOf" srcId="{238C0516-5F3F-41C2-8F21-714F8E2DD953}" destId="{2E64F6C4-202D-490C-88CE-01A9BEB59E0C}" srcOrd="0" destOrd="0" presId="urn:microsoft.com/office/officeart/2018/2/layout/IconVerticalSolidList"/>
    <dgm:cxn modelId="{1C7A447B-F207-4431-9C1C-A4772CE7AB48}" type="presOf" srcId="{2F9FC1A1-BB5E-48A9-A833-5EC7D6DBCDF8}" destId="{86652DEE-6331-4AE7-8B14-E8DFAA272ACF}" srcOrd="0" destOrd="0" presId="urn:microsoft.com/office/officeart/2018/2/layout/IconVerticalSolidList"/>
    <dgm:cxn modelId="{C270B6B6-83D4-4603-9918-82520F2B22E0}" srcId="{2F9FC1A1-BB5E-48A9-A833-5EC7D6DBCDF8}" destId="{B201009B-A83B-4F42-840E-5FA561FBFB4F}" srcOrd="1" destOrd="0" parTransId="{E52F7D3A-5FEA-4A95-834F-983DA6E0C967}" sibTransId="{E484E7F4-AB29-4A49-B9D2-9D40FF5D7273}"/>
    <dgm:cxn modelId="{73A7762D-0CC6-431C-B54B-004D44E65E78}" type="presParOf" srcId="{86652DEE-6331-4AE7-8B14-E8DFAA272ACF}" destId="{ABC7537C-12A2-4F82-A3FF-25AFFE4F1D29}" srcOrd="0" destOrd="0" presId="urn:microsoft.com/office/officeart/2018/2/layout/IconVerticalSolidList"/>
    <dgm:cxn modelId="{3427AE51-3DDF-4623-8D15-4255B2944DFE}" type="presParOf" srcId="{ABC7537C-12A2-4F82-A3FF-25AFFE4F1D29}" destId="{B29613BE-F0C0-45D7-9711-491DE09CABD8}" srcOrd="0" destOrd="0" presId="urn:microsoft.com/office/officeart/2018/2/layout/IconVerticalSolidList"/>
    <dgm:cxn modelId="{86F4B961-C586-4A35-9031-3D7D7A0B10DA}" type="presParOf" srcId="{ABC7537C-12A2-4F82-A3FF-25AFFE4F1D29}" destId="{4CBAE2C1-3F44-44A1-B205-7FD6AA21F267}" srcOrd="1" destOrd="0" presId="urn:microsoft.com/office/officeart/2018/2/layout/IconVerticalSolidList"/>
    <dgm:cxn modelId="{4AB2208A-2DD0-4DC9-8640-8F04CA8E175F}" type="presParOf" srcId="{ABC7537C-12A2-4F82-A3FF-25AFFE4F1D29}" destId="{AB462EF7-1080-4336-9DB8-8E478935058D}" srcOrd="2" destOrd="0" presId="urn:microsoft.com/office/officeart/2018/2/layout/IconVerticalSolidList"/>
    <dgm:cxn modelId="{4F7FD7E0-0DCA-413F-9F70-1BF07CD7D210}" type="presParOf" srcId="{ABC7537C-12A2-4F82-A3FF-25AFFE4F1D29}" destId="{2E64F6C4-202D-490C-88CE-01A9BEB59E0C}" srcOrd="3" destOrd="0" presId="urn:microsoft.com/office/officeart/2018/2/layout/IconVerticalSolidList"/>
    <dgm:cxn modelId="{D00BC55E-ADA4-4DCD-A881-F41AB7FBC25E}" type="presParOf" srcId="{86652DEE-6331-4AE7-8B14-E8DFAA272ACF}" destId="{9502DEC3-E4A3-485D-A880-CF64364EAE2E}" srcOrd="1" destOrd="0" presId="urn:microsoft.com/office/officeart/2018/2/layout/IconVerticalSolidList"/>
    <dgm:cxn modelId="{0CB939BA-118B-4EA3-818D-A6AD8E0FDFF6}" type="presParOf" srcId="{86652DEE-6331-4AE7-8B14-E8DFAA272ACF}" destId="{0C6B04CD-BF03-465C-939E-0A54B10B82D1}" srcOrd="2" destOrd="0" presId="urn:microsoft.com/office/officeart/2018/2/layout/IconVerticalSolidList"/>
    <dgm:cxn modelId="{A7D5E6BF-2510-48B7-888B-F86021DA7D2A}" type="presParOf" srcId="{0C6B04CD-BF03-465C-939E-0A54B10B82D1}" destId="{D5D4ECCE-BA4D-4F75-B541-8BC81E7C8F05}" srcOrd="0" destOrd="0" presId="urn:microsoft.com/office/officeart/2018/2/layout/IconVerticalSolidList"/>
    <dgm:cxn modelId="{3419CBFF-D2B1-4B9B-9F16-A2A9A7876771}" type="presParOf" srcId="{0C6B04CD-BF03-465C-939E-0A54B10B82D1}" destId="{A4B06DCC-F917-42D2-BBE4-AED7B0545317}" srcOrd="1" destOrd="0" presId="urn:microsoft.com/office/officeart/2018/2/layout/IconVerticalSolidList"/>
    <dgm:cxn modelId="{FF2D7C03-9D01-4910-90C6-F3567476A35C}" type="presParOf" srcId="{0C6B04CD-BF03-465C-939E-0A54B10B82D1}" destId="{88F5EE70-3E83-4C89-8145-A2F36B3638E5}" srcOrd="2" destOrd="0" presId="urn:microsoft.com/office/officeart/2018/2/layout/IconVerticalSolidList"/>
    <dgm:cxn modelId="{0C8B5E9F-0543-4967-B194-504E84B8C1B3}" type="presParOf" srcId="{0C6B04CD-BF03-465C-939E-0A54B10B82D1}" destId="{5E23F1AF-7147-4D34-8A73-83DE708A8E73}" srcOrd="3" destOrd="0" presId="urn:microsoft.com/office/officeart/2018/2/layout/IconVerticalSolidList"/>
    <dgm:cxn modelId="{F1A44735-5B89-4AAA-B3F4-868AAE2293C4}" type="presParOf" srcId="{86652DEE-6331-4AE7-8B14-E8DFAA272ACF}" destId="{88206108-641E-4AD6-991F-503845C5C0CC}" srcOrd="3" destOrd="0" presId="urn:microsoft.com/office/officeart/2018/2/layout/IconVerticalSolidList"/>
    <dgm:cxn modelId="{BFACEF73-FC4C-45AD-B4D5-3EF4FC54E9F1}" type="presParOf" srcId="{86652DEE-6331-4AE7-8B14-E8DFAA272ACF}" destId="{0E3A3EE8-8FE3-4223-83FB-5CF9832CD6C6}" srcOrd="4" destOrd="0" presId="urn:microsoft.com/office/officeart/2018/2/layout/IconVerticalSolidList"/>
    <dgm:cxn modelId="{E8E89418-55D6-4E54-B33D-D30DCD400813}" type="presParOf" srcId="{0E3A3EE8-8FE3-4223-83FB-5CF9832CD6C6}" destId="{A2887418-A6AD-484C-B274-F245F36DB4DC}" srcOrd="0" destOrd="0" presId="urn:microsoft.com/office/officeart/2018/2/layout/IconVerticalSolidList"/>
    <dgm:cxn modelId="{44002B68-CD78-4DE5-BACD-66C7981403E4}" type="presParOf" srcId="{0E3A3EE8-8FE3-4223-83FB-5CF9832CD6C6}" destId="{713D7F2B-4DD4-4C48-842C-5A8D30AB34E8}" srcOrd="1" destOrd="0" presId="urn:microsoft.com/office/officeart/2018/2/layout/IconVerticalSolidList"/>
    <dgm:cxn modelId="{56110C3C-0605-4AE0-8ACB-7ABA3663ABE2}" type="presParOf" srcId="{0E3A3EE8-8FE3-4223-83FB-5CF9832CD6C6}" destId="{00991D6F-7F29-42E9-8929-D16321992739}" srcOrd="2" destOrd="0" presId="urn:microsoft.com/office/officeart/2018/2/layout/IconVerticalSolidList"/>
    <dgm:cxn modelId="{49883368-E3E9-46A6-9213-8D42FD2A3CC2}" type="presParOf" srcId="{0E3A3EE8-8FE3-4223-83FB-5CF9832CD6C6}" destId="{0305769D-C355-4785-995D-B125C1CAB7D5}" srcOrd="3" destOrd="0" presId="urn:microsoft.com/office/officeart/2018/2/layout/IconVerticalSolidList"/>
    <dgm:cxn modelId="{78BD7EC3-99A9-4562-A040-AD9FDB59A0CF}" type="presParOf" srcId="{86652DEE-6331-4AE7-8B14-E8DFAA272ACF}" destId="{C235AC54-0C24-4CFC-B850-14809FA060E3}" srcOrd="5" destOrd="0" presId="urn:microsoft.com/office/officeart/2018/2/layout/IconVerticalSolidList"/>
    <dgm:cxn modelId="{49864D3C-6037-4133-AB7D-0E56C8F19EB3}" type="presParOf" srcId="{86652DEE-6331-4AE7-8B14-E8DFAA272ACF}" destId="{7AD9DE2C-B0FE-4035-840A-400C4B936D7A}" srcOrd="6" destOrd="0" presId="urn:microsoft.com/office/officeart/2018/2/layout/IconVerticalSolidList"/>
    <dgm:cxn modelId="{7A5C61FD-7BE5-4E51-ADD9-8A3881791464}" type="presParOf" srcId="{7AD9DE2C-B0FE-4035-840A-400C4B936D7A}" destId="{5BA94E30-C5DE-411B-9A90-E2540E1C16F9}" srcOrd="0" destOrd="0" presId="urn:microsoft.com/office/officeart/2018/2/layout/IconVerticalSolidList"/>
    <dgm:cxn modelId="{746CC9E3-7504-4CB8-8BF2-F14E8B4C9730}" type="presParOf" srcId="{7AD9DE2C-B0FE-4035-840A-400C4B936D7A}" destId="{6AF877ED-6AF7-48A9-AB8E-02397070AFF0}" srcOrd="1" destOrd="0" presId="urn:microsoft.com/office/officeart/2018/2/layout/IconVerticalSolidList"/>
    <dgm:cxn modelId="{B77A448C-811C-4581-BEFB-34F0B42CA8A0}" type="presParOf" srcId="{7AD9DE2C-B0FE-4035-840A-400C4B936D7A}" destId="{6C5E5F55-B3E0-4560-A626-E878BD8B390C}" srcOrd="2" destOrd="0" presId="urn:microsoft.com/office/officeart/2018/2/layout/IconVerticalSolidList"/>
    <dgm:cxn modelId="{2AA2403E-E101-41F8-B3E8-B81B22BBFB9A}" type="presParOf" srcId="{7AD9DE2C-B0FE-4035-840A-400C4B936D7A}" destId="{AEDF1A35-4196-48E1-B41C-C31829085D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5B02F-2FB6-460E-96AD-967B2B6EDF55}"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4799A729-D50F-4BB1-A00F-B60392E148A2}">
      <dgm:prSet/>
      <dgm:spPr/>
      <dgm:t>
        <a:bodyPr/>
        <a:lstStyle/>
        <a:p>
          <a:r>
            <a:rPr lang="en-US" dirty="0"/>
            <a:t>Purchasers </a:t>
          </a:r>
        </a:p>
      </dgm:t>
    </dgm:pt>
    <dgm:pt modelId="{5F29F8A6-DB3F-4ADF-8B76-FF4C2BDB7002}" type="parTrans" cxnId="{0477DE4C-0A15-4FDE-ADC3-26F6843A9CAC}">
      <dgm:prSet/>
      <dgm:spPr/>
      <dgm:t>
        <a:bodyPr/>
        <a:lstStyle/>
        <a:p>
          <a:endParaRPr lang="en-US"/>
        </a:p>
      </dgm:t>
    </dgm:pt>
    <dgm:pt modelId="{B7575EEC-408C-40F2-B0A4-E5CA1A7C2337}" type="sibTrans" cxnId="{0477DE4C-0A15-4FDE-ADC3-26F6843A9CAC}">
      <dgm:prSet/>
      <dgm:spPr/>
      <dgm:t>
        <a:bodyPr/>
        <a:lstStyle/>
        <a:p>
          <a:endParaRPr lang="en-US"/>
        </a:p>
      </dgm:t>
    </dgm:pt>
    <dgm:pt modelId="{EFA991C1-8BE6-4A33-A99C-C69BC99C2D34}">
      <dgm:prSet/>
      <dgm:spPr/>
      <dgm:t>
        <a:bodyPr/>
        <a:lstStyle/>
        <a:p>
          <a:r>
            <a:rPr lang="en-US" dirty="0"/>
            <a:t>due to low prices, they gain the most value from a wide availability of gray goods, but others members of the channel may suffer from them </a:t>
          </a:r>
        </a:p>
      </dgm:t>
    </dgm:pt>
    <dgm:pt modelId="{08BFCB76-E305-4533-BA5B-9B84C0439F49}" type="parTrans" cxnId="{AFC51238-BB5D-41AB-AE1E-6FB8498400C5}">
      <dgm:prSet/>
      <dgm:spPr/>
      <dgm:t>
        <a:bodyPr/>
        <a:lstStyle/>
        <a:p>
          <a:endParaRPr lang="en-US"/>
        </a:p>
      </dgm:t>
    </dgm:pt>
    <dgm:pt modelId="{6A849612-3104-4586-AE32-CA28BEB6915D}" type="sibTrans" cxnId="{AFC51238-BB5D-41AB-AE1E-6FB8498400C5}">
      <dgm:prSet/>
      <dgm:spPr/>
      <dgm:t>
        <a:bodyPr/>
        <a:lstStyle/>
        <a:p>
          <a:endParaRPr lang="en-US"/>
        </a:p>
      </dgm:t>
    </dgm:pt>
    <dgm:pt modelId="{B05FBEFB-4597-445F-BBA4-86E5854E6531}">
      <dgm:prSet/>
      <dgm:spPr/>
      <dgm:t>
        <a:bodyPr/>
        <a:lstStyle/>
        <a:p>
          <a:r>
            <a:rPr lang="en-US"/>
            <a:t>Producers </a:t>
          </a:r>
        </a:p>
      </dgm:t>
    </dgm:pt>
    <dgm:pt modelId="{28EA265F-E01F-4C71-9C7F-434F46358DC2}" type="parTrans" cxnId="{F6E66221-4D6D-4063-910F-E8022AC830EE}">
      <dgm:prSet/>
      <dgm:spPr/>
      <dgm:t>
        <a:bodyPr/>
        <a:lstStyle/>
        <a:p>
          <a:endParaRPr lang="en-US"/>
        </a:p>
      </dgm:t>
    </dgm:pt>
    <dgm:pt modelId="{0EEE0068-9E38-4685-9AF6-3F292AF86668}" type="sibTrans" cxnId="{F6E66221-4D6D-4063-910F-E8022AC830EE}">
      <dgm:prSet/>
      <dgm:spPr/>
      <dgm:t>
        <a:bodyPr/>
        <a:lstStyle/>
        <a:p>
          <a:endParaRPr lang="en-US"/>
        </a:p>
      </dgm:t>
    </dgm:pt>
    <dgm:pt modelId="{8F26B9CF-0E56-43F8-A5EF-2B57CC21584F}">
      <dgm:prSet/>
      <dgm:spPr/>
      <dgm:t>
        <a:bodyPr/>
        <a:lstStyle/>
        <a:p>
          <a:r>
            <a:rPr lang="en-US" dirty="0"/>
            <a:t>complain that gray goods impair their ability to charge varying prices across markets </a:t>
          </a:r>
        </a:p>
      </dgm:t>
    </dgm:pt>
    <dgm:pt modelId="{33E945D0-5C9A-4254-81DB-248F281E7F55}" type="parTrans" cxnId="{46D3F34E-B4B8-4AAE-9E66-B6EB434FBF61}">
      <dgm:prSet/>
      <dgm:spPr/>
      <dgm:t>
        <a:bodyPr/>
        <a:lstStyle/>
        <a:p>
          <a:endParaRPr lang="en-US"/>
        </a:p>
      </dgm:t>
    </dgm:pt>
    <dgm:pt modelId="{71EAC61F-CEF6-42FF-ADE4-3AA2CCC740C0}" type="sibTrans" cxnId="{46D3F34E-B4B8-4AAE-9E66-B6EB434FBF61}">
      <dgm:prSet/>
      <dgm:spPr/>
      <dgm:t>
        <a:bodyPr/>
        <a:lstStyle/>
        <a:p>
          <a:endParaRPr lang="en-US"/>
        </a:p>
      </dgm:t>
    </dgm:pt>
    <dgm:pt modelId="{34EC0FC9-A621-44B3-AEFB-D5C9920CD302}">
      <dgm:prSet/>
      <dgm:spPr/>
      <dgm:t>
        <a:bodyPr/>
        <a:lstStyle/>
        <a:p>
          <a:r>
            <a:rPr lang="en-US"/>
            <a:t>brand equity suffers if service levels at gray market retailers are lower</a:t>
          </a:r>
        </a:p>
      </dgm:t>
    </dgm:pt>
    <dgm:pt modelId="{4E15E510-BF78-42AA-8BAB-68EA940DACF6}" type="parTrans" cxnId="{0C1420E8-A6D3-49F0-AB13-72881BF4C3DF}">
      <dgm:prSet/>
      <dgm:spPr/>
      <dgm:t>
        <a:bodyPr/>
        <a:lstStyle/>
        <a:p>
          <a:endParaRPr lang="en-US"/>
        </a:p>
      </dgm:t>
    </dgm:pt>
    <dgm:pt modelId="{F40B1922-8951-4294-B797-12E813578482}" type="sibTrans" cxnId="{0C1420E8-A6D3-49F0-AB13-72881BF4C3DF}">
      <dgm:prSet/>
      <dgm:spPr/>
      <dgm:t>
        <a:bodyPr/>
        <a:lstStyle/>
        <a:p>
          <a:endParaRPr lang="en-US"/>
        </a:p>
      </dgm:t>
    </dgm:pt>
    <dgm:pt modelId="{9D38EFD9-666A-4485-B278-5C1AA5756F95}">
      <dgm:prSet/>
      <dgm:spPr/>
      <dgm:t>
        <a:bodyPr/>
        <a:lstStyle/>
        <a:p>
          <a:r>
            <a:rPr lang="en-US"/>
            <a:t>Authorized dealers</a:t>
          </a:r>
        </a:p>
      </dgm:t>
    </dgm:pt>
    <dgm:pt modelId="{E63A74B4-A145-4BC0-8866-503B773038EE}" type="parTrans" cxnId="{EE21F9A5-3152-4C53-A30A-88C71BB7897A}">
      <dgm:prSet/>
      <dgm:spPr/>
      <dgm:t>
        <a:bodyPr/>
        <a:lstStyle/>
        <a:p>
          <a:endParaRPr lang="en-US"/>
        </a:p>
      </dgm:t>
    </dgm:pt>
    <dgm:pt modelId="{28F0D650-4C48-4A51-949A-2F1E386C5A0F}" type="sibTrans" cxnId="{EE21F9A5-3152-4C53-A30A-88C71BB7897A}">
      <dgm:prSet/>
      <dgm:spPr/>
      <dgm:t>
        <a:bodyPr/>
        <a:lstStyle/>
        <a:p>
          <a:endParaRPr lang="en-US"/>
        </a:p>
      </dgm:t>
    </dgm:pt>
    <dgm:pt modelId="{C23B2E4B-2A32-491C-8462-3C5F5BCAAD47}">
      <dgm:prSet/>
      <dgm:spPr/>
      <dgm:t>
        <a:bodyPr/>
        <a:lstStyle/>
        <a:p>
          <a:r>
            <a:rPr lang="en-US" dirty="0"/>
            <a:t>Gray markets erode potential volume for authorized dealers and places severe pressure on after-sales service functions</a:t>
          </a:r>
        </a:p>
      </dgm:t>
    </dgm:pt>
    <dgm:pt modelId="{78A60EAB-AFD9-426C-A36F-6205B19D7C14}" type="parTrans" cxnId="{482333B6-FABB-4926-AA06-60C9D4A20AAD}">
      <dgm:prSet/>
      <dgm:spPr/>
      <dgm:t>
        <a:bodyPr/>
        <a:lstStyle/>
        <a:p>
          <a:endParaRPr lang="en-US"/>
        </a:p>
      </dgm:t>
    </dgm:pt>
    <dgm:pt modelId="{0CC3997E-1CA5-406E-9184-0BEAC2B5B258}" type="sibTrans" cxnId="{482333B6-FABB-4926-AA06-60C9D4A20AAD}">
      <dgm:prSet/>
      <dgm:spPr/>
      <dgm:t>
        <a:bodyPr/>
        <a:lstStyle/>
        <a:p>
          <a:endParaRPr lang="en-US"/>
        </a:p>
      </dgm:t>
    </dgm:pt>
    <dgm:pt modelId="{86858D83-92A7-488D-B4F3-6AAA9E3F4EE9}" type="pres">
      <dgm:prSet presAssocID="{1BF5B02F-2FB6-460E-96AD-967B2B6EDF55}" presName="Name0" presStyleCnt="0">
        <dgm:presLayoutVars>
          <dgm:dir/>
          <dgm:animLvl val="lvl"/>
          <dgm:resizeHandles val="exact"/>
        </dgm:presLayoutVars>
      </dgm:prSet>
      <dgm:spPr/>
    </dgm:pt>
    <dgm:pt modelId="{41F1027D-4476-4F31-A67C-A163ABF84AE8}" type="pres">
      <dgm:prSet presAssocID="{4799A729-D50F-4BB1-A00F-B60392E148A2}" presName="linNode" presStyleCnt="0"/>
      <dgm:spPr/>
    </dgm:pt>
    <dgm:pt modelId="{0365B472-F876-41BE-AA8A-190A8AD56763}" type="pres">
      <dgm:prSet presAssocID="{4799A729-D50F-4BB1-A00F-B60392E148A2}" presName="parentText" presStyleLbl="node1" presStyleIdx="0" presStyleCnt="3">
        <dgm:presLayoutVars>
          <dgm:chMax val="1"/>
          <dgm:bulletEnabled val="1"/>
        </dgm:presLayoutVars>
      </dgm:prSet>
      <dgm:spPr/>
    </dgm:pt>
    <dgm:pt modelId="{27891DDD-E7BA-4D09-9694-5A8FC2CCE75F}" type="pres">
      <dgm:prSet presAssocID="{4799A729-D50F-4BB1-A00F-B60392E148A2}" presName="descendantText" presStyleLbl="alignAccFollowNode1" presStyleIdx="0" presStyleCnt="3">
        <dgm:presLayoutVars>
          <dgm:bulletEnabled val="1"/>
        </dgm:presLayoutVars>
      </dgm:prSet>
      <dgm:spPr/>
    </dgm:pt>
    <dgm:pt modelId="{4D974BF1-AEA4-4435-A636-D6A495FEA30E}" type="pres">
      <dgm:prSet presAssocID="{B7575EEC-408C-40F2-B0A4-E5CA1A7C2337}" presName="sp" presStyleCnt="0"/>
      <dgm:spPr/>
    </dgm:pt>
    <dgm:pt modelId="{9D39E582-5997-4A60-8B14-5D1D1271CCB7}" type="pres">
      <dgm:prSet presAssocID="{B05FBEFB-4597-445F-BBA4-86E5854E6531}" presName="linNode" presStyleCnt="0"/>
      <dgm:spPr/>
    </dgm:pt>
    <dgm:pt modelId="{8C287251-3AD8-4A94-AD24-FE0FB7F693C3}" type="pres">
      <dgm:prSet presAssocID="{B05FBEFB-4597-445F-BBA4-86E5854E6531}" presName="parentText" presStyleLbl="node1" presStyleIdx="1" presStyleCnt="3">
        <dgm:presLayoutVars>
          <dgm:chMax val="1"/>
          <dgm:bulletEnabled val="1"/>
        </dgm:presLayoutVars>
      </dgm:prSet>
      <dgm:spPr/>
    </dgm:pt>
    <dgm:pt modelId="{9EA05836-0269-432D-B3A0-C8295BE73DAD}" type="pres">
      <dgm:prSet presAssocID="{B05FBEFB-4597-445F-BBA4-86E5854E6531}" presName="descendantText" presStyleLbl="alignAccFollowNode1" presStyleIdx="1" presStyleCnt="3">
        <dgm:presLayoutVars>
          <dgm:bulletEnabled val="1"/>
        </dgm:presLayoutVars>
      </dgm:prSet>
      <dgm:spPr/>
    </dgm:pt>
    <dgm:pt modelId="{7D297FE6-4697-44D8-8BF7-F2F6ECC94DE6}" type="pres">
      <dgm:prSet presAssocID="{0EEE0068-9E38-4685-9AF6-3F292AF86668}" presName="sp" presStyleCnt="0"/>
      <dgm:spPr/>
    </dgm:pt>
    <dgm:pt modelId="{515BC570-0F10-4C7B-B0AC-61D1036358C5}" type="pres">
      <dgm:prSet presAssocID="{9D38EFD9-666A-4485-B278-5C1AA5756F95}" presName="linNode" presStyleCnt="0"/>
      <dgm:spPr/>
    </dgm:pt>
    <dgm:pt modelId="{E3A0329E-D88C-4149-BEE2-5E05FCE8DE8A}" type="pres">
      <dgm:prSet presAssocID="{9D38EFD9-666A-4485-B278-5C1AA5756F95}" presName="parentText" presStyleLbl="node1" presStyleIdx="2" presStyleCnt="3">
        <dgm:presLayoutVars>
          <dgm:chMax val="1"/>
          <dgm:bulletEnabled val="1"/>
        </dgm:presLayoutVars>
      </dgm:prSet>
      <dgm:spPr/>
    </dgm:pt>
    <dgm:pt modelId="{F2055F5C-BD8D-4D45-94A0-834D417E15BF}" type="pres">
      <dgm:prSet presAssocID="{9D38EFD9-666A-4485-B278-5C1AA5756F95}" presName="descendantText" presStyleLbl="alignAccFollowNode1" presStyleIdx="2" presStyleCnt="3">
        <dgm:presLayoutVars>
          <dgm:bulletEnabled val="1"/>
        </dgm:presLayoutVars>
      </dgm:prSet>
      <dgm:spPr/>
    </dgm:pt>
  </dgm:ptLst>
  <dgm:cxnLst>
    <dgm:cxn modelId="{7DC8B205-6535-4391-AECE-F3F775E448F9}" type="presOf" srcId="{EFA991C1-8BE6-4A33-A99C-C69BC99C2D34}" destId="{27891DDD-E7BA-4D09-9694-5A8FC2CCE75F}" srcOrd="0" destOrd="0" presId="urn:microsoft.com/office/officeart/2005/8/layout/vList5"/>
    <dgm:cxn modelId="{6EAB4E1A-B196-43B1-BCFD-365B54D1F4E0}" type="presOf" srcId="{C23B2E4B-2A32-491C-8462-3C5F5BCAAD47}" destId="{F2055F5C-BD8D-4D45-94A0-834D417E15BF}" srcOrd="0" destOrd="0" presId="urn:microsoft.com/office/officeart/2005/8/layout/vList5"/>
    <dgm:cxn modelId="{60F5721F-F959-4807-AF66-A1A3569FAA4F}" type="presOf" srcId="{B05FBEFB-4597-445F-BBA4-86E5854E6531}" destId="{8C287251-3AD8-4A94-AD24-FE0FB7F693C3}" srcOrd="0" destOrd="0" presId="urn:microsoft.com/office/officeart/2005/8/layout/vList5"/>
    <dgm:cxn modelId="{F6E66221-4D6D-4063-910F-E8022AC830EE}" srcId="{1BF5B02F-2FB6-460E-96AD-967B2B6EDF55}" destId="{B05FBEFB-4597-445F-BBA4-86E5854E6531}" srcOrd="1" destOrd="0" parTransId="{28EA265F-E01F-4C71-9C7F-434F46358DC2}" sibTransId="{0EEE0068-9E38-4685-9AF6-3F292AF86668}"/>
    <dgm:cxn modelId="{A30B4B2F-80AF-4669-A329-E0FDC26F652C}" type="presOf" srcId="{34EC0FC9-A621-44B3-AEFB-D5C9920CD302}" destId="{9EA05836-0269-432D-B3A0-C8295BE73DAD}" srcOrd="0" destOrd="1" presId="urn:microsoft.com/office/officeart/2005/8/layout/vList5"/>
    <dgm:cxn modelId="{AFC51238-BB5D-41AB-AE1E-6FB8498400C5}" srcId="{4799A729-D50F-4BB1-A00F-B60392E148A2}" destId="{EFA991C1-8BE6-4A33-A99C-C69BC99C2D34}" srcOrd="0" destOrd="0" parTransId="{08BFCB76-E305-4533-BA5B-9B84C0439F49}" sibTransId="{6A849612-3104-4586-AE32-CA28BEB6915D}"/>
    <dgm:cxn modelId="{0477DE4C-0A15-4FDE-ADC3-26F6843A9CAC}" srcId="{1BF5B02F-2FB6-460E-96AD-967B2B6EDF55}" destId="{4799A729-D50F-4BB1-A00F-B60392E148A2}" srcOrd="0" destOrd="0" parTransId="{5F29F8A6-DB3F-4ADF-8B76-FF4C2BDB7002}" sibTransId="{B7575EEC-408C-40F2-B0A4-E5CA1A7C2337}"/>
    <dgm:cxn modelId="{46D3F34E-B4B8-4AAE-9E66-B6EB434FBF61}" srcId="{B05FBEFB-4597-445F-BBA4-86E5854E6531}" destId="{8F26B9CF-0E56-43F8-A5EF-2B57CC21584F}" srcOrd="0" destOrd="0" parTransId="{33E945D0-5C9A-4254-81DB-248F281E7F55}" sibTransId="{71EAC61F-CEF6-42FF-ADE4-3AA2CCC740C0}"/>
    <dgm:cxn modelId="{6DAF3955-9065-4138-AD55-9A893CFA9B8B}" type="presOf" srcId="{8F26B9CF-0E56-43F8-A5EF-2B57CC21584F}" destId="{9EA05836-0269-432D-B3A0-C8295BE73DAD}" srcOrd="0" destOrd="0" presId="urn:microsoft.com/office/officeart/2005/8/layout/vList5"/>
    <dgm:cxn modelId="{DDA52AA2-AA1E-4F04-95BC-F59B0F0678DD}" type="presOf" srcId="{1BF5B02F-2FB6-460E-96AD-967B2B6EDF55}" destId="{86858D83-92A7-488D-B4F3-6AAA9E3F4EE9}" srcOrd="0" destOrd="0" presId="urn:microsoft.com/office/officeart/2005/8/layout/vList5"/>
    <dgm:cxn modelId="{EE21F9A5-3152-4C53-A30A-88C71BB7897A}" srcId="{1BF5B02F-2FB6-460E-96AD-967B2B6EDF55}" destId="{9D38EFD9-666A-4485-B278-5C1AA5756F95}" srcOrd="2" destOrd="0" parTransId="{E63A74B4-A145-4BC0-8866-503B773038EE}" sibTransId="{28F0D650-4C48-4A51-949A-2F1E386C5A0F}"/>
    <dgm:cxn modelId="{D6A2C8B2-D600-4119-BA64-3563EF308348}" type="presOf" srcId="{9D38EFD9-666A-4485-B278-5C1AA5756F95}" destId="{E3A0329E-D88C-4149-BEE2-5E05FCE8DE8A}" srcOrd="0" destOrd="0" presId="urn:microsoft.com/office/officeart/2005/8/layout/vList5"/>
    <dgm:cxn modelId="{482333B6-FABB-4926-AA06-60C9D4A20AAD}" srcId="{9D38EFD9-666A-4485-B278-5C1AA5756F95}" destId="{C23B2E4B-2A32-491C-8462-3C5F5BCAAD47}" srcOrd="0" destOrd="0" parTransId="{78A60EAB-AFD9-426C-A36F-6205B19D7C14}" sibTransId="{0CC3997E-1CA5-406E-9184-0BEAC2B5B258}"/>
    <dgm:cxn modelId="{E54FBCB9-EB2F-426E-9850-3ED64E744C0F}" type="presOf" srcId="{4799A729-D50F-4BB1-A00F-B60392E148A2}" destId="{0365B472-F876-41BE-AA8A-190A8AD56763}" srcOrd="0" destOrd="0" presId="urn:microsoft.com/office/officeart/2005/8/layout/vList5"/>
    <dgm:cxn modelId="{0C1420E8-A6D3-49F0-AB13-72881BF4C3DF}" srcId="{B05FBEFB-4597-445F-BBA4-86E5854E6531}" destId="{34EC0FC9-A621-44B3-AEFB-D5C9920CD302}" srcOrd="1" destOrd="0" parTransId="{4E15E510-BF78-42AA-8BAB-68EA940DACF6}" sibTransId="{F40B1922-8951-4294-B797-12E813578482}"/>
    <dgm:cxn modelId="{E44CB3EC-AF47-4E81-8075-27687B99AACF}" type="presParOf" srcId="{86858D83-92A7-488D-B4F3-6AAA9E3F4EE9}" destId="{41F1027D-4476-4F31-A67C-A163ABF84AE8}" srcOrd="0" destOrd="0" presId="urn:microsoft.com/office/officeart/2005/8/layout/vList5"/>
    <dgm:cxn modelId="{0FF4BCF5-E912-4673-AD86-7F3F8F41882E}" type="presParOf" srcId="{41F1027D-4476-4F31-A67C-A163ABF84AE8}" destId="{0365B472-F876-41BE-AA8A-190A8AD56763}" srcOrd="0" destOrd="0" presId="urn:microsoft.com/office/officeart/2005/8/layout/vList5"/>
    <dgm:cxn modelId="{4FB6D0A2-E743-4634-A1DE-20A87F5658A0}" type="presParOf" srcId="{41F1027D-4476-4F31-A67C-A163ABF84AE8}" destId="{27891DDD-E7BA-4D09-9694-5A8FC2CCE75F}" srcOrd="1" destOrd="0" presId="urn:microsoft.com/office/officeart/2005/8/layout/vList5"/>
    <dgm:cxn modelId="{11F1978B-C313-49F2-88F3-6CD777697B53}" type="presParOf" srcId="{86858D83-92A7-488D-B4F3-6AAA9E3F4EE9}" destId="{4D974BF1-AEA4-4435-A636-D6A495FEA30E}" srcOrd="1" destOrd="0" presId="urn:microsoft.com/office/officeart/2005/8/layout/vList5"/>
    <dgm:cxn modelId="{035713CE-9188-4D28-BD58-EFEFE176BFB2}" type="presParOf" srcId="{86858D83-92A7-488D-B4F3-6AAA9E3F4EE9}" destId="{9D39E582-5997-4A60-8B14-5D1D1271CCB7}" srcOrd="2" destOrd="0" presId="urn:microsoft.com/office/officeart/2005/8/layout/vList5"/>
    <dgm:cxn modelId="{B3016A9B-0C12-42C9-88F9-C15B7C7CFF16}" type="presParOf" srcId="{9D39E582-5997-4A60-8B14-5D1D1271CCB7}" destId="{8C287251-3AD8-4A94-AD24-FE0FB7F693C3}" srcOrd="0" destOrd="0" presId="urn:microsoft.com/office/officeart/2005/8/layout/vList5"/>
    <dgm:cxn modelId="{1B3C72DE-D7C8-4F91-8C52-686F76DA56BB}" type="presParOf" srcId="{9D39E582-5997-4A60-8B14-5D1D1271CCB7}" destId="{9EA05836-0269-432D-B3A0-C8295BE73DAD}" srcOrd="1" destOrd="0" presId="urn:microsoft.com/office/officeart/2005/8/layout/vList5"/>
    <dgm:cxn modelId="{D6F24512-3807-4FA3-AD4C-C9BB50C0A404}" type="presParOf" srcId="{86858D83-92A7-488D-B4F3-6AAA9E3F4EE9}" destId="{7D297FE6-4697-44D8-8BF7-F2F6ECC94DE6}" srcOrd="3" destOrd="0" presId="urn:microsoft.com/office/officeart/2005/8/layout/vList5"/>
    <dgm:cxn modelId="{8D01EB1D-DF6A-430D-B030-295851587EEE}" type="presParOf" srcId="{86858D83-92A7-488D-B4F3-6AAA9E3F4EE9}" destId="{515BC570-0F10-4C7B-B0AC-61D1036358C5}" srcOrd="4" destOrd="0" presId="urn:microsoft.com/office/officeart/2005/8/layout/vList5"/>
    <dgm:cxn modelId="{47D798B4-7BAA-4EAA-AB33-703D9818B336}" type="presParOf" srcId="{515BC570-0F10-4C7B-B0AC-61D1036358C5}" destId="{E3A0329E-D88C-4149-BEE2-5E05FCE8DE8A}" srcOrd="0" destOrd="0" presId="urn:microsoft.com/office/officeart/2005/8/layout/vList5"/>
    <dgm:cxn modelId="{CCEA7C51-FBAA-4013-A6EE-D3B1EB545116}" type="presParOf" srcId="{515BC570-0F10-4C7B-B0AC-61D1036358C5}" destId="{F2055F5C-BD8D-4D45-94A0-834D417E15B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613BE-F0C0-45D7-9711-491DE09CABD8}">
      <dsp:nvSpPr>
        <dsp:cNvPr id="0" name=""/>
        <dsp:cNvSpPr/>
      </dsp:nvSpPr>
      <dsp:spPr>
        <a:xfrm>
          <a:off x="0" y="1374"/>
          <a:ext cx="7797800" cy="6965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CBAE2C1-3F44-44A1-B205-7FD6AA21F267}">
      <dsp:nvSpPr>
        <dsp:cNvPr id="0" name=""/>
        <dsp:cNvSpPr/>
      </dsp:nvSpPr>
      <dsp:spPr>
        <a:xfrm>
          <a:off x="210716" y="158105"/>
          <a:ext cx="383121" cy="3831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E64F6C4-202D-490C-88CE-01A9BEB59E0C}">
      <dsp:nvSpPr>
        <dsp:cNvPr id="0" name=""/>
        <dsp:cNvSpPr/>
      </dsp:nvSpPr>
      <dsp:spPr>
        <a:xfrm>
          <a:off x="804555" y="1374"/>
          <a:ext cx="6993244" cy="69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22" tIns="73722" rIns="73722" bIns="73722" numCol="1" spcCol="1270" anchor="ctr" anchorCtr="0">
          <a:noAutofit/>
        </a:bodyPr>
        <a:lstStyle/>
        <a:p>
          <a:pPr marL="0" lvl="0" indent="0" algn="l" defTabSz="755650">
            <a:lnSpc>
              <a:spcPct val="100000"/>
            </a:lnSpc>
            <a:spcBef>
              <a:spcPct val="0"/>
            </a:spcBef>
            <a:spcAft>
              <a:spcPct val="35000"/>
            </a:spcAft>
            <a:buNone/>
          </a:pPr>
          <a:r>
            <a:rPr lang="en-US" sz="1700" b="1" kern="1200"/>
            <a:t>Growing markets</a:t>
          </a:r>
          <a:r>
            <a:rPr lang="en-US" sz="1700" kern="1200"/>
            <a:t>, which offer opportunities to many players</a:t>
          </a:r>
        </a:p>
      </dsp:txBody>
      <dsp:txXfrm>
        <a:off x="804555" y="1374"/>
        <a:ext cx="6993244" cy="696584"/>
      </dsp:txXfrm>
    </dsp:sp>
    <dsp:sp modelId="{D5D4ECCE-BA4D-4F75-B541-8BC81E7C8F05}">
      <dsp:nvSpPr>
        <dsp:cNvPr id="0" name=""/>
        <dsp:cNvSpPr/>
      </dsp:nvSpPr>
      <dsp:spPr>
        <a:xfrm>
          <a:off x="0" y="872104"/>
          <a:ext cx="7797800" cy="6965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4B06DCC-F917-42D2-BBE4-AED7B0545317}">
      <dsp:nvSpPr>
        <dsp:cNvPr id="0" name=""/>
        <dsp:cNvSpPr/>
      </dsp:nvSpPr>
      <dsp:spPr>
        <a:xfrm>
          <a:off x="210716" y="1028836"/>
          <a:ext cx="383121" cy="3831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23F1AF-7147-4D34-8A73-83DE708A8E73}">
      <dsp:nvSpPr>
        <dsp:cNvPr id="0" name=""/>
        <dsp:cNvSpPr/>
      </dsp:nvSpPr>
      <dsp:spPr>
        <a:xfrm>
          <a:off x="804555" y="872104"/>
          <a:ext cx="6993244" cy="69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22" tIns="73722" rIns="73722" bIns="73722" numCol="1" spcCol="1270" anchor="ctr" anchorCtr="0">
          <a:noAutofit/>
        </a:bodyPr>
        <a:lstStyle/>
        <a:p>
          <a:pPr marL="0" lvl="0" indent="0" algn="l" defTabSz="755650">
            <a:lnSpc>
              <a:spcPct val="100000"/>
            </a:lnSpc>
            <a:spcBef>
              <a:spcPct val="0"/>
            </a:spcBef>
            <a:spcAft>
              <a:spcPct val="35000"/>
            </a:spcAft>
            <a:buNone/>
          </a:pPr>
          <a:r>
            <a:rPr lang="en-US" sz="1700" kern="1200"/>
            <a:t>Markets in which customers perceive the </a:t>
          </a:r>
          <a:r>
            <a:rPr lang="en-US" sz="1700" b="1" kern="1200"/>
            <a:t>product category as differentiated </a:t>
          </a:r>
          <a:r>
            <a:rPr lang="en-US" sz="1700" kern="1200"/>
            <a:t>(so channel members can distinguish their offerings)</a:t>
          </a:r>
        </a:p>
      </dsp:txBody>
      <dsp:txXfrm>
        <a:off x="804555" y="872104"/>
        <a:ext cx="6993244" cy="696584"/>
      </dsp:txXfrm>
    </dsp:sp>
    <dsp:sp modelId="{A2887418-A6AD-484C-B274-F245F36DB4DC}">
      <dsp:nvSpPr>
        <dsp:cNvPr id="0" name=""/>
        <dsp:cNvSpPr/>
      </dsp:nvSpPr>
      <dsp:spPr>
        <a:xfrm>
          <a:off x="0" y="1742835"/>
          <a:ext cx="7797800" cy="6965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13D7F2B-4DD4-4C48-842C-5A8D30AB34E8}">
      <dsp:nvSpPr>
        <dsp:cNvPr id="0" name=""/>
        <dsp:cNvSpPr/>
      </dsp:nvSpPr>
      <dsp:spPr>
        <a:xfrm>
          <a:off x="210716" y="1899567"/>
          <a:ext cx="383121" cy="3831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305769D-C355-4785-995D-B125C1CAB7D5}">
      <dsp:nvSpPr>
        <dsp:cNvPr id="0" name=""/>
        <dsp:cNvSpPr/>
      </dsp:nvSpPr>
      <dsp:spPr>
        <a:xfrm>
          <a:off x="804555" y="1742835"/>
          <a:ext cx="6993244" cy="69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22" tIns="73722" rIns="73722" bIns="73722" numCol="1" spcCol="1270" anchor="ctr" anchorCtr="0">
          <a:noAutofit/>
        </a:bodyPr>
        <a:lstStyle/>
        <a:p>
          <a:pPr marL="0" lvl="0" indent="0" algn="l" defTabSz="755650">
            <a:lnSpc>
              <a:spcPct val="100000"/>
            </a:lnSpc>
            <a:spcBef>
              <a:spcPct val="0"/>
            </a:spcBef>
            <a:spcAft>
              <a:spcPct val="35000"/>
            </a:spcAft>
            <a:buNone/>
          </a:pPr>
          <a:r>
            <a:rPr lang="en-US" sz="1700" kern="1200" dirty="0"/>
            <a:t>Markets in which buyers’ consistent </a:t>
          </a:r>
          <a:r>
            <a:rPr lang="en-US" sz="1700" b="1" kern="1200" dirty="0"/>
            <a:t>purchasing style involves one type of channel </a:t>
          </a:r>
          <a:r>
            <a:rPr lang="en-US" sz="1700" kern="1200" dirty="0"/>
            <a:t>(so customers are less likely to seek competing channels)</a:t>
          </a:r>
        </a:p>
      </dsp:txBody>
      <dsp:txXfrm>
        <a:off x="804555" y="1742835"/>
        <a:ext cx="6993244" cy="696584"/>
      </dsp:txXfrm>
    </dsp:sp>
    <dsp:sp modelId="{5BA94E30-C5DE-411B-9A90-E2540E1C16F9}">
      <dsp:nvSpPr>
        <dsp:cNvPr id="0" name=""/>
        <dsp:cNvSpPr/>
      </dsp:nvSpPr>
      <dsp:spPr>
        <a:xfrm>
          <a:off x="0" y="2613566"/>
          <a:ext cx="7797800" cy="6965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AF877ED-6AF7-48A9-AB8E-02397070AFF0}">
      <dsp:nvSpPr>
        <dsp:cNvPr id="0" name=""/>
        <dsp:cNvSpPr/>
      </dsp:nvSpPr>
      <dsp:spPr>
        <a:xfrm>
          <a:off x="210716" y="2770297"/>
          <a:ext cx="383121" cy="3831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EDF1A35-4196-48E1-B41C-C31829085DDE}">
      <dsp:nvSpPr>
        <dsp:cNvPr id="0" name=""/>
        <dsp:cNvSpPr/>
      </dsp:nvSpPr>
      <dsp:spPr>
        <a:xfrm>
          <a:off x="804555" y="2613566"/>
          <a:ext cx="6993244" cy="69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22" tIns="73722" rIns="73722" bIns="73722" numCol="1" spcCol="1270" anchor="ctr" anchorCtr="0">
          <a:noAutofit/>
        </a:bodyPr>
        <a:lstStyle/>
        <a:p>
          <a:pPr marL="0" lvl="0" indent="0" algn="l" defTabSz="755650">
            <a:lnSpc>
              <a:spcPct val="100000"/>
            </a:lnSpc>
            <a:spcBef>
              <a:spcPct val="0"/>
            </a:spcBef>
            <a:spcAft>
              <a:spcPct val="35000"/>
            </a:spcAft>
            <a:buNone/>
          </a:pPr>
          <a:r>
            <a:rPr lang="en-US" sz="1700" kern="1200"/>
            <a:t>Markets that are </a:t>
          </a:r>
          <a:r>
            <a:rPr lang="en-US" sz="1700" b="1" kern="1200"/>
            <a:t>not dominated by buying groups</a:t>
          </a:r>
          <a:endParaRPr lang="en-US" sz="1700" kern="1200"/>
        </a:p>
      </dsp:txBody>
      <dsp:txXfrm>
        <a:off x="804555" y="2613566"/>
        <a:ext cx="6993244" cy="696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91DDD-E7BA-4D09-9694-5A8FC2CCE75F}">
      <dsp:nvSpPr>
        <dsp:cNvPr id="0" name=""/>
        <dsp:cNvSpPr/>
      </dsp:nvSpPr>
      <dsp:spPr>
        <a:xfrm rot="5400000">
          <a:off x="4836892" y="-1864172"/>
          <a:ext cx="1052126" cy="5047488"/>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due to low prices, they gain the most value from a wide availability of gray goods, but others members of the channel may suffer from them </a:t>
          </a:r>
        </a:p>
      </dsp:txBody>
      <dsp:txXfrm rot="-5400000">
        <a:off x="2839212" y="184869"/>
        <a:ext cx="4996127" cy="949404"/>
      </dsp:txXfrm>
    </dsp:sp>
    <dsp:sp modelId="{0365B472-F876-41BE-AA8A-190A8AD56763}">
      <dsp:nvSpPr>
        <dsp:cNvPr id="0" name=""/>
        <dsp:cNvSpPr/>
      </dsp:nvSpPr>
      <dsp:spPr>
        <a:xfrm>
          <a:off x="0" y="1992"/>
          <a:ext cx="2839212" cy="13151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Purchasers </a:t>
          </a:r>
        </a:p>
      </dsp:txBody>
      <dsp:txXfrm>
        <a:off x="64201" y="66193"/>
        <a:ext cx="2710810" cy="1186755"/>
      </dsp:txXfrm>
    </dsp:sp>
    <dsp:sp modelId="{9EA05836-0269-432D-B3A0-C8295BE73DAD}">
      <dsp:nvSpPr>
        <dsp:cNvPr id="0" name=""/>
        <dsp:cNvSpPr/>
      </dsp:nvSpPr>
      <dsp:spPr>
        <a:xfrm rot="5400000">
          <a:off x="4836892" y="-483257"/>
          <a:ext cx="1052126" cy="5047488"/>
        </a:xfrm>
        <a:prstGeom prst="round2SameRect">
          <a:avLst/>
        </a:prstGeom>
        <a:solidFill>
          <a:schemeClr val="accent2">
            <a:tint val="40000"/>
            <a:alpha val="90000"/>
            <a:hueOff val="-726289"/>
            <a:satOff val="-67"/>
            <a:lumOff val="19"/>
            <a:alphaOff val="0"/>
          </a:schemeClr>
        </a:solidFill>
        <a:ln w="19050"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complain that gray goods impair their ability to charge varying prices across markets </a:t>
          </a:r>
        </a:p>
        <a:p>
          <a:pPr marL="114300" lvl="1" indent="-114300" algn="l" defTabSz="666750">
            <a:lnSpc>
              <a:spcPct val="90000"/>
            </a:lnSpc>
            <a:spcBef>
              <a:spcPct val="0"/>
            </a:spcBef>
            <a:spcAft>
              <a:spcPct val="15000"/>
            </a:spcAft>
            <a:buChar char="•"/>
          </a:pPr>
          <a:r>
            <a:rPr lang="en-US" sz="1500" kern="1200"/>
            <a:t>brand equity suffers if service levels at gray market retailers are lower</a:t>
          </a:r>
        </a:p>
      </dsp:txBody>
      <dsp:txXfrm rot="-5400000">
        <a:off x="2839212" y="1565784"/>
        <a:ext cx="4996127" cy="949404"/>
      </dsp:txXfrm>
    </dsp:sp>
    <dsp:sp modelId="{8C287251-3AD8-4A94-AD24-FE0FB7F693C3}">
      <dsp:nvSpPr>
        <dsp:cNvPr id="0" name=""/>
        <dsp:cNvSpPr/>
      </dsp:nvSpPr>
      <dsp:spPr>
        <a:xfrm>
          <a:off x="0" y="1382908"/>
          <a:ext cx="2839212" cy="1315157"/>
        </a:xfrm>
        <a:prstGeom prst="roundRect">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Producers </a:t>
          </a:r>
        </a:p>
      </dsp:txBody>
      <dsp:txXfrm>
        <a:off x="64201" y="1447109"/>
        <a:ext cx="2710810" cy="1186755"/>
      </dsp:txXfrm>
    </dsp:sp>
    <dsp:sp modelId="{F2055F5C-BD8D-4D45-94A0-834D417E15BF}">
      <dsp:nvSpPr>
        <dsp:cNvPr id="0" name=""/>
        <dsp:cNvSpPr/>
      </dsp:nvSpPr>
      <dsp:spPr>
        <a:xfrm rot="5400000">
          <a:off x="4836892" y="897658"/>
          <a:ext cx="1052126" cy="5047488"/>
        </a:xfrm>
        <a:prstGeom prst="round2SameRect">
          <a:avLst/>
        </a:prstGeom>
        <a:solidFill>
          <a:schemeClr val="accent2">
            <a:tint val="40000"/>
            <a:alpha val="90000"/>
            <a:hueOff val="-1452578"/>
            <a:satOff val="-133"/>
            <a:lumOff val="39"/>
            <a:alphaOff val="0"/>
          </a:schemeClr>
        </a:solidFill>
        <a:ln w="19050"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Gray markets erode potential volume for authorized dealers and places severe pressure on after-sales service functions</a:t>
          </a:r>
        </a:p>
      </dsp:txBody>
      <dsp:txXfrm rot="-5400000">
        <a:off x="2839212" y="2946700"/>
        <a:ext cx="4996127" cy="949404"/>
      </dsp:txXfrm>
    </dsp:sp>
    <dsp:sp modelId="{E3A0329E-D88C-4149-BEE2-5E05FCE8DE8A}">
      <dsp:nvSpPr>
        <dsp:cNvPr id="0" name=""/>
        <dsp:cNvSpPr/>
      </dsp:nvSpPr>
      <dsp:spPr>
        <a:xfrm>
          <a:off x="0" y="2763823"/>
          <a:ext cx="2839212" cy="1315157"/>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Authorized dealers</a:t>
          </a:r>
        </a:p>
      </dsp:txBody>
      <dsp:txXfrm>
        <a:off x="64201" y="2828024"/>
        <a:ext cx="2710810" cy="11867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Regular"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latin typeface="Times New Roman Regular" charset="0"/>
              </a:rPr>
              <a:t>5/23/2019</a:t>
            </a:fld>
            <a:endParaRPr lang="en-US" dirty="0">
              <a:latin typeface="Times New Roman Regular"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Regular"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latin typeface="Times New Roman Regular" charset="0"/>
              </a:rPr>
              <a:t>‹#›</a:t>
            </a:fld>
            <a:endParaRPr lang="en-US" dirty="0">
              <a:latin typeface="Times New Roman Regular" charset="0"/>
            </a:endParaRPr>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imes New Roman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imes New Roman Regular" charset="0"/>
              </a:defRPr>
            </a:lvl1pPr>
          </a:lstStyle>
          <a:p>
            <a:fld id="{25010346-E64B-B94E-B4E5-AFC6A520BB4A}" type="datetimeFigureOut">
              <a:rPr lang="en-US" smtClean="0"/>
              <a:pPr/>
              <a:t>5/23/2019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imes New Roman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imes New Roman Regular" charset="0"/>
              </a:defRPr>
            </a:lvl1pPr>
          </a:lstStyle>
          <a:p>
            <a:fld id="{99481517-11CD-1043-936A-823C17956EDF}" type="slidenum">
              <a:rPr lang="en-US" smtClean="0"/>
              <a:pPr/>
              <a:t>‹#›</a:t>
            </a:fld>
            <a:endParaRPr lang="en-US" dirty="0"/>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b="0" i="0" kern="1200">
        <a:solidFill>
          <a:schemeClr val="tx1"/>
        </a:solidFill>
        <a:latin typeface="Times New Roman Regular" charset="0"/>
        <a:ea typeface="+mn-ea"/>
        <a:cs typeface="+mn-cs"/>
      </a:defRPr>
    </a:lvl1pPr>
    <a:lvl2pPr marL="456827" algn="l" defTabSz="456827" rtl="0" eaLnBrk="1" latinLnBrk="0" hangingPunct="1">
      <a:defRPr sz="1200" b="0" i="0" kern="1200">
        <a:solidFill>
          <a:schemeClr val="tx1"/>
        </a:solidFill>
        <a:latin typeface="Times New Roman Regular" charset="0"/>
        <a:ea typeface="+mn-ea"/>
        <a:cs typeface="+mn-cs"/>
      </a:defRPr>
    </a:lvl2pPr>
    <a:lvl3pPr marL="913651" algn="l" defTabSz="456827" rtl="0" eaLnBrk="1" latinLnBrk="0" hangingPunct="1">
      <a:defRPr sz="1200" b="0" i="0" kern="1200">
        <a:solidFill>
          <a:schemeClr val="tx1"/>
        </a:solidFill>
        <a:latin typeface="Times New Roman Regular" charset="0"/>
        <a:ea typeface="+mn-ea"/>
        <a:cs typeface="+mn-cs"/>
      </a:defRPr>
    </a:lvl3pPr>
    <a:lvl4pPr marL="1370479" algn="l" defTabSz="456827" rtl="0" eaLnBrk="1" latinLnBrk="0" hangingPunct="1">
      <a:defRPr sz="1200" b="0" i="0" kern="1200">
        <a:solidFill>
          <a:schemeClr val="tx1"/>
        </a:solidFill>
        <a:latin typeface="Times New Roman Regular" charset="0"/>
        <a:ea typeface="+mn-ea"/>
        <a:cs typeface="+mn-cs"/>
      </a:defRPr>
    </a:lvl4pPr>
    <a:lvl5pPr marL="1827303" algn="l" defTabSz="456827" rtl="0" eaLnBrk="1" latinLnBrk="0" hangingPunct="1">
      <a:defRPr sz="1200" b="0" i="0" kern="1200">
        <a:solidFill>
          <a:schemeClr val="tx1"/>
        </a:solidFill>
        <a:latin typeface="Times New Roman Regular" charset="0"/>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81517-11CD-1043-936A-823C17956EDF}" type="slidenum">
              <a:rPr lang="en-US" smtClean="0"/>
              <a:t>1</a:t>
            </a:fld>
            <a:endParaRPr lang="en-US"/>
          </a:p>
        </p:txBody>
      </p:sp>
    </p:spTree>
    <p:extLst>
      <p:ext uri="{BB962C8B-B14F-4D97-AF65-F5344CB8AC3E}">
        <p14:creationId xmlns:p14="http://schemas.microsoft.com/office/powerpoint/2010/main" val="102397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10</a:t>
            </a:fld>
            <a:endParaRPr lang="en-US"/>
          </a:p>
        </p:txBody>
      </p:sp>
    </p:spTree>
    <p:extLst>
      <p:ext uri="{BB962C8B-B14F-4D97-AF65-F5344CB8AC3E}">
        <p14:creationId xmlns:p14="http://schemas.microsoft.com/office/powerpoint/2010/main" val="205436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11</a:t>
            </a:fld>
            <a:endParaRPr lang="en-US"/>
          </a:p>
        </p:txBody>
      </p:sp>
    </p:spTree>
    <p:extLst>
      <p:ext uri="{BB962C8B-B14F-4D97-AF65-F5344CB8AC3E}">
        <p14:creationId xmlns:p14="http://schemas.microsoft.com/office/powerpoint/2010/main" val="42617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13</a:t>
            </a:fld>
            <a:endParaRPr lang="en-US"/>
          </a:p>
        </p:txBody>
      </p:sp>
    </p:spTree>
    <p:extLst>
      <p:ext uri="{BB962C8B-B14F-4D97-AF65-F5344CB8AC3E}">
        <p14:creationId xmlns:p14="http://schemas.microsoft.com/office/powerpoint/2010/main" val="3786672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15</a:t>
            </a:fld>
            <a:endParaRPr lang="en-US"/>
          </a:p>
        </p:txBody>
      </p:sp>
    </p:spTree>
    <p:extLst>
      <p:ext uri="{BB962C8B-B14F-4D97-AF65-F5344CB8AC3E}">
        <p14:creationId xmlns:p14="http://schemas.microsoft.com/office/powerpoint/2010/main" val="135155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17</a:t>
            </a:fld>
            <a:endParaRPr lang="en-US"/>
          </a:p>
        </p:txBody>
      </p:sp>
    </p:spTree>
    <p:extLst>
      <p:ext uri="{BB962C8B-B14F-4D97-AF65-F5344CB8AC3E}">
        <p14:creationId xmlns:p14="http://schemas.microsoft.com/office/powerpoint/2010/main" val="2904808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18</a:t>
            </a:fld>
            <a:endParaRPr lang="en-US"/>
          </a:p>
        </p:txBody>
      </p:sp>
    </p:spTree>
    <p:extLst>
      <p:ext uri="{BB962C8B-B14F-4D97-AF65-F5344CB8AC3E}">
        <p14:creationId xmlns:p14="http://schemas.microsoft.com/office/powerpoint/2010/main" val="215998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19</a:t>
            </a:fld>
            <a:endParaRPr lang="en-US"/>
          </a:p>
        </p:txBody>
      </p:sp>
    </p:spTree>
    <p:extLst>
      <p:ext uri="{BB962C8B-B14F-4D97-AF65-F5344CB8AC3E}">
        <p14:creationId xmlns:p14="http://schemas.microsoft.com/office/powerpoint/2010/main" val="136587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20</a:t>
            </a:fld>
            <a:endParaRPr lang="en-US"/>
          </a:p>
        </p:txBody>
      </p:sp>
    </p:spTree>
    <p:extLst>
      <p:ext uri="{BB962C8B-B14F-4D97-AF65-F5344CB8AC3E}">
        <p14:creationId xmlns:p14="http://schemas.microsoft.com/office/powerpoint/2010/main" val="344682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21</a:t>
            </a:fld>
            <a:endParaRPr lang="en-US"/>
          </a:p>
        </p:txBody>
      </p:sp>
    </p:spTree>
    <p:extLst>
      <p:ext uri="{BB962C8B-B14F-4D97-AF65-F5344CB8AC3E}">
        <p14:creationId xmlns:p14="http://schemas.microsoft.com/office/powerpoint/2010/main" val="3725527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23</a:t>
            </a:fld>
            <a:endParaRPr lang="en-US"/>
          </a:p>
        </p:txBody>
      </p:sp>
    </p:spTree>
    <p:extLst>
      <p:ext uri="{BB962C8B-B14F-4D97-AF65-F5344CB8AC3E}">
        <p14:creationId xmlns:p14="http://schemas.microsoft.com/office/powerpoint/2010/main" val="51592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2</a:t>
            </a:fld>
            <a:endParaRPr lang="en-US"/>
          </a:p>
        </p:txBody>
      </p:sp>
    </p:spTree>
    <p:extLst>
      <p:ext uri="{BB962C8B-B14F-4D97-AF65-F5344CB8AC3E}">
        <p14:creationId xmlns:p14="http://schemas.microsoft.com/office/powerpoint/2010/main" val="472944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24</a:t>
            </a:fld>
            <a:endParaRPr lang="en-US"/>
          </a:p>
        </p:txBody>
      </p:sp>
    </p:spTree>
    <p:extLst>
      <p:ext uri="{BB962C8B-B14F-4D97-AF65-F5344CB8AC3E}">
        <p14:creationId xmlns:p14="http://schemas.microsoft.com/office/powerpoint/2010/main" val="3000980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25</a:t>
            </a:fld>
            <a:endParaRPr lang="en-US"/>
          </a:p>
        </p:txBody>
      </p:sp>
    </p:spTree>
    <p:extLst>
      <p:ext uri="{BB962C8B-B14F-4D97-AF65-F5344CB8AC3E}">
        <p14:creationId xmlns:p14="http://schemas.microsoft.com/office/powerpoint/2010/main" val="636339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26</a:t>
            </a:fld>
            <a:endParaRPr lang="en-US"/>
          </a:p>
        </p:txBody>
      </p:sp>
    </p:spTree>
    <p:extLst>
      <p:ext uri="{BB962C8B-B14F-4D97-AF65-F5344CB8AC3E}">
        <p14:creationId xmlns:p14="http://schemas.microsoft.com/office/powerpoint/2010/main" val="162424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27</a:t>
            </a:fld>
            <a:endParaRPr lang="en-US"/>
          </a:p>
        </p:txBody>
      </p:sp>
    </p:spTree>
    <p:extLst>
      <p:ext uri="{BB962C8B-B14F-4D97-AF65-F5344CB8AC3E}">
        <p14:creationId xmlns:p14="http://schemas.microsoft.com/office/powerpoint/2010/main" val="2278218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28</a:t>
            </a:fld>
            <a:endParaRPr lang="en-US"/>
          </a:p>
        </p:txBody>
      </p:sp>
    </p:spTree>
    <p:extLst>
      <p:ext uri="{BB962C8B-B14F-4D97-AF65-F5344CB8AC3E}">
        <p14:creationId xmlns:p14="http://schemas.microsoft.com/office/powerpoint/2010/main" val="3533484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81517-11CD-1043-936A-823C17956EDF}" type="slidenum">
              <a:rPr lang="en-US" smtClean="0"/>
              <a:t>30</a:t>
            </a:fld>
            <a:endParaRPr lang="en-US"/>
          </a:p>
        </p:txBody>
      </p:sp>
    </p:spTree>
    <p:extLst>
      <p:ext uri="{BB962C8B-B14F-4D97-AF65-F5344CB8AC3E}">
        <p14:creationId xmlns:p14="http://schemas.microsoft.com/office/powerpoint/2010/main" val="4165073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prevent channels from competing can provoke legal action  and is often futile</a:t>
            </a:r>
          </a:p>
          <a:p>
            <a:r>
              <a:rPr lang="en-US" dirty="0"/>
              <a:t>Suppliers that try to manage the problem by devising different pricing schemes enter legally dubious territory, creating an opportunity for arbitrage (as will be discussed in relation to gray markets) </a:t>
            </a:r>
          </a:p>
          <a:p>
            <a:r>
              <a:rPr lang="en-US" dirty="0"/>
              <a:t>Offering the same product under different brand names is effective when buyers do not know the products are virtually the same.</a:t>
            </a:r>
          </a:p>
          <a:p>
            <a:r>
              <a:rPr lang="en-US" dirty="0"/>
              <a:t>	Third parties can also point out model X of brand Y is the same as model A of brand B</a:t>
            </a:r>
          </a:p>
          <a:p>
            <a:r>
              <a:rPr lang="en-US" dirty="0"/>
              <a:t>	The strategy can be futile unless both brands possess considerable brand equity</a:t>
            </a:r>
          </a:p>
        </p:txBody>
      </p:sp>
      <p:sp>
        <p:nvSpPr>
          <p:cNvPr id="4" name="Slide Number Placeholder 3"/>
          <p:cNvSpPr>
            <a:spLocks noGrp="1"/>
          </p:cNvSpPr>
          <p:nvPr>
            <p:ph type="sldNum" sz="quarter" idx="5"/>
          </p:nvPr>
        </p:nvSpPr>
        <p:spPr/>
        <p:txBody>
          <a:bodyPr/>
          <a:lstStyle/>
          <a:p>
            <a:fld id="{99481517-11CD-1043-936A-823C17956EDF}" type="slidenum">
              <a:rPr lang="en-US" smtClean="0"/>
              <a:t>32</a:t>
            </a:fld>
            <a:endParaRPr lang="en-US"/>
          </a:p>
        </p:txBody>
      </p:sp>
    </p:spTree>
    <p:extLst>
      <p:ext uri="{BB962C8B-B14F-4D97-AF65-F5344CB8AC3E}">
        <p14:creationId xmlns:p14="http://schemas.microsoft.com/office/powerpoint/2010/main" val="240371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high tech settings, some firms sell their major IT through distributors and everything else over the Internet</a:t>
            </a:r>
          </a:p>
          <a:p>
            <a:r>
              <a:rPr lang="en-US" dirty="0"/>
              <a:t>	Thus, customers can access anything the supplier makes, but most business goes to independent resellers </a:t>
            </a:r>
          </a:p>
          <a:p>
            <a:r>
              <a:rPr lang="en-US" dirty="0"/>
              <a:t>	The supplier contents itself with product sales that do not interest this channel anyway</a:t>
            </a:r>
          </a:p>
          <a:p>
            <a:endParaRPr lang="en-US" dirty="0"/>
          </a:p>
        </p:txBody>
      </p:sp>
      <p:sp>
        <p:nvSpPr>
          <p:cNvPr id="4" name="Slide Number Placeholder 3"/>
          <p:cNvSpPr>
            <a:spLocks noGrp="1"/>
          </p:cNvSpPr>
          <p:nvPr>
            <p:ph type="sldNum" sz="quarter" idx="5"/>
          </p:nvPr>
        </p:nvSpPr>
        <p:spPr/>
        <p:txBody>
          <a:bodyPr/>
          <a:lstStyle/>
          <a:p>
            <a:fld id="{99481517-11CD-1043-936A-823C17956EDF}" type="slidenum">
              <a:rPr lang="en-US" smtClean="0"/>
              <a:t>33</a:t>
            </a:fld>
            <a:endParaRPr lang="en-US"/>
          </a:p>
        </p:txBody>
      </p:sp>
    </p:spTree>
    <p:extLst>
      <p:ext uri="{BB962C8B-B14F-4D97-AF65-F5344CB8AC3E}">
        <p14:creationId xmlns:p14="http://schemas.microsoft.com/office/powerpoint/2010/main" val="3924223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Gray markets provide less customer service than authorized channels.</a:t>
            </a:r>
          </a:p>
          <a:p>
            <a:r>
              <a:rPr lang="en-US" dirty="0"/>
              <a:t>A great variety of products get sold through gray markets, including luxury watches and designer clothing</a:t>
            </a:r>
          </a:p>
          <a:p>
            <a:r>
              <a:rPr lang="en-US" dirty="0"/>
              <a:t>The ultimate source and victim of gray marketing is the supplier itself, whether either its home office or its foreign divisions </a:t>
            </a:r>
          </a:p>
        </p:txBody>
      </p:sp>
      <p:sp>
        <p:nvSpPr>
          <p:cNvPr id="4" name="Slide Number Placeholder 3"/>
          <p:cNvSpPr>
            <a:spLocks noGrp="1"/>
          </p:cNvSpPr>
          <p:nvPr>
            <p:ph type="sldNum" sz="quarter" idx="5"/>
          </p:nvPr>
        </p:nvSpPr>
        <p:spPr/>
        <p:txBody>
          <a:bodyPr/>
          <a:lstStyle/>
          <a:p>
            <a:fld id="{99481517-11CD-1043-936A-823C17956EDF}" type="slidenum">
              <a:rPr lang="en-US" smtClean="0"/>
              <a:t>34</a:t>
            </a:fld>
            <a:endParaRPr lang="en-US"/>
          </a:p>
        </p:txBody>
      </p:sp>
    </p:spTree>
    <p:extLst>
      <p:ext uri="{BB962C8B-B14F-4D97-AF65-F5344CB8AC3E}">
        <p14:creationId xmlns:p14="http://schemas.microsoft.com/office/powerpoint/2010/main" val="4028014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seems to be in the Producers best interest to intercept and monitor gray goods</a:t>
            </a:r>
          </a:p>
        </p:txBody>
      </p:sp>
      <p:sp>
        <p:nvSpPr>
          <p:cNvPr id="4" name="Slide Number Placeholder 3"/>
          <p:cNvSpPr>
            <a:spLocks noGrp="1"/>
          </p:cNvSpPr>
          <p:nvPr>
            <p:ph type="sldNum" sz="quarter" idx="5"/>
          </p:nvPr>
        </p:nvSpPr>
        <p:spPr/>
        <p:txBody>
          <a:bodyPr/>
          <a:lstStyle/>
          <a:p>
            <a:fld id="{99481517-11CD-1043-936A-823C17956EDF}" type="slidenum">
              <a:rPr lang="en-US" smtClean="0"/>
              <a:t>37</a:t>
            </a:fld>
            <a:endParaRPr lang="en-US"/>
          </a:p>
        </p:txBody>
      </p:sp>
    </p:spTree>
    <p:extLst>
      <p:ext uri="{BB962C8B-B14F-4D97-AF65-F5344CB8AC3E}">
        <p14:creationId xmlns:p14="http://schemas.microsoft.com/office/powerpoint/2010/main" val="274957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715265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Gray markets are particularly active in developed economies such as the US, CAN, or EU, where manufacturers have the means and legal framework to stop them.</a:t>
            </a:r>
          </a:p>
          <a:p>
            <a:r>
              <a:rPr lang="en-US" dirty="0"/>
              <a:t>The last item may be the most surprising, because these distributors seemingly should be far more vulnerable to pressure applied by the supplier. But suppliers appear to indulge these distributors, because they perform well and exhibit a form of loyalty that is stronger than that displayed by a diversified distributor.</a:t>
            </a:r>
          </a:p>
          <a:p>
            <a:endParaRPr lang="en-US" dirty="0"/>
          </a:p>
          <a:p>
            <a:r>
              <a:rPr lang="en-US" dirty="0"/>
              <a:t>Such suppliers could profit from privately tolerating gray markets – while publicly objecting them – as long as their authorized channels do not cut back their own purchases or support in protest. They can serve two market segments: (1) the segment that visits traditional market resellers and cares about the shopping experience (2) the customer that will buy from anywhere and anyone, as long as the price is low</a:t>
            </a:r>
          </a:p>
          <a:p>
            <a:endParaRPr lang="en-US" dirty="0"/>
          </a:p>
        </p:txBody>
      </p:sp>
      <p:sp>
        <p:nvSpPr>
          <p:cNvPr id="4" name="Slide Number Placeholder 3"/>
          <p:cNvSpPr>
            <a:spLocks noGrp="1"/>
          </p:cNvSpPr>
          <p:nvPr>
            <p:ph type="sldNum" sz="quarter" idx="5"/>
          </p:nvPr>
        </p:nvSpPr>
        <p:spPr/>
        <p:txBody>
          <a:bodyPr/>
          <a:lstStyle/>
          <a:p>
            <a:fld id="{99481517-11CD-1043-936A-823C17956EDF}" type="slidenum">
              <a:rPr lang="en-US" smtClean="0"/>
              <a:t>38</a:t>
            </a:fld>
            <a:endParaRPr lang="en-US"/>
          </a:p>
        </p:txBody>
      </p:sp>
    </p:spTree>
    <p:extLst>
      <p:ext uri="{BB962C8B-B14F-4D97-AF65-F5344CB8AC3E}">
        <p14:creationId xmlns:p14="http://schemas.microsoft.com/office/powerpoint/2010/main" val="1722339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Dealers often carry a limited number of product lines, supplied by a limited number of vendors. Often, they sell expensive items that demand high after sales service support, such as automobiles, garden equipment, or tires. Because they depend on a narrow range of products and suppliers, dealers are vulnerable to coercion or threats by the manufacturers whose lines they carry.</a:t>
            </a:r>
          </a:p>
          <a:p>
            <a:r>
              <a:rPr lang="en-US" dirty="0"/>
              <a:t>Dealer councils are a popular solution. These groups work with the supplier to reduce the destructive impact of its actions and facilitate communication between dealers and suppliers </a:t>
            </a:r>
          </a:p>
        </p:txBody>
      </p:sp>
      <p:sp>
        <p:nvSpPr>
          <p:cNvPr id="4" name="Slide Number Placeholder 3"/>
          <p:cNvSpPr>
            <a:spLocks noGrp="1"/>
          </p:cNvSpPr>
          <p:nvPr>
            <p:ph type="sldNum" sz="quarter" idx="5"/>
          </p:nvPr>
        </p:nvSpPr>
        <p:spPr/>
        <p:txBody>
          <a:bodyPr/>
          <a:lstStyle/>
          <a:p>
            <a:fld id="{99481517-11CD-1043-936A-823C17956EDF}" type="slidenum">
              <a:rPr lang="en-US" smtClean="0"/>
              <a:t>39</a:t>
            </a:fld>
            <a:endParaRPr lang="en-US"/>
          </a:p>
        </p:txBody>
      </p:sp>
    </p:spTree>
    <p:extLst>
      <p:ext uri="{BB962C8B-B14F-4D97-AF65-F5344CB8AC3E}">
        <p14:creationId xmlns:p14="http://schemas.microsoft.com/office/powerpoint/2010/main" val="1680553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Perceived unfairness aggravates the negative effects of conflict and opportunism on channel performance. It also amplifies the negative impacts of any background conflict.</a:t>
            </a:r>
          </a:p>
          <a:p>
            <a:endParaRPr lang="en-US" dirty="0"/>
          </a:p>
          <a:p>
            <a:r>
              <a:rPr lang="en-US" dirty="0"/>
              <a:t>Channel members who perceive unfairness respond severely to conflict, often with strong, negative emotions (e.g. anger), which increases the severity of their responses, starting a negative spiraling circle of action and reaction between channel members. </a:t>
            </a:r>
          </a:p>
        </p:txBody>
      </p:sp>
      <p:sp>
        <p:nvSpPr>
          <p:cNvPr id="4" name="Slide Number Placeholder 3"/>
          <p:cNvSpPr>
            <a:spLocks noGrp="1"/>
          </p:cNvSpPr>
          <p:nvPr>
            <p:ph type="sldNum" sz="quarter" idx="5"/>
          </p:nvPr>
        </p:nvSpPr>
        <p:spPr/>
        <p:txBody>
          <a:bodyPr/>
          <a:lstStyle/>
          <a:p>
            <a:fld id="{99481517-11CD-1043-936A-823C17956EDF}" type="slidenum">
              <a:rPr lang="en-US" smtClean="0"/>
              <a:t>40</a:t>
            </a:fld>
            <a:endParaRPr lang="en-US"/>
          </a:p>
        </p:txBody>
      </p:sp>
    </p:spTree>
    <p:extLst>
      <p:ext uri="{BB962C8B-B14F-4D97-AF65-F5344CB8AC3E}">
        <p14:creationId xmlns:p14="http://schemas.microsoft.com/office/powerpoint/2010/main" val="2628526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41</a:t>
            </a:fld>
            <a:endParaRPr lang="en-US"/>
          </a:p>
        </p:txBody>
      </p:sp>
    </p:spTree>
    <p:extLst>
      <p:ext uri="{BB962C8B-B14F-4D97-AF65-F5344CB8AC3E}">
        <p14:creationId xmlns:p14="http://schemas.microsoft.com/office/powerpoint/2010/main" val="2243336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Institutionalized policies are part of the environment, are unquestioned, or even taken for granted</a:t>
            </a:r>
          </a:p>
        </p:txBody>
      </p:sp>
      <p:sp>
        <p:nvSpPr>
          <p:cNvPr id="4" name="Slide Number Placeholder 3"/>
          <p:cNvSpPr>
            <a:spLocks noGrp="1"/>
          </p:cNvSpPr>
          <p:nvPr>
            <p:ph type="sldNum" sz="quarter" idx="5"/>
          </p:nvPr>
        </p:nvSpPr>
        <p:spPr/>
        <p:txBody>
          <a:bodyPr/>
          <a:lstStyle/>
          <a:p>
            <a:fld id="{99481517-11CD-1043-936A-823C17956EDF}" type="slidenum">
              <a:rPr lang="en-US" smtClean="0"/>
              <a:t>42</a:t>
            </a:fld>
            <a:endParaRPr lang="en-US"/>
          </a:p>
        </p:txBody>
      </p:sp>
    </p:spTree>
    <p:extLst>
      <p:ext uri="{BB962C8B-B14F-4D97-AF65-F5344CB8AC3E}">
        <p14:creationId xmlns:p14="http://schemas.microsoft.com/office/powerpoint/2010/main" val="2630112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their close connections, Procter and Gamble require clear guidelines because:</a:t>
            </a:r>
          </a:p>
          <a:p>
            <a:r>
              <a:rPr lang="en-US" dirty="0"/>
              <a:t>	the likely disclosure of proprietary information</a:t>
            </a:r>
          </a:p>
          <a:p>
            <a:r>
              <a:rPr lang="en-US" dirty="0"/>
              <a:t>	participants return to their employers with a  new, interorganizational view of their jobs</a:t>
            </a:r>
          </a:p>
          <a:p>
            <a:r>
              <a:rPr lang="en-US" dirty="0"/>
              <a:t>	greater personal and professional involvement between channels and additional training</a:t>
            </a:r>
          </a:p>
        </p:txBody>
      </p:sp>
      <p:sp>
        <p:nvSpPr>
          <p:cNvPr id="4" name="Slide Number Placeholder 3"/>
          <p:cNvSpPr>
            <a:spLocks noGrp="1"/>
          </p:cNvSpPr>
          <p:nvPr>
            <p:ph type="sldNum" sz="quarter" idx="5"/>
          </p:nvPr>
        </p:nvSpPr>
        <p:spPr/>
        <p:txBody>
          <a:bodyPr/>
          <a:lstStyle/>
          <a:p>
            <a:fld id="{99481517-11CD-1043-936A-823C17956EDF}" type="slidenum">
              <a:rPr lang="en-US" smtClean="0"/>
              <a:t>45</a:t>
            </a:fld>
            <a:endParaRPr lang="en-US"/>
          </a:p>
        </p:txBody>
      </p:sp>
    </p:spTree>
    <p:extLst>
      <p:ext uri="{BB962C8B-B14F-4D97-AF65-F5344CB8AC3E}">
        <p14:creationId xmlns:p14="http://schemas.microsoft.com/office/powerpoint/2010/main" val="2965137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Mediators offer a fresh view of the situation, which may enable it to perceive opportunities that insiders cannot. They also help disputing parties find underlying points of agreement and promote integrative (win-win) solutions. The mediator allows both parties to save face, by making concessions without appearing weak. Disputants often perceive the process as fair. (high settlement rate of 60-80%)</a:t>
            </a:r>
          </a:p>
          <a:p>
            <a:r>
              <a:rPr lang="en-US" dirty="0"/>
              <a:t>Arbitrators often begin with a formal fact-finding hearing that operates much like a judicial procedure with witnesses, presentations, and cross-examinations</a:t>
            </a:r>
          </a:p>
        </p:txBody>
      </p:sp>
      <p:sp>
        <p:nvSpPr>
          <p:cNvPr id="4" name="Slide Number Placeholder 3"/>
          <p:cNvSpPr>
            <a:spLocks noGrp="1"/>
          </p:cNvSpPr>
          <p:nvPr>
            <p:ph type="sldNum" sz="quarter" idx="5"/>
          </p:nvPr>
        </p:nvSpPr>
        <p:spPr/>
        <p:txBody>
          <a:bodyPr/>
          <a:lstStyle/>
          <a:p>
            <a:fld id="{99481517-11CD-1043-936A-823C17956EDF}" type="slidenum">
              <a:rPr lang="en-US" smtClean="0"/>
              <a:t>46</a:t>
            </a:fld>
            <a:endParaRPr lang="en-US"/>
          </a:p>
        </p:txBody>
      </p:sp>
    </p:spTree>
    <p:extLst>
      <p:ext uri="{BB962C8B-B14F-4D97-AF65-F5344CB8AC3E}">
        <p14:creationId xmlns:p14="http://schemas.microsoft.com/office/powerpoint/2010/main" val="3527242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input of third parties can contribute to the success of channel relationships, because third-party interventions prompt greater satisfaction among channel members with the financial rewards they derive from their relationship.</a:t>
            </a:r>
          </a:p>
        </p:txBody>
      </p:sp>
      <p:sp>
        <p:nvSpPr>
          <p:cNvPr id="4" name="Slide Number Placeholder 3"/>
          <p:cNvSpPr>
            <a:spLocks noGrp="1"/>
          </p:cNvSpPr>
          <p:nvPr>
            <p:ph type="sldNum" sz="quarter" idx="5"/>
          </p:nvPr>
        </p:nvSpPr>
        <p:spPr/>
        <p:txBody>
          <a:bodyPr/>
          <a:lstStyle/>
          <a:p>
            <a:fld id="{99481517-11CD-1043-936A-823C17956EDF}" type="slidenum">
              <a:rPr lang="en-US" smtClean="0"/>
              <a:t>47</a:t>
            </a:fld>
            <a:endParaRPr lang="en-US"/>
          </a:p>
        </p:txBody>
      </p:sp>
    </p:spTree>
    <p:extLst>
      <p:ext uri="{BB962C8B-B14F-4D97-AF65-F5344CB8AC3E}">
        <p14:creationId xmlns:p14="http://schemas.microsoft.com/office/powerpoint/2010/main" val="3047228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contracts for example:</a:t>
            </a:r>
          </a:p>
          <a:p>
            <a:r>
              <a:rPr lang="en-US" dirty="0"/>
              <a:t>Moderately detailed contracts reduce “destructive” conflict, by leaving sufficient room for give-and –take negotiations, but still providing a framework that regulates behaviors. Overly detailed contracts instead lead to behavioral rigidity and create potential problems in the relationship. </a:t>
            </a:r>
          </a:p>
          <a:p>
            <a:pPr marL="0" marR="0" lvl="0" indent="0" algn="l" defTabSz="456827" rtl="0" eaLnBrk="1" fontAlgn="auto" latinLnBrk="0" hangingPunct="1">
              <a:lnSpc>
                <a:spcPct val="100000"/>
              </a:lnSpc>
              <a:spcBef>
                <a:spcPts val="0"/>
              </a:spcBef>
              <a:spcAft>
                <a:spcPts val="0"/>
              </a:spcAft>
              <a:buClrTx/>
              <a:buSzTx/>
              <a:buFontTx/>
              <a:buNone/>
              <a:tabLst/>
              <a:defRPr/>
            </a:pPr>
            <a:r>
              <a:rPr lang="en-US" dirty="0"/>
              <a:t>Norms govern how channel members manage their relationship over time, according to the functioning of that relationship.</a:t>
            </a:r>
          </a:p>
          <a:p>
            <a:endParaRPr lang="en-US" dirty="0"/>
          </a:p>
          <a:p>
            <a:r>
              <a:rPr lang="en-US" dirty="0"/>
              <a:t>These relational norms tend to come in a package: a relationship attains high levels of all these norms if it reaches a high level in any of the,. These norms encourage various players to refrain from coercion and make an effort to work through their differences, which keeps conflict within functional zones. </a:t>
            </a:r>
          </a:p>
          <a:p>
            <a:r>
              <a:rPr lang="en-US" dirty="0"/>
              <a:t>Unlike policies, norms are not easy to observe, announce, publicize, or control.</a:t>
            </a:r>
          </a:p>
        </p:txBody>
      </p:sp>
      <p:sp>
        <p:nvSpPr>
          <p:cNvPr id="4" name="Slide Number Placeholder 3"/>
          <p:cNvSpPr>
            <a:spLocks noGrp="1"/>
          </p:cNvSpPr>
          <p:nvPr>
            <p:ph type="sldNum" sz="quarter" idx="5"/>
          </p:nvPr>
        </p:nvSpPr>
        <p:spPr/>
        <p:txBody>
          <a:bodyPr/>
          <a:lstStyle/>
          <a:p>
            <a:fld id="{99481517-11CD-1043-936A-823C17956EDF}" type="slidenum">
              <a:rPr lang="en-US" smtClean="0"/>
              <a:t>48</a:t>
            </a:fld>
            <a:endParaRPr lang="en-US"/>
          </a:p>
        </p:txBody>
      </p:sp>
    </p:spTree>
    <p:extLst>
      <p:ext uri="{BB962C8B-B14F-4D97-AF65-F5344CB8AC3E}">
        <p14:creationId xmlns:p14="http://schemas.microsoft.com/office/powerpoint/2010/main" val="4093733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arguments can be conveyed more effectively by principals that invest in vigorous, two-way communication programs within the channel. Unfortunately though, economic incentives can rapidly multiply and become difficult to administer. Channel networks have so many points of contact across so many organizations, that the sheer task of keeping track of channels and incentives becomes daunting.</a:t>
            </a:r>
          </a:p>
        </p:txBody>
      </p:sp>
      <p:sp>
        <p:nvSpPr>
          <p:cNvPr id="4" name="Slide Number Placeholder 3"/>
          <p:cNvSpPr>
            <a:spLocks noGrp="1"/>
          </p:cNvSpPr>
          <p:nvPr>
            <p:ph type="sldNum" sz="quarter" idx="5"/>
          </p:nvPr>
        </p:nvSpPr>
        <p:spPr/>
        <p:txBody>
          <a:bodyPr/>
          <a:lstStyle/>
          <a:p>
            <a:fld id="{99481517-11CD-1043-936A-823C17956EDF}" type="slidenum">
              <a:rPr lang="en-US" smtClean="0"/>
              <a:t>50</a:t>
            </a:fld>
            <a:endParaRPr lang="en-US"/>
          </a:p>
        </p:txBody>
      </p:sp>
    </p:spTree>
    <p:extLst>
      <p:ext uri="{BB962C8B-B14F-4D97-AF65-F5344CB8AC3E}">
        <p14:creationId xmlns:p14="http://schemas.microsoft.com/office/powerpoint/2010/main" val="244319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a:t>
            </a:fld>
            <a:endParaRPr lang="en-US"/>
          </a:p>
        </p:txBody>
      </p:sp>
    </p:spTree>
    <p:extLst>
      <p:ext uri="{BB962C8B-B14F-4D97-AF65-F5344CB8AC3E}">
        <p14:creationId xmlns:p14="http://schemas.microsoft.com/office/powerpoint/2010/main" val="111102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5</a:t>
            </a:fld>
            <a:endParaRPr lang="en-US"/>
          </a:p>
        </p:txBody>
      </p:sp>
    </p:spTree>
    <p:extLst>
      <p:ext uri="{BB962C8B-B14F-4D97-AF65-F5344CB8AC3E}">
        <p14:creationId xmlns:p14="http://schemas.microsoft.com/office/powerpoint/2010/main" val="352152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6</a:t>
            </a:fld>
            <a:endParaRPr lang="en-US"/>
          </a:p>
        </p:txBody>
      </p:sp>
    </p:spTree>
    <p:extLst>
      <p:ext uri="{BB962C8B-B14F-4D97-AF65-F5344CB8AC3E}">
        <p14:creationId xmlns:p14="http://schemas.microsoft.com/office/powerpoint/2010/main" val="107798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17586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8</a:t>
            </a:fld>
            <a:endParaRPr lang="en-US"/>
          </a:p>
        </p:txBody>
      </p:sp>
    </p:spTree>
    <p:extLst>
      <p:ext uri="{BB962C8B-B14F-4D97-AF65-F5344CB8AC3E}">
        <p14:creationId xmlns:p14="http://schemas.microsoft.com/office/powerpoint/2010/main" val="126150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9</a:t>
            </a:fld>
            <a:endParaRPr lang="en-US"/>
          </a:p>
        </p:txBody>
      </p:sp>
    </p:spTree>
    <p:extLst>
      <p:ext uri="{BB962C8B-B14F-4D97-AF65-F5344CB8AC3E}">
        <p14:creationId xmlns:p14="http://schemas.microsoft.com/office/powerpoint/2010/main" val="2628261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endParaRPr lang="en-US" dirty="0"/>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r>
              <a:rPr lang="en-US"/>
              <a:t>© Palmatier</a:t>
            </a:r>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1251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 Palmatier</a:t>
            </a:r>
            <a:endParaRPr lang="en-US" dirty="0"/>
          </a:p>
        </p:txBody>
      </p:sp>
      <p:sp>
        <p:nvSpPr>
          <p:cNvPr id="7" name="Slide Number Placeholder 6"/>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98391588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 Palmatier</a:t>
            </a:r>
            <a:endParaRPr lang="en-US" dirty="0"/>
          </a:p>
        </p:txBody>
      </p:sp>
      <p:sp>
        <p:nvSpPr>
          <p:cNvPr id="7" name="Slide Number Placeholder 6"/>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202856182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 Palmatier</a:t>
            </a:r>
            <a:endParaRPr lang="en-US" dirty="0"/>
          </a:p>
        </p:txBody>
      </p:sp>
      <p:sp>
        <p:nvSpPr>
          <p:cNvPr id="7" name="Slide Number Placeholder 6"/>
          <p:cNvSpPr>
            <a:spLocks noGrp="1"/>
          </p:cNvSpPr>
          <p:nvPr>
            <p:ph type="sldNum" sz="quarter" idx="12"/>
          </p:nvPr>
        </p:nvSpPr>
        <p:spPr/>
        <p:txBody>
          <a:bodyPr/>
          <a:lstStyle/>
          <a:p>
            <a:fld id="{606C48AC-5425-9447-80A6-7CD23CC5D020}" type="slidenum">
              <a:rPr lang="en-US" smtClean="0"/>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tx1"/>
                </a:solidFill>
                <a:effectLst/>
                <a:latin typeface="Times New Roman Regular" charset="0"/>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tx1"/>
                </a:solidFill>
                <a:effectLst/>
                <a:latin typeface="Times New Roman Regular" charset="0"/>
              </a:rPr>
              <a:t>”</a:t>
            </a:r>
          </a:p>
        </p:txBody>
      </p:sp>
    </p:spTree>
    <p:extLst>
      <p:ext uri="{BB962C8B-B14F-4D97-AF65-F5344CB8AC3E}">
        <p14:creationId xmlns:p14="http://schemas.microsoft.com/office/powerpoint/2010/main" val="25485594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 Palmatier</a:t>
            </a:r>
            <a:endParaRPr lang="en-US" dirty="0"/>
          </a:p>
        </p:txBody>
      </p:sp>
      <p:sp>
        <p:nvSpPr>
          <p:cNvPr id="7" name="Slide Number Placeholder 6"/>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2984331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136085246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354036744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5"/>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261677443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5"/>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209704541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5/23/2019</a:t>
            </a:fld>
            <a:endParaRPr lang="en-US" dirty="0"/>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5"/>
          <p:cNvSpPr>
            <a:spLocks noGrp="1"/>
          </p:cNvSpPr>
          <p:nvPr>
            <p:ph type="sldNum" sz="quarter" idx="12"/>
          </p:nvPr>
        </p:nvSpPr>
        <p:spPr/>
        <p:txBody>
          <a:bodyPr/>
          <a:lstStyle/>
          <a:p>
            <a:fld id="{606C48AC-5425-9447-80A6-7CD23CC5D020}" type="slidenum">
              <a:rPr lang="en-US" smtClean="0"/>
              <a:pPr/>
              <a:t>‹#›</a:t>
            </a:fld>
            <a:endParaRPr lang="en-US" dirty="0"/>
          </a:p>
        </p:txBody>
      </p:sp>
      <p:cxnSp>
        <p:nvCxnSpPr>
          <p:cNvPr id="7" name="Straight Connector 6">
            <a:extLst>
              <a:ext uri="{FF2B5EF4-FFF2-40B4-BE49-F238E27FC236}">
                <a16:creationId xmlns:a16="http://schemas.microsoft.com/office/drawing/2014/main" id="{0B04839D-0259-4816-BF51-F7F258CA1BCF}"/>
              </a:ext>
            </a:extLst>
          </p:cNvPr>
          <p:cNvCxnSpPr/>
          <p:nvPr userDrawn="1"/>
        </p:nvCxnSpPr>
        <p:spPr>
          <a:xfrm>
            <a:off x="498474" y="1201093"/>
            <a:ext cx="756976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0B1591FC-43BE-4995-A75B-AE730B7DF8BA}"/>
              </a:ext>
            </a:extLst>
          </p:cNvPr>
          <p:cNvSpPr/>
          <p:nvPr userDrawn="1"/>
        </p:nvSpPr>
        <p:spPr>
          <a:xfrm>
            <a:off x="8162915" y="279953"/>
            <a:ext cx="91440" cy="918519"/>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imes New Roman Regular" charset="0"/>
            </a:endParaRPr>
          </a:p>
        </p:txBody>
      </p:sp>
      <p:sp>
        <p:nvSpPr>
          <p:cNvPr id="9" name="Rectangle 8">
            <a:extLst>
              <a:ext uri="{FF2B5EF4-FFF2-40B4-BE49-F238E27FC236}">
                <a16:creationId xmlns:a16="http://schemas.microsoft.com/office/drawing/2014/main" id="{5963874E-DD3D-4D9A-9079-F55A553C2D43}"/>
              </a:ext>
            </a:extLst>
          </p:cNvPr>
          <p:cNvSpPr/>
          <p:nvPr userDrawn="1"/>
        </p:nvSpPr>
        <p:spPr>
          <a:xfrm>
            <a:off x="8075379" y="277332"/>
            <a:ext cx="9144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Times New Roman Regular" charset="0"/>
            </a:endParaRPr>
          </a:p>
        </p:txBody>
      </p:sp>
    </p:spTree>
    <p:extLst>
      <p:ext uri="{BB962C8B-B14F-4D97-AF65-F5344CB8AC3E}">
        <p14:creationId xmlns:p14="http://schemas.microsoft.com/office/powerpoint/2010/main" val="336410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5"/>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291086598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Palmatier</a:t>
            </a:r>
            <a:endParaRPr lang="en-US" dirty="0"/>
          </a:p>
        </p:txBody>
      </p:sp>
      <p:sp>
        <p:nvSpPr>
          <p:cNvPr id="6" name="Slide Number Placeholder 5"/>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37672818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 Palmatier</a:t>
            </a:r>
            <a:endParaRPr lang="en-US" dirty="0"/>
          </a:p>
        </p:txBody>
      </p:sp>
      <p:sp>
        <p:nvSpPr>
          <p:cNvPr id="7" name="Slide Number Placeholder 6"/>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88456402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 Palmatier</a:t>
            </a:r>
            <a:endParaRPr lang="en-US" dirty="0"/>
          </a:p>
        </p:txBody>
      </p:sp>
      <p:sp>
        <p:nvSpPr>
          <p:cNvPr id="9" name="Slide Number Placeholder 8"/>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7823429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9933470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5/23/2019</a:t>
            </a:fld>
            <a:endParaRPr lang="en-US" dirty="0"/>
          </a:p>
        </p:txBody>
      </p:sp>
      <p:sp>
        <p:nvSpPr>
          <p:cNvPr id="3" name="Footer Placeholder 2"/>
          <p:cNvSpPr>
            <a:spLocks noGrp="1"/>
          </p:cNvSpPr>
          <p:nvPr>
            <p:ph type="ftr" sz="quarter" idx="11"/>
          </p:nvPr>
        </p:nvSpPr>
        <p:spPr/>
        <p:txBody>
          <a:bodyPr/>
          <a:lstStyle/>
          <a:p>
            <a:r>
              <a:rPr lang="en-US"/>
              <a:t>© Palmatier</a:t>
            </a:r>
            <a:endParaRPr lang="en-US" dirty="0"/>
          </a:p>
        </p:txBody>
      </p:sp>
      <p:sp>
        <p:nvSpPr>
          <p:cNvPr id="4" name="Slide Number Placeholder 3"/>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153201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 Palmatier</a:t>
            </a:r>
            <a:endParaRPr lang="en-US" dirty="0"/>
          </a:p>
        </p:txBody>
      </p:sp>
      <p:sp>
        <p:nvSpPr>
          <p:cNvPr id="7" name="Slide Number Placeholder 6"/>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348587312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 Palmatier</a:t>
            </a:r>
            <a:endParaRPr lang="en-US" dirty="0"/>
          </a:p>
        </p:txBody>
      </p:sp>
      <p:sp>
        <p:nvSpPr>
          <p:cNvPr id="7" name="Slide Number Placeholder 6"/>
          <p:cNvSpPr>
            <a:spLocks noGrp="1"/>
          </p:cNvSpPr>
          <p:nvPr>
            <p:ph type="sldNum" sz="quarter" idx="12"/>
          </p:nvPr>
        </p:nvSpPr>
        <p:spPr/>
        <p:txBody>
          <a:bodyPr/>
          <a:lstStyle/>
          <a:p>
            <a:fld id="{606C48AC-5425-9447-80A6-7CD23CC5D020}" type="slidenum">
              <a:rPr lang="en-US" smtClean="0"/>
              <a:t>‹#›</a:t>
            </a:fld>
            <a:endParaRPr lang="en-US" dirty="0"/>
          </a:p>
        </p:txBody>
      </p:sp>
    </p:spTree>
    <p:extLst>
      <p:ext uri="{BB962C8B-B14F-4D97-AF65-F5344CB8AC3E}">
        <p14:creationId xmlns:p14="http://schemas.microsoft.com/office/powerpoint/2010/main" val="151911086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b="0" i="0" cap="all" baseline="0">
                <a:solidFill>
                  <a:schemeClr val="accent1">
                    <a:lumMod val="60000"/>
                    <a:lumOff val="40000"/>
                  </a:schemeClr>
                </a:solidFill>
                <a:latin typeface="Times New Roman Regular" charset="0"/>
              </a:defRPr>
            </a:lvl1pPr>
          </a:lstStyle>
          <a:p>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b="0" i="0" cap="all" baseline="0">
                <a:solidFill>
                  <a:schemeClr val="accent1">
                    <a:lumMod val="60000"/>
                    <a:lumOff val="40000"/>
                  </a:schemeClr>
                </a:solidFill>
                <a:latin typeface="Times New Roman Regular" charset="0"/>
              </a:defRPr>
            </a:lvl1pPr>
          </a:lstStyle>
          <a:p>
            <a:r>
              <a:rPr lang="en-US" dirty="0"/>
              <a:t>© </a:t>
            </a:r>
            <a:r>
              <a:rPr lang="en-US" dirty="0" err="1"/>
              <a:t>Palmatier</a:t>
            </a:r>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b="0" i="0" cap="all" baseline="0">
                <a:solidFill>
                  <a:schemeClr val="accent1">
                    <a:lumMod val="60000"/>
                    <a:lumOff val="40000"/>
                  </a:schemeClr>
                </a:solidFill>
                <a:latin typeface="Times New Roman Regular" charset="0"/>
              </a:defRPr>
            </a:lvl1pPr>
          </a:lstStyle>
          <a:p>
            <a:fld id="{606C48AC-5425-9447-80A6-7CD23CC5D020}" type="slidenum">
              <a:rPr lang="en-US" smtClean="0"/>
              <a:pPr/>
              <a:t>‹#›</a:t>
            </a:fld>
            <a:endParaRPr lang="en-US" dirty="0"/>
          </a:p>
        </p:txBody>
      </p:sp>
      <p:sp>
        <p:nvSpPr>
          <p:cNvPr id="7" name="MSIPCMContentMarking" descr="{&quot;HashCode&quot;:1561593418,&quot;Placement&quot;:&quot;Footer&quot;}">
            <a:extLst>
              <a:ext uri="{FF2B5EF4-FFF2-40B4-BE49-F238E27FC236}">
                <a16:creationId xmlns:a16="http://schemas.microsoft.com/office/drawing/2014/main" id="{4DE5E7E3-54E8-4042-9AF6-F3BF2A586911}"/>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4217212114"/>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Lst>
  <p:hf hdr="0" dt="0"/>
  <p:txStyles>
    <p:titleStyle>
      <a:lvl1pPr algn="l" defTabSz="914400" rtl="0" eaLnBrk="1" latinLnBrk="0" hangingPunct="1">
        <a:lnSpc>
          <a:spcPct val="90000"/>
        </a:lnSpc>
        <a:spcBef>
          <a:spcPct val="0"/>
        </a:spcBef>
        <a:buNone/>
        <a:defRPr sz="4400" b="0" i="0" kern="1200" cap="all" baseline="0">
          <a:solidFill>
            <a:schemeClr val="accent1">
              <a:lumMod val="60000"/>
              <a:lumOff val="40000"/>
            </a:schemeClr>
          </a:solidFill>
          <a:effectLst/>
          <a:latin typeface="Times New Roman Regular" charset="0"/>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b="0" i="0" kern="1200" cap="all" baseline="0">
          <a:solidFill>
            <a:schemeClr val="tx1"/>
          </a:solidFill>
          <a:effectLst/>
          <a:latin typeface="Times New Roman Regular" charset="0"/>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b="0" i="0" kern="1200" cap="all" baseline="0">
          <a:solidFill>
            <a:schemeClr val="tx1"/>
          </a:solidFill>
          <a:effectLst/>
          <a:latin typeface="Times New Roman Regular" charset="0"/>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b="0" i="0" kern="1200" cap="all" baseline="0">
          <a:solidFill>
            <a:schemeClr val="tx1"/>
          </a:solidFill>
          <a:effectLst/>
          <a:latin typeface="Times New Roman Regular" charset="0"/>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b="0" i="0" kern="1200" cap="all" baseline="0">
          <a:solidFill>
            <a:schemeClr val="tx1"/>
          </a:solidFill>
          <a:effectLst/>
          <a:latin typeface="Times New Roman Regular" charset="0"/>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b="0" i="0" kern="1200" cap="all" baseline="0">
          <a:solidFill>
            <a:schemeClr val="tx1"/>
          </a:solidFill>
          <a:effectLst/>
          <a:latin typeface="Times New Roman Regular" charset="0"/>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27.sv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31.svg"/></Relationships>
</file>

<file path=ppt/slides/_rels/slide4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CF7AD0-7437-4B84-9D18-A7D2AEF10697}"/>
              </a:ext>
            </a:extLst>
          </p:cNvPr>
          <p:cNvSpPr>
            <a:spLocks noGrp="1"/>
          </p:cNvSpPr>
          <p:nvPr>
            <p:ph type="ctrTitle"/>
          </p:nvPr>
        </p:nvSpPr>
        <p:spPr/>
        <p:txBody>
          <a:bodyPr>
            <a:normAutofit/>
          </a:bodyPr>
          <a:lstStyle/>
          <a:p>
            <a:r>
              <a:rPr lang="en-US" sz="4800" b="1" dirty="0">
                <a:solidFill>
                  <a:schemeClr val="accent1"/>
                </a:solidFill>
                <a:cs typeface="Avenir Light"/>
              </a:rPr>
              <a:t>Chapter 5</a:t>
            </a:r>
            <a:br>
              <a:rPr lang="en-US" sz="4800" b="1" dirty="0">
                <a:solidFill>
                  <a:schemeClr val="accent1"/>
                </a:solidFill>
                <a:cs typeface="Avenir Light"/>
              </a:rPr>
            </a:br>
            <a:r>
              <a:rPr lang="en-US" sz="4800" b="1" dirty="0">
                <a:solidFill>
                  <a:schemeClr val="accent1"/>
                </a:solidFill>
                <a:cs typeface="Avenir Light"/>
              </a:rPr>
              <a:t>Channel Conflict </a:t>
            </a:r>
            <a:br>
              <a:rPr lang="en-US" sz="4400" b="1" dirty="0">
                <a:solidFill>
                  <a:schemeClr val="accent1"/>
                </a:solidFill>
                <a:latin typeface="Avenir Light"/>
                <a:cs typeface="Avenir Light"/>
              </a:rPr>
            </a:br>
            <a:endParaRPr lang="en-US" dirty="0">
              <a:solidFill>
                <a:schemeClr val="accent1"/>
              </a:solidFill>
            </a:endParaRPr>
          </a:p>
        </p:txBody>
      </p:sp>
    </p:spTree>
    <p:extLst>
      <p:ext uri="{BB962C8B-B14F-4D97-AF65-F5344CB8AC3E}">
        <p14:creationId xmlns:p14="http://schemas.microsoft.com/office/powerpoint/2010/main" val="122717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36" y="373406"/>
            <a:ext cx="7556313" cy="803691"/>
          </a:xfrm>
        </p:spPr>
        <p:txBody>
          <a:bodyPr>
            <a:noAutofit/>
          </a:bodyPr>
          <a:lstStyle/>
          <a:p>
            <a:pPr algn="ctr"/>
            <a:r>
              <a:rPr lang="en-US" sz="3200" b="1" dirty="0">
                <a:solidFill>
                  <a:schemeClr val="accent1"/>
                </a:solidFill>
              </a:rPr>
              <a:t>Types of Conflict – Perceived Conflict </a:t>
            </a:r>
          </a:p>
        </p:txBody>
      </p:sp>
      <p:sp>
        <p:nvSpPr>
          <p:cNvPr id="3" name="Content Placeholder 2"/>
          <p:cNvSpPr>
            <a:spLocks noGrp="1"/>
          </p:cNvSpPr>
          <p:nvPr>
            <p:ph idx="1"/>
          </p:nvPr>
        </p:nvSpPr>
        <p:spPr>
          <a:xfrm>
            <a:off x="416460" y="775252"/>
            <a:ext cx="8436188" cy="5504362"/>
          </a:xfrm>
        </p:spPr>
        <p:txBody>
          <a:bodyPr>
            <a:normAutofit/>
          </a:bodyPr>
          <a:lstStyle/>
          <a:p>
            <a:r>
              <a:rPr lang="en-US" sz="1600" b="1" dirty="0"/>
              <a:t>Perceived conflict </a:t>
            </a:r>
            <a:r>
              <a:rPr lang="en-US" sz="1600" dirty="0"/>
              <a:t>arises as soon as a member senses any opposition: viewpoints, perceptions, sentiments, interests, or intentions. </a:t>
            </a:r>
          </a:p>
          <a:p>
            <a:r>
              <a:rPr lang="en-US" sz="1600" dirty="0"/>
              <a:t>It is cognitive, emotionless, and mental, resulting from the recognition of a contentious situation.</a:t>
            </a:r>
          </a:p>
          <a:p>
            <a:pPr lvl="1"/>
            <a:r>
              <a:rPr lang="en-US" sz="1600" dirty="0"/>
              <a:t>Members experience little emotion or frustration</a:t>
            </a:r>
          </a:p>
          <a:p>
            <a:pPr lvl="1"/>
            <a:r>
              <a:rPr lang="en-US" sz="1600" dirty="0"/>
              <a:t>Focused on keeping it “professional”</a:t>
            </a:r>
          </a:p>
          <a:p>
            <a:pPr lvl="1"/>
            <a:r>
              <a:rPr lang="en-US" sz="1600" dirty="0"/>
              <a:t>Maintains a preferred, “normal” state in marketing channels</a:t>
            </a:r>
          </a:p>
          <a:p>
            <a:r>
              <a:rPr lang="en-US" sz="1600" dirty="0"/>
              <a:t>Thus, members may not consider the situation conflict-laden, despite opposition. </a:t>
            </a:r>
          </a:p>
        </p:txBody>
      </p:sp>
    </p:spTree>
    <p:extLst>
      <p:ext uri="{BB962C8B-B14F-4D97-AF65-F5344CB8AC3E}">
        <p14:creationId xmlns:p14="http://schemas.microsoft.com/office/powerpoint/2010/main" val="36681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9161"/>
            <a:ext cx="7556313" cy="803691"/>
          </a:xfrm>
        </p:spPr>
        <p:txBody>
          <a:bodyPr>
            <a:noAutofit/>
          </a:bodyPr>
          <a:lstStyle/>
          <a:p>
            <a:pPr algn="ctr"/>
            <a:r>
              <a:rPr lang="en-US" sz="3200" b="1" dirty="0">
                <a:solidFill>
                  <a:schemeClr val="accent1"/>
                </a:solidFill>
              </a:rPr>
              <a:t>Types of Conflict – Felt (or Affective) Conflict </a:t>
            </a:r>
          </a:p>
        </p:txBody>
      </p:sp>
      <p:sp>
        <p:nvSpPr>
          <p:cNvPr id="3" name="Content Placeholder 2"/>
          <p:cNvSpPr>
            <a:spLocks noGrp="1"/>
          </p:cNvSpPr>
          <p:nvPr>
            <p:ph idx="1"/>
          </p:nvPr>
        </p:nvSpPr>
        <p:spPr>
          <a:xfrm>
            <a:off x="416460" y="775252"/>
            <a:ext cx="8436188" cy="5504362"/>
          </a:xfrm>
        </p:spPr>
        <p:txBody>
          <a:bodyPr/>
          <a:lstStyle/>
          <a:p>
            <a:r>
              <a:rPr lang="en-US" sz="1600" b="1" dirty="0"/>
              <a:t>Felt (or affective) conflict </a:t>
            </a:r>
            <a:r>
              <a:rPr lang="en-US" sz="1600" dirty="0"/>
              <a:t>arises as when emotions enter the picture.</a:t>
            </a:r>
          </a:p>
          <a:p>
            <a:pPr lvl="1"/>
            <a:r>
              <a:rPr lang="en-US" sz="1600" dirty="0"/>
              <a:t>Individual players start mentioning conflict in the channel, as a result of negative emotions they experience (tension, anxiety, anger, frustration, and hostility).</a:t>
            </a:r>
          </a:p>
          <a:p>
            <a:pPr lvl="1"/>
            <a:r>
              <a:rPr lang="en-US" sz="1600" dirty="0"/>
              <a:t>Organizational members personalize their differences (i.e. “That company is so rude. It does not care how I feel.”)</a:t>
            </a:r>
          </a:p>
          <a:p>
            <a:r>
              <a:rPr lang="en-US" sz="1600" dirty="0"/>
              <a:t>The outcomes are similar:</a:t>
            </a:r>
          </a:p>
          <a:p>
            <a:pPr lvl="1"/>
            <a:r>
              <a:rPr lang="en-US" sz="1600" dirty="0"/>
              <a:t>Economic considerations fade into the background</a:t>
            </a:r>
          </a:p>
          <a:p>
            <a:pPr lvl="1"/>
            <a:r>
              <a:rPr lang="en-US" sz="1600" dirty="0"/>
              <a:t>Antagonists impute human features and personal motives to channel partners</a:t>
            </a:r>
          </a:p>
          <a:p>
            <a:pPr lvl="1"/>
            <a:r>
              <a:rPr lang="en-US" sz="1600" dirty="0"/>
              <a:t>Economic, sensible choices are refused to punish other channel members. </a:t>
            </a:r>
          </a:p>
          <a:p>
            <a:pPr lvl="1"/>
            <a:endParaRPr lang="en-US" dirty="0"/>
          </a:p>
        </p:txBody>
      </p:sp>
    </p:spTree>
    <p:extLst>
      <p:ext uri="{BB962C8B-B14F-4D97-AF65-F5344CB8AC3E}">
        <p14:creationId xmlns:p14="http://schemas.microsoft.com/office/powerpoint/2010/main" val="359703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8D33FE-046E-485D-AB33-F5559E9EF1E3}"/>
              </a:ext>
            </a:extLst>
          </p:cNvPr>
          <p:cNvSpPr>
            <a:spLocks noGrp="1"/>
          </p:cNvSpPr>
          <p:nvPr>
            <p:ph type="sldNum" sz="quarter" idx="12"/>
          </p:nvPr>
        </p:nvSpPr>
        <p:spPr/>
        <p:txBody>
          <a:bodyPr/>
          <a:lstStyle/>
          <a:p>
            <a:fld id="{606C48AC-5425-9447-80A6-7CD23CC5D020}" type="slidenum">
              <a:rPr lang="en-US" smtClean="0"/>
              <a:pPr/>
              <a:t>12</a:t>
            </a:fld>
            <a:endParaRPr lang="en-US" dirty="0"/>
          </a:p>
        </p:txBody>
      </p:sp>
      <p:pic>
        <p:nvPicPr>
          <p:cNvPr id="6" name="Picture 5">
            <a:extLst>
              <a:ext uri="{FF2B5EF4-FFF2-40B4-BE49-F238E27FC236}">
                <a16:creationId xmlns:a16="http://schemas.microsoft.com/office/drawing/2014/main" id="{ED3BE0C4-8996-458F-87C7-AAC77C606C3A}"/>
              </a:ext>
            </a:extLst>
          </p:cNvPr>
          <p:cNvPicPr>
            <a:picLocks noChangeAspect="1"/>
          </p:cNvPicPr>
          <p:nvPr/>
        </p:nvPicPr>
        <p:blipFill>
          <a:blip r:embed="rId2"/>
          <a:stretch>
            <a:fillRect/>
          </a:stretch>
        </p:blipFill>
        <p:spPr>
          <a:xfrm>
            <a:off x="78027" y="474749"/>
            <a:ext cx="8987945" cy="5055719"/>
          </a:xfrm>
          <a:prstGeom prst="rect">
            <a:avLst/>
          </a:prstGeom>
        </p:spPr>
      </p:pic>
    </p:spTree>
    <p:extLst>
      <p:ext uri="{BB962C8B-B14F-4D97-AF65-F5344CB8AC3E}">
        <p14:creationId xmlns:p14="http://schemas.microsoft.com/office/powerpoint/2010/main" val="397343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0264"/>
            <a:ext cx="7556313" cy="803691"/>
          </a:xfrm>
        </p:spPr>
        <p:txBody>
          <a:bodyPr>
            <a:normAutofit/>
          </a:bodyPr>
          <a:lstStyle/>
          <a:p>
            <a:pPr algn="ctr"/>
            <a:r>
              <a:rPr lang="en-US" sz="3200" b="1" dirty="0">
                <a:solidFill>
                  <a:schemeClr val="accent1"/>
                </a:solidFill>
              </a:rPr>
              <a:t>Measuring Conflict (4 Steps)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8474" y="1255466"/>
                <a:ext cx="8354173" cy="4948558"/>
              </a:xfrm>
            </p:spPr>
            <p:txBody>
              <a:bodyPr/>
              <a:lstStyle/>
              <a:p>
                <a:r>
                  <a:rPr lang="en-US" dirty="0"/>
                  <a:t>Count the issues</a:t>
                </a:r>
              </a:p>
              <a:p>
                <a:r>
                  <a:rPr lang="en-US" dirty="0"/>
                  <a:t>Assess Importance</a:t>
                </a:r>
              </a:p>
              <a:p>
                <a:r>
                  <a:rPr lang="en-US" dirty="0"/>
                  <a:t>Determine disagreement frequency</a:t>
                </a:r>
              </a:p>
              <a:p>
                <a:r>
                  <a:rPr lang="en-US" dirty="0"/>
                  <a:t>Measure dispute intensity</a:t>
                </a:r>
              </a:p>
              <a:p>
                <a:pPr marL="457200" indent="-457200">
                  <a:buFont typeface="+mj-lt"/>
                  <a:buAutoNum type="arabicPeriod"/>
                </a:pPr>
                <a:endParaRPr lang="en-US" dirty="0"/>
              </a:p>
              <a:p>
                <a:pPr marL="0" indent="0">
                  <a:buNone/>
                </a:pPr>
                <a:r>
                  <a:rPr lang="en-US" b="1" dirty="0"/>
                  <a:t>Index of manifest conflict</a:t>
                </a:r>
                <a:r>
                  <a:rPr lang="en-US" dirty="0"/>
                  <a:t>:</a:t>
                </a:r>
              </a:p>
              <a:p>
                <a:pPr marL="0" indent="0">
                  <a:buNone/>
                </a:pPr>
                <a:r>
                  <a:rPr lang="en-US" dirty="0"/>
                  <a:t>	</a:t>
                </a:r>
                <a14:m>
                  <m:oMath xmlns:m="http://schemas.openxmlformats.org/officeDocument/2006/math">
                    <m:r>
                      <a:rPr lang="en-US" b="0" i="1" smtClean="0">
                        <a:latin typeface="Cambria Math" panose="02040503050406030204" pitchFamily="18" charset="0"/>
                      </a:rPr>
                      <m:t>𝐶𝑜𝑛𝑓𝑙𝑖𝑐𝑡</m:t>
                    </m:r>
                    <m:r>
                      <a:rPr lang="en-US" b="0" i="1" smtClean="0">
                        <a:latin typeface="Cambria Math" panose="02040503050406030204" pitchFamily="18" charset="0"/>
                      </a:rPr>
                      <m:t>= </m:t>
                    </m:r>
                    <m:nary>
                      <m:naryPr>
                        <m:chr m:val="∑"/>
                        <m:ctrlPr>
                          <a:rPr lang="pt-BR"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b="0" i="1" smtClean="0">
                            <a:latin typeface="Cambria Math" panose="02040503050406030204" pitchFamily="18" charset="0"/>
                          </a:rPr>
                          <m:t>=</m:t>
                        </m:r>
                        <m:r>
                          <a:rPr lang="en-US" b="0" i="1" smtClean="0">
                            <a:latin typeface="Cambria Math" panose="02040503050406030204" pitchFamily="18" charset="0"/>
                          </a:rPr>
                          <m:t>1</m:t>
                        </m:r>
                      </m:sub>
                      <m:sup>
                        <m:r>
                          <a:rPr lang="pt-BR" b="0" i="1" smtClean="0">
                            <a:latin typeface="Cambria Math" panose="02040503050406030204" pitchFamily="18" charset="0"/>
                          </a:rPr>
                          <m:t>𝑛</m:t>
                        </m:r>
                      </m:sup>
                      <m:e>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i="1">
                                <a:latin typeface="Cambria Math" panose="02040503050406030204" pitchFamily="18" charset="0"/>
                              </a:rPr>
                              <m:t>𝐼𝑚𝑝𝑜𝑟𝑡𝑎𝑛𝑐𝑒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𝐹𝑟𝑒𝑞𝑢𝑒𝑛𝑐𝑦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𝐼𝑛𝑡𝑒𝑛𝑠𝑖𝑡𝑦</m:t>
                            </m:r>
                          </m:e>
                          <m:sub>
                            <m:r>
                              <a:rPr lang="en-US" b="0" i="1" smtClean="0">
                                <a:latin typeface="Cambria Math" panose="02040503050406030204" pitchFamily="18" charset="0"/>
                              </a:rPr>
                              <m:t>𝑖</m:t>
                            </m:r>
                          </m:sub>
                        </m:sSub>
                      </m:e>
                    </m:nary>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8474" y="1255466"/>
                <a:ext cx="8354173" cy="4948558"/>
              </a:xfrm>
              <a:blipFill rotWithShape="0">
                <a:blip r:embed="rId3"/>
                <a:stretch>
                  <a:fillRect l="-1679"/>
                </a:stretch>
              </a:blipFill>
            </p:spPr>
            <p:txBody>
              <a:bodyPr/>
              <a:lstStyle/>
              <a:p>
                <a:r>
                  <a:rPr lang="en-US">
                    <a:noFill/>
                  </a:rPr>
                  <a:t> </a:t>
                </a:r>
              </a:p>
            </p:txBody>
          </p:sp>
        </mc:Fallback>
      </mc:AlternateContent>
    </p:spTree>
    <p:extLst>
      <p:ext uri="{BB962C8B-B14F-4D97-AF65-F5344CB8AC3E}">
        <p14:creationId xmlns:p14="http://schemas.microsoft.com/office/powerpoint/2010/main" val="33436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EE1D-BCDE-4D14-B049-0AAC4F8C9705}"/>
              </a:ext>
            </a:extLst>
          </p:cNvPr>
          <p:cNvSpPr>
            <a:spLocks noGrp="1"/>
          </p:cNvSpPr>
          <p:nvPr>
            <p:ph type="title"/>
          </p:nvPr>
        </p:nvSpPr>
        <p:spPr>
          <a:xfrm>
            <a:off x="514351" y="528682"/>
            <a:ext cx="7797662" cy="1151965"/>
          </a:xfrm>
        </p:spPr>
        <p:txBody>
          <a:bodyPr>
            <a:normAutofit/>
          </a:bodyPr>
          <a:lstStyle/>
          <a:p>
            <a:pPr algn="ctr"/>
            <a:r>
              <a:rPr lang="en-US" sz="3200" b="1" dirty="0">
                <a:solidFill>
                  <a:schemeClr val="accent1"/>
                </a:solidFill>
              </a:rPr>
              <a:t>Index of manifest conflict</a:t>
            </a:r>
            <a:r>
              <a:rPr lang="en-US" sz="3200" dirty="0">
                <a:solidFill>
                  <a:schemeClr val="accent1"/>
                </a:solidFill>
              </a:rPr>
              <a:t>:</a:t>
            </a:r>
            <a:br>
              <a:rPr lang="en-US" sz="3200" dirty="0">
                <a:solidFill>
                  <a:schemeClr val="accent1"/>
                </a:solidFill>
              </a:rPr>
            </a:b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402923-DECE-4B7A-962D-229CD4D275E9}"/>
                  </a:ext>
                </a:extLst>
              </p:cNvPr>
              <p:cNvSpPr>
                <a:spLocks noGrp="1"/>
              </p:cNvSpPr>
              <p:nvPr>
                <p:ph idx="1"/>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𝐶𝑜𝑛𝑓𝑙𝑖𝑐𝑡</m:t>
                      </m:r>
                      <m:r>
                        <a:rPr lang="en-US" i="1">
                          <a:latin typeface="Cambria Math" panose="02040503050406030204" pitchFamily="18" charset="0"/>
                        </a:rPr>
                        <m:t>= </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𝐼𝑚𝑝𝑜𝑟𝑡𝑎𝑛𝑐𝑒</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𝐹𝑟𝑒𝑞𝑢𝑒𝑛𝑐𝑦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𝐼𝑛𝑡𝑒𝑛𝑠𝑖𝑡𝑦</m:t>
                              </m:r>
                            </m:e>
                            <m:sub>
                              <m:r>
                                <a:rPr lang="en-US" i="1">
                                  <a:latin typeface="Cambria Math" panose="02040503050406030204" pitchFamily="18" charset="0"/>
                                </a:rPr>
                                <m:t>𝑖</m:t>
                              </m:r>
                            </m:sub>
                          </m:sSub>
                        </m:e>
                      </m:nary>
                    </m:oMath>
                  </m:oMathPara>
                </a14:m>
                <a:endParaRPr lang="en-US" dirty="0"/>
              </a:p>
              <a:p>
                <a:r>
                  <a:rPr lang="en-US" dirty="0"/>
                  <a:t>No real argument exists over any issue if it:</a:t>
                </a:r>
              </a:p>
              <a:p>
                <a:pPr lvl="1"/>
                <a:r>
                  <a:rPr lang="en-US" dirty="0"/>
                  <a:t>Is petty (low importance)</a:t>
                </a:r>
              </a:p>
              <a:p>
                <a:pPr lvl="1"/>
                <a:r>
                  <a:rPr lang="en-US" dirty="0"/>
                  <a:t>Rarely sparks a difference of opinion (low frequency)</a:t>
                </a:r>
              </a:p>
              <a:p>
                <a:pPr lvl="1"/>
                <a:r>
                  <a:rPr lang="en-US" dirty="0"/>
                  <a:t>Does not create substantial distance between two parties (low intensity)</a:t>
                </a:r>
              </a:p>
              <a:p>
                <a:r>
                  <a:rPr lang="en-US" dirty="0"/>
                  <a:t>If any of these elements are low, the issue is not a genuine source of conflict (i.e. multiplying by 0 creates a product of 0)</a:t>
                </a:r>
              </a:p>
              <a:p>
                <a:pPr marL="228600" lvl="1" indent="0">
                  <a:buNone/>
                </a:pPr>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20402923-DECE-4B7A-962D-229CD4D275E9}"/>
                  </a:ext>
                </a:extLst>
              </p:cNvPr>
              <p:cNvSpPr>
                <a:spLocks noGrp="1" noRot="1" noChangeAspect="1" noMove="1" noResize="1" noEditPoints="1" noAdjustHandles="1" noChangeArrowheads="1" noChangeShapeType="1" noTextEdit="1"/>
              </p:cNvSpPr>
              <p:nvPr>
                <p:ph idx="1"/>
              </p:nvPr>
            </p:nvSpPr>
            <p:spPr>
              <a:blipFill rotWithShape="0">
                <a:blip r:embed="rId2"/>
                <a:stretch>
                  <a:fillRect l="-1172" t="-184"/>
                </a:stretch>
              </a:blipFill>
            </p:spPr>
            <p:txBody>
              <a:bodyPr/>
              <a:lstStyle/>
              <a:p>
                <a:r>
                  <a:rPr lang="en-US">
                    <a:noFill/>
                  </a:rPr>
                  <a:t> </a:t>
                </a:r>
              </a:p>
            </p:txBody>
          </p:sp>
        </mc:Fallback>
      </mc:AlternateContent>
    </p:spTree>
    <p:extLst>
      <p:ext uri="{BB962C8B-B14F-4D97-AF65-F5344CB8AC3E}">
        <p14:creationId xmlns:p14="http://schemas.microsoft.com/office/powerpoint/2010/main" val="156848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586" y="197070"/>
            <a:ext cx="7797662" cy="1151965"/>
          </a:xfrm>
        </p:spPr>
        <p:txBody>
          <a:bodyPr/>
          <a:lstStyle/>
          <a:p>
            <a:pPr algn="ctr"/>
            <a:r>
              <a:rPr lang="en-US" b="1" dirty="0">
                <a:solidFill>
                  <a:schemeClr val="accent1"/>
                </a:solidFill>
              </a:rPr>
              <a:t>Agenda</a:t>
            </a:r>
          </a:p>
        </p:txBody>
      </p:sp>
      <p:sp>
        <p:nvSpPr>
          <p:cNvPr id="3" name="Content Placeholder 2"/>
          <p:cNvSpPr>
            <a:spLocks noGrp="1"/>
          </p:cNvSpPr>
          <p:nvPr>
            <p:ph idx="1"/>
          </p:nvPr>
        </p:nvSpPr>
        <p:spPr>
          <a:xfrm>
            <a:off x="565586" y="1470591"/>
            <a:ext cx="8354173" cy="3470526"/>
          </a:xfrm>
        </p:spPr>
        <p:txBody>
          <a:bodyPr>
            <a:noAutofit/>
          </a:bodyPr>
          <a:lstStyle/>
          <a:p>
            <a:r>
              <a:rPr lang="en-US" dirty="0"/>
              <a:t>Learning Objectives</a:t>
            </a:r>
          </a:p>
          <a:p>
            <a:r>
              <a:rPr lang="en-US" dirty="0"/>
              <a:t>Introduction to Channel Conflict</a:t>
            </a:r>
          </a:p>
          <a:p>
            <a:r>
              <a:rPr lang="en-US" dirty="0"/>
              <a:t>The Nature of Channel Conflict</a:t>
            </a:r>
          </a:p>
          <a:p>
            <a:r>
              <a:rPr lang="en-US" dirty="0">
                <a:solidFill>
                  <a:schemeClr val="accent1"/>
                </a:solidFill>
              </a:rPr>
              <a:t>Consequences of Conflict</a:t>
            </a:r>
          </a:p>
          <a:p>
            <a:r>
              <a:rPr lang="en-US" dirty="0"/>
              <a:t>Major Sources of Conflicts in Channels</a:t>
            </a:r>
          </a:p>
          <a:p>
            <a:r>
              <a:rPr lang="en-US" dirty="0"/>
              <a:t>Conflict Resolution Strategies</a:t>
            </a:r>
          </a:p>
          <a:p>
            <a:r>
              <a:rPr lang="en-US" dirty="0"/>
              <a:t>Take-Aways</a:t>
            </a:r>
          </a:p>
        </p:txBody>
      </p:sp>
    </p:spTree>
    <p:extLst>
      <p:ext uri="{BB962C8B-B14F-4D97-AF65-F5344CB8AC3E}">
        <p14:creationId xmlns:p14="http://schemas.microsoft.com/office/powerpoint/2010/main" val="95237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EE1D-BCDE-4D14-B049-0AAC4F8C9705}"/>
              </a:ext>
            </a:extLst>
          </p:cNvPr>
          <p:cNvSpPr>
            <a:spLocks noGrp="1"/>
          </p:cNvSpPr>
          <p:nvPr>
            <p:ph type="title"/>
          </p:nvPr>
        </p:nvSpPr>
        <p:spPr>
          <a:xfrm>
            <a:off x="514351" y="371027"/>
            <a:ext cx="7797662" cy="1151965"/>
          </a:xfrm>
        </p:spPr>
        <p:txBody>
          <a:bodyPr>
            <a:normAutofit/>
          </a:bodyPr>
          <a:lstStyle/>
          <a:p>
            <a:pPr algn="ctr"/>
            <a:r>
              <a:rPr lang="en-US" sz="3200" b="1">
                <a:solidFill>
                  <a:schemeClr val="accent1"/>
                </a:solidFill>
              </a:rPr>
              <a:t>Consequences of Conflict</a:t>
            </a:r>
            <a:endParaRPr lang="en-US" sz="3200" dirty="0">
              <a:solidFill>
                <a:schemeClr val="accent1"/>
              </a:solidFill>
            </a:endParaRPr>
          </a:p>
        </p:txBody>
      </p:sp>
      <p:sp>
        <p:nvSpPr>
          <p:cNvPr id="3" name="Content Placeholder 2">
            <a:extLst>
              <a:ext uri="{FF2B5EF4-FFF2-40B4-BE49-F238E27FC236}">
                <a16:creationId xmlns:a16="http://schemas.microsoft.com/office/drawing/2014/main" id="{20402923-DECE-4B7A-962D-229CD4D275E9}"/>
              </a:ext>
            </a:extLst>
          </p:cNvPr>
          <p:cNvSpPr>
            <a:spLocks noGrp="1"/>
          </p:cNvSpPr>
          <p:nvPr>
            <p:ph idx="1"/>
          </p:nvPr>
        </p:nvSpPr>
        <p:spPr/>
        <p:txBody>
          <a:bodyPr>
            <a:normAutofit/>
          </a:bodyPr>
          <a:lstStyle/>
          <a:p>
            <a:pPr marL="228600" lvl="1" indent="0">
              <a:buNone/>
            </a:pPr>
            <a:endParaRPr lang="en-US" dirty="0"/>
          </a:p>
          <a:p>
            <a:pPr lvl="1"/>
            <a:endParaRPr lang="en-US" dirty="0"/>
          </a:p>
          <a:p>
            <a:pPr lvl="1"/>
            <a:endParaRPr lang="en-US" dirty="0"/>
          </a:p>
        </p:txBody>
      </p:sp>
      <p:sp>
        <p:nvSpPr>
          <p:cNvPr id="4" name="Rounded Rectangle 3">
            <a:extLst>
              <a:ext uri="{FF2B5EF4-FFF2-40B4-BE49-F238E27FC236}">
                <a16:creationId xmlns:a16="http://schemas.microsoft.com/office/drawing/2014/main" id="{B3473F46-5849-4FB7-A4DC-2357DA57AF0F}"/>
              </a:ext>
            </a:extLst>
          </p:cNvPr>
          <p:cNvSpPr/>
          <p:nvPr/>
        </p:nvSpPr>
        <p:spPr>
          <a:xfrm>
            <a:off x="621635" y="2633755"/>
            <a:ext cx="7690378" cy="21704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2"/>
                </a:solidFill>
                <a:latin typeface="Times New Roman Regular" charset="0"/>
              </a:rPr>
              <a:t>Despite a widespread (and sometimes accurate) view of conflict as dysfunctional, such that it harms relationship coordination and performance, on some occasions, opposition actually makes a relationship better.</a:t>
            </a:r>
          </a:p>
        </p:txBody>
      </p:sp>
    </p:spTree>
    <p:extLst>
      <p:ext uri="{BB962C8B-B14F-4D97-AF65-F5344CB8AC3E}">
        <p14:creationId xmlns:p14="http://schemas.microsoft.com/office/powerpoint/2010/main" val="14597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9161"/>
            <a:ext cx="7556313" cy="803691"/>
          </a:xfrm>
        </p:spPr>
        <p:txBody>
          <a:bodyPr>
            <a:normAutofit/>
          </a:bodyPr>
          <a:lstStyle/>
          <a:p>
            <a:pPr algn="ctr"/>
            <a:r>
              <a:rPr lang="en-US" sz="3600" b="1" dirty="0">
                <a:solidFill>
                  <a:schemeClr val="accent1"/>
                </a:solidFill>
              </a:rPr>
              <a:t>Functional Conflict</a:t>
            </a:r>
          </a:p>
        </p:txBody>
      </p:sp>
      <p:sp>
        <p:nvSpPr>
          <p:cNvPr id="3" name="Content Placeholder 2"/>
          <p:cNvSpPr>
            <a:spLocks noGrp="1"/>
          </p:cNvSpPr>
          <p:nvPr>
            <p:ph idx="1"/>
          </p:nvPr>
        </p:nvSpPr>
        <p:spPr>
          <a:xfrm>
            <a:off x="321866" y="541006"/>
            <a:ext cx="8436188" cy="5504362"/>
          </a:xfrm>
        </p:spPr>
        <p:txBody>
          <a:bodyPr>
            <a:normAutofit/>
          </a:bodyPr>
          <a:lstStyle/>
          <a:p>
            <a:r>
              <a:rPr lang="en-US" sz="1400" b="1" dirty="0"/>
              <a:t>Functional conflict </a:t>
            </a:r>
            <a:r>
              <a:rPr lang="en-US" sz="1400" dirty="0"/>
              <a:t>implies that members recognize each other’s contributions and understand that their success depends on others, so they can oppose each other without damaging their arrangement. As a result of their opposition, they:</a:t>
            </a:r>
          </a:p>
          <a:p>
            <a:pPr lvl="1" indent="-457200"/>
            <a:r>
              <a:rPr lang="en-US" sz="1400" dirty="0"/>
              <a:t>Communicate more frequently and effectively,</a:t>
            </a:r>
          </a:p>
          <a:p>
            <a:pPr lvl="1" indent="-457200"/>
            <a:r>
              <a:rPr lang="en-US" sz="1400" dirty="0"/>
              <a:t>Establish outlets for expressing their grievances,</a:t>
            </a:r>
          </a:p>
          <a:p>
            <a:pPr lvl="1" indent="-457200"/>
            <a:r>
              <a:rPr lang="en-US" sz="1400" dirty="0"/>
              <a:t>Critically review their past actions,</a:t>
            </a:r>
          </a:p>
          <a:p>
            <a:pPr lvl="1" indent="-457200"/>
            <a:r>
              <a:rPr lang="en-US" sz="1400" dirty="0"/>
              <a:t>Devise and implement a more equitable split of system resources,</a:t>
            </a:r>
          </a:p>
          <a:p>
            <a:pPr lvl="1" indent="-457200"/>
            <a:r>
              <a:rPr lang="en-US" sz="1400" dirty="0"/>
              <a:t>Develop a more balanced distribution of power in their relationship, and</a:t>
            </a:r>
          </a:p>
          <a:p>
            <a:pPr lvl="1" indent="-457200"/>
            <a:r>
              <a:rPr lang="en-US" sz="1400" dirty="0"/>
              <a:t>Develop standardized ways to deal with future conflict and keep it within reasonable bounds.</a:t>
            </a:r>
          </a:p>
          <a:p>
            <a:r>
              <a:rPr lang="en-US" sz="1400" i="1" dirty="0"/>
              <a:t>Conflict is functional when it drives channel members to improve their performance. </a:t>
            </a:r>
          </a:p>
        </p:txBody>
      </p:sp>
    </p:spTree>
    <p:extLst>
      <p:ext uri="{BB962C8B-B14F-4D97-AF65-F5344CB8AC3E}">
        <p14:creationId xmlns:p14="http://schemas.microsoft.com/office/powerpoint/2010/main" val="263308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01" y="312582"/>
            <a:ext cx="7556313" cy="803691"/>
          </a:xfrm>
        </p:spPr>
        <p:txBody>
          <a:bodyPr>
            <a:noAutofit/>
          </a:bodyPr>
          <a:lstStyle/>
          <a:p>
            <a:pPr algn="ctr"/>
            <a:r>
              <a:rPr lang="en-US" sz="2800" b="1" dirty="0">
                <a:solidFill>
                  <a:schemeClr val="accent1"/>
                </a:solidFill>
              </a:rPr>
              <a:t>Manifest Conflict: Reducing Channel Performance</a:t>
            </a:r>
          </a:p>
        </p:txBody>
      </p:sp>
      <p:sp>
        <p:nvSpPr>
          <p:cNvPr id="3" name="Content Placeholder 2"/>
          <p:cNvSpPr>
            <a:spLocks noGrp="1"/>
          </p:cNvSpPr>
          <p:nvPr>
            <p:ph idx="1"/>
          </p:nvPr>
        </p:nvSpPr>
        <p:spPr>
          <a:xfrm>
            <a:off x="268014" y="942852"/>
            <a:ext cx="8584633" cy="5663295"/>
          </a:xfrm>
        </p:spPr>
        <p:txBody>
          <a:bodyPr>
            <a:normAutofit/>
          </a:bodyPr>
          <a:lstStyle/>
          <a:p>
            <a:pPr marL="0" indent="0">
              <a:buNone/>
            </a:pPr>
            <a:r>
              <a:rPr lang="en-US" sz="1400" b="1" dirty="0"/>
              <a:t>Manifest conflict </a:t>
            </a:r>
            <a:r>
              <a:rPr lang="en-US" sz="1400" dirty="0"/>
              <a:t>is expressed visibly through behaviors (i.e. blocking each other’s initiatives or goal achievement, withdrawing support)</a:t>
            </a:r>
          </a:p>
          <a:p>
            <a:r>
              <a:rPr lang="en-US" sz="1400" dirty="0"/>
              <a:t>High levels of manifest conflict can reduce an organization’s satisfaction and damage the channel’s long-term ability to function as a close partnership</a:t>
            </a:r>
          </a:p>
          <a:p>
            <a:r>
              <a:rPr lang="en-US" sz="1400" dirty="0"/>
              <a:t>Perceived, felt (affective), and manifest conflict will increase</a:t>
            </a:r>
          </a:p>
          <a:p>
            <a:r>
              <a:rPr lang="en-US" sz="1400" dirty="0"/>
              <a:t>Conflict will increase its anticipated disappointment by inflating the focal firm’s belief that there are better alternatives available</a:t>
            </a:r>
          </a:p>
          <a:p>
            <a:r>
              <a:rPr lang="en-US" sz="1400" b="1" dirty="0"/>
              <a:t>Trust</a:t>
            </a:r>
            <a:r>
              <a:rPr lang="en-US" sz="1400" dirty="0"/>
              <a:t> is a critical foundation for durable, well-coordinated relationships</a:t>
            </a:r>
          </a:p>
          <a:p>
            <a:r>
              <a:rPr lang="en-US" sz="1400" dirty="0"/>
              <a:t>Channel managers need to determine if the costs of conflict are worth the benefits that conflict might induce</a:t>
            </a:r>
          </a:p>
          <a:p>
            <a:r>
              <a:rPr lang="en-US" sz="1400" dirty="0"/>
              <a:t>Conflict needs to be managed rather than minimized</a:t>
            </a:r>
          </a:p>
          <a:p>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50000"/>
                    <a:lumOff val="50000"/>
                  </a:schemeClr>
                </a:solidFill>
              </a:rPr>
              <a:pPr/>
              <a:t>18</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34124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586" y="197070"/>
            <a:ext cx="7797662" cy="1151965"/>
          </a:xfrm>
        </p:spPr>
        <p:txBody>
          <a:bodyPr/>
          <a:lstStyle/>
          <a:p>
            <a:pPr algn="ctr"/>
            <a:r>
              <a:rPr lang="en-US" b="1" dirty="0">
                <a:solidFill>
                  <a:schemeClr val="accent1"/>
                </a:solidFill>
              </a:rPr>
              <a:t>Agenda</a:t>
            </a:r>
          </a:p>
        </p:txBody>
      </p:sp>
      <p:sp>
        <p:nvSpPr>
          <p:cNvPr id="3" name="Content Placeholder 2"/>
          <p:cNvSpPr>
            <a:spLocks noGrp="1"/>
          </p:cNvSpPr>
          <p:nvPr>
            <p:ph idx="1"/>
          </p:nvPr>
        </p:nvSpPr>
        <p:spPr>
          <a:xfrm>
            <a:off x="565586" y="1470591"/>
            <a:ext cx="8354173" cy="3470526"/>
          </a:xfrm>
        </p:spPr>
        <p:txBody>
          <a:bodyPr>
            <a:noAutofit/>
          </a:bodyPr>
          <a:lstStyle/>
          <a:p>
            <a:r>
              <a:rPr lang="en-US" dirty="0"/>
              <a:t>Learning Objectives</a:t>
            </a:r>
          </a:p>
          <a:p>
            <a:r>
              <a:rPr lang="en-US" dirty="0"/>
              <a:t>Introduction to Channel Conflict</a:t>
            </a:r>
          </a:p>
          <a:p>
            <a:r>
              <a:rPr lang="en-US" dirty="0"/>
              <a:t>The Nature of Channel Conflict</a:t>
            </a:r>
          </a:p>
          <a:p>
            <a:r>
              <a:rPr lang="en-US" dirty="0"/>
              <a:t>Consequences of Conflict</a:t>
            </a:r>
          </a:p>
          <a:p>
            <a:r>
              <a:rPr lang="en-US" dirty="0">
                <a:solidFill>
                  <a:schemeClr val="accent1"/>
                </a:solidFill>
              </a:rPr>
              <a:t>Major Sources of Conflicts in Channels</a:t>
            </a:r>
          </a:p>
          <a:p>
            <a:r>
              <a:rPr lang="en-US" dirty="0"/>
              <a:t>Conflict Resolution Strategies</a:t>
            </a:r>
          </a:p>
          <a:p>
            <a:r>
              <a:rPr lang="en-US" dirty="0"/>
              <a:t>Take-Aways</a:t>
            </a:r>
          </a:p>
        </p:txBody>
      </p:sp>
    </p:spTree>
    <p:extLst>
      <p:ext uri="{BB962C8B-B14F-4D97-AF65-F5344CB8AC3E}">
        <p14:creationId xmlns:p14="http://schemas.microsoft.com/office/powerpoint/2010/main" val="89053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586" y="197070"/>
            <a:ext cx="7797662" cy="1151965"/>
          </a:xfrm>
        </p:spPr>
        <p:txBody>
          <a:bodyPr/>
          <a:lstStyle/>
          <a:p>
            <a:pPr algn="ctr"/>
            <a:r>
              <a:rPr lang="en-US" b="1" dirty="0">
                <a:solidFill>
                  <a:schemeClr val="accent1"/>
                </a:solidFill>
              </a:rPr>
              <a:t>Agenda</a:t>
            </a:r>
          </a:p>
        </p:txBody>
      </p:sp>
      <p:sp>
        <p:nvSpPr>
          <p:cNvPr id="3" name="Content Placeholder 2"/>
          <p:cNvSpPr>
            <a:spLocks noGrp="1"/>
          </p:cNvSpPr>
          <p:nvPr>
            <p:ph idx="1"/>
          </p:nvPr>
        </p:nvSpPr>
        <p:spPr>
          <a:xfrm>
            <a:off x="565586" y="1470591"/>
            <a:ext cx="8354173" cy="3470526"/>
          </a:xfrm>
        </p:spPr>
        <p:txBody>
          <a:bodyPr>
            <a:noAutofit/>
          </a:bodyPr>
          <a:lstStyle/>
          <a:p>
            <a:r>
              <a:rPr lang="en-US" dirty="0">
                <a:solidFill>
                  <a:schemeClr val="accent1"/>
                </a:solidFill>
              </a:rPr>
              <a:t>Learning Objectives</a:t>
            </a:r>
          </a:p>
          <a:p>
            <a:r>
              <a:rPr lang="en-US" dirty="0"/>
              <a:t>Introduction to Channel Conflict</a:t>
            </a:r>
          </a:p>
          <a:p>
            <a:r>
              <a:rPr lang="en-US" dirty="0"/>
              <a:t>The Nature of Channel Conflict</a:t>
            </a:r>
          </a:p>
          <a:p>
            <a:r>
              <a:rPr lang="en-US" dirty="0"/>
              <a:t>Consequences of Conflict</a:t>
            </a:r>
          </a:p>
          <a:p>
            <a:r>
              <a:rPr lang="en-US" dirty="0"/>
              <a:t>Major Sources of Conflicts in Channels</a:t>
            </a:r>
          </a:p>
          <a:p>
            <a:r>
              <a:rPr lang="en-US" dirty="0"/>
              <a:t>Conflict Resolution Strategies</a:t>
            </a:r>
          </a:p>
          <a:p>
            <a:r>
              <a:rPr lang="en-US" dirty="0"/>
              <a:t>Take-Aways</a:t>
            </a:r>
          </a:p>
        </p:txBody>
      </p:sp>
    </p:spTree>
    <p:extLst>
      <p:ext uri="{BB962C8B-B14F-4D97-AF65-F5344CB8AC3E}">
        <p14:creationId xmlns:p14="http://schemas.microsoft.com/office/powerpoint/2010/main" val="4055876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77" y="-154384"/>
            <a:ext cx="6474933" cy="1668964"/>
          </a:xfrm>
        </p:spPr>
        <p:txBody>
          <a:bodyPr>
            <a:normAutofit/>
          </a:bodyPr>
          <a:lstStyle/>
          <a:p>
            <a:pPr algn="ctr"/>
            <a:r>
              <a:rPr lang="en-US" sz="3200" b="1" dirty="0">
                <a:solidFill>
                  <a:schemeClr val="accent1"/>
                </a:solidFill>
              </a:rPr>
              <a:t>Major Sources of Conflicts in Channels</a:t>
            </a:r>
          </a:p>
        </p:txBody>
      </p:sp>
      <p:sp>
        <p:nvSpPr>
          <p:cNvPr id="3" name="Content Placeholder 2"/>
          <p:cNvSpPr>
            <a:spLocks noGrp="1"/>
          </p:cNvSpPr>
          <p:nvPr>
            <p:ph idx="1"/>
          </p:nvPr>
        </p:nvSpPr>
        <p:spPr>
          <a:xfrm>
            <a:off x="315311" y="963877"/>
            <a:ext cx="8200040" cy="4930246"/>
          </a:xfrm>
        </p:spPr>
        <p:txBody>
          <a:bodyPr anchor="ctr">
            <a:normAutofit/>
          </a:bodyPr>
          <a:lstStyle/>
          <a:p>
            <a:pPr marL="0" indent="0">
              <a:buNone/>
            </a:pPr>
            <a:r>
              <a:rPr lang="en-US" dirty="0"/>
              <a:t>Rooted in differences in</a:t>
            </a:r>
          </a:p>
          <a:p>
            <a:pPr lvl="1" indent="-457200"/>
            <a:r>
              <a:rPr lang="en-US" dirty="0"/>
              <a:t>Channel members’ goals</a:t>
            </a:r>
          </a:p>
          <a:p>
            <a:pPr lvl="1" indent="-457200"/>
            <a:r>
              <a:rPr lang="en-US" dirty="0"/>
              <a:t>Perceptions of reality</a:t>
            </a:r>
          </a:p>
          <a:p>
            <a:pPr lvl="1" indent="-457200"/>
            <a:r>
              <a:rPr lang="en-US" dirty="0"/>
              <a:t>Perceived domains, or areas in which they should be able to operate with autonomy</a:t>
            </a:r>
          </a:p>
        </p:txBody>
      </p:sp>
    </p:spTree>
    <p:extLst>
      <p:ext uri="{BB962C8B-B14F-4D97-AF65-F5344CB8AC3E}">
        <p14:creationId xmlns:p14="http://schemas.microsoft.com/office/powerpoint/2010/main" val="22801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9161"/>
            <a:ext cx="7556313" cy="803691"/>
          </a:xfrm>
        </p:spPr>
        <p:txBody>
          <a:bodyPr>
            <a:noAutofit/>
          </a:bodyPr>
          <a:lstStyle/>
          <a:p>
            <a:pPr algn="ctr"/>
            <a:r>
              <a:rPr lang="en-US" sz="3200" b="1" dirty="0">
                <a:solidFill>
                  <a:schemeClr val="accent1"/>
                </a:solidFill>
              </a:rPr>
              <a:t>Sources of Conflict - Competing Goals</a:t>
            </a:r>
          </a:p>
        </p:txBody>
      </p:sp>
      <p:sp>
        <p:nvSpPr>
          <p:cNvPr id="3" name="Content Placeholder 2"/>
          <p:cNvSpPr>
            <a:spLocks noGrp="1"/>
          </p:cNvSpPr>
          <p:nvPr>
            <p:ph idx="1"/>
          </p:nvPr>
        </p:nvSpPr>
        <p:spPr>
          <a:xfrm>
            <a:off x="384928" y="897968"/>
            <a:ext cx="8436188" cy="5504362"/>
          </a:xfrm>
        </p:spPr>
        <p:txBody>
          <a:bodyPr>
            <a:normAutofit/>
          </a:bodyPr>
          <a:lstStyle/>
          <a:p>
            <a:r>
              <a:rPr lang="en-US" sz="1900" dirty="0"/>
              <a:t>Each channel member has a set of </a:t>
            </a:r>
            <a:r>
              <a:rPr lang="en-US" sz="1900" b="1" dirty="0"/>
              <a:t>goals and objectives </a:t>
            </a:r>
            <a:r>
              <a:rPr lang="en-US" sz="1900" dirty="0"/>
              <a:t>that differ from the goals and objectives of other channel members</a:t>
            </a:r>
          </a:p>
          <a:p>
            <a:pPr lvl="1"/>
            <a:r>
              <a:rPr lang="en-US" sz="1900" dirty="0"/>
              <a:t>The inherent difference in what they want to achieve and what they value causes principals to seek ways to monitor and motivate agents</a:t>
            </a:r>
          </a:p>
          <a:p>
            <a:r>
              <a:rPr lang="en-US" sz="1900" b="1" dirty="0"/>
              <a:t>Agency theory </a:t>
            </a:r>
            <a:r>
              <a:rPr lang="en-US" sz="1900" dirty="0"/>
              <a:t>underscores how competing goals create conflict in any principal-agent relationship</a:t>
            </a:r>
          </a:p>
          <a:p>
            <a:r>
              <a:rPr lang="en-US" sz="1900" dirty="0"/>
              <a:t>Tension arises from </a:t>
            </a:r>
            <a:r>
              <a:rPr lang="en-US" sz="1900" i="1" dirty="0"/>
              <a:t>perceptions of goal divergence </a:t>
            </a:r>
          </a:p>
          <a:p>
            <a:r>
              <a:rPr lang="en-US" sz="1900" dirty="0"/>
              <a:t>Example: Nike and Foot Locker</a:t>
            </a:r>
          </a:p>
          <a:p>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z="1200" smtClean="0">
                <a:solidFill>
                  <a:schemeClr val="tx1">
                    <a:lumMod val="50000"/>
                    <a:lumOff val="50000"/>
                  </a:schemeClr>
                </a:solidFill>
              </a:rPr>
              <a:pPr/>
              <a:t>21</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98266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49BA-3D8E-48CE-BB5A-A00185DED6AF}"/>
              </a:ext>
            </a:extLst>
          </p:cNvPr>
          <p:cNvSpPr>
            <a:spLocks noGrp="1"/>
          </p:cNvSpPr>
          <p:nvPr>
            <p:ph type="title"/>
          </p:nvPr>
        </p:nvSpPr>
        <p:spPr>
          <a:xfrm>
            <a:off x="514351" y="685801"/>
            <a:ext cx="7797662" cy="291661"/>
          </a:xfrm>
        </p:spPr>
        <p:txBody>
          <a:bodyPr>
            <a:normAutofit fontScale="90000"/>
          </a:bodyPr>
          <a:lstStyle/>
          <a:p>
            <a:pPr algn="ctr"/>
            <a:r>
              <a:rPr lang="en-US" sz="3200" b="1" dirty="0">
                <a:solidFill>
                  <a:schemeClr val="accent1"/>
                </a:solidFill>
              </a:rPr>
              <a:t>Nike &amp; Footlocker – Competing Goals</a:t>
            </a:r>
          </a:p>
        </p:txBody>
      </p:sp>
      <p:graphicFrame>
        <p:nvGraphicFramePr>
          <p:cNvPr id="6" name="Content Placeholder 5">
            <a:extLst>
              <a:ext uri="{FF2B5EF4-FFF2-40B4-BE49-F238E27FC236}">
                <a16:creationId xmlns:a16="http://schemas.microsoft.com/office/drawing/2014/main" id="{B5214246-B303-4C39-AE8F-BB843E4CB9BD}"/>
              </a:ext>
            </a:extLst>
          </p:cNvPr>
          <p:cNvGraphicFramePr>
            <a:graphicFrameLocks noGrp="1"/>
          </p:cNvGraphicFramePr>
          <p:nvPr>
            <p:ph idx="1"/>
            <p:extLst>
              <p:ext uri="{D42A27DB-BD31-4B8C-83A1-F6EECF244321}">
                <p14:modId xmlns:p14="http://schemas.microsoft.com/office/powerpoint/2010/main" val="3466051595"/>
              </p:ext>
            </p:extLst>
          </p:nvPr>
        </p:nvGraphicFramePr>
        <p:xfrm>
          <a:off x="353906" y="2139580"/>
          <a:ext cx="7958106" cy="3867082"/>
        </p:xfrm>
        <a:graphic>
          <a:graphicData uri="http://schemas.openxmlformats.org/drawingml/2006/table">
            <a:tbl>
              <a:tblPr firstRow="1" bandRow="1">
                <a:tableStyleId>{9D7B26C5-4107-4FEC-AEDC-1716B250A1EF}</a:tableStyleId>
              </a:tblPr>
              <a:tblGrid>
                <a:gridCol w="3979053">
                  <a:extLst>
                    <a:ext uri="{9D8B030D-6E8A-4147-A177-3AD203B41FA5}">
                      <a16:colId xmlns:a16="http://schemas.microsoft.com/office/drawing/2014/main" val="2958627"/>
                    </a:ext>
                  </a:extLst>
                </a:gridCol>
                <a:gridCol w="3979053">
                  <a:extLst>
                    <a:ext uri="{9D8B030D-6E8A-4147-A177-3AD203B41FA5}">
                      <a16:colId xmlns:a16="http://schemas.microsoft.com/office/drawing/2014/main" val="1917588067"/>
                    </a:ext>
                  </a:extLst>
                </a:gridCol>
              </a:tblGrid>
              <a:tr h="944491">
                <a:tc>
                  <a:txBody>
                    <a:bodyPr/>
                    <a:lstStyle/>
                    <a:p>
                      <a:pPr algn="ctr"/>
                      <a:r>
                        <a:rPr lang="en-US" sz="1800" b="0" i="0" dirty="0">
                          <a:latin typeface="Times New Roman Regular" charset="0"/>
                        </a:rPr>
                        <a:t> (Supplier)</a:t>
                      </a:r>
                    </a:p>
                    <a:p>
                      <a:pPr algn="ctr"/>
                      <a:r>
                        <a:rPr lang="en-US" sz="1800" b="0" i="0" dirty="0">
                          <a:latin typeface="Times New Roman Regular" charset="0"/>
                        </a:rPr>
                        <a:t>Ex: Nike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i="0" dirty="0">
                          <a:latin typeface="Times New Roman Regular" charset="0"/>
                        </a:rPr>
                        <a:t>(Reseller)</a:t>
                      </a:r>
                    </a:p>
                    <a:p>
                      <a:pPr algn="ctr"/>
                      <a:r>
                        <a:rPr lang="en-US" sz="1800" b="0" i="0" dirty="0">
                          <a:latin typeface="Times New Roman Regular" charset="0"/>
                        </a:rPr>
                        <a:t>Ex: Foot Locker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3243847"/>
                  </a:ext>
                </a:extLst>
              </a:tr>
              <a:tr h="2922591">
                <a:tc>
                  <a:txBody>
                    <a:bodyPr/>
                    <a:lstStyle/>
                    <a:p>
                      <a:r>
                        <a:rPr lang="en-US" sz="2400" b="0" i="0" dirty="0">
                          <a:latin typeface="Times New Roman Regular" charset="0"/>
                        </a:rPr>
                        <a:t>Wants supplier to:</a:t>
                      </a:r>
                    </a:p>
                    <a:p>
                      <a:pPr marL="285750" indent="-285750">
                        <a:buFont typeface="Arial" panose="020B0604020202020204" pitchFamily="34" charset="0"/>
                        <a:buChar char="•"/>
                      </a:pPr>
                      <a:r>
                        <a:rPr lang="en-US" sz="2400" b="0" i="0" dirty="0">
                          <a:latin typeface="Times New Roman Regular" charset="0"/>
                        </a:rPr>
                        <a:t>Accept lower gross margins</a:t>
                      </a:r>
                    </a:p>
                    <a:p>
                      <a:pPr marL="285750" indent="-285750">
                        <a:buFont typeface="Arial" panose="020B0604020202020204" pitchFamily="34" charset="0"/>
                        <a:buChar char="•"/>
                      </a:pPr>
                      <a:r>
                        <a:rPr lang="en-US" sz="2400" b="0" i="0" dirty="0">
                          <a:latin typeface="Times New Roman Regular" charset="0"/>
                        </a:rPr>
                        <a:t>Hold more inventory</a:t>
                      </a:r>
                    </a:p>
                    <a:p>
                      <a:pPr marL="285750" indent="-285750">
                        <a:buFont typeface="Arial" panose="020B0604020202020204" pitchFamily="34" charset="0"/>
                        <a:buChar char="•"/>
                      </a:pPr>
                      <a:r>
                        <a:rPr lang="en-US" sz="2400" b="0" i="0" dirty="0">
                          <a:latin typeface="Times New Roman Regular" charset="0"/>
                        </a:rPr>
                        <a:t>Spend more to support the product line</a:t>
                      </a:r>
                    </a:p>
                    <a:p>
                      <a:pPr marL="285750" indent="-285750">
                        <a:buFont typeface="Arial" panose="020B0604020202020204" pitchFamily="34" charset="0"/>
                        <a:buChar char="•"/>
                      </a:pPr>
                      <a:r>
                        <a:rPr lang="en-US" sz="2400" b="0" i="0" dirty="0">
                          <a:latin typeface="Times New Roman Regular" charset="0"/>
                        </a:rPr>
                        <a:t>Get by without allowances</a:t>
                      </a:r>
                    </a:p>
                    <a:p>
                      <a:endParaRPr lang="en-US" sz="2400" b="0" i="0" dirty="0">
                        <a:latin typeface="Times New Roman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dirty="0">
                          <a:latin typeface="Times New Roman Regular" charset="0"/>
                        </a:rPr>
                        <a:t>Wants to:</a:t>
                      </a:r>
                    </a:p>
                    <a:p>
                      <a:pPr marL="285750" indent="-285750">
                        <a:buFont typeface="Arial" panose="020B0604020202020204" pitchFamily="34" charset="0"/>
                        <a:buChar char="•"/>
                      </a:pPr>
                      <a:r>
                        <a:rPr lang="en-US" sz="2400" b="0" i="0" dirty="0">
                          <a:latin typeface="Times New Roman Regular" charset="0"/>
                        </a:rPr>
                        <a:t>Achieve higher gross margins per unit</a:t>
                      </a:r>
                    </a:p>
                    <a:p>
                      <a:pPr marL="285750" indent="-285750">
                        <a:buFont typeface="Arial" panose="020B0604020202020204" pitchFamily="34" charset="0"/>
                        <a:buChar char="•"/>
                      </a:pPr>
                      <a:r>
                        <a:rPr lang="en-US" sz="2400" b="0" i="0" dirty="0">
                          <a:latin typeface="Times New Roman Regular" charset="0"/>
                        </a:rPr>
                        <a:t>Decrease inventory</a:t>
                      </a:r>
                    </a:p>
                    <a:p>
                      <a:pPr marL="285750" indent="-285750">
                        <a:buFont typeface="Arial" panose="020B0604020202020204" pitchFamily="34" charset="0"/>
                        <a:buChar char="•"/>
                      </a:pPr>
                      <a:r>
                        <a:rPr lang="en-US" sz="2400" b="0" i="0" dirty="0">
                          <a:latin typeface="Times New Roman Regular" charset="0"/>
                        </a:rPr>
                        <a:t>Reduces expenses</a:t>
                      </a:r>
                    </a:p>
                    <a:p>
                      <a:pPr marL="285750" indent="-285750">
                        <a:buFont typeface="Arial" panose="020B0604020202020204" pitchFamily="34" charset="0"/>
                        <a:buChar char="•"/>
                      </a:pPr>
                      <a:r>
                        <a:rPr lang="en-US" sz="2400" b="0" i="0" dirty="0">
                          <a:latin typeface="Times New Roman Regular" charset="0"/>
                        </a:rPr>
                        <a:t>Receive higher allowances</a:t>
                      </a:r>
                    </a:p>
                    <a:p>
                      <a:pPr marL="0" indent="0">
                        <a:buFont typeface="Arial" panose="020B0604020202020204" pitchFamily="34" charset="0"/>
                        <a:buNone/>
                      </a:pPr>
                      <a:endParaRPr lang="en-US" sz="2400" b="0" i="0" dirty="0">
                        <a:latin typeface="Times New Roman Regular"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377879"/>
                  </a:ext>
                </a:extLst>
              </a:tr>
            </a:tbl>
          </a:graphicData>
        </a:graphic>
      </p:graphicFrame>
      <p:sp>
        <p:nvSpPr>
          <p:cNvPr id="7" name="Content Placeholder 2">
            <a:extLst>
              <a:ext uri="{FF2B5EF4-FFF2-40B4-BE49-F238E27FC236}">
                <a16:creationId xmlns:a16="http://schemas.microsoft.com/office/drawing/2014/main" id="{F8C3D152-A6AE-4CA1-B504-B7C12C7FB30B}"/>
              </a:ext>
            </a:extLst>
          </p:cNvPr>
          <p:cNvSpPr txBox="1">
            <a:spLocks/>
          </p:cNvSpPr>
          <p:nvPr/>
        </p:nvSpPr>
        <p:spPr>
          <a:xfrm>
            <a:off x="353906" y="1591219"/>
            <a:ext cx="8436188" cy="44730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85000" lnSpcReduction="10000"/>
          </a:bodyPr>
          <a:lstStyle>
            <a:lvl1pPr marL="228600" indent="-228600" algn="l" defTabSz="914400" rtl="0" eaLnBrk="1" latinLnBrk="0" hangingPunct="1">
              <a:spcBef>
                <a:spcPts val="2000"/>
              </a:spcBef>
              <a:buClr>
                <a:schemeClr val="tx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tx2"/>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cap="all" dirty="0">
                <a:latin typeface="Times New Roman Regular" charset="0"/>
              </a:rPr>
              <a:t>Both want to maximize their own profits by increasing unit sales.</a:t>
            </a:r>
          </a:p>
        </p:txBody>
      </p:sp>
    </p:spTree>
    <p:extLst>
      <p:ext uri="{BB962C8B-B14F-4D97-AF65-F5344CB8AC3E}">
        <p14:creationId xmlns:p14="http://schemas.microsoft.com/office/powerpoint/2010/main" val="844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1" y="414355"/>
            <a:ext cx="7992234" cy="662449"/>
          </a:xfrm>
        </p:spPr>
        <p:txBody>
          <a:bodyPr>
            <a:noAutofit/>
          </a:bodyPr>
          <a:lstStyle/>
          <a:p>
            <a:pPr algn="ctr"/>
            <a:r>
              <a:rPr lang="en-US" sz="2800" b="1" dirty="0">
                <a:solidFill>
                  <a:schemeClr val="accent1"/>
                </a:solidFill>
              </a:rPr>
              <a:t>Sources of Conflict – </a:t>
            </a:r>
            <a:br>
              <a:rPr lang="en-US" sz="2800" b="1" dirty="0">
                <a:solidFill>
                  <a:schemeClr val="accent1"/>
                </a:solidFill>
              </a:rPr>
            </a:br>
            <a:r>
              <a:rPr lang="en-US" sz="2800" b="1" dirty="0">
                <a:solidFill>
                  <a:schemeClr val="accent1"/>
                </a:solidFill>
              </a:rPr>
              <a:t>Differing Perceptions of Reality</a:t>
            </a:r>
          </a:p>
        </p:txBody>
      </p:sp>
      <p:sp>
        <p:nvSpPr>
          <p:cNvPr id="3" name="Content Placeholder 2"/>
          <p:cNvSpPr>
            <a:spLocks noGrp="1"/>
          </p:cNvSpPr>
          <p:nvPr>
            <p:ph idx="1"/>
          </p:nvPr>
        </p:nvSpPr>
        <p:spPr>
          <a:xfrm>
            <a:off x="435921" y="1245586"/>
            <a:ext cx="8436188" cy="4537015"/>
          </a:xfrm>
        </p:spPr>
        <p:txBody>
          <a:bodyPr>
            <a:normAutofit/>
          </a:bodyPr>
          <a:lstStyle/>
          <a:p>
            <a:r>
              <a:rPr lang="en-US" sz="1400" dirty="0"/>
              <a:t>Distinct </a:t>
            </a:r>
            <a:r>
              <a:rPr lang="en-US" sz="1400" b="1" dirty="0"/>
              <a:t>perceptions of reality </a:t>
            </a:r>
            <a:r>
              <a:rPr lang="en-US" sz="1400" dirty="0"/>
              <a:t>induce conflict, because they imply the likelihood of divergent responses to the same situation.</a:t>
            </a:r>
          </a:p>
          <a:p>
            <a:r>
              <a:rPr lang="en-US" sz="1400" dirty="0"/>
              <a:t>Perceptions differ even in relation to seemingly basic questions such as</a:t>
            </a:r>
          </a:p>
          <a:p>
            <a:pPr lvl="1" indent="-457200"/>
            <a:r>
              <a:rPr lang="en-US" sz="1400" dirty="0"/>
              <a:t>What are the attributes of the product/service?</a:t>
            </a:r>
          </a:p>
          <a:p>
            <a:pPr lvl="1" indent="-457200"/>
            <a:r>
              <a:rPr lang="en-US" sz="1400" dirty="0"/>
              <a:t>What applications does the product/service support, and for which segments?</a:t>
            </a:r>
          </a:p>
          <a:p>
            <a:pPr lvl="1" indent="-457200"/>
            <a:r>
              <a:rPr lang="en-US" sz="1400" dirty="0"/>
              <a:t>Who is the competition?</a:t>
            </a:r>
          </a:p>
          <a:p>
            <a:r>
              <a:rPr lang="en-US" sz="1400" dirty="0"/>
              <a:t>Misperceptions are so common due to </a:t>
            </a:r>
            <a:r>
              <a:rPr lang="en-US" sz="1400" b="1" dirty="0"/>
              <a:t>focus </a:t>
            </a:r>
          </a:p>
          <a:p>
            <a:pPr lvl="1"/>
            <a:r>
              <a:rPr lang="en-US" sz="1400" dirty="0"/>
              <a:t>The supplier focuses on its products and its processes</a:t>
            </a:r>
          </a:p>
          <a:p>
            <a:pPr lvl="1"/>
            <a:r>
              <a:rPr lang="en-US" sz="1400" dirty="0"/>
              <a:t>Downstream channel members focus on its functions and customers</a:t>
            </a:r>
          </a:p>
          <a:p>
            <a:r>
              <a:rPr lang="en-US" sz="1400" dirty="0"/>
              <a:t>In domestic markets, channel members disagree in their views of the situation; in international settings, cultural differences exacerbate the problem</a:t>
            </a:r>
          </a:p>
        </p:txBody>
      </p:sp>
      <p:sp>
        <p:nvSpPr>
          <p:cNvPr id="5" name="Slide Number Placeholder 4"/>
          <p:cNvSpPr>
            <a:spLocks noGrp="1"/>
          </p:cNvSpPr>
          <p:nvPr>
            <p:ph type="sldNum" sz="quarter" idx="12"/>
          </p:nvPr>
        </p:nvSpPr>
        <p:spPr>
          <a:xfrm>
            <a:off x="6457950" y="6356351"/>
            <a:ext cx="2057400" cy="300957"/>
          </a:xfrm>
        </p:spPr>
        <p:txBody>
          <a:bodyPr/>
          <a:lstStyle/>
          <a:p>
            <a:fld id="{606C48AC-5425-9447-80A6-7CD23CC5D020}" type="slidenum">
              <a:rPr lang="en-US" sz="1200" smtClean="0">
                <a:solidFill>
                  <a:schemeClr val="tx1">
                    <a:lumMod val="50000"/>
                    <a:lumOff val="50000"/>
                  </a:schemeClr>
                </a:solidFill>
              </a:rPr>
              <a:pPr/>
              <a:t>23</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388566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07175"/>
            <a:ext cx="7556313" cy="803691"/>
          </a:xfrm>
        </p:spPr>
        <p:txBody>
          <a:bodyPr>
            <a:normAutofit/>
          </a:bodyPr>
          <a:lstStyle/>
          <a:p>
            <a:pPr algn="ctr"/>
            <a:r>
              <a:rPr lang="en-US" sz="3200" b="1" dirty="0" err="1">
                <a:solidFill>
                  <a:schemeClr val="accent1"/>
                </a:solidFill>
              </a:rPr>
              <a:t>Intrachannel</a:t>
            </a:r>
            <a:r>
              <a:rPr lang="en-US" sz="3200" b="1" dirty="0">
                <a:solidFill>
                  <a:schemeClr val="accent1"/>
                </a:solidFill>
              </a:rPr>
              <a:t> Competition</a:t>
            </a:r>
          </a:p>
        </p:txBody>
      </p:sp>
      <p:sp>
        <p:nvSpPr>
          <p:cNvPr id="3" name="Content Placeholder 2"/>
          <p:cNvSpPr>
            <a:spLocks noGrp="1"/>
          </p:cNvSpPr>
          <p:nvPr>
            <p:ph idx="1"/>
          </p:nvPr>
        </p:nvSpPr>
        <p:spPr>
          <a:xfrm>
            <a:off x="384928" y="541006"/>
            <a:ext cx="8436188" cy="5504362"/>
          </a:xfrm>
        </p:spPr>
        <p:txBody>
          <a:bodyPr>
            <a:normAutofit/>
          </a:bodyPr>
          <a:lstStyle/>
          <a:p>
            <a:r>
              <a:rPr lang="en-US" sz="1600" dirty="0"/>
              <a:t>Suppliers may sense conflict if their downstream partners represent their competitors</a:t>
            </a:r>
          </a:p>
          <a:p>
            <a:pPr lvl="1"/>
            <a:r>
              <a:rPr lang="en-US" sz="1600" dirty="0"/>
              <a:t>Agents and resellers rely on this tactic to provide high coverage and lower prices</a:t>
            </a:r>
          </a:p>
          <a:p>
            <a:r>
              <a:rPr lang="en-US" sz="1600" b="1" dirty="0" err="1"/>
              <a:t>Intrachannel</a:t>
            </a:r>
            <a:r>
              <a:rPr lang="en-US" sz="1600" b="1" dirty="0"/>
              <a:t> competition </a:t>
            </a:r>
            <a:r>
              <a:rPr lang="en-US" sz="1600" dirty="0"/>
              <a:t>can spark disputes, especially if the downstream agent appears insufficiently dedicated to meeting its responsibilities to the supplier</a:t>
            </a:r>
          </a:p>
          <a:p>
            <a:r>
              <a:rPr lang="en-US" sz="1600" dirty="0" err="1"/>
              <a:t>Intrachannel</a:t>
            </a:r>
            <a:r>
              <a:rPr lang="en-US" sz="1600" dirty="0"/>
              <a:t> competition implies that the supplier relies on various direct competitors to sell its products to the market</a:t>
            </a:r>
          </a:p>
        </p:txBody>
      </p:sp>
    </p:spTree>
    <p:extLst>
      <p:ext uri="{BB962C8B-B14F-4D97-AF65-F5344CB8AC3E}">
        <p14:creationId xmlns:p14="http://schemas.microsoft.com/office/powerpoint/2010/main" val="33106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526" y="170301"/>
            <a:ext cx="6269549" cy="994172"/>
          </a:xfrm>
        </p:spPr>
        <p:txBody>
          <a:bodyPr>
            <a:noAutofit/>
          </a:bodyPr>
          <a:lstStyle/>
          <a:p>
            <a:pPr algn="ctr"/>
            <a:r>
              <a:rPr lang="en-US" sz="2800" b="1" dirty="0" err="1">
                <a:solidFill>
                  <a:schemeClr val="accent1"/>
                </a:solidFill>
              </a:rPr>
              <a:t>Intrachannel</a:t>
            </a:r>
            <a:r>
              <a:rPr lang="en-US" sz="2800" b="1" dirty="0">
                <a:solidFill>
                  <a:schemeClr val="accent1"/>
                </a:solidFill>
              </a:rPr>
              <a:t> Competition</a:t>
            </a:r>
            <a:br>
              <a:rPr lang="en-US" sz="2800" b="1" dirty="0">
                <a:solidFill>
                  <a:schemeClr val="accent1"/>
                </a:solidFill>
              </a:rPr>
            </a:br>
            <a:r>
              <a:rPr lang="en-US" sz="2800" b="1" dirty="0">
                <a:solidFill>
                  <a:schemeClr val="accent1"/>
                </a:solidFill>
              </a:rPr>
              <a:t>Example: Cisco (USA/Global)</a:t>
            </a:r>
          </a:p>
        </p:txBody>
      </p:sp>
      <p:sp>
        <p:nvSpPr>
          <p:cNvPr id="6" name="Content Placeholder 5"/>
          <p:cNvSpPr>
            <a:spLocks noGrp="1"/>
          </p:cNvSpPr>
          <p:nvPr>
            <p:ph idx="1"/>
          </p:nvPr>
        </p:nvSpPr>
        <p:spPr>
          <a:xfrm>
            <a:off x="852321" y="1387367"/>
            <a:ext cx="6604769" cy="4628804"/>
          </a:xfrm>
        </p:spPr>
        <p:txBody>
          <a:bodyPr anchor="ctr">
            <a:normAutofit fontScale="70000" lnSpcReduction="20000"/>
          </a:bodyPr>
          <a:lstStyle/>
          <a:p>
            <a:r>
              <a:rPr lang="en-US" dirty="0"/>
              <a:t>~85% of Internet traffic flows through Cisco’s systems </a:t>
            </a:r>
          </a:p>
          <a:p>
            <a:r>
              <a:rPr lang="en-US" dirty="0"/>
              <a:t>Cisco relies on third-party distributors</a:t>
            </a:r>
          </a:p>
          <a:p>
            <a:r>
              <a:rPr lang="en-US" dirty="0"/>
              <a:t>Direct sales model focuses on its 30 largest, enterprise customers and 60,000 distributors that  sell to smaller buyers (which accounts for 85% of its revenues)</a:t>
            </a:r>
          </a:p>
          <a:p>
            <a:r>
              <a:rPr lang="en-US" dirty="0"/>
              <a:t>Tier partner program - Offers extensive training and certifications to partners who gain familiarity with Cisco products</a:t>
            </a:r>
          </a:p>
          <a:p>
            <a:r>
              <a:rPr lang="en-US" dirty="0"/>
              <a:t>Cisco is on an acquisition spree</a:t>
            </a:r>
          </a:p>
          <a:p>
            <a:pPr lvl="1"/>
            <a:r>
              <a:rPr lang="en-US" sz="2000" dirty="0"/>
              <a:t>It acquired </a:t>
            </a:r>
            <a:r>
              <a:rPr lang="en-US" sz="2000" dirty="0" err="1"/>
              <a:t>Broadsoft</a:t>
            </a:r>
            <a:r>
              <a:rPr lang="en-US" sz="2000" dirty="0"/>
              <a:t> to gain a foothold in the voice marketplace </a:t>
            </a:r>
          </a:p>
          <a:p>
            <a:pPr lvl="1"/>
            <a:r>
              <a:rPr lang="en-US" sz="2000" dirty="0"/>
              <a:t>Some partners are concerned that Cisco will begin to compete directly with its partners that have already invested heavily in their own voice offerings</a:t>
            </a:r>
          </a:p>
          <a:p>
            <a:endParaRPr lang="en-US" sz="1600" dirty="0"/>
          </a:p>
        </p:txBody>
      </p:sp>
      <p:sp>
        <p:nvSpPr>
          <p:cNvPr id="5" name="Slide Number Placeholder 4"/>
          <p:cNvSpPr>
            <a:spLocks noGrp="1"/>
          </p:cNvSpPr>
          <p:nvPr>
            <p:ph type="sldNum" sz="quarter" idx="12"/>
          </p:nvPr>
        </p:nvSpPr>
        <p:spPr>
          <a:xfrm>
            <a:off x="7576075" y="6415760"/>
            <a:ext cx="759278" cy="273844"/>
          </a:xfrm>
        </p:spPr>
        <p:txBody>
          <a:bodyPr>
            <a:normAutofit/>
          </a:bodyPr>
          <a:lstStyle/>
          <a:p>
            <a:pPr>
              <a:spcAft>
                <a:spcPts val="600"/>
              </a:spcAft>
            </a:pPr>
            <a:fld id="{606C48AC-5425-9447-80A6-7CD23CC5D020}" type="slidenum">
              <a:rPr lang="en-US" sz="920">
                <a:solidFill>
                  <a:srgbClr val="FFFFFF"/>
                </a:solidFill>
              </a:rPr>
              <a:pPr>
                <a:spcAft>
                  <a:spcPts val="600"/>
                </a:spcAft>
              </a:pPr>
              <a:t>25</a:t>
            </a:fld>
            <a:endParaRPr lang="en-US" sz="920">
              <a:solidFill>
                <a:srgbClr val="FFFFFF"/>
              </a:solidFill>
            </a:endParaRPr>
          </a:p>
        </p:txBody>
      </p:sp>
    </p:spTree>
    <p:extLst>
      <p:ext uri="{BB962C8B-B14F-4D97-AF65-F5344CB8AC3E}">
        <p14:creationId xmlns:p14="http://schemas.microsoft.com/office/powerpoint/2010/main" val="75683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65" y="503555"/>
            <a:ext cx="7608463" cy="803691"/>
          </a:xfrm>
        </p:spPr>
        <p:txBody>
          <a:bodyPr>
            <a:normAutofit/>
          </a:bodyPr>
          <a:lstStyle/>
          <a:p>
            <a:pPr algn="ctr"/>
            <a:r>
              <a:rPr lang="en-US" sz="3600" b="1" dirty="0">
                <a:solidFill>
                  <a:schemeClr val="accent1"/>
                </a:solidFill>
              </a:rPr>
              <a:t>Omni-Channels</a:t>
            </a:r>
          </a:p>
        </p:txBody>
      </p:sp>
      <p:sp>
        <p:nvSpPr>
          <p:cNvPr id="6" name="Content Placeholder 5"/>
          <p:cNvSpPr>
            <a:spLocks noGrp="1"/>
          </p:cNvSpPr>
          <p:nvPr>
            <p:ph idx="1"/>
          </p:nvPr>
        </p:nvSpPr>
        <p:spPr>
          <a:xfrm>
            <a:off x="436978" y="905400"/>
            <a:ext cx="8390835" cy="4948558"/>
          </a:xfrm>
        </p:spPr>
        <p:txBody>
          <a:bodyPr>
            <a:normAutofit/>
          </a:bodyPr>
          <a:lstStyle/>
          <a:p>
            <a:r>
              <a:rPr lang="en-US" sz="1400" dirty="0"/>
              <a:t>Omni channel strategy can be a breeding ground for conflict</a:t>
            </a:r>
          </a:p>
          <a:p>
            <a:r>
              <a:rPr lang="en-US" sz="1400" dirty="0"/>
              <a:t>The use of multiple channels is now the norm</a:t>
            </a:r>
          </a:p>
          <a:p>
            <a:r>
              <a:rPr lang="en-US" sz="1400" dirty="0"/>
              <a:t>Suppliers and customers like multiple channels as they can easily find each other and fulfill needs using the most appropriate channel.</a:t>
            </a:r>
          </a:p>
          <a:p>
            <a:pPr lvl="1"/>
            <a:r>
              <a:rPr lang="en-US" sz="1400" dirty="0"/>
              <a:t>Suppliers</a:t>
            </a:r>
          </a:p>
          <a:p>
            <a:pPr lvl="2"/>
            <a:r>
              <a:rPr lang="en-US" sz="1400" dirty="0"/>
              <a:t>Increases market penetration </a:t>
            </a:r>
          </a:p>
          <a:p>
            <a:pPr lvl="2"/>
            <a:r>
              <a:rPr lang="en-US" sz="1400" dirty="0"/>
              <a:t>Better view of multiple markets</a:t>
            </a:r>
          </a:p>
          <a:p>
            <a:pPr lvl="2"/>
            <a:r>
              <a:rPr lang="en-US" sz="1400" dirty="0"/>
              <a:t>Raising entry barriers to potential customers</a:t>
            </a:r>
          </a:p>
          <a:p>
            <a:pPr lvl="1"/>
            <a:r>
              <a:rPr lang="en-US" sz="1400" dirty="0"/>
              <a:t>Customers</a:t>
            </a:r>
          </a:p>
          <a:p>
            <a:pPr lvl="2"/>
            <a:r>
              <a:rPr lang="en-US" sz="1400" dirty="0"/>
              <a:t>Increases chances of finding a channel that meets their consumer demands</a:t>
            </a:r>
          </a:p>
          <a:p>
            <a:pPr lvl="2"/>
            <a:r>
              <a:rPr lang="en-US" sz="1400" dirty="0"/>
              <a:t>Customers can pit one channel against another (to seek lower prices)</a:t>
            </a:r>
          </a:p>
        </p:txBody>
      </p:sp>
      <p:sp>
        <p:nvSpPr>
          <p:cNvPr id="3" name="TextBox 2">
            <a:extLst>
              <a:ext uri="{FF2B5EF4-FFF2-40B4-BE49-F238E27FC236}">
                <a16:creationId xmlns:a16="http://schemas.microsoft.com/office/drawing/2014/main" id="{71B33637-2411-44A2-9CBD-89FFEF4A524C}"/>
              </a:ext>
            </a:extLst>
          </p:cNvPr>
          <p:cNvSpPr txBox="1"/>
          <p:nvPr/>
        </p:nvSpPr>
        <p:spPr>
          <a:xfrm>
            <a:off x="125835" y="3716323"/>
            <a:ext cx="184731" cy="369332"/>
          </a:xfrm>
          <a:prstGeom prst="rect">
            <a:avLst/>
          </a:prstGeom>
          <a:noFill/>
        </p:spPr>
        <p:txBody>
          <a:bodyPr wrap="none" rtlCol="0">
            <a:spAutoFit/>
          </a:bodyPr>
          <a:lstStyle/>
          <a:p>
            <a:endParaRPr lang="en-US" dirty="0">
              <a:latin typeface="Times New Roman Regular" charset="0"/>
            </a:endParaRPr>
          </a:p>
        </p:txBody>
      </p:sp>
    </p:spTree>
    <p:extLst>
      <p:ext uri="{BB962C8B-B14F-4D97-AF65-F5344CB8AC3E}">
        <p14:creationId xmlns:p14="http://schemas.microsoft.com/office/powerpoint/2010/main" val="255805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06" y="383394"/>
            <a:ext cx="7608463" cy="803691"/>
          </a:xfrm>
        </p:spPr>
        <p:txBody>
          <a:bodyPr>
            <a:normAutofit/>
          </a:bodyPr>
          <a:lstStyle/>
          <a:p>
            <a:pPr algn="ctr"/>
            <a:r>
              <a:rPr lang="en-US" sz="3600" b="1" dirty="0">
                <a:solidFill>
                  <a:schemeClr val="accent1"/>
                </a:solidFill>
              </a:rPr>
              <a:t>Omni-Channels (continued)</a:t>
            </a:r>
          </a:p>
        </p:txBody>
      </p:sp>
      <p:sp>
        <p:nvSpPr>
          <p:cNvPr id="6" name="Content Placeholder 5"/>
          <p:cNvSpPr>
            <a:spLocks noGrp="1"/>
          </p:cNvSpPr>
          <p:nvPr>
            <p:ph idx="1"/>
          </p:nvPr>
        </p:nvSpPr>
        <p:spPr>
          <a:xfrm>
            <a:off x="126256" y="1346821"/>
            <a:ext cx="8685794" cy="4948558"/>
          </a:xfrm>
        </p:spPr>
        <p:txBody>
          <a:bodyPr>
            <a:normAutofit/>
          </a:bodyPr>
          <a:lstStyle/>
          <a:p>
            <a:r>
              <a:rPr lang="en-US" sz="1400" dirty="0"/>
              <a:t>Dangers of multiple channels</a:t>
            </a:r>
          </a:p>
          <a:p>
            <a:pPr lvl="1"/>
            <a:r>
              <a:rPr lang="en-US" sz="1400" dirty="0"/>
              <a:t>Down stream members</a:t>
            </a:r>
          </a:p>
          <a:p>
            <a:pPr lvl="2"/>
            <a:r>
              <a:rPr lang="en-US" sz="1400" dirty="0"/>
              <a:t>Downstream members may lose motivation and withhold support (passive response)</a:t>
            </a:r>
          </a:p>
          <a:p>
            <a:pPr lvl="2"/>
            <a:r>
              <a:rPr lang="en-US" sz="1400" dirty="0"/>
              <a:t>Retaliate </a:t>
            </a:r>
          </a:p>
          <a:p>
            <a:pPr lvl="2"/>
            <a:r>
              <a:rPr lang="en-US" sz="1400" dirty="0"/>
              <a:t>Exit supplier channel structure (active response)</a:t>
            </a:r>
          </a:p>
          <a:p>
            <a:pPr lvl="1"/>
            <a:r>
              <a:rPr lang="en-US" sz="1400" dirty="0"/>
              <a:t>Customers</a:t>
            </a:r>
          </a:p>
          <a:p>
            <a:pPr lvl="2"/>
            <a:r>
              <a:rPr lang="en-US" sz="1400" dirty="0"/>
              <a:t>Free-riding – gaining services from one channel (and then using another)</a:t>
            </a:r>
          </a:p>
          <a:p>
            <a:pPr lvl="2"/>
            <a:r>
              <a:rPr lang="en-US" sz="1400" dirty="0"/>
              <a:t>Reduction in breadth and vigor of market representation</a:t>
            </a:r>
          </a:p>
          <a:p>
            <a:r>
              <a:rPr lang="en-US" sz="1400" dirty="0"/>
              <a:t>Suppliers assume that adding channels helps to serve distinct segments</a:t>
            </a:r>
          </a:p>
          <a:p>
            <a:pPr lvl="1"/>
            <a:r>
              <a:rPr lang="en-US" sz="1400" dirty="0"/>
              <a:t>Yet customers can move across categories, behaviors can change or overlap</a:t>
            </a:r>
          </a:p>
          <a:p>
            <a:pPr marL="0" indent="0">
              <a:buNone/>
            </a:pPr>
            <a:endParaRPr lang="en-US" dirty="0">
              <a:solidFill>
                <a:srgbClr val="595959"/>
              </a:solidFill>
            </a:endParaRPr>
          </a:p>
        </p:txBody>
      </p:sp>
    </p:spTree>
    <p:extLst>
      <p:ext uri="{BB962C8B-B14F-4D97-AF65-F5344CB8AC3E}">
        <p14:creationId xmlns:p14="http://schemas.microsoft.com/office/powerpoint/2010/main" val="1589250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44773"/>
            <a:ext cx="7797662" cy="1151965"/>
          </a:xfrm>
        </p:spPr>
        <p:txBody>
          <a:bodyPr>
            <a:normAutofit/>
          </a:bodyPr>
          <a:lstStyle/>
          <a:p>
            <a:pPr algn="ctr"/>
            <a:r>
              <a:rPr lang="en-US" sz="3200" b="1" dirty="0">
                <a:solidFill>
                  <a:schemeClr val="accent1"/>
                </a:solidFill>
              </a:rPr>
              <a:t>Omni-Channels -  Ideal </a:t>
            </a:r>
            <a:r>
              <a:rPr lang="en-US" sz="3200" b="1" dirty="0" err="1">
                <a:solidFill>
                  <a:schemeClr val="accent1"/>
                </a:solidFill>
              </a:rPr>
              <a:t>EnviroNments</a:t>
            </a:r>
            <a:endParaRPr lang="en-US" sz="3200" b="1" dirty="0">
              <a:solidFill>
                <a:schemeClr val="accent1"/>
              </a:solidFill>
            </a:endParaRPr>
          </a:p>
        </p:txBody>
      </p:sp>
      <p:graphicFrame>
        <p:nvGraphicFramePr>
          <p:cNvPr id="8" name="Content Placeholder 5">
            <a:extLst>
              <a:ext uri="{FF2B5EF4-FFF2-40B4-BE49-F238E27FC236}">
                <a16:creationId xmlns:a16="http://schemas.microsoft.com/office/drawing/2014/main" id="{FA54CAE1-89B3-4F4F-A51F-2E83781F7B8F}"/>
              </a:ext>
            </a:extLst>
          </p:cNvPr>
          <p:cNvGraphicFramePr>
            <a:graphicFrameLocks noGrp="1"/>
          </p:cNvGraphicFramePr>
          <p:nvPr>
            <p:ph idx="1"/>
            <p:extLst>
              <p:ext uri="{D42A27DB-BD31-4B8C-83A1-F6EECF244321}">
                <p14:modId xmlns:p14="http://schemas.microsoft.com/office/powerpoint/2010/main" val="1437407807"/>
              </p:ext>
            </p:extLst>
          </p:nvPr>
        </p:nvGraphicFramePr>
        <p:xfrm>
          <a:off x="514350" y="2063750"/>
          <a:ext cx="779780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51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8BCC-8C76-4988-AE3B-BD9F756B38A8}"/>
              </a:ext>
            </a:extLst>
          </p:cNvPr>
          <p:cNvSpPr>
            <a:spLocks noGrp="1"/>
          </p:cNvSpPr>
          <p:nvPr>
            <p:ph type="title"/>
          </p:nvPr>
        </p:nvSpPr>
        <p:spPr>
          <a:xfrm>
            <a:off x="514351" y="144074"/>
            <a:ext cx="7797662" cy="1151965"/>
          </a:xfrm>
        </p:spPr>
        <p:txBody>
          <a:bodyPr>
            <a:normAutofit/>
          </a:bodyPr>
          <a:lstStyle/>
          <a:p>
            <a:pPr algn="ctr"/>
            <a:r>
              <a:rPr lang="en-US" sz="3600" b="1" dirty="0">
                <a:solidFill>
                  <a:schemeClr val="accent1"/>
                </a:solidFill>
              </a:rPr>
              <a:t>Identifying Multi Channel Conflict</a:t>
            </a:r>
          </a:p>
        </p:txBody>
      </p:sp>
      <p:sp>
        <p:nvSpPr>
          <p:cNvPr id="3" name="Content Placeholder 2">
            <a:extLst>
              <a:ext uri="{FF2B5EF4-FFF2-40B4-BE49-F238E27FC236}">
                <a16:creationId xmlns:a16="http://schemas.microsoft.com/office/drawing/2014/main" id="{C18AE14F-1F49-4A17-BEE2-96C47D4B472C}"/>
              </a:ext>
            </a:extLst>
          </p:cNvPr>
          <p:cNvSpPr>
            <a:spLocks noGrp="1"/>
          </p:cNvSpPr>
          <p:nvPr>
            <p:ph idx="1"/>
          </p:nvPr>
        </p:nvSpPr>
        <p:spPr>
          <a:xfrm>
            <a:off x="514351" y="1466194"/>
            <a:ext cx="7797662" cy="3908392"/>
          </a:xfrm>
        </p:spPr>
        <p:txBody>
          <a:bodyPr>
            <a:normAutofit fontScale="40000" lnSpcReduction="20000"/>
          </a:bodyPr>
          <a:lstStyle/>
          <a:p>
            <a:endParaRPr lang="en-US" dirty="0"/>
          </a:p>
          <a:p>
            <a:endParaRPr lang="en-US" dirty="0"/>
          </a:p>
          <a:p>
            <a:r>
              <a:rPr lang="en-US" sz="3400" dirty="0"/>
              <a:t>Multiple channels do not automatically compete. Different channels can serve distinct segments and perform different tasks. </a:t>
            </a:r>
          </a:p>
          <a:p>
            <a:r>
              <a:rPr lang="en-US" sz="3400" dirty="0"/>
              <a:t>Channel members may assume they are serving the same customers</a:t>
            </a:r>
          </a:p>
          <a:p>
            <a:pPr lvl="1"/>
            <a:r>
              <a:rPr lang="en-US" sz="3400" dirty="0"/>
              <a:t>Example – Coca Cola</a:t>
            </a:r>
          </a:p>
          <a:p>
            <a:pPr marL="685800" lvl="2" indent="0">
              <a:buNone/>
            </a:pPr>
            <a:r>
              <a:rPr lang="en-US" sz="3400" i="1" dirty="0"/>
              <a:t>Faced opposition in Japan after installing vending machines, yet market research revealed that consumers used vending machines on different occasions and obtained different value than they would from a retail setting.</a:t>
            </a:r>
            <a:endParaRPr lang="en-US" sz="3400" dirty="0"/>
          </a:p>
          <a:p>
            <a:r>
              <a:rPr lang="en-US" sz="3400" dirty="0"/>
              <a:t>Multiple channels can build </a:t>
            </a:r>
            <a:r>
              <a:rPr lang="en-US" sz="3400" b="1" dirty="0"/>
              <a:t>primary demand </a:t>
            </a:r>
            <a:r>
              <a:rPr lang="en-US" sz="3400" dirty="0"/>
              <a:t>for the product category </a:t>
            </a:r>
          </a:p>
          <a:p>
            <a:pPr lvl="1"/>
            <a:r>
              <a:rPr lang="en-US" sz="3400" dirty="0"/>
              <a:t>e.g. a store and direct marketing operation such as catalogues and websites</a:t>
            </a:r>
          </a:p>
          <a:p>
            <a:pPr lvl="1"/>
            <a:r>
              <a:rPr lang="en-US" sz="3400" dirty="0"/>
              <a:t>Customers encounter brand in both channels and choose which one to use</a:t>
            </a:r>
          </a:p>
          <a:p>
            <a:pPr lvl="1"/>
            <a:endParaRPr lang="en-US" sz="2600" dirty="0"/>
          </a:p>
          <a:p>
            <a:endParaRPr lang="en-US" dirty="0"/>
          </a:p>
          <a:p>
            <a:pPr lvl="1"/>
            <a:endParaRPr lang="en-US" dirty="0"/>
          </a:p>
          <a:p>
            <a:pPr lvl="1"/>
            <a:endParaRPr lang="en-US" b="1" dirty="0"/>
          </a:p>
        </p:txBody>
      </p:sp>
    </p:spTree>
    <p:extLst>
      <p:ext uri="{BB962C8B-B14F-4D97-AF65-F5344CB8AC3E}">
        <p14:creationId xmlns:p14="http://schemas.microsoft.com/office/powerpoint/2010/main" val="40842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08" y="193133"/>
            <a:ext cx="8130168" cy="762000"/>
          </a:xfrm>
        </p:spPr>
        <p:txBody>
          <a:bodyPr>
            <a:normAutofit/>
          </a:bodyPr>
          <a:lstStyle/>
          <a:p>
            <a:pPr algn="ctr"/>
            <a:r>
              <a:rPr lang="en-US" b="1" dirty="0">
                <a:solidFill>
                  <a:schemeClr val="accent1"/>
                </a:solidFill>
                <a:latin typeface="Times New Roman Regular" charset="0"/>
              </a:rPr>
              <a:t>Learning Objectives</a:t>
            </a:r>
          </a:p>
        </p:txBody>
      </p:sp>
      <p:sp>
        <p:nvSpPr>
          <p:cNvPr id="3" name="Content Placeholder 2"/>
          <p:cNvSpPr>
            <a:spLocks noGrp="1"/>
          </p:cNvSpPr>
          <p:nvPr>
            <p:ph idx="1"/>
          </p:nvPr>
        </p:nvSpPr>
        <p:spPr>
          <a:xfrm>
            <a:off x="314555" y="1149292"/>
            <a:ext cx="8482604" cy="5226340"/>
          </a:xfrm>
        </p:spPr>
        <p:txBody>
          <a:bodyPr>
            <a:normAutofit/>
          </a:bodyPr>
          <a:lstStyle/>
          <a:p>
            <a:pPr marL="472440" lvl="1" indent="-457200"/>
            <a:r>
              <a:rPr lang="en-US" sz="1600" dirty="0"/>
              <a:t>Outline inherent sources of conflict in channel relationship and define its three main causes: goals, perceptions, and domains.</a:t>
            </a:r>
          </a:p>
          <a:p>
            <a:pPr marL="472440" lvl="1" indent="-457200"/>
            <a:r>
              <a:rPr lang="en-US" sz="1600" dirty="0"/>
              <a:t>Recognize the different types of conflict</a:t>
            </a:r>
          </a:p>
          <a:p>
            <a:pPr marL="472440" lvl="1" indent="-457200"/>
            <a:r>
              <a:rPr lang="en-US" sz="1600" dirty="0"/>
              <a:t>Develop an understanding of how conflict can be measured</a:t>
            </a:r>
          </a:p>
          <a:p>
            <a:pPr marL="472440" lvl="1" indent="-457200"/>
            <a:r>
              <a:rPr lang="en-US" sz="1600" dirty="0"/>
              <a:t>Understand the ways in which partner conflict can be resolved.</a:t>
            </a:r>
          </a:p>
          <a:p>
            <a:pPr marL="472440" lvl="1" indent="-457200"/>
            <a:r>
              <a:rPr lang="en-US" sz="1600" dirty="0"/>
              <a:t>Describe the negative effects of high conflict on channel performance but also identify circumstances in which conflict is neutral or even positive.</a:t>
            </a:r>
          </a:p>
          <a:p>
            <a:pPr marL="472440" lvl="1" indent="-457200"/>
            <a:r>
              <a:rPr lang="en-US" sz="1600" dirty="0"/>
              <a:t>Recognize why multiple channels represent the norm and describe ways to address the conflict they create.</a:t>
            </a:r>
          </a:p>
          <a:p>
            <a:pPr marL="472440" lvl="1" indent="-457200"/>
            <a:r>
              <a:rPr lang="en-US" sz="1600" dirty="0"/>
              <a:t>Explain why many suppliers like gray markets (while protesting to the contrary).</a:t>
            </a:r>
          </a:p>
          <a:p>
            <a:pPr marL="472440" lvl="1" indent="-457200">
              <a:buFont typeface="+mj-lt"/>
              <a:buAutoNum type="arabicPeriod"/>
            </a:pPr>
            <a:endParaRPr lang="en-US" sz="2000" dirty="0"/>
          </a:p>
        </p:txBody>
      </p:sp>
    </p:spTree>
    <p:extLst>
      <p:ext uri="{BB962C8B-B14F-4D97-AF65-F5344CB8AC3E}">
        <p14:creationId xmlns:p14="http://schemas.microsoft.com/office/powerpoint/2010/main" val="12112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8BCC-8C76-4988-AE3B-BD9F756B38A8}"/>
              </a:ext>
            </a:extLst>
          </p:cNvPr>
          <p:cNvSpPr>
            <a:spLocks noGrp="1"/>
          </p:cNvSpPr>
          <p:nvPr>
            <p:ph type="title"/>
          </p:nvPr>
        </p:nvSpPr>
        <p:spPr>
          <a:xfrm>
            <a:off x="514351" y="144074"/>
            <a:ext cx="7797662" cy="1151965"/>
          </a:xfrm>
        </p:spPr>
        <p:txBody>
          <a:bodyPr>
            <a:normAutofit/>
          </a:bodyPr>
          <a:lstStyle/>
          <a:p>
            <a:pPr algn="ctr"/>
            <a:r>
              <a:rPr lang="en-US" sz="3200" b="1" dirty="0">
                <a:solidFill>
                  <a:schemeClr val="accent1"/>
                </a:solidFill>
              </a:rPr>
              <a:t>Identifying Multi Channel Conflict (continued)</a:t>
            </a:r>
          </a:p>
        </p:txBody>
      </p:sp>
      <p:sp>
        <p:nvSpPr>
          <p:cNvPr id="3" name="Content Placeholder 2">
            <a:extLst>
              <a:ext uri="{FF2B5EF4-FFF2-40B4-BE49-F238E27FC236}">
                <a16:creationId xmlns:a16="http://schemas.microsoft.com/office/drawing/2014/main" id="{C18AE14F-1F49-4A17-BEE2-96C47D4B472C}"/>
              </a:ext>
            </a:extLst>
          </p:cNvPr>
          <p:cNvSpPr>
            <a:spLocks noGrp="1"/>
          </p:cNvSpPr>
          <p:nvPr>
            <p:ph idx="1"/>
          </p:nvPr>
        </p:nvSpPr>
        <p:spPr>
          <a:xfrm>
            <a:off x="236484" y="2063396"/>
            <a:ext cx="8529144" cy="3311189"/>
          </a:xfrm>
        </p:spPr>
        <p:txBody>
          <a:bodyPr>
            <a:normAutofit fontScale="25000" lnSpcReduction="20000"/>
          </a:bodyPr>
          <a:lstStyle/>
          <a:p>
            <a:r>
              <a:rPr lang="en-US" sz="5600" dirty="0"/>
              <a:t>Many combination sellers represent the same owner</a:t>
            </a:r>
          </a:p>
          <a:p>
            <a:pPr lvl="1"/>
            <a:r>
              <a:rPr lang="en-US" sz="5600" i="1" dirty="0"/>
              <a:t>E.g. Victoria's secret for lingerie, Land’s End for clothing</a:t>
            </a:r>
          </a:p>
          <a:p>
            <a:pPr lvl="1"/>
            <a:r>
              <a:rPr lang="en-US" sz="5600" dirty="0"/>
              <a:t>These owners will bundle business operations to reduce channel conflict such as a corporate accountant to allocate costs or revenues and a human resources manager to administer compensation.</a:t>
            </a:r>
          </a:p>
          <a:p>
            <a:pPr lvl="1"/>
            <a:r>
              <a:rPr lang="en-US" sz="5600" dirty="0"/>
              <a:t>When channels are not independent, it is not as easy to settle disputes</a:t>
            </a:r>
          </a:p>
          <a:p>
            <a:r>
              <a:rPr lang="en-US" sz="5600" dirty="0"/>
              <a:t>Identifying multi-channel conflict requires a clear recognition of the various benefits of the multiple channels to the supplier</a:t>
            </a:r>
          </a:p>
          <a:p>
            <a:pPr lvl="1"/>
            <a:r>
              <a:rPr lang="en-US" sz="5600" dirty="0"/>
              <a:t>Better coverage is an obvious benefit</a:t>
            </a:r>
          </a:p>
          <a:p>
            <a:pPr lvl="1"/>
            <a:r>
              <a:rPr lang="en-US" sz="5600" dirty="0"/>
              <a:t>One channel might help the supplier manage another</a:t>
            </a:r>
          </a:p>
          <a:p>
            <a:pPr lvl="2"/>
            <a:r>
              <a:rPr lang="en-US" sz="5600" dirty="0"/>
              <a:t>Dual distribution (Vertically integrated and outsourced practice) rarely causes conflict, but it can be hard to recognize</a:t>
            </a:r>
          </a:p>
          <a:p>
            <a:pPr marL="685800" lvl="2" indent="0">
              <a:buNone/>
            </a:pPr>
            <a:r>
              <a:rPr lang="en-US" sz="5600" i="1" dirty="0"/>
              <a:t>E.g. Serving industrial customers by sending manufacturer representatives while reserving some customers (house accounts) to be served by customer employees </a:t>
            </a:r>
          </a:p>
          <a:p>
            <a:pPr lvl="3"/>
            <a:r>
              <a:rPr lang="en-US" sz="5600" dirty="0"/>
              <a:t>Ambiguous (performance ambiguity problem)</a:t>
            </a:r>
          </a:p>
          <a:p>
            <a:pPr lvl="3"/>
            <a:r>
              <a:rPr lang="en-US" sz="5600" dirty="0"/>
              <a:t>Complex (lock-in problem)</a:t>
            </a:r>
          </a:p>
          <a:p>
            <a:pPr lvl="2"/>
            <a:endParaRPr lang="en-US" dirty="0"/>
          </a:p>
          <a:p>
            <a:endParaRPr lang="en-US" dirty="0"/>
          </a:p>
          <a:p>
            <a:pPr lvl="1"/>
            <a:endParaRPr lang="en-US" dirty="0"/>
          </a:p>
          <a:p>
            <a:pPr lvl="1"/>
            <a:endParaRPr lang="en-US" b="1" dirty="0"/>
          </a:p>
        </p:txBody>
      </p:sp>
    </p:spTree>
    <p:extLst>
      <p:ext uri="{BB962C8B-B14F-4D97-AF65-F5344CB8AC3E}">
        <p14:creationId xmlns:p14="http://schemas.microsoft.com/office/powerpoint/2010/main" val="1616338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2AAB-3AD7-4C6E-85C9-DE7AB0CD4B3B}"/>
              </a:ext>
            </a:extLst>
          </p:cNvPr>
          <p:cNvSpPr>
            <a:spLocks noGrp="1"/>
          </p:cNvSpPr>
          <p:nvPr>
            <p:ph type="title"/>
          </p:nvPr>
        </p:nvSpPr>
        <p:spPr>
          <a:xfrm>
            <a:off x="514351" y="165476"/>
            <a:ext cx="7797662" cy="1151965"/>
          </a:xfrm>
        </p:spPr>
        <p:txBody>
          <a:bodyPr>
            <a:noAutofit/>
          </a:bodyPr>
          <a:lstStyle/>
          <a:p>
            <a:pPr algn="ctr"/>
            <a:r>
              <a:rPr lang="en-US" sz="3200" b="1" dirty="0">
                <a:solidFill>
                  <a:schemeClr val="accent1"/>
                </a:solidFill>
              </a:rPr>
              <a:t>Example: Samsung/Lenovo/Canon (India)</a:t>
            </a:r>
          </a:p>
        </p:txBody>
      </p:sp>
      <p:sp>
        <p:nvSpPr>
          <p:cNvPr id="3" name="Content Placeholder 2">
            <a:extLst>
              <a:ext uri="{FF2B5EF4-FFF2-40B4-BE49-F238E27FC236}">
                <a16:creationId xmlns:a16="http://schemas.microsoft.com/office/drawing/2014/main" id="{258D4C34-756A-433B-A960-9770CED3A7D9}"/>
              </a:ext>
            </a:extLst>
          </p:cNvPr>
          <p:cNvSpPr>
            <a:spLocks noGrp="1"/>
          </p:cNvSpPr>
          <p:nvPr>
            <p:ph idx="1"/>
          </p:nvPr>
        </p:nvSpPr>
        <p:spPr/>
        <p:txBody>
          <a:bodyPr>
            <a:normAutofit fontScale="70000" lnSpcReduction="20000"/>
          </a:bodyPr>
          <a:lstStyle/>
          <a:p>
            <a:r>
              <a:rPr lang="en-US" dirty="0"/>
              <a:t>In India, consumer electronics are mostly distributed through brick-and-mortar stores, which account for 80% of retail sales volume </a:t>
            </a:r>
          </a:p>
          <a:p>
            <a:r>
              <a:rPr lang="en-US" dirty="0"/>
              <a:t>India’s E-commerce giants (such as Flipkart, Snapdeal, and Amazon) are challenging these offline-stores by offering competitive pricing </a:t>
            </a:r>
          </a:p>
          <a:p>
            <a:r>
              <a:rPr lang="en-US" dirty="0"/>
              <a:t>Smaller retailers are attracted to the growth of e-commerce and are taking to these e-commerce channels to sell their products at a much lower price point than their offline stores</a:t>
            </a:r>
          </a:p>
          <a:p>
            <a:r>
              <a:rPr lang="en-US" dirty="0"/>
              <a:t>Manufacturers such as Canon and Lenovo sought To undercut </a:t>
            </a:r>
            <a:r>
              <a:rPr lang="en-US" dirty="0" err="1"/>
              <a:t>etailers</a:t>
            </a:r>
            <a:r>
              <a:rPr lang="en-US" dirty="0"/>
              <a:t> by offering longer warranties for purchases through traditional “authorized “channels</a:t>
            </a:r>
          </a:p>
          <a:p>
            <a:r>
              <a:rPr lang="en-US" dirty="0"/>
              <a:t>Manufacturers must embrace the inevitable growth of e-commerce channels (rather than trying to quickly build offline channels)</a:t>
            </a:r>
          </a:p>
          <a:p>
            <a:endParaRPr lang="en-US" dirty="0"/>
          </a:p>
        </p:txBody>
      </p:sp>
      <p:sp>
        <p:nvSpPr>
          <p:cNvPr id="5" name="Slide Number Placeholder 4">
            <a:extLst>
              <a:ext uri="{FF2B5EF4-FFF2-40B4-BE49-F238E27FC236}">
                <a16:creationId xmlns:a16="http://schemas.microsoft.com/office/drawing/2014/main" id="{A4F4B8FF-6FFD-41B0-8BFF-13B373D95695}"/>
              </a:ext>
            </a:extLst>
          </p:cNvPr>
          <p:cNvSpPr>
            <a:spLocks noGrp="1"/>
          </p:cNvSpPr>
          <p:nvPr>
            <p:ph type="sldNum" sz="quarter" idx="12"/>
          </p:nvPr>
        </p:nvSpPr>
        <p:spPr/>
        <p:txBody>
          <a:bodyPr/>
          <a:lstStyle/>
          <a:p>
            <a:fld id="{606C48AC-5425-9447-80A6-7CD23CC5D020}" type="slidenum">
              <a:rPr lang="en-US" smtClean="0"/>
              <a:pPr/>
              <a:t>31</a:t>
            </a:fld>
            <a:endParaRPr lang="en-US" dirty="0"/>
          </a:p>
        </p:txBody>
      </p:sp>
    </p:spTree>
    <p:extLst>
      <p:ext uri="{BB962C8B-B14F-4D97-AF65-F5344CB8AC3E}">
        <p14:creationId xmlns:p14="http://schemas.microsoft.com/office/powerpoint/2010/main" val="50257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2DE3-CC45-4C0E-9FF5-AD8F1AFF437C}"/>
              </a:ext>
            </a:extLst>
          </p:cNvPr>
          <p:cNvSpPr>
            <a:spLocks noGrp="1"/>
          </p:cNvSpPr>
          <p:nvPr>
            <p:ph type="title"/>
          </p:nvPr>
        </p:nvSpPr>
        <p:spPr>
          <a:xfrm>
            <a:off x="628650" y="180008"/>
            <a:ext cx="7886700" cy="1325563"/>
          </a:xfrm>
        </p:spPr>
        <p:txBody>
          <a:bodyPr/>
          <a:lstStyle/>
          <a:p>
            <a:pPr algn="ctr"/>
            <a:r>
              <a:rPr lang="en-US" sz="3200" b="1" dirty="0">
                <a:solidFill>
                  <a:schemeClr val="accent1"/>
                </a:solidFill>
              </a:rPr>
              <a:t>Managing Multiple Channels</a:t>
            </a:r>
            <a:r>
              <a:rPr lang="en-US" dirty="0"/>
              <a:t>	</a:t>
            </a:r>
          </a:p>
        </p:txBody>
      </p:sp>
      <p:sp>
        <p:nvSpPr>
          <p:cNvPr id="3" name="Content Placeholder 2">
            <a:extLst>
              <a:ext uri="{FF2B5EF4-FFF2-40B4-BE49-F238E27FC236}">
                <a16:creationId xmlns:a16="http://schemas.microsoft.com/office/drawing/2014/main" id="{A5AA8C20-43BF-4C1D-BA87-CE8C630F2C7F}"/>
              </a:ext>
            </a:extLst>
          </p:cNvPr>
          <p:cNvSpPr>
            <a:spLocks noGrp="1"/>
          </p:cNvSpPr>
          <p:nvPr>
            <p:ph idx="1"/>
          </p:nvPr>
        </p:nvSpPr>
        <p:spPr>
          <a:xfrm>
            <a:off x="514351" y="1505572"/>
            <a:ext cx="7797662" cy="3869014"/>
          </a:xfrm>
        </p:spPr>
        <p:txBody>
          <a:bodyPr>
            <a:normAutofit fontScale="77500" lnSpcReduction="20000"/>
          </a:bodyPr>
          <a:lstStyle/>
          <a:p>
            <a:pPr marL="0" indent="0">
              <a:buNone/>
            </a:pPr>
            <a:r>
              <a:rPr lang="en-US" b="1" dirty="0"/>
              <a:t>Suppliers must consider what responsibility they have to protect their multiple channels from one another (after identifying the presence and threat of a conflict). </a:t>
            </a:r>
          </a:p>
          <a:p>
            <a:r>
              <a:rPr lang="en-US" dirty="0"/>
              <a:t>Suppliers may assume no responsibility, try to keep channels from competing (e.g. terminating discourse), or devise pricing schemes for different channels</a:t>
            </a:r>
          </a:p>
          <a:p>
            <a:r>
              <a:rPr lang="en-US" dirty="0"/>
              <a:t>To differentiate themselves, suppliers can offer more support, service, products, or even different products</a:t>
            </a:r>
          </a:p>
          <a:p>
            <a:r>
              <a:rPr lang="en-US" dirty="0"/>
              <a:t>If they can supply differentiated product lines (from the end-user perspective), suppliers gain more cooperation from their multiple channels in terms of pricing, stocking, and display</a:t>
            </a:r>
          </a:p>
          <a:p>
            <a:pPr lvl="1"/>
            <a:r>
              <a:rPr lang="en-US" dirty="0"/>
              <a:t>E.g. offering the “same” product under different brand names to different channels (common in automobile and appliance markets)</a:t>
            </a:r>
          </a:p>
          <a:p>
            <a:pPr marL="0" indent="0">
              <a:buNone/>
            </a:pPr>
            <a:endParaRPr lang="en-US" dirty="0"/>
          </a:p>
        </p:txBody>
      </p:sp>
    </p:spTree>
    <p:extLst>
      <p:ext uri="{BB962C8B-B14F-4D97-AF65-F5344CB8AC3E}">
        <p14:creationId xmlns:p14="http://schemas.microsoft.com/office/powerpoint/2010/main" val="117206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2DE3-CC45-4C0E-9FF5-AD8F1AFF437C}"/>
              </a:ext>
            </a:extLst>
          </p:cNvPr>
          <p:cNvSpPr>
            <a:spLocks noGrp="1"/>
          </p:cNvSpPr>
          <p:nvPr>
            <p:ph type="title"/>
          </p:nvPr>
        </p:nvSpPr>
        <p:spPr>
          <a:xfrm>
            <a:off x="514351" y="0"/>
            <a:ext cx="7886700" cy="1325563"/>
          </a:xfrm>
        </p:spPr>
        <p:txBody>
          <a:bodyPr/>
          <a:lstStyle/>
          <a:p>
            <a:pPr algn="ctr"/>
            <a:r>
              <a:rPr lang="en-US" sz="3200" b="1" dirty="0">
                <a:solidFill>
                  <a:schemeClr val="accent1"/>
                </a:solidFill>
              </a:rPr>
              <a:t>Managing Multiple Channels (continued)	</a:t>
            </a:r>
          </a:p>
        </p:txBody>
      </p:sp>
      <p:sp>
        <p:nvSpPr>
          <p:cNvPr id="3" name="Content Placeholder 2">
            <a:extLst>
              <a:ext uri="{FF2B5EF4-FFF2-40B4-BE49-F238E27FC236}">
                <a16:creationId xmlns:a16="http://schemas.microsoft.com/office/drawing/2014/main" id="{A5AA8C20-43BF-4C1D-BA87-CE8C630F2C7F}"/>
              </a:ext>
            </a:extLst>
          </p:cNvPr>
          <p:cNvSpPr>
            <a:spLocks noGrp="1"/>
          </p:cNvSpPr>
          <p:nvPr>
            <p:ph idx="1"/>
          </p:nvPr>
        </p:nvSpPr>
        <p:spPr>
          <a:xfrm>
            <a:off x="514351" y="1325564"/>
            <a:ext cx="7797662" cy="4049022"/>
          </a:xfrm>
        </p:spPr>
        <p:txBody>
          <a:bodyPr>
            <a:normAutofit fontScale="77500" lnSpcReduction="20000"/>
          </a:bodyPr>
          <a:lstStyle/>
          <a:p>
            <a:r>
              <a:rPr lang="en-US" dirty="0"/>
              <a:t>Differentiation through different brands/products in different channels no longer entails a multi-channel strategy</a:t>
            </a:r>
          </a:p>
          <a:p>
            <a:pPr lvl="1"/>
            <a:r>
              <a:rPr lang="en-US" dirty="0"/>
              <a:t>E.g. when the supplier sells a “flagship” segment of its product line through one channel and provides secondary or peripheral products in a separate channel</a:t>
            </a:r>
          </a:p>
          <a:p>
            <a:r>
              <a:rPr lang="en-US" dirty="0"/>
              <a:t>Some channels demand </a:t>
            </a:r>
            <a:r>
              <a:rPr lang="en-US" b="1" dirty="0"/>
              <a:t>active intervention </a:t>
            </a:r>
            <a:endParaRPr lang="en-US" dirty="0"/>
          </a:p>
          <a:p>
            <a:pPr lvl="1"/>
            <a:r>
              <a:rPr lang="en-US" dirty="0"/>
              <a:t>E.g. durable products are distinctive in that they can be rented or sold, and then resold by various members of the channel</a:t>
            </a:r>
          </a:p>
          <a:p>
            <a:pPr marL="342900" lvl="1" indent="0">
              <a:buNone/>
            </a:pPr>
            <a:r>
              <a:rPr lang="en-US" i="1" dirty="0"/>
              <a:t>In the 90’s, US automakers kept factories running by selling high volumes at low prices to rental agencies (many of which they partially owned). </a:t>
            </a:r>
          </a:p>
          <a:p>
            <a:pPr marL="342900" lvl="1" indent="0">
              <a:buNone/>
            </a:pPr>
            <a:r>
              <a:rPr lang="en-US" i="1" dirty="0"/>
              <a:t>These agencies started to resell the cars at attractive prices, hurting auto dealers that eventually took to the court system to address the issue.</a:t>
            </a:r>
          </a:p>
          <a:p>
            <a:pPr marL="342900" lvl="1" indent="0">
              <a:buNone/>
            </a:pPr>
            <a:r>
              <a:rPr lang="en-US" i="1" dirty="0"/>
              <a:t>Carmakers lessened the conflict by buying back these gently used cars and reselling to dealers, allowing them to maintain production volume and prevent a war between these two channels, but at the detriment of the channels and the suppliers themselves</a:t>
            </a:r>
          </a:p>
        </p:txBody>
      </p:sp>
      <p:pic>
        <p:nvPicPr>
          <p:cNvPr id="6" name="Graphic 5" descr="Car">
            <a:extLst>
              <a:ext uri="{FF2B5EF4-FFF2-40B4-BE49-F238E27FC236}">
                <a16:creationId xmlns:a16="http://schemas.microsoft.com/office/drawing/2014/main" id="{A5CC91AE-FBD6-477F-B623-2D939E9B00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0091" y="5495625"/>
            <a:ext cx="1158240" cy="1158240"/>
          </a:xfrm>
          <a:prstGeom prst="rect">
            <a:avLst/>
          </a:prstGeom>
        </p:spPr>
      </p:pic>
      <p:pic>
        <p:nvPicPr>
          <p:cNvPr id="8" name="Graphic 7" descr="Car">
            <a:extLst>
              <a:ext uri="{FF2B5EF4-FFF2-40B4-BE49-F238E27FC236}">
                <a16:creationId xmlns:a16="http://schemas.microsoft.com/office/drawing/2014/main" id="{6FCD7074-3065-43FF-ABD5-67377172E2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652624" y="5495625"/>
            <a:ext cx="1211027" cy="1123633"/>
          </a:xfrm>
          <a:prstGeom prst="rect">
            <a:avLst/>
          </a:prstGeom>
        </p:spPr>
      </p:pic>
    </p:spTree>
    <p:extLst>
      <p:ext uri="{BB962C8B-B14F-4D97-AF65-F5344CB8AC3E}">
        <p14:creationId xmlns:p14="http://schemas.microsoft.com/office/powerpoint/2010/main" val="200946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B310-6202-4D36-8E97-1DD9A2F50B7A}"/>
              </a:ext>
            </a:extLst>
          </p:cNvPr>
          <p:cNvSpPr>
            <a:spLocks noGrp="1"/>
          </p:cNvSpPr>
          <p:nvPr>
            <p:ph type="title"/>
          </p:nvPr>
        </p:nvSpPr>
        <p:spPr>
          <a:xfrm>
            <a:off x="514351" y="228601"/>
            <a:ext cx="7797662" cy="1151965"/>
          </a:xfrm>
        </p:spPr>
        <p:txBody>
          <a:bodyPr>
            <a:normAutofit/>
          </a:bodyPr>
          <a:lstStyle/>
          <a:p>
            <a:pPr algn="ctr"/>
            <a:r>
              <a:rPr lang="en-US" sz="3200" b="1" dirty="0">
                <a:solidFill>
                  <a:schemeClr val="accent1"/>
                </a:solidFill>
              </a:rPr>
              <a:t>Unwanted Channels: Gray Markets</a:t>
            </a:r>
          </a:p>
        </p:txBody>
      </p:sp>
      <p:sp>
        <p:nvSpPr>
          <p:cNvPr id="3" name="Content Placeholder 2">
            <a:extLst>
              <a:ext uri="{FF2B5EF4-FFF2-40B4-BE49-F238E27FC236}">
                <a16:creationId xmlns:a16="http://schemas.microsoft.com/office/drawing/2014/main" id="{FD7A31CE-F33A-4F61-8837-5E625DF14A3C}"/>
              </a:ext>
            </a:extLst>
          </p:cNvPr>
          <p:cNvSpPr>
            <a:spLocks noGrp="1"/>
          </p:cNvSpPr>
          <p:nvPr>
            <p:ph idx="1"/>
          </p:nvPr>
        </p:nvSpPr>
        <p:spPr>
          <a:xfrm>
            <a:off x="514351" y="1380566"/>
            <a:ext cx="7886700" cy="4363899"/>
          </a:xfrm>
        </p:spPr>
        <p:txBody>
          <a:bodyPr>
            <a:normAutofit fontScale="77500" lnSpcReduction="20000"/>
          </a:bodyPr>
          <a:lstStyle/>
          <a:p>
            <a:pPr marL="0" indent="0">
              <a:buNone/>
            </a:pPr>
            <a:r>
              <a:rPr lang="en-US" dirty="0"/>
              <a:t>One of the most pressing issues for channel managers, especially in global markets, is the existence and persistence of gray markets</a:t>
            </a:r>
          </a:p>
          <a:p>
            <a:r>
              <a:rPr lang="en-US" b="1" dirty="0"/>
              <a:t>Gray marketing </a:t>
            </a:r>
            <a:r>
              <a:rPr lang="en-US" dirty="0"/>
              <a:t>is the sale of authorized, branded products through unauthorized channels</a:t>
            </a:r>
          </a:p>
          <a:p>
            <a:pPr lvl="1"/>
            <a:r>
              <a:rPr lang="en-US" dirty="0"/>
              <a:t>Not to be mistaken with black marketing or </a:t>
            </a:r>
            <a:r>
              <a:rPr lang="en-US" b="1" dirty="0"/>
              <a:t>counterfeiting</a:t>
            </a:r>
          </a:p>
          <a:p>
            <a:pPr lvl="1"/>
            <a:r>
              <a:rPr lang="en-US" b="1" dirty="0"/>
              <a:t>Gray markets</a:t>
            </a:r>
            <a:r>
              <a:rPr lang="en-US" dirty="0"/>
              <a:t> are typically legal in most situations</a:t>
            </a:r>
            <a:endParaRPr lang="en-US" b="1" dirty="0"/>
          </a:p>
          <a:p>
            <a:r>
              <a:rPr lang="en-US" b="1" dirty="0"/>
              <a:t>Counterfeiting</a:t>
            </a:r>
            <a:r>
              <a:rPr lang="en-US" dirty="0"/>
              <a:t> refers to the selling of fake goods/knock-offs, which is illegal around most parts of the world</a:t>
            </a:r>
          </a:p>
          <a:p>
            <a:r>
              <a:rPr lang="en-US" dirty="0"/>
              <a:t>The usual suppliers for gray markets are as follows:</a:t>
            </a:r>
          </a:p>
          <a:p>
            <a:pPr marL="685800" lvl="1" indent="-342900">
              <a:buFont typeface="+mj-lt"/>
              <a:buAutoNum type="arabicPeriod"/>
            </a:pPr>
            <a:r>
              <a:rPr lang="en-US" dirty="0"/>
              <a:t>Authorized distributors and dealers (often from other markets)</a:t>
            </a:r>
          </a:p>
          <a:p>
            <a:pPr marL="685800" lvl="1" indent="-342900">
              <a:buFont typeface="+mj-lt"/>
              <a:buAutoNum type="arabicPeriod"/>
            </a:pPr>
            <a:r>
              <a:rPr lang="en-US" dirty="0"/>
              <a:t>Professional arbitragers, including import/export houses</a:t>
            </a:r>
          </a:p>
          <a:p>
            <a:pPr marL="685800" lvl="1" indent="-342900">
              <a:buFont typeface="+mj-lt"/>
              <a:buAutoNum type="arabicPeriod"/>
            </a:pPr>
            <a:r>
              <a:rPr lang="en-US" dirty="0"/>
              <a:t>Professional traders, many of whom live near market borders and transport lower priced goods to sell in a higher priced market </a:t>
            </a:r>
          </a:p>
        </p:txBody>
      </p:sp>
    </p:spTree>
    <p:extLst>
      <p:ext uri="{BB962C8B-B14F-4D97-AF65-F5344CB8AC3E}">
        <p14:creationId xmlns:p14="http://schemas.microsoft.com/office/powerpoint/2010/main" val="1932591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56AE-2D31-4196-AFF2-43DDA7C50C8F}"/>
              </a:ext>
            </a:extLst>
          </p:cNvPr>
          <p:cNvSpPr>
            <a:spLocks noGrp="1"/>
          </p:cNvSpPr>
          <p:nvPr>
            <p:ph type="title"/>
          </p:nvPr>
        </p:nvSpPr>
        <p:spPr>
          <a:xfrm>
            <a:off x="628650" y="181304"/>
            <a:ext cx="7797662" cy="1151965"/>
          </a:xfrm>
        </p:spPr>
        <p:txBody>
          <a:bodyPr>
            <a:normAutofit/>
          </a:bodyPr>
          <a:lstStyle/>
          <a:p>
            <a:pPr algn="ctr"/>
            <a:r>
              <a:rPr lang="en-US" sz="3200" b="1" dirty="0">
                <a:solidFill>
                  <a:schemeClr val="accent1"/>
                </a:solidFill>
              </a:rPr>
              <a:t>Gray Markets – Example: Costco (USA/Global)</a:t>
            </a:r>
          </a:p>
        </p:txBody>
      </p:sp>
      <p:sp>
        <p:nvSpPr>
          <p:cNvPr id="9" name="Content Placeholder 2">
            <a:extLst>
              <a:ext uri="{FF2B5EF4-FFF2-40B4-BE49-F238E27FC236}">
                <a16:creationId xmlns:a16="http://schemas.microsoft.com/office/drawing/2014/main" id="{CA9686E1-C0B8-427E-8E0B-C2ECCB2A8499}"/>
              </a:ext>
            </a:extLst>
          </p:cNvPr>
          <p:cNvSpPr txBox="1">
            <a:spLocks/>
          </p:cNvSpPr>
          <p:nvPr/>
        </p:nvSpPr>
        <p:spPr>
          <a:xfrm>
            <a:off x="539612" y="1333269"/>
            <a:ext cx="7886700" cy="45307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Regular" charset="0"/>
              </a:rPr>
              <a:t>Costco offers its consumers a great place to obtain deals on designer clothing and goods, but it obtains many of these products through gray marketing, prompting some manufacturers to bring suit against this.</a:t>
            </a:r>
          </a:p>
          <a:p>
            <a:r>
              <a:rPr lang="en-US" dirty="0">
                <a:latin typeface="Times New Roman Regular" charset="0"/>
              </a:rPr>
              <a:t>Costco obtained Omega </a:t>
            </a:r>
            <a:r>
              <a:rPr lang="en-US" dirty="0" err="1">
                <a:latin typeface="Times New Roman Regular" charset="0"/>
              </a:rPr>
              <a:t>Seamaster</a:t>
            </a:r>
            <a:r>
              <a:rPr lang="en-US" dirty="0">
                <a:latin typeface="Times New Roman Regular" charset="0"/>
              </a:rPr>
              <a:t> watches from an authorized Omega distributor in Europe to resell in the US, buying the watches at a much lower price than sold by US Omega retailers.</a:t>
            </a:r>
          </a:p>
          <a:p>
            <a:r>
              <a:rPr lang="en-US" dirty="0">
                <a:latin typeface="Times New Roman Regular" charset="0"/>
              </a:rPr>
              <a:t>After some legal setbacks brought by Omega, Costco eventually prevailed in the case based on the doctrine that a firm can resell anything acquired legally.</a:t>
            </a:r>
          </a:p>
          <a:p>
            <a:r>
              <a:rPr lang="en-US" dirty="0">
                <a:latin typeface="Times New Roman Regular" charset="0"/>
              </a:rPr>
              <a:t>Yakima has expressed frustration with Costco for selling gray market items in its stores, but the justification by the retailer remains the same.</a:t>
            </a:r>
          </a:p>
        </p:txBody>
      </p:sp>
    </p:spTree>
    <p:extLst>
      <p:ext uri="{BB962C8B-B14F-4D97-AF65-F5344CB8AC3E}">
        <p14:creationId xmlns:p14="http://schemas.microsoft.com/office/powerpoint/2010/main" val="769034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AD54-7380-4F3F-95A7-F6217FF1A3F7}"/>
              </a:ext>
            </a:extLst>
          </p:cNvPr>
          <p:cNvSpPr>
            <a:spLocks noGrp="1"/>
          </p:cNvSpPr>
          <p:nvPr>
            <p:ph type="title"/>
          </p:nvPr>
        </p:nvSpPr>
        <p:spPr>
          <a:xfrm>
            <a:off x="514351" y="144074"/>
            <a:ext cx="7797662" cy="1151965"/>
          </a:xfrm>
        </p:spPr>
        <p:txBody>
          <a:bodyPr>
            <a:normAutofit/>
          </a:bodyPr>
          <a:lstStyle/>
          <a:p>
            <a:pPr algn="ctr"/>
            <a:r>
              <a:rPr lang="en-US" sz="3200" b="1" dirty="0">
                <a:solidFill>
                  <a:schemeClr val="accent1"/>
                </a:solidFill>
              </a:rPr>
              <a:t>Ripe Environments for Gray Markets</a:t>
            </a:r>
          </a:p>
        </p:txBody>
      </p:sp>
      <p:sp>
        <p:nvSpPr>
          <p:cNvPr id="3" name="Content Placeholder 2">
            <a:extLst>
              <a:ext uri="{FF2B5EF4-FFF2-40B4-BE49-F238E27FC236}">
                <a16:creationId xmlns:a16="http://schemas.microsoft.com/office/drawing/2014/main" id="{47CF5C1A-E118-4755-BA9F-0DBCF08D3D48}"/>
              </a:ext>
            </a:extLst>
          </p:cNvPr>
          <p:cNvSpPr>
            <a:spLocks noGrp="1"/>
          </p:cNvSpPr>
          <p:nvPr>
            <p:ph idx="1"/>
          </p:nvPr>
        </p:nvSpPr>
        <p:spPr>
          <a:xfrm>
            <a:off x="514351" y="1296039"/>
            <a:ext cx="7797662" cy="4048471"/>
          </a:xfrm>
        </p:spPr>
        <p:txBody>
          <a:bodyPr>
            <a:normAutofit fontScale="70000" lnSpcReduction="20000"/>
          </a:bodyPr>
          <a:lstStyle/>
          <a:p>
            <a:r>
              <a:rPr lang="en-US" b="1" dirty="0"/>
              <a:t>Differential pricing </a:t>
            </a:r>
            <a:r>
              <a:rPr lang="en-US" dirty="0"/>
              <a:t>to different channel members </a:t>
            </a:r>
          </a:p>
          <a:p>
            <a:pPr lvl="1"/>
            <a:r>
              <a:rPr lang="en-US" dirty="0"/>
              <a:t>one channel over-orders to get a discount, then sells off the excess to unauthorized channels at a non-discounted price</a:t>
            </a:r>
          </a:p>
          <a:p>
            <a:pPr lvl="1"/>
            <a:r>
              <a:rPr lang="en-US" dirty="0"/>
              <a:t>different prices charged in separate geographic markets, whether because of </a:t>
            </a:r>
            <a:r>
              <a:rPr lang="en-US" i="1" dirty="0"/>
              <a:t>taxation</a:t>
            </a:r>
            <a:r>
              <a:rPr lang="en-US" dirty="0"/>
              <a:t>, </a:t>
            </a:r>
            <a:r>
              <a:rPr lang="en-US" i="1" dirty="0"/>
              <a:t>exchange rate differences</a:t>
            </a:r>
            <a:r>
              <a:rPr lang="en-US" dirty="0"/>
              <a:t>, or </a:t>
            </a:r>
            <a:r>
              <a:rPr lang="en-US" i="1" dirty="0"/>
              <a:t>varying price sensitivities</a:t>
            </a:r>
          </a:p>
          <a:p>
            <a:r>
              <a:rPr lang="en-US" dirty="0"/>
              <a:t>When domestic products are sold through high-service, high-price channels IT can encourage gray-marketed good through discount retailers</a:t>
            </a:r>
          </a:p>
          <a:p>
            <a:r>
              <a:rPr lang="en-US" b="1" dirty="0"/>
              <a:t>Economic</a:t>
            </a:r>
            <a:r>
              <a:rPr lang="en-US" dirty="0"/>
              <a:t> </a:t>
            </a:r>
            <a:r>
              <a:rPr lang="en-US" b="1" dirty="0"/>
              <a:t>fundamentals</a:t>
            </a:r>
            <a:r>
              <a:rPr lang="en-US" dirty="0"/>
              <a:t> - The development of emerging markets and worldwide liberalization of trade</a:t>
            </a:r>
          </a:p>
          <a:p>
            <a:pPr lvl="1"/>
            <a:r>
              <a:rPr lang="en-US" dirty="0"/>
              <a:t>Creates incentives for firms to capitalize on brand equity and volume potential by offering similar products across countries</a:t>
            </a:r>
          </a:p>
          <a:p>
            <a:r>
              <a:rPr lang="en-US" dirty="0"/>
              <a:t>The moment price differences arise between territories, substantial gains become available through arbitrage (buying/selling of assets)</a:t>
            </a:r>
          </a:p>
          <a:p>
            <a:pPr lvl="1"/>
            <a:endParaRPr lang="en-US" dirty="0"/>
          </a:p>
        </p:txBody>
      </p:sp>
    </p:spTree>
    <p:extLst>
      <p:ext uri="{BB962C8B-B14F-4D97-AF65-F5344CB8AC3E}">
        <p14:creationId xmlns:p14="http://schemas.microsoft.com/office/powerpoint/2010/main" val="1486537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FC07-40E6-48AC-9FFA-C006BDEBBA6F}"/>
              </a:ext>
            </a:extLst>
          </p:cNvPr>
          <p:cNvSpPr>
            <a:spLocks noGrp="1"/>
          </p:cNvSpPr>
          <p:nvPr>
            <p:ph type="title"/>
          </p:nvPr>
        </p:nvSpPr>
        <p:spPr>
          <a:xfrm>
            <a:off x="329105" y="288115"/>
            <a:ext cx="7886700" cy="1096331"/>
          </a:xfrm>
        </p:spPr>
        <p:txBody>
          <a:bodyPr>
            <a:normAutofit/>
          </a:bodyPr>
          <a:lstStyle/>
          <a:p>
            <a:pPr algn="ctr"/>
            <a:r>
              <a:rPr lang="en-US" sz="3600" b="1" dirty="0">
                <a:solidFill>
                  <a:schemeClr val="accent1"/>
                </a:solidFill>
              </a:rPr>
              <a:t>Players in the Gray Market</a:t>
            </a:r>
          </a:p>
        </p:txBody>
      </p:sp>
      <p:graphicFrame>
        <p:nvGraphicFramePr>
          <p:cNvPr id="30" name="Content Placeholder 2">
            <a:extLst>
              <a:ext uri="{FF2B5EF4-FFF2-40B4-BE49-F238E27FC236}">
                <a16:creationId xmlns:a16="http://schemas.microsoft.com/office/drawing/2014/main" id="{7B4A2A6C-784E-4826-BF53-2E32DF3EECB8}"/>
              </a:ext>
            </a:extLst>
          </p:cNvPr>
          <p:cNvGraphicFramePr>
            <a:graphicFrameLocks noGrp="1"/>
          </p:cNvGraphicFramePr>
          <p:nvPr>
            <p:ph idx="1"/>
            <p:extLst>
              <p:ext uri="{D42A27DB-BD31-4B8C-83A1-F6EECF244321}">
                <p14:modId xmlns:p14="http://schemas.microsoft.com/office/powerpoint/2010/main" val="1207504012"/>
              </p:ext>
            </p:extLst>
          </p:nvPr>
        </p:nvGraphicFramePr>
        <p:xfrm>
          <a:off x="329105" y="1384446"/>
          <a:ext cx="78867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5868406-D8C5-4327-8E88-CAD9359EDF3D}"/>
              </a:ext>
            </a:extLst>
          </p:cNvPr>
          <p:cNvSpPr>
            <a:spLocks noGrp="1"/>
          </p:cNvSpPr>
          <p:nvPr>
            <p:ph type="sldNum" sz="quarter" idx="12"/>
          </p:nvPr>
        </p:nvSpPr>
        <p:spPr>
          <a:xfrm>
            <a:off x="7648709" y="6261090"/>
            <a:ext cx="1008358" cy="365125"/>
          </a:xfrm>
        </p:spPr>
        <p:txBody>
          <a:bodyPr>
            <a:normAutofit fontScale="77500" lnSpcReduction="20000"/>
          </a:bodyPr>
          <a:lstStyle/>
          <a:p>
            <a:pPr>
              <a:spcAft>
                <a:spcPts val="600"/>
              </a:spcAft>
            </a:pPr>
            <a:fld id="{606C48AC-5425-9447-80A6-7CD23CC5D020}" type="slidenum">
              <a:rPr lang="en-US">
                <a:solidFill>
                  <a:schemeClr val="bg1">
                    <a:alpha val="80000"/>
                  </a:schemeClr>
                </a:solidFill>
              </a:rPr>
              <a:pPr>
                <a:spcAft>
                  <a:spcPts val="600"/>
                </a:spcAft>
              </a:pPr>
              <a:t>37</a:t>
            </a:fld>
            <a:endParaRPr lang="en-US">
              <a:solidFill>
                <a:schemeClr val="bg1">
                  <a:alpha val="80000"/>
                </a:schemeClr>
              </a:solidFill>
            </a:endParaRPr>
          </a:p>
        </p:txBody>
      </p:sp>
    </p:spTree>
    <p:extLst>
      <p:ext uri="{BB962C8B-B14F-4D97-AF65-F5344CB8AC3E}">
        <p14:creationId xmlns:p14="http://schemas.microsoft.com/office/powerpoint/2010/main" val="864172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DD4-BB4C-464B-A5E6-EB6FF59B9D89}"/>
              </a:ext>
            </a:extLst>
          </p:cNvPr>
          <p:cNvSpPr>
            <a:spLocks noGrp="1"/>
          </p:cNvSpPr>
          <p:nvPr>
            <p:ph type="title"/>
          </p:nvPr>
        </p:nvSpPr>
        <p:spPr>
          <a:xfrm>
            <a:off x="514351" y="212836"/>
            <a:ext cx="7797662" cy="1151965"/>
          </a:xfrm>
        </p:spPr>
        <p:txBody>
          <a:bodyPr>
            <a:normAutofit/>
          </a:bodyPr>
          <a:lstStyle/>
          <a:p>
            <a:pPr algn="ctr"/>
            <a:r>
              <a:rPr lang="en-US" sz="3200" b="1" dirty="0">
                <a:solidFill>
                  <a:schemeClr val="accent1"/>
                </a:solidFill>
              </a:rPr>
              <a:t>Manufacturers in Gray Markets</a:t>
            </a:r>
          </a:p>
        </p:txBody>
      </p:sp>
      <p:sp>
        <p:nvSpPr>
          <p:cNvPr id="3" name="Content Placeholder 2">
            <a:extLst>
              <a:ext uri="{FF2B5EF4-FFF2-40B4-BE49-F238E27FC236}">
                <a16:creationId xmlns:a16="http://schemas.microsoft.com/office/drawing/2014/main" id="{A1ECC9AE-75F8-4A14-8CC5-E4619289A8D6}"/>
              </a:ext>
            </a:extLst>
          </p:cNvPr>
          <p:cNvSpPr>
            <a:spLocks noGrp="1"/>
          </p:cNvSpPr>
          <p:nvPr>
            <p:ph idx="1"/>
          </p:nvPr>
        </p:nvSpPr>
        <p:spPr>
          <a:xfrm>
            <a:off x="675947" y="1364801"/>
            <a:ext cx="7886700" cy="4247723"/>
          </a:xfrm>
        </p:spPr>
        <p:txBody>
          <a:bodyPr>
            <a:normAutofit fontScale="92500" lnSpcReduction="20000"/>
          </a:bodyPr>
          <a:lstStyle/>
          <a:p>
            <a:r>
              <a:rPr lang="en-US" sz="1500" dirty="0"/>
              <a:t>Despite manufacturers’ legal recourse to limit the proliferation of gray goods, they rarely do so, especially when:</a:t>
            </a:r>
          </a:p>
          <a:p>
            <a:pPr lvl="1"/>
            <a:r>
              <a:rPr lang="en-US" sz="1500" dirty="0"/>
              <a:t>Violations are difficult to detect or document (e.g., in distant markets, when customers are geographically dispersed)</a:t>
            </a:r>
          </a:p>
          <a:p>
            <a:pPr lvl="1"/>
            <a:r>
              <a:rPr lang="en-US" sz="1500" dirty="0"/>
              <a:t>The potential for one channel to free ride on another is low anyway (e.g. resellers provide little service or charge separately for services rendered).</a:t>
            </a:r>
          </a:p>
          <a:p>
            <a:pPr lvl="1"/>
            <a:r>
              <a:rPr lang="en-US" sz="1500" dirty="0"/>
              <a:t>The product is more mature</a:t>
            </a:r>
          </a:p>
          <a:p>
            <a:pPr lvl="1"/>
            <a:r>
              <a:rPr lang="en-US" sz="1500" dirty="0"/>
              <a:t>The distributor supplying the gray market does not carry competing brands in the focal product category </a:t>
            </a:r>
          </a:p>
          <a:p>
            <a:r>
              <a:rPr lang="en-US" sz="1500" dirty="0"/>
              <a:t>Manufacturers often look the other way </a:t>
            </a:r>
          </a:p>
          <a:p>
            <a:pPr lvl="1"/>
            <a:r>
              <a:rPr lang="en-US" sz="1500" dirty="0"/>
              <a:t>Seeking enforcement comes with high costs and low benefits</a:t>
            </a:r>
          </a:p>
          <a:p>
            <a:r>
              <a:rPr lang="en-US" sz="1500" dirty="0"/>
              <a:t>Some may have positive dispositions towards gray markets</a:t>
            </a:r>
          </a:p>
          <a:p>
            <a:pPr lvl="1"/>
            <a:r>
              <a:rPr lang="en-US" sz="1500" dirty="0"/>
              <a:t>Increases their market coverage (they can serve two segments) </a:t>
            </a:r>
          </a:p>
          <a:p>
            <a:pPr lvl="1"/>
            <a:r>
              <a:rPr lang="en-US" sz="1500" dirty="0"/>
              <a:t>Puts pressure on authorized dealers to work harder </a:t>
            </a:r>
          </a:p>
          <a:p>
            <a:pPr lvl="1"/>
            <a:endParaRPr lang="en-US" dirty="0"/>
          </a:p>
        </p:txBody>
      </p:sp>
    </p:spTree>
    <p:extLst>
      <p:ext uri="{BB962C8B-B14F-4D97-AF65-F5344CB8AC3E}">
        <p14:creationId xmlns:p14="http://schemas.microsoft.com/office/powerpoint/2010/main" val="2628037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9C1D-D265-4922-82E7-5E7EA148D543}"/>
              </a:ext>
            </a:extLst>
          </p:cNvPr>
          <p:cNvSpPr>
            <a:spLocks noGrp="1"/>
          </p:cNvSpPr>
          <p:nvPr>
            <p:ph type="title"/>
          </p:nvPr>
        </p:nvSpPr>
        <p:spPr>
          <a:xfrm>
            <a:off x="1869440" y="435612"/>
            <a:ext cx="6635750" cy="1325563"/>
          </a:xfrm>
        </p:spPr>
        <p:txBody>
          <a:bodyPr/>
          <a:lstStyle/>
          <a:p>
            <a:r>
              <a:rPr lang="en-US" dirty="0"/>
              <a:t>Balanced Relationships </a:t>
            </a:r>
          </a:p>
        </p:txBody>
      </p:sp>
      <p:sp>
        <p:nvSpPr>
          <p:cNvPr id="3" name="Content Placeholder 2">
            <a:extLst>
              <a:ext uri="{FF2B5EF4-FFF2-40B4-BE49-F238E27FC236}">
                <a16:creationId xmlns:a16="http://schemas.microsoft.com/office/drawing/2014/main" id="{6BEE230B-FF67-4096-8173-BE70A338E651}"/>
              </a:ext>
            </a:extLst>
          </p:cNvPr>
          <p:cNvSpPr>
            <a:spLocks noGrp="1"/>
          </p:cNvSpPr>
          <p:nvPr>
            <p:ph idx="1"/>
          </p:nvPr>
        </p:nvSpPr>
        <p:spPr>
          <a:xfrm>
            <a:off x="628650" y="1825624"/>
            <a:ext cx="7886700" cy="4707255"/>
          </a:xfrm>
        </p:spPr>
        <p:txBody>
          <a:bodyPr>
            <a:normAutofit fontScale="62500" lnSpcReduction="20000"/>
          </a:bodyPr>
          <a:lstStyle/>
          <a:p>
            <a:r>
              <a:rPr lang="en-US" dirty="0"/>
              <a:t>In a </a:t>
            </a:r>
            <a:r>
              <a:rPr lang="en-US" b="1" dirty="0"/>
              <a:t>balanced relationship</a:t>
            </a:r>
            <a:r>
              <a:rPr lang="en-US" dirty="0"/>
              <a:t>, each side tends to be differentiated and has many alternatives to the current channel partner. Thus, upstream and downstream channel members are both powerful (</a:t>
            </a:r>
            <a:r>
              <a:rPr lang="en-US" b="1" dirty="0"/>
              <a:t>balanced power</a:t>
            </a:r>
            <a:r>
              <a:rPr lang="en-US" dirty="0"/>
              <a:t>), so they tend to be </a:t>
            </a:r>
            <a:r>
              <a:rPr lang="en-US" b="1" dirty="0"/>
              <a:t>intolerant</a:t>
            </a:r>
            <a:r>
              <a:rPr lang="en-US" dirty="0"/>
              <a:t> of coercive tactics. (e.g. industrial marketing channels in developed economies) </a:t>
            </a:r>
          </a:p>
          <a:p>
            <a:r>
              <a:rPr lang="en-US" dirty="0"/>
              <a:t>Actions that trigger conflict in balanced relationships might include:</a:t>
            </a:r>
          </a:p>
          <a:p>
            <a:pPr lvl="1"/>
            <a:r>
              <a:rPr lang="en-US" dirty="0"/>
              <a:t>Adding a mass merchandiser</a:t>
            </a:r>
          </a:p>
          <a:p>
            <a:pPr lvl="1"/>
            <a:r>
              <a:rPr lang="en-US" dirty="0"/>
              <a:t>Adding a new dealer to the existing dealers territory</a:t>
            </a:r>
          </a:p>
          <a:p>
            <a:pPr lvl="1"/>
            <a:r>
              <a:rPr lang="en-US" dirty="0"/>
              <a:t>Withdrawing a product line</a:t>
            </a:r>
          </a:p>
          <a:p>
            <a:pPr lvl="1"/>
            <a:r>
              <a:rPr lang="en-US" dirty="0"/>
              <a:t>Imposing an outside credit agency to approve the dealer’s credit applications</a:t>
            </a:r>
          </a:p>
          <a:p>
            <a:r>
              <a:rPr lang="en-US" dirty="0"/>
              <a:t>Dealers may react to such destructive actions by:</a:t>
            </a:r>
          </a:p>
          <a:p>
            <a:pPr lvl="1"/>
            <a:r>
              <a:rPr lang="en-US" dirty="0"/>
              <a:t>Passive acceptance (saying or doing very little in response)</a:t>
            </a:r>
          </a:p>
          <a:p>
            <a:pPr lvl="1"/>
            <a:r>
              <a:rPr lang="en-US" dirty="0"/>
              <a:t>Venting by complaining vigorously without taking action</a:t>
            </a:r>
          </a:p>
          <a:p>
            <a:pPr lvl="1"/>
            <a:r>
              <a:rPr lang="en-US" dirty="0"/>
              <a:t>Neglecting the supplier by relegating the line a lower priority and cutting back on resources</a:t>
            </a:r>
          </a:p>
          <a:p>
            <a:pPr lvl="1"/>
            <a:r>
              <a:rPr lang="en-US" dirty="0"/>
              <a:t>Threatening to stop selling the line (even if it means closing the business)</a:t>
            </a:r>
          </a:p>
          <a:p>
            <a:pPr lvl="1"/>
            <a:r>
              <a:rPr lang="en-US" dirty="0"/>
              <a:t>Engaging the supplier in constructive discussion to try to work things out and improve the situation</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04EDA37E-9CF0-496A-BCAE-A22AC715B32F}"/>
              </a:ext>
            </a:extLst>
          </p:cNvPr>
          <p:cNvSpPr>
            <a:spLocks noGrp="1"/>
          </p:cNvSpPr>
          <p:nvPr>
            <p:ph type="sldNum" sz="quarter" idx="12"/>
          </p:nvPr>
        </p:nvSpPr>
        <p:spPr/>
        <p:txBody>
          <a:bodyPr/>
          <a:lstStyle/>
          <a:p>
            <a:fld id="{606C48AC-5425-9447-80A6-7CD23CC5D020}" type="slidenum">
              <a:rPr lang="en-US" smtClean="0"/>
              <a:pPr/>
              <a:t>39</a:t>
            </a:fld>
            <a:endParaRPr lang="en-US" dirty="0"/>
          </a:p>
        </p:txBody>
      </p:sp>
      <p:pic>
        <p:nvPicPr>
          <p:cNvPr id="7" name="Graphic 6" descr="Scales of Justice">
            <a:extLst>
              <a:ext uri="{FF2B5EF4-FFF2-40B4-BE49-F238E27FC236}">
                <a16:creationId xmlns:a16="http://schemas.microsoft.com/office/drawing/2014/main" id="{102E003D-1191-444B-BC4F-07E9AA4360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520" y="594839"/>
            <a:ext cx="1280160" cy="1007108"/>
          </a:xfrm>
          <a:prstGeom prst="rect">
            <a:avLst/>
          </a:prstGeom>
        </p:spPr>
      </p:pic>
    </p:spTree>
    <p:extLst>
      <p:ext uri="{BB962C8B-B14F-4D97-AF65-F5344CB8AC3E}">
        <p14:creationId xmlns:p14="http://schemas.microsoft.com/office/powerpoint/2010/main" val="168199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586" y="197070"/>
            <a:ext cx="7797662" cy="1151965"/>
          </a:xfrm>
        </p:spPr>
        <p:txBody>
          <a:bodyPr/>
          <a:lstStyle/>
          <a:p>
            <a:pPr algn="ctr"/>
            <a:r>
              <a:rPr lang="en-US" b="1" dirty="0">
                <a:solidFill>
                  <a:schemeClr val="accent1"/>
                </a:solidFill>
              </a:rPr>
              <a:t>Agenda</a:t>
            </a:r>
          </a:p>
        </p:txBody>
      </p:sp>
      <p:sp>
        <p:nvSpPr>
          <p:cNvPr id="3" name="Content Placeholder 2"/>
          <p:cNvSpPr>
            <a:spLocks noGrp="1"/>
          </p:cNvSpPr>
          <p:nvPr>
            <p:ph idx="1"/>
          </p:nvPr>
        </p:nvSpPr>
        <p:spPr>
          <a:xfrm>
            <a:off x="565586" y="1470591"/>
            <a:ext cx="8354173" cy="3470526"/>
          </a:xfrm>
        </p:spPr>
        <p:txBody>
          <a:bodyPr>
            <a:noAutofit/>
          </a:bodyPr>
          <a:lstStyle/>
          <a:p>
            <a:r>
              <a:rPr lang="en-US" dirty="0"/>
              <a:t>Learning Objectives</a:t>
            </a:r>
          </a:p>
          <a:p>
            <a:r>
              <a:rPr lang="en-US" dirty="0">
                <a:solidFill>
                  <a:schemeClr val="accent1"/>
                </a:solidFill>
              </a:rPr>
              <a:t>Introduction to Channel Conflict</a:t>
            </a:r>
          </a:p>
          <a:p>
            <a:r>
              <a:rPr lang="en-US" dirty="0"/>
              <a:t>The Nature of Channel Conflict</a:t>
            </a:r>
          </a:p>
          <a:p>
            <a:r>
              <a:rPr lang="en-US" dirty="0"/>
              <a:t>Consequences of Conflict</a:t>
            </a:r>
          </a:p>
          <a:p>
            <a:r>
              <a:rPr lang="en-US" dirty="0"/>
              <a:t>Major Sources of Conflicts in Channels</a:t>
            </a:r>
          </a:p>
          <a:p>
            <a:r>
              <a:rPr lang="en-US" dirty="0"/>
              <a:t>Conflict Resolution Strategies</a:t>
            </a:r>
          </a:p>
          <a:p>
            <a:r>
              <a:rPr lang="en-US" dirty="0"/>
              <a:t>Take-Aways</a:t>
            </a:r>
          </a:p>
        </p:txBody>
      </p:sp>
    </p:spTree>
    <p:extLst>
      <p:ext uri="{BB962C8B-B14F-4D97-AF65-F5344CB8AC3E}">
        <p14:creationId xmlns:p14="http://schemas.microsoft.com/office/powerpoint/2010/main" val="146626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C0D8-E984-456B-A0A6-E4E05A11A4C3}"/>
              </a:ext>
            </a:extLst>
          </p:cNvPr>
          <p:cNvSpPr>
            <a:spLocks noGrp="1"/>
          </p:cNvSpPr>
          <p:nvPr>
            <p:ph type="title"/>
          </p:nvPr>
        </p:nvSpPr>
        <p:spPr>
          <a:xfrm>
            <a:off x="514351" y="144074"/>
            <a:ext cx="7797662" cy="1151965"/>
          </a:xfrm>
        </p:spPr>
        <p:txBody>
          <a:bodyPr>
            <a:normAutofit/>
          </a:bodyPr>
          <a:lstStyle/>
          <a:p>
            <a:pPr algn="ctr"/>
            <a:r>
              <a:rPr lang="en-US" sz="3200" b="1" dirty="0">
                <a:solidFill>
                  <a:schemeClr val="accent1"/>
                </a:solidFill>
              </a:rPr>
              <a:t>Aggravating the Effects of Conflicts</a:t>
            </a:r>
          </a:p>
        </p:txBody>
      </p:sp>
      <p:sp>
        <p:nvSpPr>
          <p:cNvPr id="3" name="Content Placeholder 2">
            <a:extLst>
              <a:ext uri="{FF2B5EF4-FFF2-40B4-BE49-F238E27FC236}">
                <a16:creationId xmlns:a16="http://schemas.microsoft.com/office/drawing/2014/main" id="{EF88ACEE-0952-4987-A8B2-5DF74A06F690}"/>
              </a:ext>
            </a:extLst>
          </p:cNvPr>
          <p:cNvSpPr>
            <a:spLocks noGrp="1"/>
          </p:cNvSpPr>
          <p:nvPr>
            <p:ph idx="1"/>
          </p:nvPr>
        </p:nvSpPr>
        <p:spPr>
          <a:xfrm>
            <a:off x="514351" y="1296040"/>
            <a:ext cx="7797662" cy="4078546"/>
          </a:xfrm>
        </p:spPr>
        <p:txBody>
          <a:bodyPr>
            <a:normAutofit fontScale="55000" lnSpcReduction="20000"/>
          </a:bodyPr>
          <a:lstStyle/>
          <a:p>
            <a:pPr marL="0" indent="0">
              <a:buNone/>
            </a:pPr>
            <a:r>
              <a:rPr lang="en-US" sz="2900" b="1" dirty="0"/>
              <a:t>Perceived Unfairness </a:t>
            </a:r>
            <a:r>
              <a:rPr lang="en-US" sz="2900" dirty="0"/>
              <a:t>exerts the greatest negative impact on channel member cooperation and flexibility.</a:t>
            </a:r>
          </a:p>
          <a:p>
            <a:pPr marL="0" indent="0">
              <a:buNone/>
            </a:pPr>
            <a:r>
              <a:rPr lang="en-US" sz="2900" dirty="0"/>
              <a:t>When channel members perceive greater unfairness, they often attribute negative motives to the seller</a:t>
            </a:r>
          </a:p>
          <a:p>
            <a:pPr marL="0" indent="0">
              <a:buNone/>
            </a:pPr>
            <a:endParaRPr lang="en-US" sz="2900" dirty="0"/>
          </a:p>
          <a:p>
            <a:pPr marL="0" indent="0">
              <a:buNone/>
            </a:pPr>
            <a:r>
              <a:rPr lang="en-US" sz="2900" u="sng" dirty="0"/>
              <a:t>How do channel members cope with conflict?</a:t>
            </a:r>
          </a:p>
          <a:p>
            <a:r>
              <a:rPr lang="en-US" sz="2900" dirty="0"/>
              <a:t>Try to keep conflict from escalating into a dysfunctional zone by developing </a:t>
            </a:r>
            <a:r>
              <a:rPr lang="en-US" sz="2900" i="1" dirty="0"/>
              <a:t>institutionalized</a:t>
            </a:r>
            <a:r>
              <a:rPr lang="en-US" sz="2900" dirty="0"/>
              <a:t> mechanisms (e.g. arbitration boards, norms of behavior) to diffuse disputes before they harden into hostile attitudes</a:t>
            </a:r>
          </a:p>
          <a:p>
            <a:r>
              <a:rPr lang="en-US" sz="2900" dirty="0"/>
              <a:t>Adopt patterns of behavior for </a:t>
            </a:r>
            <a:r>
              <a:rPr lang="en-US" sz="2900" i="1" dirty="0"/>
              <a:t>resolving conflicts after they manifest  </a:t>
            </a:r>
            <a:r>
              <a:rPr lang="en-US" dirty="0"/>
              <a:t>																				</a:t>
            </a:r>
          </a:p>
        </p:txBody>
      </p:sp>
    </p:spTree>
    <p:extLst>
      <p:ext uri="{BB962C8B-B14F-4D97-AF65-F5344CB8AC3E}">
        <p14:creationId xmlns:p14="http://schemas.microsoft.com/office/powerpoint/2010/main" val="825258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97867" cy="1151965"/>
          </a:xfrm>
        </p:spPr>
        <p:txBody>
          <a:bodyPr vert="horz" lIns="91440" tIns="45720" rIns="91440" bIns="45720" rtlCol="0">
            <a:normAutofit fontScale="90000"/>
          </a:bodyPr>
          <a:lstStyle/>
          <a:p>
            <a:pPr defTabSz="914400"/>
            <a:r>
              <a:rPr lang="en-US" sz="3700" b="1" dirty="0">
                <a:solidFill>
                  <a:schemeClr val="accent1"/>
                </a:solidFill>
              </a:rPr>
              <a:t>Conflict Resolution Strategies</a:t>
            </a:r>
          </a:p>
        </p:txBody>
      </p:sp>
      <p:sp>
        <p:nvSpPr>
          <p:cNvPr id="3" name="Content Placeholder 2"/>
          <p:cNvSpPr>
            <a:spLocks noGrp="1"/>
          </p:cNvSpPr>
          <p:nvPr>
            <p:ph sz="quarter" idx="13"/>
          </p:nvPr>
        </p:nvSpPr>
        <p:spPr>
          <a:xfrm>
            <a:off x="514350" y="2076423"/>
            <a:ext cx="4797867" cy="3288739"/>
          </a:xfrm>
        </p:spPr>
        <p:txBody>
          <a:bodyPr vert="horz" lIns="91440" tIns="45720" rIns="91440" bIns="45720" rtlCol="0">
            <a:normAutofit fontScale="85000" lnSpcReduction="10000"/>
          </a:bodyPr>
          <a:lstStyle/>
          <a:p>
            <a:pPr marL="0" indent="0" defTabSz="914400">
              <a:spcBef>
                <a:spcPts val="1000"/>
              </a:spcBef>
              <a:buNone/>
            </a:pPr>
            <a:r>
              <a:rPr lang="en-US" b="1" dirty="0"/>
              <a:t>Key Ideas:</a:t>
            </a:r>
          </a:p>
          <a:p>
            <a:pPr marL="0" indent="0" defTabSz="914400">
              <a:spcBef>
                <a:spcPts val="1000"/>
              </a:spcBef>
              <a:buNone/>
            </a:pPr>
            <a:r>
              <a:rPr lang="en-US" dirty="0"/>
              <a:t>Forestalling Conflict through Institutionalization</a:t>
            </a:r>
          </a:p>
          <a:p>
            <a:r>
              <a:rPr lang="en-US" dirty="0"/>
              <a:t>Information- Intensive Mechanisms</a:t>
            </a:r>
          </a:p>
          <a:p>
            <a:r>
              <a:rPr lang="en-US" dirty="0"/>
              <a:t>Third-Party Mechanisms</a:t>
            </a:r>
          </a:p>
          <a:p>
            <a:r>
              <a:rPr lang="en-US" dirty="0"/>
              <a:t>Building Relational Norms</a:t>
            </a:r>
          </a:p>
          <a:p>
            <a:r>
              <a:rPr lang="en-US" dirty="0"/>
              <a:t>Using Incentives to Resolve Conflicts</a:t>
            </a:r>
          </a:p>
          <a:p>
            <a:pPr defTabSz="914400">
              <a:spcBef>
                <a:spcPts val="1000"/>
              </a:spcBef>
            </a:pPr>
            <a:endParaRPr lang="en-US" dirty="0"/>
          </a:p>
        </p:txBody>
      </p:sp>
      <p:pic>
        <p:nvPicPr>
          <p:cNvPr id="7" name="Graphic 6" descr="Handshake">
            <a:extLst>
              <a:ext uri="{FF2B5EF4-FFF2-40B4-BE49-F238E27FC236}">
                <a16:creationId xmlns:a16="http://schemas.microsoft.com/office/drawing/2014/main" id="{64FCFF28-1BFD-4A2E-B836-A1A637B25D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6093" y="1437791"/>
            <a:ext cx="2877356" cy="287735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1174086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C0D8-E984-456B-A0A6-E4E05A11A4C3}"/>
              </a:ext>
            </a:extLst>
          </p:cNvPr>
          <p:cNvSpPr>
            <a:spLocks noGrp="1"/>
          </p:cNvSpPr>
          <p:nvPr>
            <p:ph type="title"/>
          </p:nvPr>
        </p:nvSpPr>
        <p:spPr>
          <a:xfrm>
            <a:off x="372462" y="118811"/>
            <a:ext cx="7797662" cy="1151965"/>
          </a:xfrm>
        </p:spPr>
        <p:txBody>
          <a:bodyPr>
            <a:normAutofit/>
          </a:bodyPr>
          <a:lstStyle/>
          <a:p>
            <a:pPr algn="ctr"/>
            <a:r>
              <a:rPr lang="en-US" sz="3200" b="1" dirty="0">
                <a:solidFill>
                  <a:schemeClr val="accent1"/>
                </a:solidFill>
              </a:rPr>
              <a:t>Forestalling Conflict through Institutionalization</a:t>
            </a:r>
          </a:p>
        </p:txBody>
      </p:sp>
      <p:sp>
        <p:nvSpPr>
          <p:cNvPr id="3" name="Content Placeholder 2">
            <a:extLst>
              <a:ext uri="{FF2B5EF4-FFF2-40B4-BE49-F238E27FC236}">
                <a16:creationId xmlns:a16="http://schemas.microsoft.com/office/drawing/2014/main" id="{EF88ACEE-0952-4987-A8B2-5DF74A06F690}"/>
              </a:ext>
            </a:extLst>
          </p:cNvPr>
          <p:cNvSpPr>
            <a:spLocks noGrp="1"/>
          </p:cNvSpPr>
          <p:nvPr>
            <p:ph idx="1"/>
          </p:nvPr>
        </p:nvSpPr>
        <p:spPr>
          <a:xfrm>
            <a:off x="673169" y="1270776"/>
            <a:ext cx="7797662" cy="3311189"/>
          </a:xfrm>
        </p:spPr>
        <p:txBody>
          <a:bodyPr>
            <a:normAutofit fontScale="70000" lnSpcReduction="20000"/>
          </a:bodyPr>
          <a:lstStyle/>
          <a:p>
            <a:pPr marL="0" indent="0">
              <a:buNone/>
            </a:pPr>
            <a:r>
              <a:rPr lang="en-US" sz="2800" dirty="0"/>
              <a:t>Policies become </a:t>
            </a:r>
            <a:r>
              <a:rPr lang="en-US" sz="2800" b="1" dirty="0"/>
              <a:t>institutionalized</a:t>
            </a:r>
            <a:r>
              <a:rPr lang="en-US" sz="2800" dirty="0"/>
              <a:t> when channel members institute policies to address conflicts in early stages, or even before it arises </a:t>
            </a:r>
          </a:p>
          <a:p>
            <a:pPr lvl="1"/>
            <a:r>
              <a:rPr lang="en-US" sz="2400" dirty="0"/>
              <a:t>e.g. joint memberships in trade associations, distributor councils, exchange-of-personnel programs</a:t>
            </a:r>
          </a:p>
          <a:p>
            <a:pPr lvl="1"/>
            <a:r>
              <a:rPr lang="en-US" sz="2400" dirty="0"/>
              <a:t>Some channels rely on built-in appeals to third parties such as boards of </a:t>
            </a:r>
            <a:r>
              <a:rPr lang="en-US" sz="2400" i="1" dirty="0"/>
              <a:t>arbitration</a:t>
            </a:r>
            <a:r>
              <a:rPr lang="en-US" sz="2400" dirty="0"/>
              <a:t> or </a:t>
            </a:r>
            <a:r>
              <a:rPr lang="en-US" sz="2400" i="1" dirty="0"/>
              <a:t>mediation</a:t>
            </a:r>
            <a:r>
              <a:rPr lang="en-US" sz="2400" dirty="0"/>
              <a:t> (as is particularly popular in Europe)	</a:t>
            </a:r>
          </a:p>
          <a:p>
            <a:pPr lvl="1"/>
            <a:r>
              <a:rPr lang="en-US" sz="2400" dirty="0"/>
              <a:t>These channels serve subtle conflict management functions</a:t>
            </a:r>
          </a:p>
        </p:txBody>
      </p:sp>
      <p:pic>
        <p:nvPicPr>
          <p:cNvPr id="2050" name="Picture 2" descr="See the source image">
            <a:extLst>
              <a:ext uri="{FF2B5EF4-FFF2-40B4-BE49-F238E27FC236}">
                <a16:creationId xmlns:a16="http://schemas.microsoft.com/office/drawing/2014/main" id="{B6A25910-7395-4CD2-A3EE-A5A56DD5727B}"/>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71293" y="4072628"/>
            <a:ext cx="3062802" cy="193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775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6110-5259-4F3A-97BA-C2526CDF1FE0}"/>
              </a:ext>
            </a:extLst>
          </p:cNvPr>
          <p:cNvSpPr>
            <a:spLocks noGrp="1"/>
          </p:cNvSpPr>
          <p:nvPr>
            <p:ph type="title"/>
          </p:nvPr>
        </p:nvSpPr>
        <p:spPr>
          <a:xfrm>
            <a:off x="209152" y="391219"/>
            <a:ext cx="8408193" cy="744836"/>
          </a:xfrm>
        </p:spPr>
        <p:txBody>
          <a:bodyPr vert="horz" lIns="91440" tIns="45720" rIns="91440" bIns="45720" rtlCol="0" anchor="ctr">
            <a:noAutofit/>
          </a:bodyPr>
          <a:lstStyle/>
          <a:p>
            <a:pPr algn="ctr" defTabSz="914400"/>
            <a:r>
              <a:rPr lang="en-US" sz="3200" b="1" kern="1200" dirty="0">
                <a:solidFill>
                  <a:schemeClr val="accent1"/>
                </a:solidFill>
                <a:ea typeface="+mj-ea"/>
                <a:cs typeface="+mj-cs"/>
              </a:rPr>
              <a:t>Four Approaches to Conflict Resolution</a:t>
            </a:r>
          </a:p>
        </p:txBody>
      </p:sp>
      <p:pic>
        <p:nvPicPr>
          <p:cNvPr id="9" name="Content Placeholder 5" descr="A screenshot of a cell phone&#10;&#10;Description automatically generated">
            <a:extLst>
              <a:ext uri="{FF2B5EF4-FFF2-40B4-BE49-F238E27FC236}">
                <a16:creationId xmlns:a16="http://schemas.microsoft.com/office/drawing/2014/main" id="{971F1C7C-7291-4B45-8E6B-9CA661A8796F}"/>
              </a:ext>
            </a:extLst>
          </p:cNvPr>
          <p:cNvPicPr>
            <a:picLocks noGrp="1" noChangeAspect="1"/>
          </p:cNvPicPr>
          <p:nvPr>
            <p:ph idx="1"/>
          </p:nvPr>
        </p:nvPicPr>
        <p:blipFill>
          <a:blip r:embed="rId2"/>
          <a:stretch>
            <a:fillRect/>
          </a:stretch>
        </p:blipFill>
        <p:spPr>
          <a:xfrm>
            <a:off x="461360" y="1404068"/>
            <a:ext cx="7903775" cy="4445874"/>
          </a:xfrm>
          <a:prstGeom prst="rect">
            <a:avLst/>
          </a:prstGeom>
        </p:spPr>
      </p:pic>
    </p:spTree>
    <p:extLst>
      <p:ext uri="{BB962C8B-B14F-4D97-AF65-F5344CB8AC3E}">
        <p14:creationId xmlns:p14="http://schemas.microsoft.com/office/powerpoint/2010/main" val="1932144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9F61B-9434-49DB-B99C-84B49BE385FB}"/>
              </a:ext>
            </a:extLst>
          </p:cNvPr>
          <p:cNvSpPr>
            <a:spLocks noGrp="1"/>
          </p:cNvSpPr>
          <p:nvPr>
            <p:ph idx="1"/>
          </p:nvPr>
        </p:nvSpPr>
        <p:spPr>
          <a:xfrm>
            <a:off x="536028" y="1620260"/>
            <a:ext cx="7805882" cy="2620664"/>
          </a:xfrm>
        </p:spPr>
        <p:txBody>
          <a:bodyPr anchor="ctr">
            <a:normAutofit/>
          </a:bodyPr>
          <a:lstStyle/>
          <a:p>
            <a:r>
              <a:rPr lang="en-US" sz="1400" dirty="0">
                <a:solidFill>
                  <a:schemeClr val="tx1">
                    <a:lumMod val="95000"/>
                    <a:lumOff val="5000"/>
                  </a:schemeClr>
                </a:solidFill>
              </a:rPr>
              <a:t>Information-intensive mechanisms</a:t>
            </a:r>
          </a:p>
          <a:p>
            <a:r>
              <a:rPr lang="en-US" sz="1400" dirty="0">
                <a:solidFill>
                  <a:schemeClr val="tx1">
                    <a:lumMod val="95000"/>
                    <a:lumOff val="5000"/>
                  </a:schemeClr>
                </a:solidFill>
              </a:rPr>
              <a:t>Third-party mechanisms</a:t>
            </a:r>
          </a:p>
          <a:p>
            <a:r>
              <a:rPr lang="en-US" sz="1400" dirty="0">
                <a:solidFill>
                  <a:schemeClr val="tx1">
                    <a:lumMod val="95000"/>
                    <a:lumOff val="5000"/>
                  </a:schemeClr>
                </a:solidFill>
              </a:rPr>
              <a:t>Building relational norms</a:t>
            </a:r>
          </a:p>
          <a:p>
            <a:r>
              <a:rPr lang="en-US" sz="1400" dirty="0">
                <a:solidFill>
                  <a:schemeClr val="tx1">
                    <a:lumMod val="95000"/>
                    <a:lumOff val="5000"/>
                  </a:schemeClr>
                </a:solidFill>
              </a:rPr>
              <a:t>Using incentives</a:t>
            </a:r>
          </a:p>
        </p:txBody>
      </p:sp>
      <p:sp>
        <p:nvSpPr>
          <p:cNvPr id="5" name="Slide Number Placeholder 4">
            <a:extLst>
              <a:ext uri="{FF2B5EF4-FFF2-40B4-BE49-F238E27FC236}">
                <a16:creationId xmlns:a16="http://schemas.microsoft.com/office/drawing/2014/main" id="{8D9F9DC6-56BD-4445-9B85-A5A896AE12F8}"/>
              </a:ext>
            </a:extLst>
          </p:cNvPr>
          <p:cNvSpPr>
            <a:spLocks noGrp="1"/>
          </p:cNvSpPr>
          <p:nvPr>
            <p:ph type="sldNum" sz="quarter" idx="12"/>
          </p:nvPr>
        </p:nvSpPr>
        <p:spPr>
          <a:xfrm>
            <a:off x="7931520" y="6216583"/>
            <a:ext cx="729879" cy="407060"/>
          </a:xfrm>
        </p:spPr>
        <p:txBody>
          <a:bodyPr anchor="t">
            <a:normAutofit/>
          </a:bodyPr>
          <a:lstStyle/>
          <a:p>
            <a:pPr algn="r">
              <a:spcAft>
                <a:spcPts val="600"/>
              </a:spcAft>
            </a:pPr>
            <a:fld id="{606C48AC-5425-9447-80A6-7CD23CC5D020}" type="slidenum">
              <a:rPr lang="en-US" sz="1200">
                <a:solidFill>
                  <a:schemeClr val="tx1">
                    <a:lumMod val="75000"/>
                    <a:lumOff val="25000"/>
                  </a:schemeClr>
                </a:solidFill>
              </a:rPr>
              <a:pPr algn="r">
                <a:spcAft>
                  <a:spcPts val="600"/>
                </a:spcAft>
              </a:pPr>
              <a:t>44</a:t>
            </a:fld>
            <a:endParaRPr lang="en-US" sz="1200">
              <a:solidFill>
                <a:schemeClr val="tx1">
                  <a:lumMod val="75000"/>
                  <a:lumOff val="25000"/>
                </a:schemeClr>
              </a:solidFill>
            </a:endParaRPr>
          </a:p>
        </p:txBody>
      </p:sp>
      <p:sp>
        <p:nvSpPr>
          <p:cNvPr id="6" name="Title 1">
            <a:extLst>
              <a:ext uri="{FF2B5EF4-FFF2-40B4-BE49-F238E27FC236}">
                <a16:creationId xmlns:a16="http://schemas.microsoft.com/office/drawing/2014/main" id="{1680E8D7-ACD4-4385-982E-2F0B02B3DBDE}"/>
              </a:ext>
            </a:extLst>
          </p:cNvPr>
          <p:cNvSpPr txBox="1">
            <a:spLocks/>
          </p:cNvSpPr>
          <p:nvPr/>
        </p:nvSpPr>
        <p:spPr>
          <a:xfrm>
            <a:off x="1523124" y="295956"/>
            <a:ext cx="5839372" cy="807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cap="all" baseline="0">
                <a:solidFill>
                  <a:schemeClr val="accent1">
                    <a:lumMod val="60000"/>
                    <a:lumOff val="40000"/>
                  </a:schemeClr>
                </a:solidFill>
                <a:effectLst/>
                <a:latin typeface="Times New Roman Regular" charset="0"/>
                <a:ea typeface="+mj-ea"/>
                <a:cs typeface="+mj-cs"/>
              </a:defRPr>
            </a:lvl1pPr>
          </a:lstStyle>
          <a:p>
            <a:pPr algn="ctr"/>
            <a:r>
              <a:rPr lang="en-US" sz="2900" b="1">
                <a:solidFill>
                  <a:schemeClr val="accent1"/>
                </a:solidFill>
              </a:rPr>
              <a:t>The Four Approaches</a:t>
            </a:r>
            <a:endParaRPr lang="en-US" sz="2900" b="1" dirty="0">
              <a:solidFill>
                <a:schemeClr val="accent1"/>
              </a:solidFill>
            </a:endParaRPr>
          </a:p>
        </p:txBody>
      </p:sp>
    </p:spTree>
    <p:extLst>
      <p:ext uri="{BB962C8B-B14F-4D97-AF65-F5344CB8AC3E}">
        <p14:creationId xmlns:p14="http://schemas.microsoft.com/office/powerpoint/2010/main" val="3742944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hat">
            <a:extLst>
              <a:ext uri="{FF2B5EF4-FFF2-40B4-BE49-F238E27FC236}">
                <a16:creationId xmlns:a16="http://schemas.microsoft.com/office/drawing/2014/main" id="{7936BA90-B8D1-4546-B1FA-0F9D09ABEC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6880" y="-404845"/>
            <a:ext cx="2570480" cy="2570480"/>
          </a:xfrm>
          <a:prstGeom prst="rect">
            <a:avLst/>
          </a:prstGeom>
        </p:spPr>
      </p:pic>
      <p:sp>
        <p:nvSpPr>
          <p:cNvPr id="2" name="Title 1">
            <a:extLst>
              <a:ext uri="{FF2B5EF4-FFF2-40B4-BE49-F238E27FC236}">
                <a16:creationId xmlns:a16="http://schemas.microsoft.com/office/drawing/2014/main" id="{98494401-5D9E-4C18-8B33-1D05174DE62A}"/>
              </a:ext>
            </a:extLst>
          </p:cNvPr>
          <p:cNvSpPr>
            <a:spLocks noGrp="1"/>
          </p:cNvSpPr>
          <p:nvPr>
            <p:ph type="title"/>
          </p:nvPr>
        </p:nvSpPr>
        <p:spPr>
          <a:xfrm>
            <a:off x="717688" y="134008"/>
            <a:ext cx="7797662" cy="1151965"/>
          </a:xfrm>
        </p:spPr>
        <p:txBody>
          <a:bodyPr>
            <a:normAutofit/>
          </a:bodyPr>
          <a:lstStyle/>
          <a:p>
            <a:pPr algn="ctr"/>
            <a:r>
              <a:rPr lang="en-US" sz="3200" b="1" dirty="0">
                <a:solidFill>
                  <a:schemeClr val="accent1"/>
                </a:solidFill>
              </a:rPr>
              <a:t>1. Information-intensive mechanisms</a:t>
            </a:r>
            <a:r>
              <a:rPr lang="en-US" sz="3200" dirty="0"/>
              <a:t>	</a:t>
            </a:r>
          </a:p>
        </p:txBody>
      </p:sp>
      <p:sp>
        <p:nvSpPr>
          <p:cNvPr id="3" name="Content Placeholder 2">
            <a:extLst>
              <a:ext uri="{FF2B5EF4-FFF2-40B4-BE49-F238E27FC236}">
                <a16:creationId xmlns:a16="http://schemas.microsoft.com/office/drawing/2014/main" id="{1839A358-E56B-444F-98F1-41372435C9A9}"/>
              </a:ext>
            </a:extLst>
          </p:cNvPr>
          <p:cNvSpPr>
            <a:spLocks noGrp="1"/>
          </p:cNvSpPr>
          <p:nvPr>
            <p:ph idx="1"/>
          </p:nvPr>
        </p:nvSpPr>
        <p:spPr>
          <a:xfrm>
            <a:off x="628650" y="1403131"/>
            <a:ext cx="7886700" cy="4364946"/>
          </a:xfrm>
        </p:spPr>
        <p:txBody>
          <a:bodyPr>
            <a:normAutofit fontScale="77500" lnSpcReduction="20000"/>
          </a:bodyPr>
          <a:lstStyle/>
          <a:p>
            <a:pPr marL="0" indent="0">
              <a:buNone/>
            </a:pPr>
            <a:r>
              <a:rPr lang="en-US" dirty="0"/>
              <a:t>Heads off conflict by creating a better means to share information</a:t>
            </a:r>
          </a:p>
          <a:p>
            <a:pPr marL="342900" lvl="1" indent="0">
              <a:buNone/>
            </a:pPr>
            <a:r>
              <a:rPr lang="en-US" dirty="0"/>
              <a:t>can be risky and expensive since both sides divulge sensitive information and must devote resources to communicating</a:t>
            </a:r>
          </a:p>
          <a:p>
            <a:pPr marL="342900" lvl="1" indent="0">
              <a:buNone/>
            </a:pPr>
            <a:r>
              <a:rPr lang="en-US" dirty="0"/>
              <a:t>Trust and cooperation help to make conflict manageable</a:t>
            </a:r>
          </a:p>
          <a:p>
            <a:pPr marL="0" indent="0">
              <a:buNone/>
            </a:pPr>
            <a:r>
              <a:rPr lang="en-US" b="1" dirty="0"/>
              <a:t>Joint membership in trade associations </a:t>
            </a:r>
            <a:r>
              <a:rPr lang="en-US" dirty="0"/>
              <a:t>allows members to contain conflict through an institutionalized approach </a:t>
            </a:r>
          </a:p>
          <a:p>
            <a:pPr marL="342900" lvl="1" indent="0">
              <a:buNone/>
            </a:pPr>
            <a:r>
              <a:rPr lang="en-US" dirty="0"/>
              <a:t>e.g. a committee founded by the Grocery Manufacturers of American and the Food Marketing Institute developed the universal product code</a:t>
            </a:r>
          </a:p>
          <a:p>
            <a:pPr marL="0" indent="0">
              <a:buNone/>
            </a:pPr>
            <a:r>
              <a:rPr lang="en-US" b="1" dirty="0"/>
              <a:t>Personnel exchanges</a:t>
            </a:r>
            <a:r>
              <a:rPr lang="en-US" dirty="0"/>
              <a:t> as an institutional vehicle seek to turn channel members’ focus toward devising solutions rather than engaging in conflict </a:t>
            </a:r>
          </a:p>
          <a:p>
            <a:pPr marL="342900" lvl="1" indent="0">
              <a:buNone/>
            </a:pPr>
            <a:r>
              <a:rPr lang="en-US" sz="1700" dirty="0"/>
              <a:t>e.g. Walmart and Procter and Gamble’s close connections are facilitated their personnel exchanges, which require clear guidelines. Participants have the opportunity to meet with channel counterparts with similar tasks responsibilities, professions, and interests</a:t>
            </a:r>
          </a:p>
          <a:p>
            <a:pPr marL="0" indent="0">
              <a:buNone/>
            </a:pPr>
            <a:endParaRPr lang="en-US" b="1" dirty="0"/>
          </a:p>
        </p:txBody>
      </p:sp>
    </p:spTree>
    <p:extLst>
      <p:ext uri="{BB962C8B-B14F-4D97-AF65-F5344CB8AC3E}">
        <p14:creationId xmlns:p14="http://schemas.microsoft.com/office/powerpoint/2010/main" val="622462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AB1E-3ADE-43EE-9794-E4BD587AB930}"/>
              </a:ext>
            </a:extLst>
          </p:cNvPr>
          <p:cNvSpPr>
            <a:spLocks noGrp="1"/>
          </p:cNvSpPr>
          <p:nvPr>
            <p:ph type="title"/>
          </p:nvPr>
        </p:nvSpPr>
        <p:spPr>
          <a:xfrm>
            <a:off x="467157" y="373135"/>
            <a:ext cx="7797662" cy="1151965"/>
          </a:xfrm>
        </p:spPr>
        <p:txBody>
          <a:bodyPr/>
          <a:lstStyle/>
          <a:p>
            <a:pPr algn="ctr"/>
            <a:r>
              <a:rPr lang="en-US" sz="3600" b="1" dirty="0">
                <a:solidFill>
                  <a:schemeClr val="accent1"/>
                </a:solidFill>
              </a:rPr>
              <a:t>2. Third party mechanisms</a:t>
            </a:r>
          </a:p>
        </p:txBody>
      </p:sp>
      <p:sp>
        <p:nvSpPr>
          <p:cNvPr id="3" name="Content Placeholder 2">
            <a:extLst>
              <a:ext uri="{FF2B5EF4-FFF2-40B4-BE49-F238E27FC236}">
                <a16:creationId xmlns:a16="http://schemas.microsoft.com/office/drawing/2014/main" id="{E1836C06-6768-48B2-BECB-21BEF9E90F87}"/>
              </a:ext>
            </a:extLst>
          </p:cNvPr>
          <p:cNvSpPr>
            <a:spLocks noGrp="1"/>
          </p:cNvSpPr>
          <p:nvPr>
            <p:ph idx="1"/>
          </p:nvPr>
        </p:nvSpPr>
        <p:spPr>
          <a:xfrm>
            <a:off x="643030" y="1525100"/>
            <a:ext cx="7838680" cy="4182018"/>
          </a:xfrm>
        </p:spPr>
        <p:txBody>
          <a:bodyPr>
            <a:normAutofit fontScale="62500" lnSpcReduction="20000"/>
          </a:bodyPr>
          <a:lstStyle/>
          <a:p>
            <a:pPr marL="0" indent="0">
              <a:buNone/>
            </a:pPr>
            <a:r>
              <a:rPr lang="en-US" b="1" dirty="0"/>
              <a:t>Mediation</a:t>
            </a:r>
            <a:r>
              <a:rPr lang="en-US" dirty="0"/>
              <a:t> and </a:t>
            </a:r>
            <a:r>
              <a:rPr lang="en-US" b="1" dirty="0"/>
              <a:t>arbitration, </a:t>
            </a:r>
            <a:r>
              <a:rPr lang="en-US" dirty="0"/>
              <a:t>the most widely used third-party mechanism, introduce third parties that are not involved in the channel</a:t>
            </a:r>
          </a:p>
          <a:p>
            <a:r>
              <a:rPr lang="en-US" b="1" dirty="0"/>
              <a:t>Mediation</a:t>
            </a:r>
            <a:r>
              <a:rPr lang="en-US" dirty="0"/>
              <a:t> is the process whereby a third party attempts to settle a dispute by persuading the parties to continue their negotiations or consider the mediator’s procedural or substantive recommendations</a:t>
            </a:r>
          </a:p>
          <a:p>
            <a:pPr lvl="1"/>
            <a:r>
              <a:rPr lang="en-US" dirty="0"/>
              <a:t>Neither party is obliged to accept the recommendations</a:t>
            </a:r>
          </a:p>
          <a:p>
            <a:r>
              <a:rPr lang="en-US" b="1" dirty="0"/>
              <a:t>Arbitration </a:t>
            </a:r>
            <a:r>
              <a:rPr lang="en-US" dirty="0"/>
              <a:t>allows the third party to make the decision, and both parties state in advance that they will honor the final and binding decision.</a:t>
            </a:r>
          </a:p>
          <a:p>
            <a:pPr lvl="1"/>
            <a:r>
              <a:rPr lang="en-US" dirty="0"/>
              <a:t>In </a:t>
            </a:r>
            <a:r>
              <a:rPr lang="en-US" b="1" dirty="0"/>
              <a:t>compulsory arbitration</a:t>
            </a:r>
            <a:r>
              <a:rPr lang="en-US" dirty="0"/>
              <a:t>, the parties are required by law to submit their dispute to a third party</a:t>
            </a:r>
          </a:p>
          <a:p>
            <a:pPr lvl="1"/>
            <a:r>
              <a:rPr lang="en-US" dirty="0"/>
              <a:t>In </a:t>
            </a:r>
            <a:r>
              <a:rPr lang="en-US" b="1" dirty="0"/>
              <a:t>voluntary arbitration</a:t>
            </a:r>
            <a:r>
              <a:rPr lang="en-US" dirty="0"/>
              <a:t>, the parties voluntarily submit their dispute, such that reneging on the decision represents a major breach of confidence</a:t>
            </a:r>
          </a:p>
          <a:p>
            <a:pPr lvl="1"/>
            <a:r>
              <a:rPr lang="en-US" dirty="0"/>
              <a:t>Arbitration offers all the benefits of mediation, plus the advantage that disputants can blame the arbitrator is their constituents object to the settlement </a:t>
            </a:r>
          </a:p>
          <a:p>
            <a:r>
              <a:rPr lang="en-US" dirty="0"/>
              <a:t>Some firms practice sequences of </a:t>
            </a:r>
            <a:r>
              <a:rPr lang="en-US" b="1" dirty="0"/>
              <a:t>mediation</a:t>
            </a:r>
            <a:r>
              <a:rPr lang="en-US" dirty="0"/>
              <a:t> and </a:t>
            </a:r>
            <a:r>
              <a:rPr lang="en-US" b="1" dirty="0"/>
              <a:t>arbitration</a:t>
            </a:r>
          </a:p>
          <a:p>
            <a:endParaRPr lang="en-US" dirty="0"/>
          </a:p>
        </p:txBody>
      </p:sp>
      <p:pic>
        <p:nvPicPr>
          <p:cNvPr id="7" name="Graphic 6" descr="Users">
            <a:extLst>
              <a:ext uri="{FF2B5EF4-FFF2-40B4-BE49-F238E27FC236}">
                <a16:creationId xmlns:a16="http://schemas.microsoft.com/office/drawing/2014/main" id="{00BBD66C-9268-4B79-9FB6-FCA7BA2A8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9788" y="-60304"/>
            <a:ext cx="1750993" cy="1750993"/>
          </a:xfrm>
          <a:prstGeom prst="rect">
            <a:avLst/>
          </a:prstGeom>
        </p:spPr>
      </p:pic>
    </p:spTree>
    <p:extLst>
      <p:ext uri="{BB962C8B-B14F-4D97-AF65-F5344CB8AC3E}">
        <p14:creationId xmlns:p14="http://schemas.microsoft.com/office/powerpoint/2010/main" val="1559918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0383-475C-4514-8901-8B9222988643}"/>
              </a:ext>
            </a:extLst>
          </p:cNvPr>
          <p:cNvSpPr>
            <a:spLocks noGrp="1"/>
          </p:cNvSpPr>
          <p:nvPr>
            <p:ph type="title"/>
          </p:nvPr>
        </p:nvSpPr>
        <p:spPr>
          <a:xfrm>
            <a:off x="628650" y="119903"/>
            <a:ext cx="7797662" cy="1151965"/>
          </a:xfrm>
        </p:spPr>
        <p:txBody>
          <a:bodyPr>
            <a:normAutofit/>
          </a:bodyPr>
          <a:lstStyle/>
          <a:p>
            <a:pPr algn="ctr"/>
            <a:r>
              <a:rPr lang="en-US" sz="3200" b="1" dirty="0">
                <a:solidFill>
                  <a:schemeClr val="accent1"/>
                </a:solidFill>
              </a:rPr>
              <a:t>2. Third party mechanisms (continued)</a:t>
            </a:r>
          </a:p>
        </p:txBody>
      </p:sp>
      <p:sp>
        <p:nvSpPr>
          <p:cNvPr id="3" name="Content Placeholder 2">
            <a:extLst>
              <a:ext uri="{FF2B5EF4-FFF2-40B4-BE49-F238E27FC236}">
                <a16:creationId xmlns:a16="http://schemas.microsoft.com/office/drawing/2014/main" id="{B0A06B81-C76B-4601-B952-053504201F90}"/>
              </a:ext>
            </a:extLst>
          </p:cNvPr>
          <p:cNvSpPr>
            <a:spLocks noGrp="1"/>
          </p:cNvSpPr>
          <p:nvPr>
            <p:ph idx="1"/>
          </p:nvPr>
        </p:nvSpPr>
        <p:spPr>
          <a:xfrm>
            <a:off x="423699" y="1452075"/>
            <a:ext cx="7886700" cy="4487861"/>
          </a:xfrm>
        </p:spPr>
        <p:txBody>
          <a:bodyPr>
            <a:normAutofit fontScale="85000" lnSpcReduction="20000"/>
          </a:bodyPr>
          <a:lstStyle/>
          <a:p>
            <a:r>
              <a:rPr lang="en-US" dirty="0"/>
              <a:t>Members who use a </a:t>
            </a:r>
            <a:r>
              <a:rPr lang="en-US" i="1" dirty="0"/>
              <a:t>sequence of mediation-arbitration </a:t>
            </a:r>
            <a:r>
              <a:rPr lang="en-US" dirty="0"/>
              <a:t>agree upfront that if the mediator cannot settle the dispute, it will pass to an arbitrator – usually he same person who served as a mediator</a:t>
            </a:r>
          </a:p>
          <a:p>
            <a:r>
              <a:rPr lang="en-US" dirty="0"/>
              <a:t>In an </a:t>
            </a:r>
            <a:r>
              <a:rPr lang="en-US" i="1" dirty="0"/>
              <a:t>arbitration-mediation sequence</a:t>
            </a:r>
            <a:r>
              <a:rPr lang="en-US" dirty="0"/>
              <a:t>, the arbitrator instead places their secret decision in a sealed envelope, and then the issue passes onto mediation. If the parties cannot agree, they open the envelope, they open the envelope and abide by that decision.</a:t>
            </a:r>
          </a:p>
          <a:p>
            <a:r>
              <a:rPr lang="en-US" dirty="0"/>
              <a:t>Institutionalizing the practice of taking disputes to third parties can also forestall conflict because channel members work to settle their disputes internally as they face the prospect of outside intervention.</a:t>
            </a:r>
          </a:p>
          <a:p>
            <a:pPr lvl="1"/>
            <a:r>
              <a:rPr lang="en-US" dirty="0"/>
              <a:t>The third party serves as a safety net for dealing with  conflict </a:t>
            </a:r>
            <a:r>
              <a:rPr lang="en-US" i="1" dirty="0"/>
              <a:t>after</a:t>
            </a:r>
            <a:r>
              <a:rPr lang="en-US" dirty="0"/>
              <a:t> it climbs too high</a:t>
            </a:r>
          </a:p>
          <a:p>
            <a:pPr marL="0" indent="0">
              <a:buNone/>
            </a:pPr>
            <a:endParaRPr lang="en-US" dirty="0"/>
          </a:p>
        </p:txBody>
      </p:sp>
      <p:pic>
        <p:nvPicPr>
          <p:cNvPr id="6" name="Graphic 5" descr="Users">
            <a:extLst>
              <a:ext uri="{FF2B5EF4-FFF2-40B4-BE49-F238E27FC236}">
                <a16:creationId xmlns:a16="http://schemas.microsoft.com/office/drawing/2014/main" id="{38F82CE3-E691-4C90-B316-D7D306FA5E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9788" y="-60304"/>
            <a:ext cx="1750993" cy="1750993"/>
          </a:xfrm>
          <a:prstGeom prst="rect">
            <a:avLst/>
          </a:prstGeom>
        </p:spPr>
      </p:pic>
    </p:spTree>
    <p:extLst>
      <p:ext uri="{BB962C8B-B14F-4D97-AF65-F5344CB8AC3E}">
        <p14:creationId xmlns:p14="http://schemas.microsoft.com/office/powerpoint/2010/main" val="3982266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385B-319B-4D1E-84FE-8D7BCC017A5B}"/>
              </a:ext>
            </a:extLst>
          </p:cNvPr>
          <p:cNvSpPr>
            <a:spLocks noGrp="1"/>
          </p:cNvSpPr>
          <p:nvPr>
            <p:ph type="title"/>
          </p:nvPr>
        </p:nvSpPr>
        <p:spPr>
          <a:xfrm>
            <a:off x="530294" y="174047"/>
            <a:ext cx="7797662" cy="1151965"/>
          </a:xfrm>
        </p:spPr>
        <p:txBody>
          <a:bodyPr/>
          <a:lstStyle/>
          <a:p>
            <a:pPr algn="ctr"/>
            <a:r>
              <a:rPr lang="en-US" sz="3200" b="1" dirty="0">
                <a:solidFill>
                  <a:schemeClr val="accent1"/>
                </a:solidFill>
              </a:rPr>
              <a:t>3. Building relational norms</a:t>
            </a:r>
          </a:p>
        </p:txBody>
      </p:sp>
      <p:sp>
        <p:nvSpPr>
          <p:cNvPr id="3" name="Content Placeholder 2">
            <a:extLst>
              <a:ext uri="{FF2B5EF4-FFF2-40B4-BE49-F238E27FC236}">
                <a16:creationId xmlns:a16="http://schemas.microsoft.com/office/drawing/2014/main" id="{A16A51F5-2688-46A9-8E9A-7EC7AF89BE2D}"/>
              </a:ext>
            </a:extLst>
          </p:cNvPr>
          <p:cNvSpPr>
            <a:spLocks noGrp="1"/>
          </p:cNvSpPr>
          <p:nvPr>
            <p:ph idx="1"/>
          </p:nvPr>
        </p:nvSpPr>
        <p:spPr>
          <a:xfrm>
            <a:off x="485775" y="1665363"/>
            <a:ext cx="7886700" cy="3844744"/>
          </a:xfrm>
        </p:spPr>
        <p:txBody>
          <a:bodyPr>
            <a:normAutofit fontScale="85000" lnSpcReduction="20000"/>
          </a:bodyPr>
          <a:lstStyle/>
          <a:p>
            <a:pPr marL="0" indent="0">
              <a:buNone/>
            </a:pPr>
            <a:r>
              <a:rPr lang="en-US" b="1" dirty="0"/>
              <a:t>Relational norms </a:t>
            </a:r>
            <a:r>
              <a:rPr lang="en-US" dirty="0"/>
              <a:t>these  preceding mechanisms are policies that can be proactively devised, consciously put into place, and continually maintained by management to forestall conflict or address it once it occur. </a:t>
            </a:r>
          </a:p>
          <a:p>
            <a:pPr marL="0" indent="0">
              <a:buNone/>
            </a:pPr>
            <a:r>
              <a:rPr lang="en-US" dirty="0"/>
              <a:t>In a channel, norms entail expectations about behavior, shared by all members. In alliance channels, common norms include:</a:t>
            </a:r>
          </a:p>
          <a:p>
            <a:pPr lvl="1"/>
            <a:r>
              <a:rPr lang="en-US" b="1" dirty="0"/>
              <a:t>Flexibility</a:t>
            </a:r>
            <a:r>
              <a:rPr lang="en-US" dirty="0"/>
              <a:t>: Channel members expect each other to adapt readily to changing circumstances, with a minimum of obstruction and negotiation.</a:t>
            </a:r>
          </a:p>
          <a:p>
            <a:pPr lvl="1"/>
            <a:r>
              <a:rPr lang="en-US" b="1" dirty="0"/>
              <a:t>Information exchange</a:t>
            </a:r>
            <a:r>
              <a:rPr lang="en-US" dirty="0"/>
              <a:t>: Channel members share all pertinent information – no matter how sensitive – freely, frequently, quickly, and thoroughly. </a:t>
            </a:r>
          </a:p>
          <a:p>
            <a:pPr lvl="1"/>
            <a:r>
              <a:rPr lang="en-US" b="1" dirty="0"/>
              <a:t>Solidarity</a:t>
            </a:r>
            <a:r>
              <a:rPr lang="en-US" dirty="0"/>
              <a:t>: Everyone works for mutual, not just one-sided, benefits.</a:t>
            </a:r>
          </a:p>
          <a:p>
            <a:pPr marL="0" indent="0">
              <a:buNone/>
            </a:pPr>
            <a:endParaRPr lang="en-US" dirty="0"/>
          </a:p>
        </p:txBody>
      </p:sp>
      <p:sp>
        <p:nvSpPr>
          <p:cNvPr id="5" name="Slide Number Placeholder 4">
            <a:extLst>
              <a:ext uri="{FF2B5EF4-FFF2-40B4-BE49-F238E27FC236}">
                <a16:creationId xmlns:a16="http://schemas.microsoft.com/office/drawing/2014/main" id="{1AB4BE7E-9BAB-4F38-83E9-2958631C77F9}"/>
              </a:ext>
            </a:extLst>
          </p:cNvPr>
          <p:cNvSpPr>
            <a:spLocks noGrp="1"/>
          </p:cNvSpPr>
          <p:nvPr>
            <p:ph type="sldNum" sz="quarter" idx="12"/>
          </p:nvPr>
        </p:nvSpPr>
        <p:spPr/>
        <p:txBody>
          <a:bodyPr/>
          <a:lstStyle/>
          <a:p>
            <a:fld id="{606C48AC-5425-9447-80A6-7CD23CC5D020}" type="slidenum">
              <a:rPr lang="en-US" smtClean="0"/>
              <a:pPr/>
              <a:t>48</a:t>
            </a:fld>
            <a:endParaRPr lang="en-US" dirty="0"/>
          </a:p>
        </p:txBody>
      </p:sp>
      <p:sp>
        <p:nvSpPr>
          <p:cNvPr id="7" name="TextBox 6">
            <a:extLst>
              <a:ext uri="{FF2B5EF4-FFF2-40B4-BE49-F238E27FC236}">
                <a16:creationId xmlns:a16="http://schemas.microsoft.com/office/drawing/2014/main" id="{A9018280-361C-44B8-99CF-C0604DEF88CF}"/>
              </a:ext>
            </a:extLst>
          </p:cNvPr>
          <p:cNvSpPr txBox="1"/>
          <p:nvPr/>
        </p:nvSpPr>
        <p:spPr>
          <a:xfrm>
            <a:off x="771525" y="5262880"/>
            <a:ext cx="7600950" cy="1021556"/>
          </a:xfrm>
          <a:prstGeom prst="roundRect">
            <a:avLst/>
          </a:prstGeom>
          <a:effectLst>
            <a:innerShdw blurRad="63500" dist="50800" dir="27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latin typeface="Times New Roman Regular" charset="0"/>
              </a:rPr>
              <a:t>Management can’t just decide one day to create relational norms. Norms emerge from the daily interactions of the people who constitute the marketing channel.</a:t>
            </a:r>
          </a:p>
        </p:txBody>
      </p:sp>
      <p:pic>
        <p:nvPicPr>
          <p:cNvPr id="10" name="Graphic 9" descr="Gears">
            <a:extLst>
              <a:ext uri="{FF2B5EF4-FFF2-40B4-BE49-F238E27FC236}">
                <a16:creationId xmlns:a16="http://schemas.microsoft.com/office/drawing/2014/main" id="{8C255867-5DB7-469C-B3D7-B7DE9DFFBC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6627" y="0"/>
            <a:ext cx="1311696" cy="1311696"/>
          </a:xfrm>
          <a:prstGeom prst="rect">
            <a:avLst/>
          </a:prstGeom>
        </p:spPr>
      </p:pic>
    </p:spTree>
    <p:extLst>
      <p:ext uri="{BB962C8B-B14F-4D97-AF65-F5344CB8AC3E}">
        <p14:creationId xmlns:p14="http://schemas.microsoft.com/office/powerpoint/2010/main" val="3034233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DF1A-61BE-432D-BF54-885C8704BEAB}"/>
              </a:ext>
            </a:extLst>
          </p:cNvPr>
          <p:cNvSpPr>
            <a:spLocks noGrp="1"/>
          </p:cNvSpPr>
          <p:nvPr>
            <p:ph type="title"/>
          </p:nvPr>
        </p:nvSpPr>
        <p:spPr>
          <a:xfrm>
            <a:off x="445365" y="307081"/>
            <a:ext cx="7797662" cy="1151965"/>
          </a:xfrm>
        </p:spPr>
        <p:txBody>
          <a:bodyPr/>
          <a:lstStyle/>
          <a:p>
            <a:pPr algn="ctr"/>
            <a:r>
              <a:rPr lang="en-US" sz="3600" b="1" dirty="0">
                <a:solidFill>
                  <a:schemeClr val="accent1"/>
                </a:solidFill>
              </a:rPr>
              <a:t>4. Using incentives</a:t>
            </a:r>
          </a:p>
        </p:txBody>
      </p:sp>
      <p:sp>
        <p:nvSpPr>
          <p:cNvPr id="3" name="Content Placeholder 2">
            <a:extLst>
              <a:ext uri="{FF2B5EF4-FFF2-40B4-BE49-F238E27FC236}">
                <a16:creationId xmlns:a16="http://schemas.microsoft.com/office/drawing/2014/main" id="{BFAC324C-744D-40C7-AFB8-71B9DBCB7E0A}"/>
              </a:ext>
            </a:extLst>
          </p:cNvPr>
          <p:cNvSpPr>
            <a:spLocks noGrp="1"/>
          </p:cNvSpPr>
          <p:nvPr>
            <p:ph idx="1"/>
          </p:nvPr>
        </p:nvSpPr>
        <p:spPr>
          <a:xfrm>
            <a:off x="514351" y="1459046"/>
            <a:ext cx="7797662" cy="3915539"/>
          </a:xfrm>
        </p:spPr>
        <p:txBody>
          <a:bodyPr>
            <a:normAutofit fontScale="77500" lnSpcReduction="20000"/>
          </a:bodyPr>
          <a:lstStyle/>
          <a:p>
            <a:pPr marL="0" indent="0">
              <a:buNone/>
            </a:pPr>
            <a:r>
              <a:rPr lang="en-US" dirty="0"/>
              <a:t>Economic incentives work well, almost universally, regardless of their personalities, players, or history of the relationship. </a:t>
            </a:r>
          </a:p>
          <a:p>
            <a:pPr lvl="1"/>
            <a:r>
              <a:rPr lang="en-US" dirty="0"/>
              <a:t>Appealing to economic self-interest is a highly effective way to settle disputes</a:t>
            </a:r>
          </a:p>
          <a:p>
            <a:pPr lvl="1"/>
            <a:r>
              <a:rPr lang="en-US" dirty="0"/>
              <a:t>Good negotiators base their arguments on economics, then combine them with a strong program of communications in a good interpersonal working relationship</a:t>
            </a:r>
          </a:p>
          <a:p>
            <a:pPr lvl="1"/>
            <a:r>
              <a:rPr lang="en-US" dirty="0"/>
              <a:t>e.g. manufacturer-sponsored promotions aimed at retailers</a:t>
            </a:r>
          </a:p>
          <a:p>
            <a:pPr marL="342900" lvl="1" indent="0">
              <a:buNone/>
            </a:pPr>
            <a:r>
              <a:rPr lang="en-US" i="1" dirty="0"/>
              <a:t>Manufacturers accuse retailers of taking promotion money (for point-of-purchase advertising and displays for in-store use) and not mounting it. Retailed accuse manufacturers for not fulfilling promised shares of promotion allowance. </a:t>
            </a:r>
          </a:p>
          <a:p>
            <a:pPr marL="342900" lvl="1" indent="0">
              <a:buNone/>
            </a:pPr>
            <a:r>
              <a:rPr lang="en-US" i="1" dirty="0"/>
              <a:t>This can be resolved if the manufacturer combines appealing economic incentives that encourage participation in a pay-for-performance system that pays the retailer for the items sold on promotion.  </a:t>
            </a:r>
          </a:p>
        </p:txBody>
      </p:sp>
      <p:pic>
        <p:nvPicPr>
          <p:cNvPr id="7" name="Graphic 6" descr="Money">
            <a:extLst>
              <a:ext uri="{FF2B5EF4-FFF2-40B4-BE49-F238E27FC236}">
                <a16:creationId xmlns:a16="http://schemas.microsoft.com/office/drawing/2014/main" id="{63CB360B-2195-47E2-874E-EDF17C0D52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13504" y="0"/>
            <a:ext cx="1459046" cy="1459046"/>
          </a:xfrm>
          <a:prstGeom prst="rect">
            <a:avLst/>
          </a:prstGeom>
        </p:spPr>
      </p:pic>
    </p:spTree>
    <p:extLst>
      <p:ext uri="{BB962C8B-B14F-4D97-AF65-F5344CB8AC3E}">
        <p14:creationId xmlns:p14="http://schemas.microsoft.com/office/powerpoint/2010/main" val="361618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4954"/>
            <a:ext cx="7556313" cy="803691"/>
          </a:xfrm>
        </p:spPr>
        <p:txBody>
          <a:bodyPr>
            <a:noAutofit/>
          </a:bodyPr>
          <a:lstStyle/>
          <a:p>
            <a:pPr algn="ctr"/>
            <a:r>
              <a:rPr lang="en-US" sz="3600" b="1" dirty="0">
                <a:solidFill>
                  <a:schemeClr val="accent1"/>
                </a:solidFill>
              </a:rPr>
              <a:t>Introduction to Channel Conflict</a:t>
            </a:r>
          </a:p>
        </p:txBody>
      </p:sp>
      <p:sp>
        <p:nvSpPr>
          <p:cNvPr id="3" name="Content Placeholder 2"/>
          <p:cNvSpPr>
            <a:spLocks noGrp="1"/>
          </p:cNvSpPr>
          <p:nvPr>
            <p:ph idx="1"/>
          </p:nvPr>
        </p:nvSpPr>
        <p:spPr>
          <a:xfrm>
            <a:off x="356585" y="2360567"/>
            <a:ext cx="8354173" cy="3232348"/>
          </a:xfrm>
        </p:spPr>
        <p:txBody>
          <a:bodyPr>
            <a:normAutofit fontScale="70000" lnSpcReduction="20000"/>
          </a:bodyPr>
          <a:lstStyle/>
          <a:p>
            <a:r>
              <a:rPr lang="en-US" b="1" dirty="0"/>
              <a:t>Channel conflict </a:t>
            </a:r>
            <a:r>
              <a:rPr lang="en-US" dirty="0"/>
              <a:t>arises when behavior by one channel member is in opposition to the wishes or behaviors of its channel counterparts.</a:t>
            </a:r>
          </a:p>
          <a:p>
            <a:pPr lvl="1"/>
            <a:r>
              <a:rPr lang="en-US" dirty="0"/>
              <a:t>Channel actor seeks a goal or object that its counterpart currently controls. </a:t>
            </a:r>
          </a:p>
          <a:p>
            <a:pPr lvl="1"/>
            <a:r>
              <a:rPr lang="en-US" dirty="0"/>
              <a:t>One member of a channel views its upstream or downstream partner as an </a:t>
            </a:r>
            <a:r>
              <a:rPr lang="en-US" b="1" dirty="0"/>
              <a:t>adversary </a:t>
            </a:r>
            <a:r>
              <a:rPr lang="en-US" dirty="0"/>
              <a:t>or opponent.</a:t>
            </a:r>
          </a:p>
          <a:p>
            <a:r>
              <a:rPr lang="en-US" dirty="0"/>
              <a:t>These interdependent parties, at different levels of the channel (upstream and downstream), contest with each other for control.</a:t>
            </a:r>
          </a:p>
          <a:p>
            <a:r>
              <a:rPr lang="en-US" dirty="0"/>
              <a:t>Omni-channel context</a:t>
            </a:r>
          </a:p>
          <a:p>
            <a:pPr lvl="1"/>
            <a:r>
              <a:rPr lang="en-US" dirty="0"/>
              <a:t>Conflict can be exacerbated if the firms treat each channel separately (rather than ensuring synergy)</a:t>
            </a:r>
          </a:p>
          <a:p>
            <a:pPr lvl="2"/>
            <a:r>
              <a:rPr lang="en-US" dirty="0"/>
              <a:t>This can create new forms of conflict</a:t>
            </a:r>
          </a:p>
          <a:p>
            <a:pPr lvl="2"/>
            <a:r>
              <a:rPr lang="en-US" dirty="0"/>
              <a:t>E.g. when online channels cannibalize the sales of in-store channels</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96264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DF1A-61BE-432D-BF54-885C8704BEAB}"/>
              </a:ext>
            </a:extLst>
          </p:cNvPr>
          <p:cNvSpPr>
            <a:spLocks noGrp="1"/>
          </p:cNvSpPr>
          <p:nvPr>
            <p:ph type="title"/>
          </p:nvPr>
        </p:nvSpPr>
        <p:spPr>
          <a:xfrm>
            <a:off x="246338" y="161158"/>
            <a:ext cx="7797662" cy="1151965"/>
          </a:xfrm>
        </p:spPr>
        <p:txBody>
          <a:bodyPr/>
          <a:lstStyle/>
          <a:p>
            <a:pPr algn="ctr"/>
            <a:r>
              <a:rPr lang="en-US" sz="3200" b="1" dirty="0">
                <a:solidFill>
                  <a:schemeClr val="accent1"/>
                </a:solidFill>
              </a:rPr>
              <a:t>4. Using incentives (continued)</a:t>
            </a:r>
          </a:p>
        </p:txBody>
      </p:sp>
      <p:sp>
        <p:nvSpPr>
          <p:cNvPr id="3" name="Content Placeholder 2">
            <a:extLst>
              <a:ext uri="{FF2B5EF4-FFF2-40B4-BE49-F238E27FC236}">
                <a16:creationId xmlns:a16="http://schemas.microsoft.com/office/drawing/2014/main" id="{BFAC324C-744D-40C7-AFB8-71B9DBCB7E0A}"/>
              </a:ext>
            </a:extLst>
          </p:cNvPr>
          <p:cNvSpPr>
            <a:spLocks noGrp="1"/>
          </p:cNvSpPr>
          <p:nvPr>
            <p:ph idx="1"/>
          </p:nvPr>
        </p:nvSpPr>
        <p:spPr>
          <a:xfrm>
            <a:off x="628650" y="1313123"/>
            <a:ext cx="7886700" cy="4344548"/>
          </a:xfrm>
        </p:spPr>
        <p:txBody>
          <a:bodyPr>
            <a:normAutofit fontScale="85000" lnSpcReduction="20000"/>
          </a:bodyPr>
          <a:lstStyle/>
          <a:p>
            <a:pPr marL="0" indent="0">
              <a:buNone/>
            </a:pPr>
            <a:r>
              <a:rPr lang="en-US" dirty="0"/>
              <a:t>To function effectively, economic incentives must do more than offer a better price or higher allowance, options that are visible and easy for competitors to match. Persuasive economic arguments feature a portfolio of elements that collectively create positive returns for a channel partner.</a:t>
            </a:r>
          </a:p>
          <a:p>
            <a:pPr marL="0" indent="0">
              <a:buNone/>
            </a:pPr>
            <a:r>
              <a:rPr lang="en-US" dirty="0"/>
              <a:t>For example, independent sales agencies strongly appreciate a product that can generate profits by:</a:t>
            </a:r>
          </a:p>
          <a:p>
            <a:pPr lvl="1"/>
            <a:r>
              <a:rPr lang="en-US" dirty="0"/>
              <a:t>Compensating for lower volume sales with a higher commission rate, or vice versa.</a:t>
            </a:r>
          </a:p>
          <a:p>
            <a:pPr lvl="1"/>
            <a:r>
              <a:rPr lang="en-US" dirty="0"/>
              <a:t>Overcoming lower commission rates by being easier to sell, such that it demands less sales time (i.e. cut costs).</a:t>
            </a:r>
          </a:p>
          <a:p>
            <a:pPr lvl="1"/>
            <a:r>
              <a:rPr lang="en-US" dirty="0"/>
              <a:t>Establishing the sales agent in a growing product category, to contribute to future profits.</a:t>
            </a:r>
          </a:p>
          <a:p>
            <a:pPr lvl="1"/>
            <a:r>
              <a:rPr lang="en-US" dirty="0"/>
              <a:t>Increasing overall sales synergy and spurring sales of other products in the agent’s portfolio. </a:t>
            </a:r>
          </a:p>
        </p:txBody>
      </p:sp>
      <p:sp>
        <p:nvSpPr>
          <p:cNvPr id="5" name="Slide Number Placeholder 4">
            <a:extLst>
              <a:ext uri="{FF2B5EF4-FFF2-40B4-BE49-F238E27FC236}">
                <a16:creationId xmlns:a16="http://schemas.microsoft.com/office/drawing/2014/main" id="{7A6B6668-E5DF-42A5-9315-0A3F3ABAA4B5}"/>
              </a:ext>
            </a:extLst>
          </p:cNvPr>
          <p:cNvSpPr>
            <a:spLocks noGrp="1"/>
          </p:cNvSpPr>
          <p:nvPr>
            <p:ph type="sldNum" sz="quarter" idx="12"/>
          </p:nvPr>
        </p:nvSpPr>
        <p:spPr/>
        <p:txBody>
          <a:bodyPr/>
          <a:lstStyle/>
          <a:p>
            <a:fld id="{606C48AC-5425-9447-80A6-7CD23CC5D020}" type="slidenum">
              <a:rPr lang="en-US" smtClean="0"/>
              <a:pPr/>
              <a:t>50</a:t>
            </a:fld>
            <a:endParaRPr lang="en-US" dirty="0"/>
          </a:p>
        </p:txBody>
      </p:sp>
      <p:sp>
        <p:nvSpPr>
          <p:cNvPr id="6" name="TextBox 5">
            <a:extLst>
              <a:ext uri="{FF2B5EF4-FFF2-40B4-BE49-F238E27FC236}">
                <a16:creationId xmlns:a16="http://schemas.microsoft.com/office/drawing/2014/main" id="{8686B104-F183-447B-BEF8-1B48E81E6717}"/>
              </a:ext>
            </a:extLst>
          </p:cNvPr>
          <p:cNvSpPr txBox="1"/>
          <p:nvPr/>
        </p:nvSpPr>
        <p:spPr>
          <a:xfrm>
            <a:off x="771525" y="5496233"/>
            <a:ext cx="7600950" cy="1021556"/>
          </a:xfrm>
          <a:prstGeom prst="roundRect">
            <a:avLst/>
          </a:prstGeom>
          <a:effectLst>
            <a:innerShdw blurRad="63500" dist="50800" dir="27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latin typeface="Times New Roman Regular" charset="0"/>
              </a:rPr>
              <a:t>Independent agencies respond to indirect, risk-oriented arguments. A principal should try to convince its agents that sales of products are not unpredictable but rather can be accurately forecasted. </a:t>
            </a:r>
          </a:p>
        </p:txBody>
      </p:sp>
    </p:spTree>
    <p:extLst>
      <p:ext uri="{BB962C8B-B14F-4D97-AF65-F5344CB8AC3E}">
        <p14:creationId xmlns:p14="http://schemas.microsoft.com/office/powerpoint/2010/main" val="2004750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B27F-9CF4-422B-9715-171B9C9342F2}"/>
              </a:ext>
            </a:extLst>
          </p:cNvPr>
          <p:cNvSpPr>
            <a:spLocks noGrp="1"/>
          </p:cNvSpPr>
          <p:nvPr>
            <p:ph type="title"/>
          </p:nvPr>
        </p:nvSpPr>
        <p:spPr>
          <a:xfrm>
            <a:off x="372461" y="165538"/>
            <a:ext cx="7797662" cy="1151965"/>
          </a:xfrm>
        </p:spPr>
        <p:txBody>
          <a:bodyPr>
            <a:noAutofit/>
          </a:bodyPr>
          <a:lstStyle/>
          <a:p>
            <a:pPr algn="ctr"/>
            <a:r>
              <a:rPr lang="en-US" sz="2400" b="1" dirty="0">
                <a:solidFill>
                  <a:schemeClr val="accent1"/>
                </a:solidFill>
              </a:rPr>
              <a:t>Approaches to conflict management and resolution: Omni-channel vs. Multi-channel</a:t>
            </a:r>
          </a:p>
        </p:txBody>
      </p:sp>
      <p:sp>
        <p:nvSpPr>
          <p:cNvPr id="3" name="Content Placeholder 2">
            <a:extLst>
              <a:ext uri="{FF2B5EF4-FFF2-40B4-BE49-F238E27FC236}">
                <a16:creationId xmlns:a16="http://schemas.microsoft.com/office/drawing/2014/main" id="{1416797A-0FED-40E9-B956-7FFB79703441}"/>
              </a:ext>
            </a:extLst>
          </p:cNvPr>
          <p:cNvSpPr>
            <a:spLocks noGrp="1"/>
          </p:cNvSpPr>
          <p:nvPr>
            <p:ph idx="1"/>
          </p:nvPr>
        </p:nvSpPr>
        <p:spPr>
          <a:xfrm>
            <a:off x="514351" y="1317504"/>
            <a:ext cx="7797662" cy="4057082"/>
          </a:xfrm>
        </p:spPr>
        <p:txBody>
          <a:bodyPr>
            <a:normAutofit fontScale="70000" lnSpcReduction="20000"/>
          </a:bodyPr>
          <a:lstStyle/>
          <a:p>
            <a:pPr marL="0" indent="0">
              <a:buNone/>
            </a:pPr>
            <a:r>
              <a:rPr lang="en-US" dirty="0"/>
              <a:t>Because the distinct entities in an </a:t>
            </a:r>
            <a:r>
              <a:rPr lang="en-US" b="1" dirty="0"/>
              <a:t>omni-channel</a:t>
            </a:r>
            <a:r>
              <a:rPr lang="en-US" i="1" dirty="0"/>
              <a:t> </a:t>
            </a:r>
            <a:r>
              <a:rPr lang="en-US" dirty="0"/>
              <a:t>try to coordinate their activities to deliver a seamless experience to the end user, conflict is inevitable. </a:t>
            </a:r>
            <a:r>
              <a:rPr lang="en-US" i="1" dirty="0"/>
              <a:t>Much of this conflict is likely to be functional</a:t>
            </a:r>
            <a:r>
              <a:rPr lang="en-US" dirty="0"/>
              <a:t>. </a:t>
            </a:r>
          </a:p>
          <a:p>
            <a:pPr marL="342900" lvl="1" indent="0">
              <a:buNone/>
            </a:pPr>
            <a:r>
              <a:rPr lang="en-US" dirty="0"/>
              <a:t>Interdependence and commitment are greater since coordination and teamwork is necessary for a seamless experience</a:t>
            </a:r>
          </a:p>
          <a:p>
            <a:pPr marL="0" indent="0">
              <a:buNone/>
            </a:pPr>
            <a:r>
              <a:rPr lang="en-US" dirty="0"/>
              <a:t>In contrast, </a:t>
            </a:r>
            <a:r>
              <a:rPr lang="en-US" i="1" dirty="0"/>
              <a:t>conflict in </a:t>
            </a:r>
            <a:r>
              <a:rPr lang="en-US" b="1" i="1" dirty="0"/>
              <a:t>multi-channel</a:t>
            </a:r>
            <a:r>
              <a:rPr lang="en-US" i="1" dirty="0"/>
              <a:t> settings may be more dysfunctional</a:t>
            </a:r>
            <a:r>
              <a:rPr lang="en-US" dirty="0"/>
              <a:t>; these parties are concerned about cannibalization and confront frustrated end-users, confused by the separate offerings in the various channels (e.g. promotions offered in one channel and not the other).</a:t>
            </a:r>
          </a:p>
          <a:p>
            <a:pPr marL="342900" lvl="1" indent="0">
              <a:buNone/>
            </a:pPr>
            <a:r>
              <a:rPr lang="en-US" dirty="0"/>
              <a:t>Interdependence and commitment diminish because parties have little motive to synchronize their offerings</a:t>
            </a:r>
          </a:p>
          <a:p>
            <a:pPr marL="342900" lvl="1" indent="0">
              <a:buNone/>
            </a:pPr>
            <a:r>
              <a:rPr lang="en-US" dirty="0"/>
              <a:t>Expect less functional conflict and knowledge sharing – destructive conflict is likely</a:t>
            </a:r>
          </a:p>
          <a:p>
            <a:pPr marL="0" indent="0">
              <a:buNone/>
            </a:pPr>
            <a:r>
              <a:rPr lang="en-US" i="1" dirty="0"/>
              <a:t>Figure 5.3. compares this relational landscape.</a:t>
            </a:r>
          </a:p>
        </p:txBody>
      </p:sp>
    </p:spTree>
    <p:extLst>
      <p:ext uri="{BB962C8B-B14F-4D97-AF65-F5344CB8AC3E}">
        <p14:creationId xmlns:p14="http://schemas.microsoft.com/office/powerpoint/2010/main" val="2464176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27" y="5352794"/>
            <a:ext cx="8544560" cy="276999"/>
          </a:xfrm>
          <a:prstGeom prst="rect">
            <a:avLst/>
          </a:prstGeom>
          <a:noFill/>
        </p:spPr>
        <p:txBody>
          <a:bodyPr wrap="square" rtlCol="0">
            <a:spAutoFit/>
          </a:bodyPr>
          <a:lstStyle/>
          <a:p>
            <a:r>
              <a:rPr lang="en-US" sz="1200" b="1" dirty="0">
                <a:latin typeface="Cambria" charset="0"/>
                <a:ea typeface="Cambria" charset="0"/>
                <a:cs typeface="Cambria" charset="0"/>
              </a:rPr>
              <a:t>Figure 5.3 </a:t>
            </a:r>
            <a:r>
              <a:rPr lang="en-US" sz="1200" dirty="0">
                <a:latin typeface="Cambria" charset="0"/>
                <a:ea typeface="Cambria" charset="0"/>
                <a:cs typeface="Cambria" charset="0"/>
              </a:rPr>
              <a:t>The Relational Landscape in Omni-Channel Versus Multi-Channel Settings</a:t>
            </a:r>
          </a:p>
        </p:txBody>
      </p:sp>
      <p:sp>
        <p:nvSpPr>
          <p:cNvPr id="2" name="Oval 1"/>
          <p:cNvSpPr/>
          <p:nvPr/>
        </p:nvSpPr>
        <p:spPr>
          <a:xfrm>
            <a:off x="3778743" y="4117595"/>
            <a:ext cx="1402187" cy="1255437"/>
          </a:xfrm>
          <a:prstGeom prst="ellipse">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Times New Roman Regular" charset="0"/>
              </a:rPr>
              <a:t>Functional Conflict</a:t>
            </a:r>
          </a:p>
        </p:txBody>
      </p:sp>
      <p:sp>
        <p:nvSpPr>
          <p:cNvPr id="3" name="Rounded Rectangle 2"/>
          <p:cNvSpPr/>
          <p:nvPr/>
        </p:nvSpPr>
        <p:spPr>
          <a:xfrm>
            <a:off x="434464" y="2478103"/>
            <a:ext cx="1207394" cy="589208"/>
          </a:xfrm>
          <a:prstGeom prst="roundRect">
            <a:avLst/>
          </a:prstGeom>
          <a:solidFill>
            <a:srgbClr val="B9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ysClr val="windowText" lastClr="000000"/>
                </a:solidFill>
                <a:latin typeface="Cambria" charset="0"/>
                <a:ea typeface="Cambria" charset="0"/>
                <a:cs typeface="Cambria" charset="0"/>
              </a:rPr>
              <a:t>Omni-Channel</a:t>
            </a:r>
          </a:p>
        </p:txBody>
      </p:sp>
      <p:cxnSp>
        <p:nvCxnSpPr>
          <p:cNvPr id="6" name="Straight Connector 5"/>
          <p:cNvCxnSpPr>
            <a:cxnSpLocks/>
          </p:cNvCxnSpPr>
          <p:nvPr/>
        </p:nvCxnSpPr>
        <p:spPr>
          <a:xfrm>
            <a:off x="531055" y="3067311"/>
            <a:ext cx="3247688" cy="16780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682149" y="942969"/>
            <a:ext cx="1570307" cy="570475"/>
          </a:xfrm>
          <a:prstGeom prst="roundRect">
            <a:avLst/>
          </a:prstGeom>
          <a:solidFill>
            <a:srgbClr val="B9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ysClr val="windowText" lastClr="000000"/>
                </a:solidFill>
                <a:latin typeface="Cambria" charset="0"/>
                <a:ea typeface="Cambria" charset="0"/>
                <a:cs typeface="Cambria" charset="0"/>
              </a:rPr>
              <a:t>Interdependence</a:t>
            </a:r>
          </a:p>
        </p:txBody>
      </p:sp>
      <p:cxnSp>
        <p:nvCxnSpPr>
          <p:cNvPr id="10" name="Straight Arrow Connector 9"/>
          <p:cNvCxnSpPr>
            <a:cxnSpLocks/>
            <a:endCxn id="8" idx="1"/>
          </p:cNvCxnSpPr>
          <p:nvPr/>
        </p:nvCxnSpPr>
        <p:spPr>
          <a:xfrm flipV="1">
            <a:off x="820022" y="1228207"/>
            <a:ext cx="2862127" cy="12346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7754493" y="2480919"/>
            <a:ext cx="1207394" cy="589208"/>
          </a:xfrm>
          <a:prstGeom prst="roundRect">
            <a:avLst/>
          </a:prstGeom>
          <a:solidFill>
            <a:srgbClr val="B9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ysClr val="windowText" lastClr="000000"/>
                </a:solidFill>
                <a:latin typeface="Cambria" charset="0"/>
                <a:ea typeface="Cambria" charset="0"/>
                <a:cs typeface="Cambria" charset="0"/>
              </a:rPr>
              <a:t>Multi-Channel</a:t>
            </a:r>
          </a:p>
        </p:txBody>
      </p:sp>
      <p:cxnSp>
        <p:nvCxnSpPr>
          <p:cNvPr id="15" name="Straight Arrow Connector 14"/>
          <p:cNvCxnSpPr>
            <a:cxnSpLocks/>
            <a:stCxn id="13" idx="0"/>
            <a:endCxn id="8" idx="3"/>
          </p:cNvCxnSpPr>
          <p:nvPr/>
        </p:nvCxnSpPr>
        <p:spPr>
          <a:xfrm flipH="1" flipV="1">
            <a:off x="5252456" y="1228207"/>
            <a:ext cx="3105734" cy="12527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768883" y="3305681"/>
            <a:ext cx="1459740" cy="570475"/>
          </a:xfrm>
          <a:prstGeom prst="roundRect">
            <a:avLst/>
          </a:prstGeom>
          <a:solidFill>
            <a:srgbClr val="B9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ysClr val="windowText" lastClr="000000"/>
                </a:solidFill>
                <a:latin typeface="Cambria" charset="0"/>
                <a:ea typeface="Cambria" charset="0"/>
                <a:cs typeface="Cambria" charset="0"/>
              </a:rPr>
              <a:t>Commitment</a:t>
            </a:r>
          </a:p>
        </p:txBody>
      </p:sp>
      <p:cxnSp>
        <p:nvCxnSpPr>
          <p:cNvPr id="20" name="Straight Arrow Connector 19"/>
          <p:cNvCxnSpPr>
            <a:stCxn id="13" idx="1"/>
          </p:cNvCxnSpPr>
          <p:nvPr/>
        </p:nvCxnSpPr>
        <p:spPr>
          <a:xfrm flipH="1">
            <a:off x="5252456" y="2775524"/>
            <a:ext cx="2502037" cy="8460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8" idx="1"/>
          </p:cNvCxnSpPr>
          <p:nvPr/>
        </p:nvCxnSpPr>
        <p:spPr>
          <a:xfrm>
            <a:off x="906755" y="3067311"/>
            <a:ext cx="2862128" cy="5236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 idx="6"/>
          </p:cNvCxnSpPr>
          <p:nvPr/>
        </p:nvCxnSpPr>
        <p:spPr>
          <a:xfrm flipH="1">
            <a:off x="5180930" y="3058095"/>
            <a:ext cx="3561010" cy="16872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04199" y="2453249"/>
            <a:ext cx="65" cy="207749"/>
          </a:xfrm>
          <a:prstGeom prst="rect">
            <a:avLst/>
          </a:prstGeom>
          <a:noFill/>
        </p:spPr>
        <p:txBody>
          <a:bodyPr wrap="none" lIns="0" tIns="0" rIns="0" bIns="0" rtlCol="0">
            <a:spAutoFit/>
          </a:bodyPr>
          <a:lstStyle/>
          <a:p>
            <a:endParaRPr lang="en-US" sz="1350" dirty="0">
              <a:latin typeface="Times New Roman Regular" charset="0"/>
            </a:endParaRPr>
          </a:p>
        </p:txBody>
      </p:sp>
      <p:sp>
        <p:nvSpPr>
          <p:cNvPr id="31" name="TextBox 30"/>
          <p:cNvSpPr txBox="1"/>
          <p:nvPr/>
        </p:nvSpPr>
        <p:spPr>
          <a:xfrm>
            <a:off x="2282454" y="1774415"/>
            <a:ext cx="903766" cy="276999"/>
          </a:xfrm>
          <a:prstGeom prst="rect">
            <a:avLst/>
          </a:prstGeom>
          <a:noFill/>
        </p:spPr>
        <p:txBody>
          <a:bodyPr wrap="square" rtlCol="0">
            <a:spAutoFit/>
          </a:bodyPr>
          <a:lstStyle/>
          <a:p>
            <a:r>
              <a:rPr lang="en-US" sz="1200" dirty="0">
                <a:latin typeface="Cambria" charset="0"/>
                <a:ea typeface="Cambria" charset="0"/>
                <a:cs typeface="Cambria" charset="0"/>
              </a:rPr>
              <a:t>Increases</a:t>
            </a:r>
          </a:p>
        </p:txBody>
      </p:sp>
      <p:sp>
        <p:nvSpPr>
          <p:cNvPr id="32" name="TextBox 31"/>
          <p:cNvSpPr txBox="1"/>
          <p:nvPr/>
        </p:nvSpPr>
        <p:spPr>
          <a:xfrm>
            <a:off x="2471865" y="3107399"/>
            <a:ext cx="903766" cy="276999"/>
          </a:xfrm>
          <a:prstGeom prst="rect">
            <a:avLst/>
          </a:prstGeom>
          <a:noFill/>
        </p:spPr>
        <p:txBody>
          <a:bodyPr wrap="square" rtlCol="0">
            <a:spAutoFit/>
          </a:bodyPr>
          <a:lstStyle/>
          <a:p>
            <a:r>
              <a:rPr lang="en-US" sz="1200" dirty="0">
                <a:latin typeface="Cambria" charset="0"/>
                <a:ea typeface="Cambria" charset="0"/>
                <a:cs typeface="Cambria" charset="0"/>
              </a:rPr>
              <a:t>Increases</a:t>
            </a:r>
          </a:p>
        </p:txBody>
      </p:sp>
      <p:sp>
        <p:nvSpPr>
          <p:cNvPr id="33" name="TextBox 32"/>
          <p:cNvSpPr txBox="1"/>
          <p:nvPr/>
        </p:nvSpPr>
        <p:spPr>
          <a:xfrm>
            <a:off x="1627834" y="3906185"/>
            <a:ext cx="903766" cy="276999"/>
          </a:xfrm>
          <a:prstGeom prst="rect">
            <a:avLst/>
          </a:prstGeom>
          <a:noFill/>
        </p:spPr>
        <p:txBody>
          <a:bodyPr wrap="square" rtlCol="0">
            <a:spAutoFit/>
          </a:bodyPr>
          <a:lstStyle/>
          <a:p>
            <a:r>
              <a:rPr lang="en-US" sz="1200" dirty="0">
                <a:latin typeface="Cambria" charset="0"/>
                <a:ea typeface="Cambria" charset="0"/>
                <a:cs typeface="Cambria" charset="0"/>
              </a:rPr>
              <a:t>Increases</a:t>
            </a:r>
          </a:p>
        </p:txBody>
      </p:sp>
      <p:sp>
        <p:nvSpPr>
          <p:cNvPr id="38" name="TextBox 37"/>
          <p:cNvSpPr txBox="1"/>
          <p:nvPr/>
        </p:nvSpPr>
        <p:spPr>
          <a:xfrm>
            <a:off x="5598745" y="1611627"/>
            <a:ext cx="892946" cy="276999"/>
          </a:xfrm>
          <a:prstGeom prst="rect">
            <a:avLst/>
          </a:prstGeom>
          <a:noFill/>
        </p:spPr>
        <p:txBody>
          <a:bodyPr wrap="square" rtlCol="0">
            <a:spAutoFit/>
          </a:bodyPr>
          <a:lstStyle/>
          <a:p>
            <a:r>
              <a:rPr lang="en-US" sz="1200" dirty="0">
                <a:latin typeface="Cambria" charset="0"/>
                <a:ea typeface="Cambria" charset="0"/>
                <a:cs typeface="Cambria" charset="0"/>
              </a:rPr>
              <a:t>Decreases</a:t>
            </a:r>
          </a:p>
        </p:txBody>
      </p:sp>
      <p:sp>
        <p:nvSpPr>
          <p:cNvPr id="40" name="TextBox 39"/>
          <p:cNvSpPr txBox="1"/>
          <p:nvPr/>
        </p:nvSpPr>
        <p:spPr>
          <a:xfrm>
            <a:off x="5598745" y="3049222"/>
            <a:ext cx="892946" cy="276999"/>
          </a:xfrm>
          <a:prstGeom prst="rect">
            <a:avLst/>
          </a:prstGeom>
          <a:noFill/>
        </p:spPr>
        <p:txBody>
          <a:bodyPr wrap="square" rtlCol="0">
            <a:spAutoFit/>
          </a:bodyPr>
          <a:lstStyle/>
          <a:p>
            <a:r>
              <a:rPr lang="en-US" sz="1200" dirty="0">
                <a:latin typeface="Cambria" charset="0"/>
                <a:ea typeface="Cambria" charset="0"/>
                <a:cs typeface="Cambria" charset="0"/>
              </a:rPr>
              <a:t>Decreases</a:t>
            </a:r>
          </a:p>
        </p:txBody>
      </p:sp>
      <p:sp>
        <p:nvSpPr>
          <p:cNvPr id="42" name="TextBox 41"/>
          <p:cNvSpPr txBox="1"/>
          <p:nvPr/>
        </p:nvSpPr>
        <p:spPr>
          <a:xfrm>
            <a:off x="6754940" y="3901704"/>
            <a:ext cx="892946" cy="276999"/>
          </a:xfrm>
          <a:prstGeom prst="rect">
            <a:avLst/>
          </a:prstGeom>
          <a:noFill/>
        </p:spPr>
        <p:txBody>
          <a:bodyPr wrap="square" rtlCol="0">
            <a:spAutoFit/>
          </a:bodyPr>
          <a:lstStyle/>
          <a:p>
            <a:r>
              <a:rPr lang="en-US" sz="1200" dirty="0">
                <a:latin typeface="Cambria" charset="0"/>
                <a:ea typeface="Cambria" charset="0"/>
                <a:cs typeface="Cambria" charset="0"/>
              </a:rPr>
              <a:t>Decreases</a:t>
            </a:r>
          </a:p>
        </p:txBody>
      </p:sp>
    </p:spTree>
    <p:extLst>
      <p:ext uri="{BB962C8B-B14F-4D97-AF65-F5344CB8AC3E}">
        <p14:creationId xmlns:p14="http://schemas.microsoft.com/office/powerpoint/2010/main" val="645817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6CC0-B35C-4BD6-ACD4-7720405D875F}"/>
              </a:ext>
            </a:extLst>
          </p:cNvPr>
          <p:cNvSpPr>
            <a:spLocks noGrp="1"/>
          </p:cNvSpPr>
          <p:nvPr>
            <p:ph type="title"/>
          </p:nvPr>
        </p:nvSpPr>
        <p:spPr>
          <a:xfrm>
            <a:off x="388227" y="260132"/>
            <a:ext cx="7797662" cy="1151965"/>
          </a:xfrm>
        </p:spPr>
        <p:txBody>
          <a:bodyPr/>
          <a:lstStyle/>
          <a:p>
            <a:pPr algn="ctr"/>
            <a:r>
              <a:rPr lang="en-US" sz="3600" b="1" dirty="0">
                <a:solidFill>
                  <a:schemeClr val="accent1"/>
                </a:solidFill>
              </a:rPr>
              <a:t>Takeaways</a:t>
            </a:r>
          </a:p>
        </p:txBody>
      </p:sp>
      <p:sp>
        <p:nvSpPr>
          <p:cNvPr id="3" name="Content Placeholder 2">
            <a:extLst>
              <a:ext uri="{FF2B5EF4-FFF2-40B4-BE49-F238E27FC236}">
                <a16:creationId xmlns:a16="http://schemas.microsoft.com/office/drawing/2014/main" id="{F7056AF4-7803-4859-BD70-1241BD55D5A6}"/>
              </a:ext>
            </a:extLst>
          </p:cNvPr>
          <p:cNvSpPr>
            <a:spLocks noGrp="1"/>
          </p:cNvSpPr>
          <p:nvPr>
            <p:ph idx="1"/>
          </p:nvPr>
        </p:nvSpPr>
        <p:spPr>
          <a:xfrm>
            <a:off x="514351" y="1576552"/>
            <a:ext cx="7797662" cy="3798033"/>
          </a:xfrm>
        </p:spPr>
        <p:txBody>
          <a:bodyPr/>
          <a:lstStyle/>
          <a:p>
            <a:r>
              <a:rPr lang="en-US" dirty="0"/>
              <a:t>A good way to assess the true degree of conflict is to index, for each relevant issue, the</a:t>
            </a:r>
          </a:p>
          <a:p>
            <a:pPr lvl="1"/>
            <a:r>
              <a:rPr lang="en-US" dirty="0"/>
              <a:t>Frequency of disagreement</a:t>
            </a:r>
          </a:p>
          <a:p>
            <a:pPr lvl="1"/>
            <a:r>
              <a:rPr lang="en-US" dirty="0"/>
              <a:t>Intensity of disagreement</a:t>
            </a:r>
          </a:p>
          <a:p>
            <a:pPr lvl="1"/>
            <a:r>
              <a:rPr lang="en-US" dirty="0"/>
              <a:t>Importance of the issue</a:t>
            </a:r>
          </a:p>
          <a:p>
            <a:pPr marL="457200" lvl="1" indent="0">
              <a:buNone/>
            </a:pPr>
            <a:r>
              <a:rPr lang="en-US" dirty="0"/>
              <a:t>If any element is low, the issue is not a real source of conflict.</a:t>
            </a:r>
          </a:p>
        </p:txBody>
      </p:sp>
    </p:spTree>
    <p:extLst>
      <p:ext uri="{BB962C8B-B14F-4D97-AF65-F5344CB8AC3E}">
        <p14:creationId xmlns:p14="http://schemas.microsoft.com/office/powerpoint/2010/main" val="3721938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6CC0-B35C-4BD6-ACD4-7720405D875F}"/>
              </a:ext>
            </a:extLst>
          </p:cNvPr>
          <p:cNvSpPr>
            <a:spLocks noGrp="1"/>
          </p:cNvSpPr>
          <p:nvPr>
            <p:ph type="title"/>
          </p:nvPr>
        </p:nvSpPr>
        <p:spPr>
          <a:xfrm>
            <a:off x="514351" y="144074"/>
            <a:ext cx="7797662" cy="1151965"/>
          </a:xfrm>
        </p:spPr>
        <p:txBody>
          <a:bodyPr/>
          <a:lstStyle/>
          <a:p>
            <a:pPr algn="ctr"/>
            <a:r>
              <a:rPr lang="en-US" b="1" dirty="0">
                <a:solidFill>
                  <a:schemeClr val="accent1"/>
                </a:solidFill>
              </a:rPr>
              <a:t>Takeaways</a:t>
            </a:r>
          </a:p>
        </p:txBody>
      </p:sp>
      <p:sp>
        <p:nvSpPr>
          <p:cNvPr id="3" name="Content Placeholder 2">
            <a:extLst>
              <a:ext uri="{FF2B5EF4-FFF2-40B4-BE49-F238E27FC236}">
                <a16:creationId xmlns:a16="http://schemas.microsoft.com/office/drawing/2014/main" id="{F7056AF4-7803-4859-BD70-1241BD55D5A6}"/>
              </a:ext>
            </a:extLst>
          </p:cNvPr>
          <p:cNvSpPr>
            <a:spLocks noGrp="1"/>
          </p:cNvSpPr>
          <p:nvPr>
            <p:ph idx="1"/>
          </p:nvPr>
        </p:nvSpPr>
        <p:spPr/>
        <p:txBody>
          <a:bodyPr/>
          <a:lstStyle/>
          <a:p>
            <a:r>
              <a:rPr lang="en-US" dirty="0"/>
              <a:t>Conflict is inevitable in marketing channels because of their </a:t>
            </a:r>
          </a:p>
          <a:p>
            <a:pPr lvl="1"/>
            <a:r>
              <a:rPr lang="en-US" dirty="0"/>
              <a:t>Built in viewpoints and goal differences</a:t>
            </a:r>
          </a:p>
          <a:p>
            <a:pPr lvl="1"/>
            <a:r>
              <a:rPr lang="en-US" dirty="0"/>
              <a:t>Perceptual variations, which arise because channel members see different pieces of the channel environment</a:t>
            </a:r>
          </a:p>
          <a:p>
            <a:pPr lvl="1"/>
            <a:r>
              <a:rPr lang="en-US" dirty="0"/>
              <a:t>Clashes over domains (roles, responsibilities, territories)</a:t>
            </a:r>
          </a:p>
        </p:txBody>
      </p:sp>
    </p:spTree>
    <p:extLst>
      <p:ext uri="{BB962C8B-B14F-4D97-AF65-F5344CB8AC3E}">
        <p14:creationId xmlns:p14="http://schemas.microsoft.com/office/powerpoint/2010/main" val="564380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6CC0-B35C-4BD6-ACD4-7720405D875F}"/>
              </a:ext>
            </a:extLst>
          </p:cNvPr>
          <p:cNvSpPr>
            <a:spLocks noGrp="1"/>
          </p:cNvSpPr>
          <p:nvPr>
            <p:ph type="title"/>
          </p:nvPr>
        </p:nvSpPr>
        <p:spPr>
          <a:xfrm>
            <a:off x="514351" y="0"/>
            <a:ext cx="7797662" cy="1151965"/>
          </a:xfrm>
        </p:spPr>
        <p:txBody>
          <a:bodyPr/>
          <a:lstStyle/>
          <a:p>
            <a:pPr algn="ctr"/>
            <a:r>
              <a:rPr lang="en-US" b="1" dirty="0">
                <a:solidFill>
                  <a:schemeClr val="accent1"/>
                </a:solidFill>
              </a:rPr>
              <a:t>Takeaways</a:t>
            </a:r>
          </a:p>
        </p:txBody>
      </p:sp>
      <p:sp>
        <p:nvSpPr>
          <p:cNvPr id="3" name="Content Placeholder 2">
            <a:extLst>
              <a:ext uri="{FF2B5EF4-FFF2-40B4-BE49-F238E27FC236}">
                <a16:creationId xmlns:a16="http://schemas.microsoft.com/office/drawing/2014/main" id="{F7056AF4-7803-4859-BD70-1241BD55D5A6}"/>
              </a:ext>
            </a:extLst>
          </p:cNvPr>
          <p:cNvSpPr>
            <a:spLocks noGrp="1"/>
          </p:cNvSpPr>
          <p:nvPr>
            <p:ph idx="1"/>
          </p:nvPr>
        </p:nvSpPr>
        <p:spPr>
          <a:xfrm>
            <a:off x="514351" y="926757"/>
            <a:ext cx="7797662" cy="5245441"/>
          </a:xfrm>
        </p:spPr>
        <p:txBody>
          <a:bodyPr/>
          <a:lstStyle/>
          <a:p>
            <a:r>
              <a:rPr lang="en-US" dirty="0"/>
              <a:t>Domain conflict is especially prominent in multi-channel situations, which demand creative solutions, such as communication, concession, compensation, win-win approaches, product differentiation, or acceptance.</a:t>
            </a:r>
          </a:p>
          <a:p>
            <a:r>
              <a:rPr lang="en-US" dirty="0"/>
              <a:t>Gray markets are growing rapidly, because both upstream and downstream channel members have reasons to permit them, regardless of their complaints.</a:t>
            </a:r>
          </a:p>
        </p:txBody>
      </p:sp>
    </p:spTree>
    <p:extLst>
      <p:ext uri="{BB962C8B-B14F-4D97-AF65-F5344CB8AC3E}">
        <p14:creationId xmlns:p14="http://schemas.microsoft.com/office/powerpoint/2010/main" val="2427651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6CC0-B35C-4BD6-ACD4-7720405D875F}"/>
              </a:ext>
            </a:extLst>
          </p:cNvPr>
          <p:cNvSpPr>
            <a:spLocks noGrp="1"/>
          </p:cNvSpPr>
          <p:nvPr>
            <p:ph type="title"/>
          </p:nvPr>
        </p:nvSpPr>
        <p:spPr>
          <a:xfrm>
            <a:off x="514351" y="144074"/>
            <a:ext cx="7797662" cy="1151965"/>
          </a:xfrm>
        </p:spPr>
        <p:txBody>
          <a:bodyPr/>
          <a:lstStyle/>
          <a:p>
            <a:pPr algn="ctr"/>
            <a:r>
              <a:rPr lang="en-US" b="1" dirty="0">
                <a:solidFill>
                  <a:schemeClr val="accent1"/>
                </a:solidFill>
              </a:rPr>
              <a:t>Takeaways</a:t>
            </a:r>
          </a:p>
        </p:txBody>
      </p:sp>
      <p:sp>
        <p:nvSpPr>
          <p:cNvPr id="3" name="Content Placeholder 2">
            <a:extLst>
              <a:ext uri="{FF2B5EF4-FFF2-40B4-BE49-F238E27FC236}">
                <a16:creationId xmlns:a16="http://schemas.microsoft.com/office/drawing/2014/main" id="{F7056AF4-7803-4859-BD70-1241BD55D5A6}"/>
              </a:ext>
            </a:extLst>
          </p:cNvPr>
          <p:cNvSpPr>
            <a:spLocks noGrp="1"/>
          </p:cNvSpPr>
          <p:nvPr>
            <p:ph idx="1"/>
          </p:nvPr>
        </p:nvSpPr>
        <p:spPr/>
        <p:txBody>
          <a:bodyPr>
            <a:normAutofit fontScale="92500" lnSpcReduction="10000"/>
          </a:bodyPr>
          <a:lstStyle/>
          <a:p>
            <a:r>
              <a:rPr lang="en-US" dirty="0"/>
              <a:t>Institutionalized mechanisms to contain conflict early include information-intensive strategies and the use of third parties.</a:t>
            </a:r>
          </a:p>
          <a:p>
            <a:r>
              <a:rPr lang="en-US" dirty="0"/>
              <a:t>Conflict also can be resolved through economic incentives, which should be less visible, combine with good communication, and encourage channel members to make some investment</a:t>
            </a:r>
          </a:p>
          <a:p>
            <a:r>
              <a:rPr lang="en-US" dirty="0"/>
              <a:t>Conflict can be more functional in omni-channel situations</a:t>
            </a:r>
          </a:p>
        </p:txBody>
      </p:sp>
    </p:spTree>
    <p:extLst>
      <p:ext uri="{BB962C8B-B14F-4D97-AF65-F5344CB8AC3E}">
        <p14:creationId xmlns:p14="http://schemas.microsoft.com/office/powerpoint/2010/main" val="346093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586" y="197070"/>
            <a:ext cx="7797662" cy="1151965"/>
          </a:xfrm>
        </p:spPr>
        <p:txBody>
          <a:bodyPr/>
          <a:lstStyle/>
          <a:p>
            <a:pPr algn="ctr"/>
            <a:r>
              <a:rPr lang="en-US" b="1" dirty="0">
                <a:solidFill>
                  <a:schemeClr val="accent1"/>
                </a:solidFill>
              </a:rPr>
              <a:t>Agenda</a:t>
            </a:r>
          </a:p>
        </p:txBody>
      </p:sp>
      <p:sp>
        <p:nvSpPr>
          <p:cNvPr id="3" name="Content Placeholder 2"/>
          <p:cNvSpPr>
            <a:spLocks noGrp="1"/>
          </p:cNvSpPr>
          <p:nvPr>
            <p:ph idx="1"/>
          </p:nvPr>
        </p:nvSpPr>
        <p:spPr>
          <a:xfrm>
            <a:off x="565586" y="1470591"/>
            <a:ext cx="8354173" cy="3470526"/>
          </a:xfrm>
        </p:spPr>
        <p:txBody>
          <a:bodyPr>
            <a:noAutofit/>
          </a:bodyPr>
          <a:lstStyle/>
          <a:p>
            <a:r>
              <a:rPr lang="en-US" dirty="0"/>
              <a:t>Learning Objectives</a:t>
            </a:r>
          </a:p>
          <a:p>
            <a:r>
              <a:rPr lang="en-US" dirty="0"/>
              <a:t>Introduction to Channel Conflict</a:t>
            </a:r>
          </a:p>
          <a:p>
            <a:r>
              <a:rPr lang="en-US" dirty="0">
                <a:solidFill>
                  <a:schemeClr val="accent1"/>
                </a:solidFill>
              </a:rPr>
              <a:t>The Nature of Channel Conflict</a:t>
            </a:r>
          </a:p>
          <a:p>
            <a:r>
              <a:rPr lang="en-US" dirty="0"/>
              <a:t>Consequences of Conflict</a:t>
            </a:r>
          </a:p>
          <a:p>
            <a:r>
              <a:rPr lang="en-US" dirty="0"/>
              <a:t>Major Sources of Conflicts in Channels</a:t>
            </a:r>
          </a:p>
          <a:p>
            <a:r>
              <a:rPr lang="en-US" dirty="0"/>
              <a:t>Conflict Resolution Strategies</a:t>
            </a:r>
          </a:p>
          <a:p>
            <a:r>
              <a:rPr lang="en-US" dirty="0"/>
              <a:t>Take-Aways</a:t>
            </a:r>
          </a:p>
        </p:txBody>
      </p:sp>
    </p:spTree>
    <p:extLst>
      <p:ext uri="{BB962C8B-B14F-4D97-AF65-F5344CB8AC3E}">
        <p14:creationId xmlns:p14="http://schemas.microsoft.com/office/powerpoint/2010/main" val="113290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586" y="182983"/>
            <a:ext cx="7937579" cy="1151965"/>
          </a:xfrm>
        </p:spPr>
        <p:txBody>
          <a:bodyPr/>
          <a:lstStyle/>
          <a:p>
            <a:pPr algn="ctr"/>
            <a:r>
              <a:rPr lang="en-US" sz="3600" b="1" dirty="0">
                <a:solidFill>
                  <a:schemeClr val="accent1"/>
                </a:solidFill>
              </a:rPr>
              <a:t>The nature of Channel Conflict</a:t>
            </a:r>
          </a:p>
        </p:txBody>
      </p:sp>
      <p:sp>
        <p:nvSpPr>
          <p:cNvPr id="6" name="Rounded Rectangle 5">
            <a:extLst>
              <a:ext uri="{FF2B5EF4-FFF2-40B4-BE49-F238E27FC236}">
                <a16:creationId xmlns:a16="http://schemas.microsoft.com/office/drawing/2014/main" id="{B3473F46-5849-4FB7-A4DC-2357DA57AF0F}"/>
              </a:ext>
            </a:extLst>
          </p:cNvPr>
          <p:cNvSpPr/>
          <p:nvPr/>
        </p:nvSpPr>
        <p:spPr>
          <a:xfrm>
            <a:off x="565586" y="2927289"/>
            <a:ext cx="7690378" cy="12377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2"/>
                </a:solidFill>
                <a:latin typeface="Times New Roman Regular" charset="0"/>
              </a:rPr>
              <a:t>Some conflict can actually strengthen and improve the channel – as long as the channel manager deals with it effectively and appropriately.</a:t>
            </a:r>
          </a:p>
        </p:txBody>
      </p:sp>
    </p:spTree>
    <p:extLst>
      <p:ext uri="{BB962C8B-B14F-4D97-AF65-F5344CB8AC3E}">
        <p14:creationId xmlns:p14="http://schemas.microsoft.com/office/powerpoint/2010/main" val="42511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71" y="349596"/>
            <a:ext cx="7556313" cy="803691"/>
          </a:xfrm>
        </p:spPr>
        <p:txBody>
          <a:bodyPr>
            <a:normAutofit/>
          </a:bodyPr>
          <a:lstStyle/>
          <a:p>
            <a:pPr algn="ctr"/>
            <a:r>
              <a:rPr lang="en-US" sz="4000" b="1" dirty="0">
                <a:solidFill>
                  <a:schemeClr val="accent1"/>
                </a:solidFill>
              </a:rPr>
              <a:t>Types of Conflict</a:t>
            </a:r>
          </a:p>
        </p:txBody>
      </p:sp>
      <p:sp>
        <p:nvSpPr>
          <p:cNvPr id="3" name="Content Placeholder 2"/>
          <p:cNvSpPr>
            <a:spLocks noGrp="1"/>
          </p:cNvSpPr>
          <p:nvPr>
            <p:ph idx="1"/>
          </p:nvPr>
        </p:nvSpPr>
        <p:spPr>
          <a:xfrm>
            <a:off x="321867" y="751442"/>
            <a:ext cx="8436188" cy="5504362"/>
          </a:xfrm>
        </p:spPr>
        <p:txBody>
          <a:bodyPr>
            <a:normAutofit/>
          </a:bodyPr>
          <a:lstStyle/>
          <a:p>
            <a:pPr marL="0" indent="0">
              <a:buNone/>
            </a:pPr>
            <a:r>
              <a:rPr lang="en-US" sz="1300" b="1" dirty="0"/>
              <a:t>Conflict implies incompatibility at some level.</a:t>
            </a:r>
          </a:p>
          <a:p>
            <a:r>
              <a:rPr lang="en-US" sz="1300" b="1" dirty="0"/>
              <a:t>Latent conflict </a:t>
            </a:r>
            <a:r>
              <a:rPr lang="en-US" sz="1300" dirty="0"/>
              <a:t>describes the inevitable collision between channel members that pursue their own separate goals, strive to maintain their autonomy, and compete for limited resources.</a:t>
            </a:r>
          </a:p>
          <a:p>
            <a:r>
              <a:rPr lang="en-US" sz="1300" b="1" dirty="0"/>
              <a:t>Perceived conflict </a:t>
            </a:r>
            <a:r>
              <a:rPr lang="en-US" sz="1300" dirty="0"/>
              <a:t>arises as soon as a member senses any opposition: viewpoints, perceptions, sentiments, interests, or intentions. </a:t>
            </a:r>
          </a:p>
          <a:p>
            <a:r>
              <a:rPr lang="en-US" sz="1300" b="1" dirty="0"/>
              <a:t>Felt (or affective) conflict </a:t>
            </a:r>
            <a:r>
              <a:rPr lang="en-US" sz="1300" dirty="0"/>
              <a:t>arises as when emotions enter the picture and can escalate into manifest conflict.</a:t>
            </a:r>
          </a:p>
          <a:p>
            <a:pPr lvl="1"/>
            <a:r>
              <a:rPr lang="en-US" sz="1300" dirty="0"/>
              <a:t>Individual players start mentioning conflict in the channel, as a result of negative emotions they experience (tension, anxiety, anger, frustration, and hostility).</a:t>
            </a:r>
          </a:p>
          <a:p>
            <a:pPr lvl="1"/>
            <a:r>
              <a:rPr lang="en-US" sz="1300" dirty="0"/>
              <a:t>Organizational members personalize their differences (i.e. “That company is so rude. It does not care how I feel.”)</a:t>
            </a:r>
          </a:p>
          <a:p>
            <a:r>
              <a:rPr lang="en-US" sz="1300" b="1" dirty="0"/>
              <a:t>Manifest conflict </a:t>
            </a:r>
            <a:r>
              <a:rPr lang="en-US" sz="1300" dirty="0"/>
              <a:t>is expressed visibly through behaviors (i.e. blocking each other’s initiatives or goal achievement, withdrawing support)</a:t>
            </a:r>
          </a:p>
          <a:p>
            <a:pPr marL="228600" lvl="1" indent="0">
              <a:buNone/>
            </a:pPr>
            <a:endParaRPr lang="en-US" sz="1300" dirty="0"/>
          </a:p>
        </p:txBody>
      </p:sp>
    </p:spTree>
    <p:extLst>
      <p:ext uri="{BB962C8B-B14F-4D97-AF65-F5344CB8AC3E}">
        <p14:creationId xmlns:p14="http://schemas.microsoft.com/office/powerpoint/2010/main" val="375791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60" y="486002"/>
            <a:ext cx="7638327" cy="803691"/>
          </a:xfrm>
        </p:spPr>
        <p:txBody>
          <a:bodyPr>
            <a:noAutofit/>
          </a:bodyPr>
          <a:lstStyle/>
          <a:p>
            <a:pPr algn="ctr"/>
            <a:r>
              <a:rPr lang="en-US" sz="2800" b="1" dirty="0">
                <a:solidFill>
                  <a:schemeClr val="accent1"/>
                </a:solidFill>
              </a:rPr>
              <a:t>Types of Conflict – Latent Conflict </a:t>
            </a:r>
          </a:p>
        </p:txBody>
      </p:sp>
      <p:sp>
        <p:nvSpPr>
          <p:cNvPr id="3" name="Content Placeholder 2"/>
          <p:cNvSpPr>
            <a:spLocks noGrp="1"/>
          </p:cNvSpPr>
          <p:nvPr>
            <p:ph idx="1"/>
          </p:nvPr>
        </p:nvSpPr>
        <p:spPr>
          <a:xfrm>
            <a:off x="416460" y="775252"/>
            <a:ext cx="8436188" cy="5504362"/>
          </a:xfrm>
        </p:spPr>
        <p:txBody>
          <a:bodyPr/>
          <a:lstStyle/>
          <a:p>
            <a:r>
              <a:rPr lang="en-US" sz="1400" b="1" dirty="0"/>
              <a:t>Latent conflict </a:t>
            </a:r>
            <a:r>
              <a:rPr lang="en-US" sz="1400" dirty="0"/>
              <a:t>describes the inevitable collision between channel members that pursue their own separate goals, strive to maintain their autonomy, and compete for limited resources.</a:t>
            </a:r>
          </a:p>
          <a:p>
            <a:r>
              <a:rPr lang="en-US" sz="1400" dirty="0"/>
              <a:t>Companies linked in a channel are fundamentally independent.</a:t>
            </a:r>
          </a:p>
          <a:p>
            <a:pPr lvl="1"/>
            <a:r>
              <a:rPr lang="en-US" sz="1400" dirty="0"/>
              <a:t>So ignoring one another does not get rid of latent conflict.</a:t>
            </a:r>
          </a:p>
          <a:p>
            <a:pPr lvl="1"/>
            <a:r>
              <a:rPr lang="en-US" sz="1400" dirty="0"/>
              <a:t>Organizations will focus on few latent conflicts at a time while looking over others.</a:t>
            </a:r>
          </a:p>
          <a:p>
            <a:r>
              <a:rPr lang="en-US" sz="1400" dirty="0"/>
              <a:t>The failure to account for latent conflict may become a problem if the partners develop new channel initiatives that transform the latent conflict and spark opposition from channel partners.</a:t>
            </a:r>
          </a:p>
          <a:p>
            <a:pPr marL="228600" lvl="1" indent="0">
              <a:buNone/>
            </a:pPr>
            <a:endParaRPr lang="en-US" dirty="0"/>
          </a:p>
        </p:txBody>
      </p:sp>
    </p:spTree>
    <p:extLst>
      <p:ext uri="{BB962C8B-B14F-4D97-AF65-F5344CB8AC3E}">
        <p14:creationId xmlns:p14="http://schemas.microsoft.com/office/powerpoint/2010/main" val="30137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Calibri Light"/>
        <a:ea typeface=""/>
        <a:cs typeface=""/>
      </a:majorFont>
      <a:minorFont>
        <a:latin typeface="Calibri"/>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3815</TotalTime>
  <Words>5656</Words>
  <Application>Microsoft Office PowerPoint</Application>
  <PresentationFormat>On-screen Show (4:3)</PresentationFormat>
  <Paragraphs>498</Paragraphs>
  <Slides>56</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Avenir Light</vt:lpstr>
      <vt:lpstr>Cambria</vt:lpstr>
      <vt:lpstr>Cambria Math</vt:lpstr>
      <vt:lpstr>Rockwell</vt:lpstr>
      <vt:lpstr>Times New Roman Regular</vt:lpstr>
      <vt:lpstr>Wingdings</vt:lpstr>
      <vt:lpstr>Main Event</vt:lpstr>
      <vt:lpstr>Chapter 5 Channel Conflict  </vt:lpstr>
      <vt:lpstr>Agenda</vt:lpstr>
      <vt:lpstr>Learning Objectives</vt:lpstr>
      <vt:lpstr>Agenda</vt:lpstr>
      <vt:lpstr>Introduction to Channel Conflict</vt:lpstr>
      <vt:lpstr>Agenda</vt:lpstr>
      <vt:lpstr>The nature of Channel Conflict</vt:lpstr>
      <vt:lpstr>Types of Conflict</vt:lpstr>
      <vt:lpstr>Types of Conflict – Latent Conflict </vt:lpstr>
      <vt:lpstr>Types of Conflict – Perceived Conflict </vt:lpstr>
      <vt:lpstr>Types of Conflict – Felt (or Affective) Conflict </vt:lpstr>
      <vt:lpstr>PowerPoint Presentation</vt:lpstr>
      <vt:lpstr>Measuring Conflict (4 Steps)</vt:lpstr>
      <vt:lpstr>Index of manifest conflict: </vt:lpstr>
      <vt:lpstr>Agenda</vt:lpstr>
      <vt:lpstr>Consequences of Conflict</vt:lpstr>
      <vt:lpstr>Functional Conflict</vt:lpstr>
      <vt:lpstr>Manifest Conflict: Reducing Channel Performance</vt:lpstr>
      <vt:lpstr>Agenda</vt:lpstr>
      <vt:lpstr>Major Sources of Conflicts in Channels</vt:lpstr>
      <vt:lpstr>Sources of Conflict - Competing Goals</vt:lpstr>
      <vt:lpstr>Nike &amp; Footlocker – Competing Goals</vt:lpstr>
      <vt:lpstr>Sources of Conflict –  Differing Perceptions of Reality</vt:lpstr>
      <vt:lpstr>Intrachannel Competition</vt:lpstr>
      <vt:lpstr>Intrachannel Competition Example: Cisco (USA/Global)</vt:lpstr>
      <vt:lpstr>Omni-Channels</vt:lpstr>
      <vt:lpstr>Omni-Channels (continued)</vt:lpstr>
      <vt:lpstr>Omni-Channels -  Ideal EnviroNments</vt:lpstr>
      <vt:lpstr>Identifying Multi Channel Conflict</vt:lpstr>
      <vt:lpstr>Identifying Multi Channel Conflict (continued)</vt:lpstr>
      <vt:lpstr>Example: Samsung/Lenovo/Canon (India)</vt:lpstr>
      <vt:lpstr>Managing Multiple Channels </vt:lpstr>
      <vt:lpstr>Managing Multiple Channels (continued) </vt:lpstr>
      <vt:lpstr>Unwanted Channels: Gray Markets</vt:lpstr>
      <vt:lpstr>Gray Markets – Example: Costco (USA/Global)</vt:lpstr>
      <vt:lpstr>Ripe Environments for Gray Markets</vt:lpstr>
      <vt:lpstr>Players in the Gray Market</vt:lpstr>
      <vt:lpstr>Manufacturers in Gray Markets</vt:lpstr>
      <vt:lpstr>Balanced Relationships </vt:lpstr>
      <vt:lpstr>Aggravating the Effects of Conflicts</vt:lpstr>
      <vt:lpstr>Conflict Resolution Strategies</vt:lpstr>
      <vt:lpstr>Forestalling Conflict through Institutionalization</vt:lpstr>
      <vt:lpstr>Four Approaches to Conflict Resolution</vt:lpstr>
      <vt:lpstr>PowerPoint Presentation</vt:lpstr>
      <vt:lpstr>1. Information-intensive mechanisms </vt:lpstr>
      <vt:lpstr>2. Third party mechanisms</vt:lpstr>
      <vt:lpstr>2. Third party mechanisms (continued)</vt:lpstr>
      <vt:lpstr>3. Building relational norms</vt:lpstr>
      <vt:lpstr>4. Using incentives</vt:lpstr>
      <vt:lpstr>4. Using incentives (continued)</vt:lpstr>
      <vt:lpstr>Approaches to conflict management and resolution: Omni-channel vs. Multi-channel</vt:lpstr>
      <vt:lpstr>PowerPoint Presentation</vt:lpstr>
      <vt:lpstr>Takeaways</vt:lpstr>
      <vt:lpstr>Takeaways</vt:lpstr>
      <vt:lpstr>Takeaways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Van</dc:creator>
  <cp:lastModifiedBy>Del Plato, Mary</cp:lastModifiedBy>
  <cp:revision>23</cp:revision>
  <dcterms:created xsi:type="dcterms:W3CDTF">2019-03-06T07:38:54Z</dcterms:created>
  <dcterms:modified xsi:type="dcterms:W3CDTF">2019-05-23T18:10:12Z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2019-05-23T18:09:53.5432733Z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2019-05-23T18:09:53.5432733Z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