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60" r:id="rId5"/>
    <p:sldId id="259" r:id="rId6"/>
    <p:sldId id="296"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7" r:id="rId40"/>
    <p:sldId id="293" r:id="rId41"/>
    <p:sldId id="294"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9"/>
    <p:restoredTop sz="94595"/>
  </p:normalViewPr>
  <p:slideViewPr>
    <p:cSldViewPr snapToGrid="0" snapToObjects="1">
      <p:cViewPr varScale="1">
        <p:scale>
          <a:sx n="101" d="100"/>
          <a:sy n="101" d="100"/>
        </p:scale>
        <p:origin x="14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6AAB2F0F-CB0A-2041-913C-955576D9DD77}"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0589EB8-76FC-DE4A-86FB-A37C00F5CD1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56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173199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49146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566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98603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AB2F0F-CB0A-2041-913C-955576D9DD77}"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20679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AB2F0F-CB0A-2041-913C-955576D9DD77}"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90157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B2F0F-CB0A-2041-913C-955576D9DD77}"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169504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B2F0F-CB0A-2041-913C-955576D9DD77}"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13058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B2F0F-CB0A-2041-913C-955576D9DD77}"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213792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B2F0F-CB0A-2041-913C-955576D9DD77}"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36178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93867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AB2F0F-CB0A-2041-913C-955576D9DD77}"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91232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AB2F0F-CB0A-2041-913C-955576D9DD77}"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41300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B2F0F-CB0A-2041-913C-955576D9DD77}"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65420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12965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AB2F0F-CB0A-2041-913C-955576D9DD77}"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9EB8-76FC-DE4A-86FB-A37C00F5CD18}" type="slidenum">
              <a:rPr lang="en-US" smtClean="0"/>
              <a:t>‹#›</a:t>
            </a:fld>
            <a:endParaRPr lang="en-US"/>
          </a:p>
        </p:txBody>
      </p:sp>
    </p:spTree>
    <p:extLst>
      <p:ext uri="{BB962C8B-B14F-4D97-AF65-F5344CB8AC3E}">
        <p14:creationId xmlns:p14="http://schemas.microsoft.com/office/powerpoint/2010/main" val="148124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6AAB2F0F-CB0A-2041-913C-955576D9DD77}"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C0589EB8-76FC-DE4A-86FB-A37C00F5CD18}"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C2691A00-FA8D-4F92-9DCB-A6A7AE167322}"/>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2394146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03294">
            <a:off x="1429407" y="1593577"/>
            <a:ext cx="9144000" cy="2387600"/>
          </a:xfrm>
        </p:spPr>
        <p:txBody>
          <a:bodyPr>
            <a:normAutofit fontScale="90000"/>
          </a:bodyPr>
          <a:lstStyle/>
          <a:p>
            <a:r>
              <a:rPr lang="en-US" b="1">
                <a:latin typeface="Times New Roman" charset="0"/>
                <a:ea typeface="Times New Roman" charset="0"/>
                <a:cs typeface="Times New Roman" charset="0"/>
              </a:rPr>
              <a:t>Chapter 4</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Channel Relationships</a:t>
            </a:r>
          </a:p>
        </p:txBody>
      </p:sp>
    </p:spTree>
    <p:extLst>
      <p:ext uri="{BB962C8B-B14F-4D97-AF65-F5344CB8AC3E}">
        <p14:creationId xmlns:p14="http://schemas.microsoft.com/office/powerpoint/2010/main" val="93631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4312"/>
            <a:ext cx="10715625" cy="6036443"/>
          </a:xfrm>
          <a:prstGeom prst="rect">
            <a:avLst/>
          </a:prstGeom>
        </p:spPr>
      </p:pic>
    </p:spTree>
    <p:extLst>
      <p:ext uri="{BB962C8B-B14F-4D97-AF65-F5344CB8AC3E}">
        <p14:creationId xmlns:p14="http://schemas.microsoft.com/office/powerpoint/2010/main" val="111113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solidFill>
                  <a:schemeClr val="bg2">
                    <a:lumMod val="50000"/>
                  </a:schemeClr>
                </a:solidFill>
                <a:latin typeface="Times New Roman" charset="0"/>
                <a:ea typeface="Times New Roman" charset="0"/>
                <a:cs typeface="Times New Roman" charset="0"/>
              </a:rPr>
              <a:t>Building Channel Commitment</a:t>
            </a:r>
          </a:p>
          <a:p>
            <a:r>
              <a:rPr lang="en-US" b="1" dirty="0">
                <a:latin typeface="Times New Roman" charset="0"/>
                <a:ea typeface="Times New Roman" charset="0"/>
                <a:cs typeface="Times New Roman" charset="0"/>
              </a:rPr>
              <a:t>Building Channel Trust</a:t>
            </a:r>
          </a:p>
          <a:p>
            <a:r>
              <a:rPr lang="en-US" b="1" dirty="0">
                <a:latin typeface="Times New Roman" charset="0"/>
                <a:ea typeface="Times New Roman" charset="0"/>
                <a:cs typeface="Times New Roman" charset="0"/>
              </a:rPr>
              <a:t>The Channel Relationship Lifecycle</a:t>
            </a:r>
          </a:p>
          <a:p>
            <a:r>
              <a:rPr lang="en-US" b="1" dirty="0">
                <a:latin typeface="Times New Roman" charset="0"/>
                <a:ea typeface="Times New Roman" charset="0"/>
                <a:cs typeface="Times New Roman" charset="0"/>
              </a:rPr>
              <a:t>Multi-Channel Versus Omni-Channel Relationships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69792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8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776" y="594942"/>
            <a:ext cx="10396882" cy="1151965"/>
          </a:xfrm>
        </p:spPr>
        <p:txBody>
          <a:bodyPr>
            <a:noAutofit/>
          </a:bodyPr>
          <a:lstStyle/>
          <a:p>
            <a:pPr algn="ctr"/>
            <a:r>
              <a:rPr lang="en-US" sz="4000" b="1" dirty="0">
                <a:latin typeface="Times New Roman" charset="0"/>
                <a:ea typeface="Times New Roman" charset="0"/>
                <a:cs typeface="Times New Roman" charset="0"/>
              </a:rPr>
              <a:t>Need for Expectations of Continuity</a:t>
            </a:r>
          </a:p>
        </p:txBody>
      </p:sp>
      <p:sp>
        <p:nvSpPr>
          <p:cNvPr id="3" name="Content Placeholder 2"/>
          <p:cNvSpPr>
            <a:spLocks noGrp="1"/>
          </p:cNvSpPr>
          <p:nvPr>
            <p:ph sz="quarter" idx="13"/>
          </p:nvPr>
        </p:nvSpPr>
        <p:spPr/>
        <p:txBody>
          <a:bodyPr>
            <a:normAutofit/>
          </a:bodyPr>
          <a:lstStyle/>
          <a:p>
            <a:r>
              <a:rPr lang="en-US" dirty="0">
                <a:latin typeface="Times New Roman" charset="0"/>
                <a:ea typeface="Times New Roman" charset="0"/>
                <a:cs typeface="Times New Roman" charset="0"/>
              </a:rPr>
              <a:t>Channel members that want to build commitment should start by building the expectation that prospective partners will be doing business for a long time. </a:t>
            </a:r>
          </a:p>
          <a:p>
            <a:pPr lvl="1"/>
            <a:r>
              <a:rPr lang="en-US" dirty="0">
                <a:latin typeface="Times New Roman" charset="0"/>
                <a:ea typeface="Times New Roman" charset="0"/>
                <a:cs typeface="Times New Roman" charset="0"/>
              </a:rPr>
              <a:t>Channel members know they will be replaced if their performance fails to satisfy.</a:t>
            </a:r>
          </a:p>
          <a:p>
            <a:r>
              <a:rPr lang="en-US" dirty="0">
                <a:latin typeface="Times New Roman" charset="0"/>
                <a:ea typeface="Times New Roman" charset="0"/>
                <a:cs typeface="Times New Roman" charset="0"/>
              </a:rPr>
              <a:t>Continuity expectations increase in the presence of:</a:t>
            </a:r>
          </a:p>
          <a:p>
            <a:pPr lvl="1"/>
            <a:r>
              <a:rPr lang="en-US" dirty="0">
                <a:latin typeface="Times New Roman" charset="0"/>
                <a:ea typeface="Times New Roman" charset="0"/>
                <a:cs typeface="Times New Roman" charset="0"/>
              </a:rPr>
              <a:t>Trust, two-way communication, a reputation for fair dealing, a long-standing, stable relationship, balance power, and combined stakes. </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789511"/>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0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52" y="214312"/>
            <a:ext cx="10058400" cy="6017158"/>
          </a:xfrm>
          <a:prstGeom prst="rect">
            <a:avLst/>
          </a:prstGeom>
        </p:spPr>
      </p:pic>
    </p:spTree>
    <p:extLst>
      <p:ext uri="{BB962C8B-B14F-4D97-AF65-F5344CB8AC3E}">
        <p14:creationId xmlns:p14="http://schemas.microsoft.com/office/powerpoint/2010/main" val="157214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Need for Reciprocation: Mutual Commitment</a:t>
            </a:r>
          </a:p>
        </p:txBody>
      </p:sp>
      <p:sp>
        <p:nvSpPr>
          <p:cNvPr id="3" name="Content Placeholder 2"/>
          <p:cNvSpPr>
            <a:spLocks noGrp="1"/>
          </p:cNvSpPr>
          <p:nvPr>
            <p:ph sz="quarter" idx="13"/>
          </p:nvPr>
        </p:nvSpPr>
        <p:spPr/>
        <p:txBody>
          <a:bodyPr>
            <a:normAutofit/>
          </a:bodyPr>
          <a:lstStyle/>
          <a:p>
            <a:r>
              <a:rPr lang="en-US" dirty="0">
                <a:latin typeface="Times New Roman" charset="0"/>
                <a:ea typeface="Times New Roman" charset="0"/>
                <a:cs typeface="Times New Roman" charset="0"/>
              </a:rPr>
              <a:t>Strong relationships require strong commitment. Asymmetric commitment is rare.</a:t>
            </a:r>
          </a:p>
          <a:p>
            <a:r>
              <a:rPr lang="en-US" dirty="0">
                <a:latin typeface="Times New Roman" charset="0"/>
                <a:ea typeface="Times New Roman" charset="0"/>
                <a:cs typeface="Times New Roman" charset="0"/>
              </a:rPr>
              <a:t>Channel members that doubt the commitment of another organization may proclaim themselves partners, in the interest of preserving appearances, but they do not believe in, nor do they practice, commitment.</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9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728" y="572444"/>
            <a:ext cx="11372850" cy="1151965"/>
          </a:xfrm>
        </p:spPr>
        <p:txBody>
          <a:bodyPr>
            <a:noAutofit/>
          </a:bodyPr>
          <a:lstStyle/>
          <a:p>
            <a:pPr algn="ctr"/>
            <a:r>
              <a:rPr lang="en-US" sz="4000" b="1" dirty="0">
                <a:latin typeface="Times New Roman" charset="0"/>
                <a:ea typeface="Times New Roman" charset="0"/>
                <a:cs typeface="Times New Roman" charset="0"/>
              </a:rPr>
              <a:t>Strategies for Building Commitment</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To build commitment, focus on two critical questions:</a:t>
            </a:r>
          </a:p>
          <a:p>
            <a:pPr lvl="1"/>
            <a:r>
              <a:rPr lang="en-US" dirty="0">
                <a:latin typeface="Times New Roman" charset="0"/>
                <a:ea typeface="Times New Roman" charset="0"/>
                <a:cs typeface="Times New Roman" charset="0"/>
              </a:rPr>
              <a:t>Have you had an acrimonious, conflict-laden past with this supplier?</a:t>
            </a:r>
          </a:p>
          <a:p>
            <a:pPr lvl="1"/>
            <a:r>
              <a:rPr lang="en-US" dirty="0">
                <a:latin typeface="Times New Roman" charset="0"/>
                <a:ea typeface="Times New Roman" charset="0"/>
                <a:cs typeface="Times New Roman" charset="0"/>
              </a:rPr>
              <a:t>What actions do you anticipate the supplier taking, to tie itself to your business?</a:t>
            </a:r>
          </a:p>
          <a:p>
            <a:r>
              <a:rPr lang="en-US" dirty="0">
                <a:latin typeface="Times New Roman" charset="0"/>
                <a:ea typeface="Times New Roman" charset="0"/>
                <a:cs typeface="Times New Roman" charset="0"/>
              </a:rPr>
              <a:t>Must take two forms of action: selectivity and specialized investments.</a:t>
            </a:r>
          </a:p>
          <a:p>
            <a:pPr lvl="1"/>
            <a:r>
              <a:rPr lang="en-US" dirty="0">
                <a:latin typeface="Times New Roman" charset="0"/>
                <a:ea typeface="Times New Roman" charset="0"/>
                <a:cs typeface="Times New Roman" charset="0"/>
              </a:rPr>
              <a:t>Selectivity by the supplier gives you some degree of protection from competitors that might sell the same brand.</a:t>
            </a:r>
          </a:p>
          <a:p>
            <a:pPr lvl="1"/>
            <a:r>
              <a:rPr lang="en-US" dirty="0">
                <a:latin typeface="Times New Roman" charset="0"/>
                <a:ea typeface="Times New Roman" charset="0"/>
                <a:cs typeface="Times New Roman" charset="0"/>
              </a:rPr>
              <a:t>Suppliers might seek to build assets that are dedicated to your relationship and that cannot be redeployed in connection with another distributor. </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49790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15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59" y="804240"/>
            <a:ext cx="11329988" cy="1151965"/>
          </a:xfrm>
        </p:spPr>
        <p:txBody>
          <a:bodyPr>
            <a:noAutofit/>
          </a:bodyPr>
          <a:lstStyle/>
          <a:p>
            <a:pPr algn="ctr"/>
            <a:r>
              <a:rPr lang="en-US" sz="4000" b="1" dirty="0">
                <a:latin typeface="Times New Roman" charset="0"/>
                <a:ea typeface="Times New Roman" charset="0"/>
                <a:cs typeface="Times New Roman" charset="0"/>
              </a:rPr>
              <a:t>Strategies for Building Commitment</a:t>
            </a: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Some notable, difficult-to-redeploy investments include:</a:t>
            </a:r>
          </a:p>
          <a:p>
            <a:pPr lvl="1"/>
            <a:r>
              <a:rPr lang="en-US" dirty="0">
                <a:latin typeface="Times New Roman" charset="0"/>
                <a:ea typeface="Times New Roman" charset="0"/>
                <a:cs typeface="Times New Roman" charset="0"/>
              </a:rPr>
              <a:t>Supplier personnel and facilities dedicated to a single distributor.</a:t>
            </a:r>
          </a:p>
          <a:p>
            <a:pPr lvl="1"/>
            <a:r>
              <a:rPr lang="en-US" dirty="0">
                <a:latin typeface="Times New Roman" charset="0"/>
                <a:ea typeface="Times New Roman" charset="0"/>
                <a:cs typeface="Times New Roman" charset="0"/>
              </a:rPr>
              <a:t>A supplier’s stock of learning about you- such as your methods, your people, your strengths, and weaknesses.</a:t>
            </a:r>
          </a:p>
          <a:p>
            <a:pPr lvl="1"/>
            <a:r>
              <a:rPr lang="en-US" dirty="0">
                <a:latin typeface="Times New Roman" charset="0"/>
                <a:ea typeface="Times New Roman" charset="0"/>
                <a:cs typeface="Times New Roman" charset="0"/>
              </a:rPr>
              <a:t>Compatible reporting systems, geared to the peculiarities of your system.</a:t>
            </a:r>
          </a:p>
          <a:p>
            <a:pPr lvl="1"/>
            <a:r>
              <a:rPr lang="en-US" dirty="0">
                <a:latin typeface="Times New Roman" charset="0"/>
                <a:ea typeface="Times New Roman" charset="0"/>
                <a:cs typeface="Times New Roman" charset="0"/>
              </a:rPr>
              <a:t>Investments designed to identify your business and its business, in the minds of customers.</a:t>
            </a:r>
          </a:p>
          <a:p>
            <a:pPr lvl="1"/>
            <a:r>
              <a:rPr lang="en-US" dirty="0">
                <a:latin typeface="Times New Roman" charset="0"/>
                <a:ea typeface="Times New Roman" charset="0"/>
                <a:cs typeface="Times New Roman" charset="0"/>
              </a:rPr>
              <a:t>Investments in general training programs and other resources that help you run your business better.</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62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09" y="594942"/>
            <a:ext cx="11672888" cy="1151965"/>
          </a:xfrm>
        </p:spPr>
        <p:txBody>
          <a:bodyPr>
            <a:noAutofit/>
          </a:bodyPr>
          <a:lstStyle/>
          <a:p>
            <a:pPr algn="ctr"/>
            <a:r>
              <a:rPr lang="en-US" sz="4000" b="1" dirty="0">
                <a:latin typeface="Times New Roman" charset="0"/>
                <a:ea typeface="Times New Roman" charset="0"/>
                <a:cs typeface="Times New Roman" charset="0"/>
              </a:rPr>
              <a:t>Strategies for Building Commitment</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Looking from the other side of the relationship, distributors invest in you by:</a:t>
            </a:r>
          </a:p>
          <a:p>
            <a:pPr lvl="1"/>
            <a:r>
              <a:rPr lang="en-US" dirty="0">
                <a:latin typeface="Times New Roman" charset="0"/>
                <a:ea typeface="Times New Roman" charset="0"/>
                <a:cs typeface="Times New Roman" charset="0"/>
              </a:rPr>
              <a:t>Dedicating people and facilities to your line.</a:t>
            </a:r>
          </a:p>
          <a:p>
            <a:pPr lvl="1"/>
            <a:r>
              <a:rPr lang="en-US" dirty="0">
                <a:latin typeface="Times New Roman" charset="0"/>
                <a:ea typeface="Times New Roman" charset="0"/>
                <a:cs typeface="Times New Roman" charset="0"/>
              </a:rPr>
              <a:t>Invests in upgrading and training the personnel serving your line.</a:t>
            </a:r>
          </a:p>
          <a:p>
            <a:pPr lvl="1"/>
            <a:r>
              <a:rPr lang="en-US" dirty="0">
                <a:latin typeface="Times New Roman" charset="0"/>
                <a:ea typeface="Times New Roman" charset="0"/>
                <a:cs typeface="Times New Roman" charset="0"/>
              </a:rPr>
              <a:t>Seeks to learn about you and build relations with your people.</a:t>
            </a:r>
          </a:p>
          <a:p>
            <a:pPr lvl="1"/>
            <a:r>
              <a:rPr lang="en-US" dirty="0">
                <a:latin typeface="Times New Roman" charset="0"/>
                <a:ea typeface="Times New Roman" charset="0"/>
                <a:cs typeface="Times New Roman" charset="0"/>
              </a:rPr>
              <a:t>Trains its customers in the use of your line.</a:t>
            </a:r>
          </a:p>
          <a:p>
            <a:pPr lvl="1"/>
            <a:r>
              <a:rPr lang="en-US" dirty="0">
                <a:latin typeface="Times New Roman" charset="0"/>
                <a:ea typeface="Times New Roman" charset="0"/>
                <a:cs typeface="Times New Roman" charset="0"/>
              </a:rPr>
              <a:t>Attempts to ally its name and yours in a customers’ minds.</a:t>
            </a:r>
          </a:p>
          <a:p>
            <a:pPr lvl="1"/>
            <a:r>
              <a:rPr lang="en-US" dirty="0">
                <a:latin typeface="Times New Roman" charset="0"/>
                <a:ea typeface="Times New Roman" charset="0"/>
                <a:cs typeface="Times New Roman" charset="0"/>
              </a:rPr>
              <a:t>Invests in a reporting system that is particularly compatible with yours.</a:t>
            </a:r>
          </a:p>
          <a:p>
            <a:pPr lvl="1"/>
            <a:r>
              <a:rPr lang="en-US" dirty="0">
                <a:latin typeface="Times New Roman" charset="0"/>
                <a:ea typeface="Times New Roman" charset="0"/>
                <a:cs typeface="Times New Roman" charset="0"/>
              </a:rPr>
              <a:t>Locates its facilities near you and far from your competitors.</a:t>
            </a:r>
          </a:p>
          <a:p>
            <a:pPr lvl="1"/>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455041"/>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0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93" y="753186"/>
            <a:ext cx="10925520" cy="1151965"/>
          </a:xfrm>
        </p:spPr>
        <p:txBody>
          <a:bodyPr>
            <a:noAutofit/>
          </a:bodyPr>
          <a:lstStyle/>
          <a:p>
            <a:pPr algn="ctr"/>
            <a:r>
              <a:rPr lang="en-US" sz="4000" b="1" dirty="0">
                <a:latin typeface="Times New Roman" charset="0"/>
                <a:ea typeface="Times New Roman" charset="0"/>
                <a:cs typeface="Times New Roman" charset="0"/>
              </a:rPr>
              <a:t>How Downstream Channel Members Commit</a:t>
            </a:r>
          </a:p>
        </p:txBody>
      </p:sp>
      <p:sp>
        <p:nvSpPr>
          <p:cNvPr id="3" name="Content Placeholder 2"/>
          <p:cNvSpPr>
            <a:spLocks noGrp="1"/>
          </p:cNvSpPr>
          <p:nvPr>
            <p:ph sz="quarter" idx="13"/>
          </p:nvPr>
        </p:nvSpPr>
        <p:spPr/>
        <p:txBody>
          <a:bodyPr>
            <a:normAutofit/>
          </a:bodyPr>
          <a:lstStyle/>
          <a:p>
            <a:pPr marL="342900" lvl="1" indent="-342900">
              <a:lnSpc>
                <a:spcPct val="100000"/>
              </a:lnSpc>
              <a:spcBef>
                <a:spcPts val="0"/>
              </a:spcBef>
            </a:pPr>
            <a:r>
              <a:rPr lang="en-US" sz="2000" dirty="0">
                <a:latin typeface="Times New Roman" charset="0"/>
                <a:ea typeface="Times New Roman" charset="0"/>
                <a:cs typeface="Times New Roman" charset="0"/>
              </a:rPr>
              <a:t>A distributor enters relationships if it believes the payoffs with justify the costs.</a:t>
            </a:r>
          </a:p>
          <a:p>
            <a:pPr marL="800100" lvl="2" indent="-342900">
              <a:lnSpc>
                <a:spcPct val="100000"/>
              </a:lnSpc>
              <a:spcBef>
                <a:spcPts val="0"/>
              </a:spcBef>
            </a:pPr>
            <a:r>
              <a:rPr lang="en-US" sz="2000" dirty="0">
                <a:latin typeface="Times New Roman" charset="0"/>
                <a:ea typeface="Times New Roman" charset="0"/>
                <a:cs typeface="Times New Roman" charset="0"/>
              </a:rPr>
              <a:t>To achieve results, the distributor dedicates resources to the supplier, including dedicated personnel, joint marketing, and so forth.</a:t>
            </a:r>
          </a:p>
          <a:p>
            <a:pPr marL="800100" lvl="2" indent="-342900">
              <a:lnSpc>
                <a:spcPct val="100000"/>
              </a:lnSpc>
              <a:spcBef>
                <a:spcPts val="0"/>
              </a:spcBef>
            </a:pPr>
            <a:r>
              <a:rPr lang="en-US" sz="2000" dirty="0">
                <a:latin typeface="Times New Roman" charset="0"/>
                <a:ea typeface="Times New Roman" charset="0"/>
                <a:cs typeface="Times New Roman" charset="0"/>
              </a:rPr>
              <a:t>Two-way communication, close participation in the suppliers marketing efforts, allowing suppliers to see its weaknesses and strengths, and giving advice to the supplier can enhance commitment.</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7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213" y="685800"/>
            <a:ext cx="10687050" cy="1151965"/>
          </a:xfrm>
        </p:spPr>
        <p:txBody>
          <a:bodyPr>
            <a:noAutofit/>
          </a:bodyPr>
          <a:lstStyle/>
          <a:p>
            <a:pPr algn="ctr"/>
            <a:r>
              <a:rPr lang="en-US" sz="4000" b="1" dirty="0">
                <a:latin typeface="Times New Roman" charset="0"/>
                <a:ea typeface="Times New Roman" charset="0"/>
                <a:cs typeface="Times New Roman" charset="0"/>
              </a:rPr>
              <a:t>How Upstream Channel Members Commit</a:t>
            </a:r>
          </a:p>
        </p:txBody>
      </p:sp>
      <p:sp>
        <p:nvSpPr>
          <p:cNvPr id="3" name="Content Placeholder 2"/>
          <p:cNvSpPr>
            <a:spLocks noGrp="1"/>
          </p:cNvSpPr>
          <p:nvPr>
            <p:ph sz="quarter" idx="13"/>
          </p:nvPr>
        </p:nvSpPr>
        <p:spPr/>
        <p:txBody>
          <a:bodyPr>
            <a:normAutofit/>
          </a:bodyPr>
          <a:lstStyle/>
          <a:p>
            <a:pPr marL="342900" lvl="1" indent="-342900">
              <a:lnSpc>
                <a:spcPct val="100000"/>
              </a:lnSpc>
              <a:spcBef>
                <a:spcPts val="0"/>
              </a:spcBef>
            </a:pPr>
            <a:r>
              <a:rPr lang="en-US" sz="2000" dirty="0">
                <a:latin typeface="Times New Roman" charset="0"/>
                <a:ea typeface="Times New Roman" charset="0"/>
                <a:cs typeface="Times New Roman" charset="0"/>
              </a:rPr>
              <a:t>Before making any investments, many rigorously verify the downstream channel member’s ability and motivation.</a:t>
            </a:r>
          </a:p>
          <a:p>
            <a:pPr marL="342900" lvl="1" indent="-342900">
              <a:lnSpc>
                <a:spcPct val="100000"/>
              </a:lnSpc>
              <a:spcBef>
                <a:spcPts val="0"/>
              </a:spcBef>
            </a:pPr>
            <a:r>
              <a:rPr lang="en-US" sz="2000" dirty="0">
                <a:latin typeface="Times New Roman" charset="0"/>
                <a:ea typeface="Times New Roman" charset="0"/>
                <a:cs typeface="Times New Roman" charset="0"/>
              </a:rPr>
              <a:t>Two-way communication also plays a big role because it enables the manufacturer to look over the wall and see the market and the distributor serves.</a:t>
            </a:r>
          </a:p>
          <a:p>
            <a:pPr marL="342900" lvl="1" indent="-342900">
              <a:lnSpc>
                <a:spcPct val="100000"/>
              </a:lnSpc>
              <a:spcBef>
                <a:spcPts val="0"/>
              </a:spcBef>
            </a:pPr>
            <a:r>
              <a:rPr lang="en-US" sz="2000" dirty="0">
                <a:latin typeface="Times New Roman" charset="0"/>
                <a:ea typeface="Times New Roman" charset="0"/>
                <a:cs typeface="Times New Roman" charset="0"/>
              </a:rPr>
              <a:t>Firms can create a close, committed relationship without creating a successful channel.</a:t>
            </a:r>
          </a:p>
          <a:p>
            <a:pPr marL="800100" lvl="2" indent="-342900">
              <a:lnSpc>
                <a:spcPct val="100000"/>
              </a:lnSpc>
              <a:spcBef>
                <a:spcPts val="0"/>
              </a:spcBef>
            </a:pPr>
            <a:r>
              <a:rPr lang="en-US" sz="2000" dirty="0">
                <a:latin typeface="Times New Roman" charset="0"/>
                <a:ea typeface="Times New Roman" charset="0"/>
                <a:cs typeface="Times New Roman" charset="0"/>
              </a:rPr>
              <a:t>Two firms work together in a closely coordinated way does not ensure their success or the success of the channel.</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90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solidFill>
                  <a:schemeClr val="bg2">
                    <a:lumMod val="50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Building Channel Commitment</a:t>
            </a:r>
          </a:p>
          <a:p>
            <a:r>
              <a:rPr lang="en-US" b="1" dirty="0">
                <a:latin typeface="Times New Roman" charset="0"/>
                <a:ea typeface="Times New Roman" charset="0"/>
                <a:cs typeface="Times New Roman" charset="0"/>
              </a:rPr>
              <a:t>Building Channel Trust</a:t>
            </a:r>
          </a:p>
          <a:p>
            <a:r>
              <a:rPr lang="en-US" b="1" dirty="0">
                <a:latin typeface="Times New Roman" charset="0"/>
                <a:ea typeface="Times New Roman" charset="0"/>
                <a:cs typeface="Times New Roman" charset="0"/>
              </a:rPr>
              <a:t>The Channel Relationship Lifecycle</a:t>
            </a:r>
          </a:p>
          <a:p>
            <a:r>
              <a:rPr lang="en-US" b="1" dirty="0">
                <a:latin typeface="Times New Roman" charset="0"/>
                <a:ea typeface="Times New Roman" charset="0"/>
                <a:cs typeface="Times New Roman" charset="0"/>
              </a:rPr>
              <a:t>Multi-Channel Versus Omni-Channel Relationships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5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Building Channel Commitment</a:t>
            </a:r>
          </a:p>
          <a:p>
            <a:r>
              <a:rPr lang="en-US" b="1" dirty="0">
                <a:solidFill>
                  <a:schemeClr val="bg2">
                    <a:lumMod val="50000"/>
                  </a:schemeClr>
                </a:solidFill>
                <a:latin typeface="Times New Roman" charset="0"/>
                <a:ea typeface="Times New Roman" charset="0"/>
                <a:cs typeface="Times New Roman" charset="0"/>
              </a:rPr>
              <a:t>Building Channel Trust</a:t>
            </a:r>
          </a:p>
          <a:p>
            <a:r>
              <a:rPr lang="en-US" b="1" dirty="0">
                <a:latin typeface="Times New Roman" charset="0"/>
                <a:ea typeface="Times New Roman" charset="0"/>
                <a:cs typeface="Times New Roman" charset="0"/>
              </a:rPr>
              <a:t>The Channel Relationship Lifecycle</a:t>
            </a:r>
          </a:p>
          <a:p>
            <a:r>
              <a:rPr lang="en-US" b="1" dirty="0">
                <a:latin typeface="Times New Roman" charset="0"/>
                <a:ea typeface="Times New Roman" charset="0"/>
                <a:cs typeface="Times New Roman" charset="0"/>
              </a:rPr>
              <a:t>Multi-Channel Versus Omni-Channel Relationships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79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Times New Roman" charset="0"/>
                <a:ea typeface="Times New Roman" charset="0"/>
                <a:cs typeface="Times New Roman" charset="0"/>
              </a:rPr>
              <a:t>Building Channel Trust</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Trust is essential to strong relationships.</a:t>
            </a:r>
          </a:p>
          <a:p>
            <a:r>
              <a:rPr lang="en-US" dirty="0">
                <a:latin typeface="Times New Roman" charset="0"/>
                <a:ea typeface="Times New Roman" charset="0"/>
                <a:cs typeface="Times New Roman" charset="0"/>
              </a:rPr>
              <a:t>To trust a channel member is to believe in its integrity and concern for mutual well-being. </a:t>
            </a:r>
          </a:p>
          <a:p>
            <a:r>
              <a:rPr lang="en-US" dirty="0">
                <a:latin typeface="Times New Roman" charset="0"/>
                <a:ea typeface="Times New Roman" charset="0"/>
                <a:cs typeface="Times New Roman" charset="0"/>
              </a:rPr>
              <a:t>A reasonable level of trust is necessary for any channel relationship to function and for the maintenance and management of business relationships.</a:t>
            </a:r>
          </a:p>
        </p:txBody>
      </p:sp>
      <p:cxnSp>
        <p:nvCxnSpPr>
          <p:cNvPr id="4" name="Straight Connector 3"/>
          <p:cNvCxnSpPr/>
          <p:nvPr/>
        </p:nvCxnSpPr>
        <p:spPr>
          <a:xfrm flipV="1">
            <a:off x="1555531" y="172440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23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Need for Economic Satisfaction</a:t>
            </a:r>
          </a:p>
        </p:txBody>
      </p:sp>
      <p:sp>
        <p:nvSpPr>
          <p:cNvPr id="3" name="Content Placeholder 2"/>
          <p:cNvSpPr>
            <a:spLocks noGrp="1"/>
          </p:cNvSpPr>
          <p:nvPr>
            <p:ph sz="quarter" idx="13"/>
          </p:nvPr>
        </p:nvSpPr>
        <p:spPr/>
        <p:txBody>
          <a:bodyPr>
            <a:normAutofit fontScale="92500"/>
          </a:bodyPr>
          <a:lstStyle/>
          <a:p>
            <a:r>
              <a:rPr lang="en-US" dirty="0">
                <a:latin typeface="Times New Roman" charset="0"/>
                <a:ea typeface="Times New Roman" charset="0"/>
                <a:cs typeface="Times New Roman" charset="0"/>
              </a:rPr>
              <a:t>Economic satisfaction is a positive, affective response to the economic rewards generated by a channel relationship.</a:t>
            </a:r>
          </a:p>
          <a:p>
            <a:pPr lvl="1"/>
            <a:r>
              <a:rPr lang="en-US" dirty="0">
                <a:latin typeface="Times New Roman" charset="0"/>
                <a:ea typeface="Times New Roman" charset="0"/>
                <a:cs typeface="Times New Roman" charset="0"/>
              </a:rPr>
              <a:t>Economic rewards are typically financial. </a:t>
            </a:r>
          </a:p>
          <a:p>
            <a:pPr lvl="1"/>
            <a:r>
              <a:rPr lang="en-US" dirty="0">
                <a:latin typeface="Times New Roman" charset="0"/>
                <a:ea typeface="Times New Roman" charset="0"/>
                <a:cs typeface="Times New Roman" charset="0"/>
              </a:rPr>
              <a:t>Is very important that many firms agree to make risky, generic investments in channel members. These investments create vulnerability, because they empower the recipient to use the invested asset in the service of competitors.</a:t>
            </a:r>
          </a:p>
          <a:p>
            <a:r>
              <a:rPr lang="en-US" dirty="0">
                <a:latin typeface="Times New Roman" charset="0"/>
                <a:ea typeface="Times New Roman" charset="0"/>
                <a:cs typeface="Times New Roman" charset="0"/>
              </a:rPr>
              <a:t>Organizations build strong channel relationships to produce outcomes and increase economic satisfaction. Economic satisfaction increases trust and therefore builds relationships.</a:t>
            </a:r>
          </a:p>
        </p:txBody>
      </p:sp>
      <p:cxnSp>
        <p:nvCxnSpPr>
          <p:cNvPr id="5" name="Straight Connector 4"/>
          <p:cNvCxnSpPr/>
          <p:nvPr/>
        </p:nvCxnSpPr>
        <p:spPr>
          <a:xfrm flipV="1">
            <a:off x="1342684" y="161220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7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Strategies for Building Channel Partners’ Trust</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Role of noneconomic factors: Many noneconomic drivers of trust appear purely interpersonal, but they also apply to </a:t>
            </a:r>
            <a:r>
              <a:rPr lang="en-US">
                <a:latin typeface="Times New Roman" charset="0"/>
                <a:ea typeface="Times New Roman" charset="0"/>
                <a:cs typeface="Times New Roman" charset="0"/>
              </a:rPr>
              <a:t>the inter-organizational </a:t>
            </a:r>
            <a:r>
              <a:rPr lang="en-US" dirty="0">
                <a:latin typeface="Times New Roman" charset="0"/>
                <a:ea typeface="Times New Roman" charset="0"/>
                <a:cs typeface="Times New Roman" charset="0"/>
              </a:rPr>
              <a:t>level, such that they get reproduced over and over, through daily interactions among people working for channel organizations. </a:t>
            </a:r>
          </a:p>
          <a:p>
            <a:r>
              <a:rPr lang="en-US" dirty="0">
                <a:latin typeface="Times New Roman" charset="0"/>
                <a:ea typeface="Times New Roman" charset="0"/>
                <a:cs typeface="Times New Roman" charset="0"/>
              </a:rPr>
              <a:t>Two drivers of economic satisfaction:</a:t>
            </a:r>
          </a:p>
          <a:p>
            <a:pPr lvl="1"/>
            <a:r>
              <a:rPr lang="en-US" dirty="0">
                <a:latin typeface="Times New Roman" charset="0"/>
                <a:ea typeface="Times New Roman" charset="0"/>
                <a:cs typeface="Times New Roman" charset="0"/>
              </a:rPr>
              <a:t>The absence of dysfunctional conflict</a:t>
            </a:r>
          </a:p>
          <a:p>
            <a:pPr lvl="1"/>
            <a:r>
              <a:rPr lang="en-US" dirty="0">
                <a:latin typeface="Times New Roman" charset="0"/>
                <a:ea typeface="Times New Roman" charset="0"/>
                <a:cs typeface="Times New Roman" charset="0"/>
              </a:rPr>
              <a:t>The absence of coercion by the other side.</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823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Strategies for Building Channel Partners’ Trust</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Decision-making processes: Takes place within a marketing channel that is closely structured. </a:t>
            </a:r>
          </a:p>
          <a:p>
            <a:r>
              <a:rPr lang="en-US" dirty="0">
                <a:latin typeface="Times New Roman" charset="0"/>
                <a:ea typeface="Times New Roman" charset="0"/>
                <a:cs typeface="Times New Roman" charset="0"/>
              </a:rPr>
              <a:t>Centralization hurts trust.</a:t>
            </a:r>
          </a:p>
          <a:p>
            <a:pPr lvl="1"/>
            <a:r>
              <a:rPr lang="en-US" dirty="0">
                <a:latin typeface="Times New Roman" charset="0"/>
                <a:ea typeface="Times New Roman" charset="0"/>
                <a:cs typeface="Times New Roman" charset="0"/>
              </a:rPr>
              <a:t>Centralization offers a way for an organization to marshal its own resources to get things done.</a:t>
            </a:r>
          </a:p>
          <a:p>
            <a:r>
              <a:rPr lang="en-US" dirty="0">
                <a:latin typeface="Times New Roman" charset="0"/>
                <a:ea typeface="Times New Roman" charset="0"/>
                <a:cs typeface="Times New Roman" charset="0"/>
              </a:rPr>
              <a:t>Formalization is also part of the decision making process. </a:t>
            </a:r>
          </a:p>
          <a:p>
            <a:pPr lvl="1"/>
            <a:r>
              <a:rPr lang="en-US" dirty="0">
                <a:latin typeface="Times New Roman" charset="0"/>
                <a:ea typeface="Times New Roman" charset="0"/>
                <a:cs typeface="Times New Roman" charset="0"/>
              </a:rPr>
              <a:t>Relies on rules and explicit procedures.</a:t>
            </a:r>
          </a:p>
          <a:p>
            <a:pPr lvl="1"/>
            <a:r>
              <a:rPr lang="en-US" dirty="0">
                <a:latin typeface="Times New Roman" charset="0"/>
                <a:ea typeface="Times New Roman" charset="0"/>
                <a:cs typeface="Times New Roman" charset="0"/>
              </a:rPr>
              <a:t>Can enhance positive attitudes and trust if it helps clarify how to perform tasks and who is responsible for them.</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53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Strategies for Building Channel Partners’ Trust</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Overcoming channel distrust: All top management can do is attempt to create a structure that is conductive to building trust and hope that employees will adjust their everyday behavior accordingly.</a:t>
            </a:r>
          </a:p>
          <a:p>
            <a:pPr lvl="1"/>
            <a:r>
              <a:rPr lang="en-US" dirty="0">
                <a:latin typeface="Times New Roman" charset="0"/>
                <a:ea typeface="Times New Roman" charset="0"/>
                <a:cs typeface="Times New Roman" charset="0"/>
              </a:rPr>
              <a:t>The structures and policies that are instituted to implement trust only create a foundation for it. </a:t>
            </a:r>
          </a:p>
          <a:p>
            <a:pPr lvl="1"/>
            <a:r>
              <a:rPr lang="en-US" dirty="0">
                <a:latin typeface="Times New Roman" charset="0"/>
                <a:ea typeface="Times New Roman" charset="0"/>
                <a:cs typeface="Times New Roman" charset="0"/>
              </a:rPr>
              <a:t>Slow, and expensive, as well as an uncertain process.</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614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Strategies for Building Channel Partners’ Trust</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Preventing perceptions of unfairness: Relationships can be easily damaged by the unresolved perceptions of unfairness. </a:t>
            </a:r>
          </a:p>
          <a:p>
            <a:r>
              <a:rPr lang="en-US" dirty="0">
                <a:latin typeface="Times New Roman" charset="0"/>
                <a:ea typeface="Times New Roman" charset="0"/>
                <a:cs typeface="Times New Roman" charset="0"/>
              </a:rPr>
              <a:t>Unfairness not only directly undermines channel partners’ trust and commitment but also aggravates the negative effects of any unresolved conflict or perceived opportunism. </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473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Strategies for Building Channel Partners’ Trust</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To prevent unfairness, both parties need to compare the benefits they derive from the relationship against 4 baselines:</a:t>
            </a:r>
          </a:p>
          <a:p>
            <a:pPr lvl="1"/>
            <a:r>
              <a:rPr lang="en-US" dirty="0">
                <a:latin typeface="Times New Roman" charset="0"/>
                <a:ea typeface="Times New Roman" charset="0"/>
                <a:cs typeface="Times New Roman" charset="0"/>
              </a:rPr>
              <a:t>Their own inputs</a:t>
            </a:r>
          </a:p>
          <a:p>
            <a:pPr lvl="1"/>
            <a:r>
              <a:rPr lang="en-US" dirty="0">
                <a:latin typeface="Times New Roman" charset="0"/>
                <a:ea typeface="Times New Roman" charset="0"/>
                <a:cs typeface="Times New Roman" charset="0"/>
              </a:rPr>
              <a:t>The benefits derived by comparable dealers</a:t>
            </a:r>
          </a:p>
          <a:p>
            <a:pPr lvl="1"/>
            <a:r>
              <a:rPr lang="en-US" dirty="0">
                <a:latin typeface="Times New Roman" charset="0"/>
                <a:ea typeface="Times New Roman" charset="0"/>
                <a:cs typeface="Times New Roman" charset="0"/>
              </a:rPr>
              <a:t>The benefits available from the next best alternative</a:t>
            </a:r>
          </a:p>
          <a:p>
            <a:pPr lvl="1"/>
            <a:r>
              <a:rPr lang="en-US" dirty="0">
                <a:latin typeface="Times New Roman" charset="0"/>
                <a:ea typeface="Times New Roman" charset="0"/>
                <a:cs typeface="Times New Roman" charset="0"/>
              </a:rPr>
              <a:t>The other party’s inputs</a:t>
            </a:r>
          </a:p>
          <a:p>
            <a:r>
              <a:rPr lang="en-US" dirty="0">
                <a:latin typeface="Times New Roman" charset="0"/>
                <a:ea typeface="Times New Roman" charset="0"/>
                <a:cs typeface="Times New Roman" charset="0"/>
              </a:rPr>
              <a:t>Low rewards are given to those that invest little, gain little, when the dealer has no better use for its resources, and the manufacturer invests heavily in the relationship.</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08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Strategies for Building Channel Partners’ Trust</a:t>
            </a:r>
          </a:p>
        </p:txBody>
      </p:sp>
      <p:sp>
        <p:nvSpPr>
          <p:cNvPr id="3" name="Content Placeholder 2"/>
          <p:cNvSpPr>
            <a:spLocks noGrp="1"/>
          </p:cNvSpPr>
          <p:nvPr>
            <p:ph sz="quarter" idx="13"/>
          </p:nvPr>
        </p:nvSpPr>
        <p:spPr>
          <a:xfrm>
            <a:off x="687976" y="1520471"/>
            <a:ext cx="10394707" cy="3311189"/>
          </a:xfrm>
        </p:spPr>
        <p:txBody>
          <a:bodyPr>
            <a:normAutofit/>
          </a:bodyPr>
          <a:lstStyle/>
          <a:p>
            <a:r>
              <a:rPr lang="en-US" dirty="0">
                <a:latin typeface="Times New Roman" charset="0"/>
                <a:ea typeface="Times New Roman" charset="0"/>
                <a:cs typeface="Times New Roman" charset="0"/>
              </a:rPr>
              <a:t>Even very high absolute rewards may seem unfair if:</a:t>
            </a:r>
          </a:p>
          <a:p>
            <a:pPr lvl="1"/>
            <a:r>
              <a:rPr lang="en-US" sz="2000" dirty="0">
                <a:latin typeface="Times New Roman" charset="0"/>
                <a:ea typeface="Times New Roman" charset="0"/>
                <a:cs typeface="Times New Roman" charset="0"/>
              </a:rPr>
              <a:t>The dealer invest heavily</a:t>
            </a:r>
          </a:p>
          <a:p>
            <a:pPr lvl="1"/>
            <a:r>
              <a:rPr lang="en-US" sz="2000" dirty="0">
                <a:latin typeface="Times New Roman" charset="0"/>
                <a:ea typeface="Times New Roman" charset="0"/>
                <a:cs typeface="Times New Roman" charset="0"/>
              </a:rPr>
              <a:t>Other dealers are very profitable</a:t>
            </a:r>
          </a:p>
          <a:p>
            <a:pPr lvl="1"/>
            <a:r>
              <a:rPr lang="en-US" sz="2000" dirty="0">
                <a:latin typeface="Times New Roman" charset="0"/>
                <a:ea typeface="Times New Roman" charset="0"/>
                <a:cs typeface="Times New Roman" charset="0"/>
              </a:rPr>
              <a:t>Other opportunities are appealing</a:t>
            </a:r>
          </a:p>
          <a:p>
            <a:pPr lvl="1"/>
            <a:r>
              <a:rPr lang="en-US" sz="2000" dirty="0">
                <a:latin typeface="Times New Roman" charset="0"/>
                <a:ea typeface="Times New Roman" charset="0"/>
                <a:cs typeface="Times New Roman" charset="0"/>
              </a:rPr>
              <a:t>The manufacturer invest little.</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9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Building Channel Commitment</a:t>
            </a:r>
          </a:p>
          <a:p>
            <a:r>
              <a:rPr lang="en-US" b="1" dirty="0">
                <a:latin typeface="Times New Roman" charset="0"/>
                <a:ea typeface="Times New Roman" charset="0"/>
                <a:cs typeface="Times New Roman" charset="0"/>
              </a:rPr>
              <a:t>Building Channel Trust</a:t>
            </a:r>
          </a:p>
          <a:p>
            <a:r>
              <a:rPr lang="en-US" b="1" dirty="0">
                <a:solidFill>
                  <a:schemeClr val="bg2">
                    <a:lumMod val="50000"/>
                  </a:schemeClr>
                </a:solidFill>
                <a:latin typeface="Times New Roman" charset="0"/>
                <a:ea typeface="Times New Roman" charset="0"/>
                <a:cs typeface="Times New Roman" charset="0"/>
              </a:rPr>
              <a:t>The Channel Relationship Lifecycle</a:t>
            </a:r>
          </a:p>
          <a:p>
            <a:r>
              <a:rPr lang="en-US" b="1" dirty="0">
                <a:latin typeface="Times New Roman" charset="0"/>
                <a:ea typeface="Times New Roman" charset="0"/>
                <a:cs typeface="Times New Roman" charset="0"/>
              </a:rPr>
              <a:t>Multi-Channel Versus Omni-Channel Relationships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795657"/>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33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Describe the motivations for and importance of building channel relationships.</a:t>
            </a:r>
          </a:p>
          <a:p>
            <a:r>
              <a:rPr lang="en-US" dirty="0">
                <a:latin typeface="Times New Roman" charset="0"/>
                <a:ea typeface="Times New Roman" charset="0"/>
                <a:cs typeface="Times New Roman" charset="0"/>
              </a:rPr>
              <a:t>Distinguish upstream and downstream motivations for forming a relationship.</a:t>
            </a:r>
          </a:p>
          <a:p>
            <a:r>
              <a:rPr lang="en-US" dirty="0">
                <a:latin typeface="Times New Roman" charset="0"/>
                <a:ea typeface="Times New Roman" charset="0"/>
                <a:cs typeface="Times New Roman" charset="0"/>
              </a:rPr>
              <a:t>Recognize why multiple channels represent the norm and describe ways to build relationships therein.</a:t>
            </a:r>
          </a:p>
          <a:p>
            <a:r>
              <a:rPr lang="en-US" dirty="0">
                <a:latin typeface="Times New Roman" charset="0"/>
                <a:ea typeface="Times New Roman" charset="0"/>
                <a:cs typeface="Times New Roman" charset="0"/>
              </a:rPr>
              <a:t>Explain the role of relationship velocity.</a:t>
            </a:r>
          </a:p>
          <a:p>
            <a:r>
              <a:rPr lang="en-US" dirty="0">
                <a:latin typeface="Times New Roman" charset="0"/>
                <a:ea typeface="Times New Roman" charset="0"/>
                <a:cs typeface="Times New Roman" charset="0"/>
              </a:rPr>
              <a:t>Differentiate the five phases of a close marketing channel relationship.</a:t>
            </a:r>
          </a:p>
        </p:txBody>
      </p:sp>
      <p:cxnSp>
        <p:nvCxnSpPr>
          <p:cNvPr id="5" name="Straight Connector 4"/>
          <p:cNvCxnSpPr/>
          <p:nvPr/>
        </p:nvCxnSpPr>
        <p:spPr>
          <a:xfrm flipV="1">
            <a:off x="1342684" y="167870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18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10" r="852"/>
          <a:stretch/>
        </p:blipFill>
        <p:spPr>
          <a:xfrm>
            <a:off x="443969" y="203201"/>
            <a:ext cx="10814581" cy="6011862"/>
          </a:xfrm>
          <a:prstGeom prst="rect">
            <a:avLst/>
          </a:prstGeom>
        </p:spPr>
      </p:pic>
    </p:spTree>
    <p:extLst>
      <p:ext uri="{BB962C8B-B14F-4D97-AF65-F5344CB8AC3E}">
        <p14:creationId xmlns:p14="http://schemas.microsoft.com/office/powerpoint/2010/main" val="157091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The Five Stages of a Channel Relationship</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Stage 1: Awareness</a:t>
            </a:r>
          </a:p>
          <a:p>
            <a:r>
              <a:rPr lang="en-US" dirty="0">
                <a:latin typeface="Times New Roman" charset="0"/>
                <a:ea typeface="Times New Roman" charset="0"/>
                <a:cs typeface="Times New Roman" charset="0"/>
              </a:rPr>
              <a:t>Stage 2: Exploration</a:t>
            </a:r>
          </a:p>
          <a:p>
            <a:r>
              <a:rPr lang="en-US" dirty="0">
                <a:latin typeface="Times New Roman" charset="0"/>
                <a:ea typeface="Times New Roman" charset="0"/>
                <a:cs typeface="Times New Roman" charset="0"/>
              </a:rPr>
              <a:t>Stage 3: Expansion</a:t>
            </a:r>
          </a:p>
          <a:p>
            <a:r>
              <a:rPr lang="en-US" dirty="0">
                <a:latin typeface="Times New Roman" charset="0"/>
                <a:ea typeface="Times New Roman" charset="0"/>
                <a:cs typeface="Times New Roman" charset="0"/>
              </a:rPr>
              <a:t>Stage 4: Commitment</a:t>
            </a:r>
          </a:p>
          <a:p>
            <a:r>
              <a:rPr lang="en-US" dirty="0">
                <a:latin typeface="Times New Roman" charset="0"/>
                <a:ea typeface="Times New Roman" charset="0"/>
                <a:cs typeface="Times New Roman" charset="0"/>
              </a:rPr>
              <a:t>Stage 5: Decline to dissolution</a:t>
            </a:r>
          </a:p>
          <a:p>
            <a:endParaRPr lang="en-US" dirty="0"/>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48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Times New Roman" charset="0"/>
                <a:ea typeface="Times New Roman" charset="0"/>
                <a:cs typeface="Times New Roman" charset="0"/>
              </a:rPr>
              <a:t>Managing the Stages</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Development takes time, particularly if the targeted partners do not currently do business together.</a:t>
            </a:r>
          </a:p>
          <a:p>
            <a:r>
              <a:rPr lang="en-US" dirty="0">
                <a:latin typeface="Times New Roman" charset="0"/>
                <a:ea typeface="Times New Roman" charset="0"/>
                <a:cs typeface="Times New Roman" charset="0"/>
              </a:rPr>
              <a:t>Relationships development rarely is as linear, orderly, and sequential as the 5 stages imply. </a:t>
            </a:r>
          </a:p>
          <a:p>
            <a:r>
              <a:rPr lang="en-US" dirty="0">
                <a:latin typeface="Times New Roman" charset="0"/>
                <a:ea typeface="Times New Roman" charset="0"/>
                <a:cs typeface="Times New Roman" charset="0"/>
              </a:rPr>
              <a:t>Relationship velocity offers a stronger predictor of performance than relationship level due to people’s propensity to use trend extrapolation as a decision heuristic. </a:t>
            </a:r>
          </a:p>
          <a:p>
            <a:endParaRPr lang="en-US" dirty="0"/>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91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271463"/>
            <a:ext cx="10058400" cy="5752577"/>
          </a:xfrm>
          <a:prstGeom prst="rect">
            <a:avLst/>
          </a:prstGeom>
        </p:spPr>
      </p:pic>
    </p:spTree>
    <p:extLst>
      <p:ext uri="{BB962C8B-B14F-4D97-AF65-F5344CB8AC3E}">
        <p14:creationId xmlns:p14="http://schemas.microsoft.com/office/powerpoint/2010/main" val="944723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Managing Troubled Relationships</a:t>
            </a:r>
          </a:p>
        </p:txBody>
      </p:sp>
      <p:sp>
        <p:nvSpPr>
          <p:cNvPr id="3" name="Content Placeholder 2"/>
          <p:cNvSpPr>
            <a:spLocks noGrp="1"/>
          </p:cNvSpPr>
          <p:nvPr>
            <p:ph sz="quarter" idx="13"/>
          </p:nvPr>
        </p:nvSpPr>
        <p:spPr/>
        <p:txBody>
          <a:bodyPr>
            <a:normAutofit lnSpcReduction="10000"/>
          </a:bodyPr>
          <a:lstStyle/>
          <a:p>
            <a:pPr>
              <a:lnSpc>
                <a:spcPct val="100000"/>
              </a:lnSpc>
              <a:spcBef>
                <a:spcPts val="0"/>
              </a:spcBef>
            </a:pPr>
            <a:r>
              <a:rPr lang="en-US" sz="2200" dirty="0">
                <a:latin typeface="Times New Roman" charset="0"/>
                <a:ea typeface="Times New Roman" charset="0"/>
                <a:cs typeface="Times New Roman" charset="0"/>
              </a:rPr>
              <a:t>Relationships require maintenance.</a:t>
            </a:r>
          </a:p>
          <a:p>
            <a:pPr>
              <a:lnSpc>
                <a:spcPct val="100000"/>
              </a:lnSpc>
              <a:spcBef>
                <a:spcPts val="0"/>
              </a:spcBef>
            </a:pPr>
            <a:endParaRPr lang="en-US" sz="2200" dirty="0">
              <a:latin typeface="Times New Roman" charset="0"/>
              <a:ea typeface="Times New Roman" charset="0"/>
              <a:cs typeface="Times New Roman" charset="0"/>
            </a:endParaRPr>
          </a:p>
          <a:p>
            <a:pPr lvl="1">
              <a:lnSpc>
                <a:spcPct val="100000"/>
              </a:lnSpc>
              <a:spcBef>
                <a:spcPts val="0"/>
              </a:spcBef>
            </a:pPr>
            <a:r>
              <a:rPr lang="en-US" sz="2000" dirty="0">
                <a:latin typeface="Times New Roman" charset="0"/>
                <a:ea typeface="Times New Roman" charset="0"/>
                <a:cs typeface="Times New Roman" charset="0"/>
              </a:rPr>
              <a:t>In a common scenario, one partner might begin to suspect that the other partner is taking advantage of the spirit of their understanding and failing to live up to its promises.</a:t>
            </a:r>
          </a:p>
          <a:p>
            <a:pPr lvl="1">
              <a:lnSpc>
                <a:spcPct val="100000"/>
              </a:lnSpc>
              <a:spcBef>
                <a:spcPts val="0"/>
              </a:spcBef>
            </a:pPr>
            <a:endParaRPr lang="en-US" sz="2000" dirty="0">
              <a:latin typeface="Times New Roman" charset="0"/>
              <a:ea typeface="Times New Roman" charset="0"/>
              <a:cs typeface="Times New Roman" charset="0"/>
            </a:endParaRPr>
          </a:p>
          <a:p>
            <a:pPr lvl="1">
              <a:lnSpc>
                <a:spcPct val="100000"/>
              </a:lnSpc>
              <a:spcBef>
                <a:spcPts val="0"/>
              </a:spcBef>
            </a:pPr>
            <a:r>
              <a:rPr lang="en-US" sz="2000" dirty="0">
                <a:latin typeface="Times New Roman" charset="0"/>
                <a:ea typeface="Times New Roman" charset="0"/>
                <a:cs typeface="Times New Roman" charset="0"/>
              </a:rPr>
              <a:t>In result: the relationship spirals downward, and performance declines.</a:t>
            </a:r>
          </a:p>
          <a:p>
            <a:pPr lvl="1">
              <a:lnSpc>
                <a:spcPct val="100000"/>
              </a:lnSpc>
              <a:spcBef>
                <a:spcPts val="0"/>
              </a:spcBef>
            </a:pPr>
            <a:endParaRPr lang="en-US" sz="2000" dirty="0">
              <a:latin typeface="Times New Roman" charset="0"/>
              <a:ea typeface="Times New Roman" charset="0"/>
              <a:cs typeface="Times New Roman" charset="0"/>
            </a:endParaRPr>
          </a:p>
          <a:p>
            <a:pPr>
              <a:lnSpc>
                <a:spcPct val="100000"/>
              </a:lnSpc>
              <a:spcBef>
                <a:spcPts val="0"/>
              </a:spcBef>
            </a:pPr>
            <a:r>
              <a:rPr lang="en-US" dirty="0">
                <a:latin typeface="Times New Roman" charset="0"/>
                <a:ea typeface="Times New Roman" charset="0"/>
                <a:cs typeface="Times New Roman" charset="0"/>
              </a:rPr>
              <a:t>Mutual idiosyncratic investments continue to perform or even increase, as well as relationships with congruent goals. </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96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Relationship Portfolios</a:t>
            </a:r>
          </a:p>
        </p:txBody>
      </p:sp>
      <p:sp>
        <p:nvSpPr>
          <p:cNvPr id="3" name="Content Placeholder 2"/>
          <p:cNvSpPr>
            <a:spLocks noGrp="1"/>
          </p:cNvSpPr>
          <p:nvPr>
            <p:ph sz="quarter" idx="13"/>
          </p:nvPr>
        </p:nvSpPr>
        <p:spPr/>
        <p:txBody>
          <a:bodyPr/>
          <a:lstStyle/>
          <a:p>
            <a:pPr>
              <a:lnSpc>
                <a:spcPct val="100000"/>
              </a:lnSpc>
              <a:spcBef>
                <a:spcPts val="0"/>
              </a:spcBef>
            </a:pPr>
            <a:r>
              <a:rPr lang="en-US" dirty="0">
                <a:latin typeface="Times New Roman" charset="0"/>
                <a:ea typeface="Times New Roman" charset="0"/>
                <a:cs typeface="Times New Roman" charset="0"/>
              </a:rPr>
              <a:t>Manufacturers need a portfolio of downstream relationships to cover the market and meet multiple service output demands.</a:t>
            </a:r>
          </a:p>
          <a:p>
            <a:pPr>
              <a:lnSpc>
                <a:spcPct val="100000"/>
              </a:lnSpc>
              <a:spcBef>
                <a:spcPts val="0"/>
              </a:spcBef>
            </a:pPr>
            <a:endParaRPr lang="en-US" dirty="0">
              <a:latin typeface="Times New Roman" charset="0"/>
              <a:ea typeface="Times New Roman" charset="0"/>
              <a:cs typeface="Times New Roman" charset="0"/>
            </a:endParaRPr>
          </a:p>
          <a:p>
            <a:pPr>
              <a:lnSpc>
                <a:spcPct val="100000"/>
              </a:lnSpc>
              <a:spcBef>
                <a:spcPts val="0"/>
              </a:spcBef>
            </a:pPr>
            <a:r>
              <a:rPr lang="en-US" dirty="0">
                <a:latin typeface="Times New Roman" charset="0"/>
                <a:ea typeface="Times New Roman" charset="0"/>
                <a:cs typeface="Times New Roman" charset="0"/>
              </a:rPr>
              <a:t>Downstream channel members need a portfolio of suppliers and brands to cover the assorted needs of their customers and prospects.</a:t>
            </a:r>
          </a:p>
          <a:p>
            <a:pPr>
              <a:lnSpc>
                <a:spcPct val="100000"/>
              </a:lnSpc>
              <a:spcBef>
                <a:spcPts val="0"/>
              </a:spcBef>
            </a:pPr>
            <a:endParaRPr lang="en-US" dirty="0">
              <a:solidFill>
                <a:schemeClr val="bg1"/>
              </a:solidFill>
              <a:latin typeface="Times New Roman" charset="0"/>
              <a:ea typeface="Times New Roman" charset="0"/>
              <a:cs typeface="Times New Roman" charset="0"/>
            </a:endParaRPr>
          </a:p>
        </p:txBody>
      </p:sp>
      <p:cxnSp>
        <p:nvCxnSpPr>
          <p:cNvPr id="5" name="Straight Connector 4"/>
          <p:cNvCxnSpPr/>
          <p:nvPr/>
        </p:nvCxnSpPr>
        <p:spPr>
          <a:xfrm flipV="1">
            <a:off x="1342684" y="178136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641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Relationship Quality</a:t>
            </a:r>
          </a:p>
        </p:txBody>
      </p:sp>
      <p:sp>
        <p:nvSpPr>
          <p:cNvPr id="3" name="Content Placeholder 2"/>
          <p:cNvSpPr>
            <a:spLocks noGrp="1"/>
          </p:cNvSpPr>
          <p:nvPr>
            <p:ph sz="quarter" idx="13"/>
          </p:nvPr>
        </p:nvSpPr>
        <p:spPr/>
        <p:txBody>
          <a:bodyPr/>
          <a:lstStyle/>
          <a:p>
            <a:pPr>
              <a:lnSpc>
                <a:spcPct val="100000"/>
              </a:lnSpc>
              <a:spcBef>
                <a:spcPts val="0"/>
              </a:spcBef>
            </a:pPr>
            <a:r>
              <a:rPr lang="en-US" dirty="0">
                <a:latin typeface="Times New Roman" charset="0"/>
                <a:ea typeface="Times New Roman" charset="0"/>
                <a:cs typeface="Times New Roman" charset="0"/>
              </a:rPr>
              <a:t>Relationship quality encompasses a range of variables that reflect the overall status of a relationship.</a:t>
            </a:r>
          </a:p>
          <a:p>
            <a:pPr>
              <a:lnSpc>
                <a:spcPct val="100000"/>
              </a:lnSpc>
              <a:spcBef>
                <a:spcPts val="0"/>
              </a:spcBef>
            </a:pPr>
            <a:endParaRPr lang="en-US" dirty="0">
              <a:latin typeface="Times New Roman" charset="0"/>
              <a:ea typeface="Times New Roman" charset="0"/>
              <a:cs typeface="Times New Roman" charset="0"/>
            </a:endParaRPr>
          </a:p>
          <a:p>
            <a:pPr>
              <a:lnSpc>
                <a:spcPct val="100000"/>
              </a:lnSpc>
              <a:spcBef>
                <a:spcPts val="0"/>
              </a:spcBef>
            </a:pPr>
            <a:r>
              <a:rPr lang="en-US" dirty="0">
                <a:latin typeface="Times New Roman" charset="0"/>
                <a:ea typeface="Times New Roman" charset="0"/>
                <a:cs typeface="Times New Roman" charset="0"/>
              </a:rPr>
              <a:t>Relationship quality entails a combination of commitment, trust and satisfaction.</a:t>
            </a:r>
          </a:p>
          <a:p>
            <a:pPr>
              <a:lnSpc>
                <a:spcPct val="100000"/>
              </a:lnSpc>
              <a:spcBef>
                <a:spcPts val="0"/>
              </a:spcBef>
            </a:pPr>
            <a:endParaRPr lang="en-US" dirty="0">
              <a:latin typeface="Times New Roman" charset="0"/>
              <a:ea typeface="Times New Roman" charset="0"/>
              <a:cs typeface="Times New Roman" charset="0"/>
            </a:endParaRPr>
          </a:p>
          <a:p>
            <a:pPr>
              <a:lnSpc>
                <a:spcPct val="100000"/>
              </a:lnSpc>
              <a:spcBef>
                <a:spcPts val="0"/>
              </a:spcBef>
            </a:pPr>
            <a:r>
              <a:rPr lang="en-US" dirty="0">
                <a:latin typeface="Times New Roman" charset="0"/>
                <a:ea typeface="Times New Roman" charset="0"/>
                <a:cs typeface="Times New Roman" charset="0"/>
              </a:rPr>
              <a:t>Increased presence and level of certain variables- such as commitment, satisfaction, and trust indicates that a relationship is on a strong footing.</a:t>
            </a:r>
          </a:p>
        </p:txBody>
      </p:sp>
      <p:cxnSp>
        <p:nvCxnSpPr>
          <p:cNvPr id="6" name="Straight Connector 5"/>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51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Building Channel Commitment</a:t>
            </a:r>
          </a:p>
          <a:p>
            <a:r>
              <a:rPr lang="en-US" b="1" dirty="0">
                <a:latin typeface="Times New Roman" charset="0"/>
                <a:ea typeface="Times New Roman" charset="0"/>
                <a:cs typeface="Times New Roman" charset="0"/>
              </a:rPr>
              <a:t>Building Channel Trust</a:t>
            </a:r>
          </a:p>
          <a:p>
            <a:r>
              <a:rPr lang="en-US" b="1" dirty="0">
                <a:latin typeface="Times New Roman" charset="0"/>
                <a:ea typeface="Times New Roman" charset="0"/>
                <a:cs typeface="Times New Roman" charset="0"/>
              </a:rPr>
              <a:t>The Channel Relationship Lifecycle</a:t>
            </a:r>
          </a:p>
          <a:p>
            <a:r>
              <a:rPr lang="en-US" b="1" dirty="0">
                <a:solidFill>
                  <a:schemeClr val="bg2">
                    <a:lumMod val="50000"/>
                  </a:schemeClr>
                </a:solidFill>
                <a:latin typeface="Times New Roman" charset="0"/>
                <a:ea typeface="Times New Roman" charset="0"/>
                <a:cs typeface="Times New Roman" charset="0"/>
              </a:rPr>
              <a:t>Multi-Channel Versus Omni-Channel Relationships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66935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9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Multi-Channel Versus Omni-Channel Relationships</a:t>
            </a:r>
          </a:p>
        </p:txBody>
      </p:sp>
      <p:sp>
        <p:nvSpPr>
          <p:cNvPr id="3" name="Content Placeholder 2"/>
          <p:cNvSpPr>
            <a:spLocks noGrp="1"/>
          </p:cNvSpPr>
          <p:nvPr>
            <p:ph sz="quarter" idx="13"/>
          </p:nvPr>
        </p:nvSpPr>
        <p:spPr/>
        <p:txBody>
          <a:bodyPr>
            <a:normAutofit fontScale="92500"/>
          </a:bodyPr>
          <a:lstStyle/>
          <a:p>
            <a:r>
              <a:rPr lang="en-US" dirty="0">
                <a:latin typeface="Times New Roman" charset="0"/>
                <a:ea typeface="Times New Roman" charset="0"/>
                <a:cs typeface="Times New Roman" charset="0"/>
              </a:rPr>
              <a:t>Demands for seamless integration require the parties to commit at a deeper level, which may include relationship-specific investments.</a:t>
            </a:r>
          </a:p>
          <a:p>
            <a:r>
              <a:rPr lang="en-US" dirty="0">
                <a:latin typeface="Times New Roman" charset="0"/>
                <a:ea typeface="Times New Roman" charset="0"/>
                <a:cs typeface="Times New Roman" charset="0"/>
              </a:rPr>
              <a:t>We expect that in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context, interdependence and commitment are greater than they would be in a multi-channel context.</a:t>
            </a:r>
          </a:p>
          <a:p>
            <a:r>
              <a:rPr lang="en-US" dirty="0">
                <a:latin typeface="Times New Roman" charset="0"/>
                <a:ea typeface="Times New Roman" charset="0"/>
                <a:cs typeface="Times New Roman" charset="0"/>
              </a:rPr>
              <a:t>Omni-channels serve different customer segments through different channels.</a:t>
            </a:r>
          </a:p>
          <a:p>
            <a:r>
              <a:rPr lang="en-US" dirty="0">
                <a:latin typeface="Times New Roman" charset="0"/>
                <a:ea typeface="Times New Roman" charset="0"/>
                <a:cs typeface="Times New Roman" charset="0"/>
              </a:rPr>
              <a:t>The consumer experience is heightened in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-channels, and trust and commitment needs to be seamless. </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657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660399"/>
            <a:ext cx="11429999" cy="4328095"/>
          </a:xfrm>
          <a:prstGeom prst="rect">
            <a:avLst/>
          </a:prstGeom>
        </p:spPr>
      </p:pic>
    </p:spTree>
    <p:extLst>
      <p:ext uri="{BB962C8B-B14F-4D97-AF65-F5344CB8AC3E}">
        <p14:creationId xmlns:p14="http://schemas.microsoft.com/office/powerpoint/2010/main" val="148880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solidFill>
                  <a:schemeClr val="bg2">
                    <a:lumMod val="50000"/>
                  </a:schemeClr>
                </a:solidFill>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Building Channel Commitment</a:t>
            </a:r>
          </a:p>
          <a:p>
            <a:r>
              <a:rPr lang="en-US" b="1" dirty="0">
                <a:latin typeface="Times New Roman" charset="0"/>
                <a:ea typeface="Times New Roman" charset="0"/>
                <a:cs typeface="Times New Roman" charset="0"/>
              </a:rPr>
              <a:t>Building Channel Trust</a:t>
            </a:r>
          </a:p>
          <a:p>
            <a:r>
              <a:rPr lang="en-US" b="1" dirty="0">
                <a:latin typeface="Times New Roman" charset="0"/>
                <a:ea typeface="Times New Roman" charset="0"/>
                <a:cs typeface="Times New Roman" charset="0"/>
              </a:rPr>
              <a:t>The Channel Relationship Lifecycle</a:t>
            </a:r>
          </a:p>
          <a:p>
            <a:r>
              <a:rPr lang="en-US" b="1" dirty="0">
                <a:latin typeface="Times New Roman" charset="0"/>
                <a:ea typeface="Times New Roman" charset="0"/>
                <a:cs typeface="Times New Roman" charset="0"/>
              </a:rPr>
              <a:t>Multi-Channel Versus Omni-Channel Relationships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65768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228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Building Channel Commitment</a:t>
            </a:r>
          </a:p>
          <a:p>
            <a:r>
              <a:rPr lang="en-US" b="1" dirty="0">
                <a:latin typeface="Times New Roman" charset="0"/>
                <a:ea typeface="Times New Roman" charset="0"/>
                <a:cs typeface="Times New Roman" charset="0"/>
              </a:rPr>
              <a:t>Building Channel Trust</a:t>
            </a:r>
          </a:p>
          <a:p>
            <a:r>
              <a:rPr lang="en-US" b="1" dirty="0">
                <a:latin typeface="Times New Roman" charset="0"/>
                <a:ea typeface="Times New Roman" charset="0"/>
                <a:cs typeface="Times New Roman" charset="0"/>
              </a:rPr>
              <a:t>The Channel Relationship Lifecycle</a:t>
            </a:r>
          </a:p>
          <a:p>
            <a:r>
              <a:rPr lang="en-US" b="1" dirty="0">
                <a:latin typeface="Times New Roman" charset="0"/>
                <a:ea typeface="Times New Roman" charset="0"/>
                <a:cs typeface="Times New Roman" charset="0"/>
              </a:rPr>
              <a:t>Multi-Channel Versus Omni-Channel Relationships</a:t>
            </a:r>
          </a:p>
          <a:p>
            <a:r>
              <a:rPr lang="en-US" b="1" dirty="0">
                <a:solidFill>
                  <a:schemeClr val="bg2">
                    <a:lumMod val="50000"/>
                  </a:schemeClr>
                </a:solidFill>
                <a:latin typeface="Times New Roman" charset="0"/>
                <a:ea typeface="Times New Roman" charset="0"/>
                <a:cs typeface="Times New Roman" charset="0"/>
              </a:rPr>
              <a:t>Take- </a:t>
            </a:r>
            <a:r>
              <a:rPr lang="en-US" b="1" dirty="0" err="1">
                <a:solidFill>
                  <a:schemeClr val="bg2">
                    <a:lumMod val="50000"/>
                  </a:schemeClr>
                </a:solidFill>
                <a:latin typeface="Times New Roman" charset="0"/>
                <a:ea typeface="Times New Roman" charset="0"/>
                <a:cs typeface="Times New Roman" charset="0"/>
              </a:rPr>
              <a:t>Aways</a:t>
            </a:r>
            <a:endParaRPr lang="en-US" b="1" dirty="0">
              <a:solidFill>
                <a:schemeClr val="bg2">
                  <a:lumMod val="50000"/>
                </a:schemeClr>
              </a:solidFill>
              <a:latin typeface="Times New Roman" charset="0"/>
              <a:ea typeface="Times New Roman" charset="0"/>
              <a:cs typeface="Times New Roman" charset="0"/>
            </a:endParaRPr>
          </a:p>
          <a:p>
            <a:endParaRPr lang="en-US" dirty="0"/>
          </a:p>
        </p:txBody>
      </p:sp>
      <p:cxnSp>
        <p:nvCxnSpPr>
          <p:cNvPr id="5" name="Straight Connector 4"/>
          <p:cNvCxnSpPr/>
          <p:nvPr/>
        </p:nvCxnSpPr>
        <p:spPr>
          <a:xfrm flipV="1">
            <a:off x="1342684" y="169792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376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a:bodyPr>
          <a:lstStyle/>
          <a:p>
            <a:r>
              <a:rPr lang="en-US" dirty="0">
                <a:latin typeface="Times New Roman" charset="0"/>
                <a:ea typeface="Times New Roman" charset="0"/>
                <a:cs typeface="Times New Roman" charset="0"/>
              </a:rPr>
              <a:t>A relationship channel partnership exists when two or more organizations have enduring, substantial connections that cause them to function according to their perceived single, shared interest.</a:t>
            </a:r>
          </a:p>
          <a:p>
            <a:r>
              <a:rPr lang="en-US" dirty="0">
                <a:latin typeface="Times New Roman" charset="0"/>
                <a:ea typeface="Times New Roman" charset="0"/>
                <a:cs typeface="Times New Roman" charset="0"/>
              </a:rPr>
              <a:t>Relationships serve both upstream and downstream needs to create enduring competitive advantages, leading to profits.</a:t>
            </a:r>
          </a:p>
          <a:p>
            <a:r>
              <a:rPr lang="en-US" dirty="0">
                <a:latin typeface="Times New Roman" charset="0"/>
                <a:ea typeface="Times New Roman" charset="0"/>
                <a:cs typeface="Times New Roman" charset="0"/>
              </a:rPr>
              <a:t>Relationships require an expectation of continuity, which grows with mutual communication, balanced power, and higher combined stakes of both parties. </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16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The foundation of a strong relationship is trust</a:t>
            </a:r>
          </a:p>
          <a:p>
            <a:r>
              <a:rPr lang="en-US" dirty="0">
                <a:latin typeface="Times New Roman" charset="0"/>
                <a:ea typeface="Times New Roman" charset="0"/>
                <a:cs typeface="Times New Roman" charset="0"/>
              </a:rPr>
              <a:t>Trust flourishes in response to satisfaction with noneconomic outcomes</a:t>
            </a:r>
          </a:p>
          <a:p>
            <a:r>
              <a:rPr lang="en-US" dirty="0">
                <a:latin typeface="Times New Roman" charset="0"/>
                <a:ea typeface="Times New Roman" charset="0"/>
                <a:cs typeface="Times New Roman" charset="0"/>
              </a:rPr>
              <a:t>Perceptions of procedural and distributive fairness supports trust, both directly and by enhancing non-economic satisfaction.</a:t>
            </a:r>
          </a:p>
          <a:p>
            <a:r>
              <a:rPr lang="en-US" dirty="0">
                <a:latin typeface="Times New Roman" charset="0"/>
                <a:ea typeface="Times New Roman" charset="0"/>
                <a:cs typeface="Times New Roman" charset="0"/>
              </a:rPr>
              <a:t>Economic satisfaction drives and results from relationships.</a:t>
            </a:r>
          </a:p>
          <a:p>
            <a:r>
              <a:rPr lang="en-US" dirty="0">
                <a:latin typeface="Times New Roman" charset="0"/>
                <a:ea typeface="Times New Roman" charset="0"/>
                <a:cs typeface="Times New Roman" charset="0"/>
              </a:rPr>
              <a:t>The move to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necessitates deeper relationships with greater trust and commitment amongst the parties.</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99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Why Do Relationships Matter in Marketing Channels?</a:t>
            </a:r>
          </a:p>
        </p:txBody>
      </p:sp>
      <p:sp>
        <p:nvSpPr>
          <p:cNvPr id="3" name="Content Placeholder 2"/>
          <p:cNvSpPr>
            <a:spLocks noGrp="1"/>
          </p:cNvSpPr>
          <p:nvPr>
            <p:ph sz="quarter" idx="13"/>
          </p:nvPr>
        </p:nvSpPr>
        <p:spPr/>
        <p:txBody>
          <a:bodyPr>
            <a:normAutofit fontScale="85000" lnSpcReduction="20000"/>
          </a:bodyPr>
          <a:lstStyle/>
          <a:p>
            <a:r>
              <a:rPr lang="en-US" dirty="0">
                <a:latin typeface="Times New Roman" charset="0"/>
                <a:ea typeface="Times New Roman" charset="0"/>
                <a:cs typeface="Times New Roman" charset="0"/>
              </a:rPr>
              <a:t>Channel management is about motivating and incentivizing interdependent yet independent entities to maximize the common good.</a:t>
            </a:r>
          </a:p>
          <a:p>
            <a:r>
              <a:rPr lang="en-US" dirty="0">
                <a:latin typeface="Times New Roman" charset="0"/>
                <a:ea typeface="Times New Roman" charset="0"/>
                <a:cs typeface="Times New Roman" charset="0"/>
              </a:rPr>
              <a:t>Becomes more challenging in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environment</a:t>
            </a:r>
          </a:p>
          <a:p>
            <a:r>
              <a:rPr lang="en-US" dirty="0">
                <a:latin typeface="Times New Roman" charset="0"/>
                <a:ea typeface="Times New Roman" charset="0"/>
                <a:cs typeface="Times New Roman" charset="0"/>
              </a:rPr>
              <a:t>Strong channel relationships is a genuine commitment and willingness to engage in give-and-take interactions to achieve and reflect the objectives of a partnerships.</a:t>
            </a:r>
          </a:p>
          <a:p>
            <a:r>
              <a:rPr lang="en-US" b="1" dirty="0">
                <a:latin typeface="Times New Roman" charset="0"/>
                <a:ea typeface="Times New Roman" charset="0"/>
                <a:cs typeface="Times New Roman" charset="0"/>
              </a:rPr>
              <a:t>Commitment </a:t>
            </a:r>
            <a:r>
              <a:rPr lang="en-US" dirty="0">
                <a:latin typeface="Times New Roman" charset="0"/>
                <a:ea typeface="Times New Roman" charset="0"/>
                <a:cs typeface="Times New Roman" charset="0"/>
              </a:rPr>
              <a:t>exists when one organization wants the relationship to continue indefinitely. </a:t>
            </a:r>
          </a:p>
          <a:p>
            <a:r>
              <a:rPr lang="en-US" dirty="0">
                <a:latin typeface="Times New Roman" charset="0"/>
                <a:ea typeface="Times New Roman" charset="0"/>
                <a:cs typeface="Times New Roman" charset="0"/>
              </a:rPr>
              <a:t>Organizations must also be willing to </a:t>
            </a:r>
            <a:r>
              <a:rPr lang="en-US" b="1" dirty="0">
                <a:latin typeface="Times New Roman" charset="0"/>
                <a:ea typeface="Times New Roman" charset="0"/>
                <a:cs typeface="Times New Roman" charset="0"/>
              </a:rPr>
              <a:t>sacrifice</a:t>
            </a:r>
            <a:r>
              <a:rPr lang="en-US" dirty="0">
                <a:latin typeface="Times New Roman" charset="0"/>
                <a:ea typeface="Times New Roman" charset="0"/>
                <a:cs typeface="Times New Roman" charset="0"/>
              </a:rPr>
              <a:t> to maintain and grow the relationship.</a:t>
            </a:r>
          </a:p>
        </p:txBody>
      </p:sp>
      <p:cxnSp>
        <p:nvCxnSpPr>
          <p:cNvPr id="5" name="Straight Connector 4"/>
          <p:cNvCxnSpPr/>
          <p:nvPr/>
        </p:nvCxnSpPr>
        <p:spPr>
          <a:xfrm flipV="1">
            <a:off x="1342684" y="1815267"/>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83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Example: sears (</a:t>
            </a:r>
            <a:r>
              <a:rPr lang="en-US" sz="4000" b="1" dirty="0" err="1">
                <a:latin typeface="Times New Roman" charset="0"/>
                <a:ea typeface="Times New Roman" charset="0"/>
                <a:cs typeface="Times New Roman" charset="0"/>
              </a:rPr>
              <a:t>usa</a:t>
            </a:r>
            <a:r>
              <a:rPr lang="en-US" sz="4000" b="1" dirty="0">
                <a:latin typeface="Times New Roman" charset="0"/>
                <a:ea typeface="Times New Roman" charset="0"/>
                <a:cs typeface="Times New Roman" charset="0"/>
              </a:rPr>
              <a:t>)</a:t>
            </a:r>
          </a:p>
        </p:txBody>
      </p:sp>
      <p:sp>
        <p:nvSpPr>
          <p:cNvPr id="3" name="Content Placeholder 2"/>
          <p:cNvSpPr>
            <a:spLocks noGrp="1"/>
          </p:cNvSpPr>
          <p:nvPr>
            <p:ph sz="quarter" idx="13"/>
          </p:nvPr>
        </p:nvSpPr>
        <p:spPr>
          <a:xfrm>
            <a:off x="1342684" y="1727064"/>
            <a:ext cx="8426669" cy="3311189"/>
          </a:xfrm>
        </p:spPr>
        <p:txBody>
          <a:bodyPr>
            <a:normAutofit fontScale="92500" lnSpcReduction="10000"/>
          </a:bodyPr>
          <a:lstStyle/>
          <a:p>
            <a:r>
              <a:rPr lang="en-US" cap="none" dirty="0">
                <a:latin typeface="Times New Roman" charset="0"/>
                <a:ea typeface="Times New Roman" charset="0"/>
                <a:cs typeface="Times New Roman" charset="0"/>
              </a:rPr>
              <a:t>Sears was one of the first brick-and-mortar companies to move online. It sold everything from insurance products, to appliances, to clothing. But in recent years, it has lost more than $10 billion since the start of the 2010s. Sales fell to $22.14 billion from $41.57 billion, leading to stores closing. This caused issues for the suppliers, such as whirlpool. In the 1920s, sears came to the rescue and put whirlpool and their stores. When sales declined, whirlpool sent less inventory to sears, at higher prices. Insurers and bans were also concerned about sears  being able to pay their vendors. Thus LG demands cash upfront, before it will supply sears; united national consumer suppliers allows it one month to make a payment, but that is far less than the two month grace period it provides sears’ competitors. </a:t>
            </a:r>
          </a:p>
        </p:txBody>
      </p:sp>
      <p:cxnSp>
        <p:nvCxnSpPr>
          <p:cNvPr id="5" name="Straight Connector 4"/>
          <p:cNvCxnSpPr/>
          <p:nvPr/>
        </p:nvCxnSpPr>
        <p:spPr>
          <a:xfrm flipV="1">
            <a:off x="1342684" y="160506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8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25" y="594942"/>
            <a:ext cx="10396882" cy="1151965"/>
          </a:xfrm>
        </p:spPr>
        <p:txBody>
          <a:bodyPr>
            <a:noAutofit/>
          </a:bodyPr>
          <a:lstStyle/>
          <a:p>
            <a:pPr algn="ctr"/>
            <a:r>
              <a:rPr lang="en-US" sz="4000" b="1" dirty="0">
                <a:latin typeface="Times New Roman" charset="0"/>
                <a:ea typeface="Times New Roman" charset="0"/>
                <a:cs typeface="Times New Roman" charset="0"/>
              </a:rPr>
              <a:t>Upstream Motive for Building a Strong Channel Relationship</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Channel relationships begin with the manufacturer’s recognition that it potentially can profit from the many advantages a downstream channel member can offer.</a:t>
            </a:r>
          </a:p>
          <a:p>
            <a:r>
              <a:rPr lang="en-US" dirty="0">
                <a:latin typeface="Times New Roman" charset="0"/>
                <a:ea typeface="Times New Roman" charset="0"/>
                <a:cs typeface="Times New Roman" charset="0"/>
              </a:rPr>
              <a:t>Some manufacturer’s use the “do it in-house technical” culture, which prevents them from understanding, respecting, and trusting intermediaries to any degree.</a:t>
            </a:r>
          </a:p>
          <a:p>
            <a:r>
              <a:rPr lang="en-US" dirty="0">
                <a:latin typeface="Times New Roman" charset="0"/>
                <a:ea typeface="Times New Roman" charset="0"/>
                <a:cs typeface="Times New Roman" charset="0"/>
              </a:rPr>
              <a:t>When appreciation of downstream organization exists, manufacturers seek relationships to motivate channel members to represent them better, in their current markets, in new markets, or with new products.</a:t>
            </a:r>
          </a:p>
        </p:txBody>
      </p:sp>
      <p:cxnSp>
        <p:nvCxnSpPr>
          <p:cNvPr id="5" name="Straight Connector 4"/>
          <p:cNvCxnSpPr/>
          <p:nvPr/>
        </p:nvCxnSpPr>
        <p:spPr>
          <a:xfrm flipV="1">
            <a:off x="1341597" y="164716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38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sz="4000" b="1" dirty="0">
                <a:latin typeface="Times New Roman" charset="0"/>
                <a:ea typeface="Times New Roman" charset="0"/>
                <a:cs typeface="Times New Roman" charset="0"/>
              </a:rPr>
              <a:t>Upstream Motive for Building a Strong Channel Relationship</a:t>
            </a:r>
          </a:p>
        </p:txBody>
      </p:sp>
      <p:sp>
        <p:nvSpPr>
          <p:cNvPr id="3" name="Content Placeholder 2"/>
          <p:cNvSpPr>
            <a:spLocks noGrp="1"/>
          </p:cNvSpPr>
          <p:nvPr>
            <p:ph sz="quarter" idx="13"/>
          </p:nvPr>
        </p:nvSpPr>
        <p:spPr/>
        <p:txBody>
          <a:bodyPr>
            <a:normAutofit/>
          </a:bodyPr>
          <a:lstStyle/>
          <a:p>
            <a:r>
              <a:rPr lang="en-US" dirty="0">
                <a:latin typeface="Times New Roman" charset="0"/>
                <a:ea typeface="Times New Roman" charset="0"/>
                <a:cs typeface="Times New Roman" charset="0"/>
              </a:rPr>
              <a:t>Manufacturers also may seek a relationship to coordinate its marketing efforts with distributors more tightly, which would enable it to reach end-users better.</a:t>
            </a:r>
          </a:p>
          <a:p>
            <a:r>
              <a:rPr lang="en-US" dirty="0">
                <a:latin typeface="Times New Roman" charset="0"/>
                <a:ea typeface="Times New Roman" charset="0"/>
                <a:cs typeface="Times New Roman" charset="0"/>
              </a:rPr>
              <a:t>Distributors may withhold market information to prevent the manufacturer from using the information against them in negotiations.</a:t>
            </a:r>
          </a:p>
          <a:p>
            <a:pPr lvl="1"/>
            <a:r>
              <a:rPr lang="en-US" dirty="0">
                <a:latin typeface="Times New Roman" charset="0"/>
                <a:ea typeface="Times New Roman" charset="0"/>
                <a:cs typeface="Times New Roman" charset="0"/>
              </a:rPr>
              <a:t>They are more willing to share information with their suppliers if those suppliers depend more on them than the other way around.</a:t>
            </a:r>
          </a:p>
        </p:txBody>
      </p:sp>
      <p:cxnSp>
        <p:nvCxnSpPr>
          <p:cNvPr id="4" name="Straight Connector 3"/>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21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274" y="583693"/>
            <a:ext cx="10539758" cy="1151965"/>
          </a:xfrm>
        </p:spPr>
        <p:txBody>
          <a:bodyPr>
            <a:noAutofit/>
          </a:bodyPr>
          <a:lstStyle/>
          <a:p>
            <a:pPr algn="ctr"/>
            <a:r>
              <a:rPr lang="en-US" sz="4000" b="1" dirty="0">
                <a:latin typeface="Times New Roman" charset="0"/>
                <a:ea typeface="Times New Roman" charset="0"/>
                <a:cs typeface="Times New Roman" charset="0"/>
              </a:rPr>
              <a:t>Downstream Motives for Building a Strong Channel Relationship</a:t>
            </a:r>
          </a:p>
        </p:txBody>
      </p:sp>
      <p:sp>
        <p:nvSpPr>
          <p:cNvPr id="3" name="Content Placeholder 2"/>
          <p:cNvSpPr>
            <a:spLocks noGrp="1"/>
          </p:cNvSpPr>
          <p:nvPr>
            <p:ph sz="quarter" idx="13"/>
          </p:nvPr>
        </p:nvSpPr>
        <p:spPr>
          <a:xfrm>
            <a:off x="685800" y="1939872"/>
            <a:ext cx="10394707" cy="3746553"/>
          </a:xfrm>
        </p:spPr>
        <p:txBody>
          <a:bodyPr>
            <a:normAutofit fontScale="85000" lnSpcReduction="20000"/>
          </a:bodyPr>
          <a:lstStyle/>
          <a:p>
            <a:r>
              <a:rPr lang="en-US" dirty="0">
                <a:latin typeface="Times New Roman" charset="0"/>
                <a:ea typeface="Times New Roman" charset="0"/>
                <a:cs typeface="Times New Roman" charset="0"/>
              </a:rPr>
              <a:t>To build strong relationships that revolve around having an assured and stable supply of desirable products.</a:t>
            </a:r>
          </a:p>
          <a:p>
            <a:r>
              <a:rPr lang="en-US" dirty="0">
                <a:latin typeface="Times New Roman" charset="0"/>
                <a:ea typeface="Times New Roman" charset="0"/>
                <a:cs typeface="Times New Roman" charset="0"/>
              </a:rPr>
              <a:t>Consolidation is a motive because:</a:t>
            </a:r>
          </a:p>
          <a:p>
            <a:pPr lvl="1"/>
            <a:r>
              <a:rPr lang="en-US" dirty="0">
                <a:latin typeface="Times New Roman" charset="0"/>
                <a:ea typeface="Times New Roman" charset="0"/>
                <a:cs typeface="Times New Roman" charset="0"/>
              </a:rPr>
              <a:t>As mergers and acquisitions concentrate market share among a few manufacturers in many industries, downstream channel members commit to the survivors to maintain product supply.</a:t>
            </a:r>
          </a:p>
          <a:p>
            <a:r>
              <a:rPr lang="en-US" dirty="0">
                <a:latin typeface="Times New Roman" charset="0"/>
                <a:ea typeface="Times New Roman" charset="0"/>
                <a:cs typeface="Times New Roman" charset="0"/>
              </a:rPr>
              <a:t>Distributors build strong relationships with suppliers to differentiate themselves from other distributors. </a:t>
            </a:r>
          </a:p>
          <a:p>
            <a:pPr lvl="1"/>
            <a:r>
              <a:rPr lang="en-US" dirty="0">
                <a:latin typeface="Times New Roman" charset="0"/>
                <a:ea typeface="Times New Roman" charset="0"/>
                <a:cs typeface="Times New Roman" charset="0"/>
              </a:rPr>
              <a:t>Based on strategy of offering value-added services, such as preventive or corrective maintenance, application assistance, onsite product training, etc. </a:t>
            </a:r>
          </a:p>
          <a:p>
            <a:r>
              <a:rPr lang="en-US" dirty="0">
                <a:latin typeface="Times New Roman" charset="0"/>
                <a:ea typeface="Times New Roman" charset="0"/>
                <a:cs typeface="Times New Roman" charset="0"/>
              </a:rPr>
              <a:t>Upstream and downstream channels pursue relationships for the same reason: To attain an enduring competitive advantage that leads to profit.</a:t>
            </a:r>
          </a:p>
        </p:txBody>
      </p:sp>
      <p:cxnSp>
        <p:nvCxnSpPr>
          <p:cNvPr id="5" name="Straight Connector 4"/>
          <p:cNvCxnSpPr/>
          <p:nvPr/>
        </p:nvCxnSpPr>
        <p:spPr>
          <a:xfrm flipV="1">
            <a:off x="1342684" y="182651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8911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Main Event</Template>
  <TotalTime>1593</TotalTime>
  <Words>2267</Words>
  <Application>Microsoft Office PowerPoint</Application>
  <PresentationFormat>Widescreen</PresentationFormat>
  <Paragraphs>210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Impact</vt:lpstr>
      <vt:lpstr>Rockwell</vt:lpstr>
      <vt:lpstr>Times New Roman</vt:lpstr>
      <vt:lpstr>Main Event</vt:lpstr>
      <vt:lpstr>Chapter 4 Channel Relationships</vt:lpstr>
      <vt:lpstr>Agenda</vt:lpstr>
      <vt:lpstr>Learning Objectives</vt:lpstr>
      <vt:lpstr>Agenda</vt:lpstr>
      <vt:lpstr>Why Do Relationships Matter in Marketing Channels?</vt:lpstr>
      <vt:lpstr>Example: sears (usa)</vt:lpstr>
      <vt:lpstr>Upstream Motive for Building a Strong Channel Relationship</vt:lpstr>
      <vt:lpstr>Upstream Motive for Building a Strong Channel Relationship</vt:lpstr>
      <vt:lpstr>Downstream Motives for Building a Strong Channel Relationship</vt:lpstr>
      <vt:lpstr>PowerPoint Presentation</vt:lpstr>
      <vt:lpstr>Agenda</vt:lpstr>
      <vt:lpstr>Need for Expectations of Continuity</vt:lpstr>
      <vt:lpstr>PowerPoint Presentation</vt:lpstr>
      <vt:lpstr>Need for Reciprocation: Mutual Commitment</vt:lpstr>
      <vt:lpstr>Strategies for Building Commitment</vt:lpstr>
      <vt:lpstr>Strategies for Building Commitment</vt:lpstr>
      <vt:lpstr>Strategies for Building Commitment</vt:lpstr>
      <vt:lpstr>How Downstream Channel Members Commit</vt:lpstr>
      <vt:lpstr>How Upstream Channel Members Commit</vt:lpstr>
      <vt:lpstr>Agenda</vt:lpstr>
      <vt:lpstr>Building Channel Trust</vt:lpstr>
      <vt:lpstr>Need for Economic Satisfaction</vt:lpstr>
      <vt:lpstr>Strategies for Building Channel Partners’ Trust</vt:lpstr>
      <vt:lpstr>Strategies for Building Channel Partners’ Trust</vt:lpstr>
      <vt:lpstr>Strategies for Building Channel Partners’ Trust</vt:lpstr>
      <vt:lpstr>Strategies for Building Channel Partners’ Trust</vt:lpstr>
      <vt:lpstr>Strategies for Building Channel Partners’ Trust</vt:lpstr>
      <vt:lpstr>Strategies for Building Channel Partners’ Trust</vt:lpstr>
      <vt:lpstr>Agenda</vt:lpstr>
      <vt:lpstr>PowerPoint Presentation</vt:lpstr>
      <vt:lpstr>The Five Stages of a Channel Relationship</vt:lpstr>
      <vt:lpstr>Managing the Stages</vt:lpstr>
      <vt:lpstr>PowerPoint Presentation</vt:lpstr>
      <vt:lpstr>Managing Troubled Relationships</vt:lpstr>
      <vt:lpstr>Relationship Portfolios</vt:lpstr>
      <vt:lpstr>Relationship Quality</vt:lpstr>
      <vt:lpstr>Agenda</vt:lpstr>
      <vt:lpstr>Multi-Channel Versus Omni-Channel Relationships</vt:lpstr>
      <vt:lpstr>PowerPoint Presentation</vt:lpstr>
      <vt:lpstr>Agenda</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Channel Relationships</dc:title>
  <dc:creator>STOICAN, PHOEBE D</dc:creator>
  <cp:lastModifiedBy>Del Plato, Mary</cp:lastModifiedBy>
  <cp:revision>24</cp:revision>
  <dcterms:created xsi:type="dcterms:W3CDTF">2019-02-02T00:36:28Z</dcterms:created>
  <dcterms:modified xsi:type="dcterms:W3CDTF">2019-05-23T18:05:48Z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2019-05-23T18:05:35.7251199Z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2019-05-23T18:05:35.7251199Z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