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0" r:id="rId1"/>
  </p:sldMasterIdLst>
  <p:sldIdLst>
    <p:sldId id="256" r:id="rId2"/>
    <p:sldId id="258" r:id="rId3"/>
    <p:sldId id="257" r:id="rId4"/>
    <p:sldId id="259" r:id="rId5"/>
    <p:sldId id="260" r:id="rId6"/>
    <p:sldId id="261" r:id="rId7"/>
    <p:sldId id="262" r:id="rId8"/>
    <p:sldId id="263" r:id="rId9"/>
    <p:sldId id="264" r:id="rId10"/>
    <p:sldId id="265" r:id="rId11"/>
    <p:sldId id="304" r:id="rId12"/>
    <p:sldId id="266" r:id="rId13"/>
    <p:sldId id="267" r:id="rId14"/>
    <p:sldId id="298" r:id="rId15"/>
    <p:sldId id="268" r:id="rId16"/>
    <p:sldId id="269" r:id="rId17"/>
    <p:sldId id="270" r:id="rId18"/>
    <p:sldId id="299" r:id="rId19"/>
    <p:sldId id="271" r:id="rId20"/>
    <p:sldId id="272" r:id="rId21"/>
    <p:sldId id="273" r:id="rId22"/>
    <p:sldId id="274" r:id="rId23"/>
    <p:sldId id="275" r:id="rId24"/>
    <p:sldId id="300" r:id="rId25"/>
    <p:sldId id="276" r:id="rId26"/>
    <p:sldId id="277" r:id="rId27"/>
    <p:sldId id="278" r:id="rId28"/>
    <p:sldId id="279" r:id="rId29"/>
    <p:sldId id="301" r:id="rId30"/>
    <p:sldId id="302" r:id="rId31"/>
    <p:sldId id="303"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7" r:id="rId47"/>
    <p:sldId id="294" r:id="rId48"/>
    <p:sldId id="295" r:id="rId49"/>
    <p:sldId id="296"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360"/>
  </p:normalViewPr>
  <p:slideViewPr>
    <p:cSldViewPr snapToGrid="0" snapToObjects="1">
      <p:cViewPr varScale="1">
        <p:scale>
          <a:sx n="99" d="100"/>
          <a:sy n="99" d="100"/>
        </p:scale>
        <p:origin x="15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B7BFC84E-8C28-D14F-A5F6-EE7B730C6F2D}" type="datetimeFigureOut">
              <a:rPr lang="en-US" smtClean="0"/>
              <a:t>5/23/2019</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31904E2-4979-074D-B390-95BCD6CB31B0}"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1996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980227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32820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390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390180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BFC84E-8C28-D14F-A5F6-EE7B730C6F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502223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BFC84E-8C28-D14F-A5F6-EE7B730C6F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2057047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FC84E-8C28-D14F-A5F6-EE7B730C6F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456687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FC84E-8C28-D14F-A5F6-EE7B730C6F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44293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BFC84E-8C28-D14F-A5F6-EE7B730C6F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561084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FC84E-8C28-D14F-A5F6-EE7B730C6F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55323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79973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BFC84E-8C28-D14F-A5F6-EE7B730C6F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85657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BFC84E-8C28-D14F-A5F6-EE7B730C6F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85522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FC84E-8C28-D14F-A5F6-EE7B730C6F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416159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82449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FC84E-8C28-D14F-A5F6-EE7B730C6F2D}" type="datetimeFigureOut">
              <a:rPr lang="en-US" smtClean="0"/>
              <a:t>5/23/2019</a:t>
            </a:fld>
            <a:endParaRPr lang="en-US"/>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131904E2-4979-074D-B390-95BCD6CB31B0}" type="slidenum">
              <a:rPr lang="en-US" smtClean="0"/>
              <a:t>‹#›</a:t>
            </a:fld>
            <a:endParaRPr lang="en-US"/>
          </a:p>
        </p:txBody>
      </p:sp>
    </p:spTree>
    <p:extLst>
      <p:ext uri="{BB962C8B-B14F-4D97-AF65-F5344CB8AC3E}">
        <p14:creationId xmlns:p14="http://schemas.microsoft.com/office/powerpoint/2010/main" val="178517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B7BFC84E-8C28-D14F-A5F6-EE7B730C6F2D}" type="datetimeFigureOut">
              <a:rPr lang="en-US" smtClean="0"/>
              <a:t>5/23/2019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131904E2-4979-074D-B390-95BCD6CB31B0}" type="slidenum">
              <a:rPr lang="en-US" smtClean="0"/>
              <a:t>‹#›</a:t>
            </a:fld>
            <a:endParaRPr lang="en-US"/>
          </a:p>
        </p:txBody>
      </p:sp>
      <p:sp>
        <p:nvSpPr>
          <p:cNvPr id="8" name="MSIPCMContentMarking" descr="{&quot;HashCode&quot;:1561593418,&quot;Placement&quot;:&quot;Footer&quot;}">
            <a:extLst>
              <a:ext uri="{FF2B5EF4-FFF2-40B4-BE49-F238E27FC236}">
                <a16:creationId xmlns:a16="http://schemas.microsoft.com/office/drawing/2014/main" id="{8DBA40C8-FCF0-4725-8496-CA9F923A8ABB}"/>
              </a:ext>
            </a:extLst>
          </p:cNvPr>
          <p:cNvSpPr txBox="1"/>
          <p:nvPr userDrawn="1"/>
        </p:nvSpPr>
        <p:spPr>
          <a:xfrm>
            <a:off x="0" y="6618048"/>
            <a:ext cx="2130404" cy="239952"/>
          </a:xfrm>
          <a:prstGeom prst="rect">
            <a:avLst/>
          </a:prstGeom>
          <a:noFill/>
        </p:spPr>
        <p:txBody>
          <a:bodyPr vert="horz" wrap="square" lIns="0" tIns="0" rIns="0" bIns="0" rtlCol="0" anchor="ctr" anchorCtr="1">
            <a:spAutoFit/>
          </a:bodyPr>
          <a:lstStyle/>
          <a:p>
            <a:pPr algn="l">
              <a:spcBef>
                <a:spcPts val="0"/>
              </a:spcBef>
              <a:spcAft>
                <a:spcPts val="0"/>
              </a:spcAft>
            </a:pPr>
            <a:r>
              <a:rPr lang="en-US" sz="900">
                <a:solidFill>
                  <a:srgbClr val="0078D7"/>
                </a:solidFill>
                <a:latin typeface="Rockwell" panose="02060603020205020403" pitchFamily="18" charset="0"/>
              </a:rPr>
              <a:t>Information Classification: General</a:t>
            </a:r>
          </a:p>
        </p:txBody>
      </p:sp>
    </p:spTree>
    <p:extLst>
      <p:ext uri="{BB962C8B-B14F-4D97-AF65-F5344CB8AC3E}">
        <p14:creationId xmlns:p14="http://schemas.microsoft.com/office/powerpoint/2010/main" val="359875880"/>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5265" y="2040920"/>
            <a:ext cx="10526683" cy="2387600"/>
          </a:xfrm>
        </p:spPr>
        <p:txBody>
          <a:bodyPr>
            <a:normAutofit fontScale="90000"/>
          </a:bodyPr>
          <a:lstStyle/>
          <a:p>
            <a:pPr algn="ctr"/>
            <a:r>
              <a:rPr lang="en-US" b="1" dirty="0">
                <a:latin typeface="Times New Roman" charset="0"/>
                <a:ea typeface="Times New Roman" charset="0"/>
                <a:cs typeface="Times New Roman" charset="0"/>
              </a:rPr>
              <a:t>Chapter 1:</a:t>
            </a:r>
            <a:br>
              <a:rPr lang="en-US" b="1" dirty="0">
                <a:latin typeface="Times New Roman" charset="0"/>
                <a:ea typeface="Times New Roman" charset="0"/>
                <a:cs typeface="Times New Roman" charset="0"/>
              </a:rPr>
            </a:b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The Omni-Channel Ecosystem</a:t>
            </a:r>
          </a:p>
        </p:txBody>
      </p:sp>
    </p:spTree>
    <p:extLst>
      <p:ext uri="{BB962C8B-B14F-4D97-AF65-F5344CB8AC3E}">
        <p14:creationId xmlns:p14="http://schemas.microsoft.com/office/powerpoint/2010/main" val="21566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67793" y="2000523"/>
            <a:ext cx="4271358" cy="3556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Go-to-Market Strategy Example</a:t>
            </a:r>
          </a:p>
        </p:txBody>
      </p:sp>
      <p:sp>
        <p:nvSpPr>
          <p:cNvPr id="4" name="Rectangle 3"/>
          <p:cNvSpPr/>
          <p:nvPr/>
        </p:nvSpPr>
        <p:spPr>
          <a:xfrm>
            <a:off x="1115289" y="2000523"/>
            <a:ext cx="4271358" cy="355691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15289" y="2000523"/>
            <a:ext cx="4271359" cy="2862322"/>
          </a:xfrm>
          <a:prstGeom prst="rect">
            <a:avLst/>
          </a:prstGeom>
          <a:noFill/>
        </p:spPr>
        <p:txBody>
          <a:bodyPr wrap="square" rtlCol="0">
            <a:spAutoFit/>
          </a:bodyPr>
          <a:lstStyle/>
          <a:p>
            <a:pPr algn="ctr"/>
            <a:r>
              <a:rPr lang="en-US" sz="2400" b="1" dirty="0">
                <a:latin typeface="Times New Roman" charset="0"/>
                <a:ea typeface="Times New Roman" charset="0"/>
                <a:cs typeface="Times New Roman" charset="0"/>
              </a:rPr>
              <a:t>McDonalds</a:t>
            </a:r>
          </a:p>
          <a:p>
            <a:pPr marL="285750" indent="-285750">
              <a:buFont typeface="Arial" charset="0"/>
              <a:buChar char="•"/>
            </a:pPr>
            <a:r>
              <a:rPr lang="en-US" sz="2400" dirty="0">
                <a:latin typeface="Times New Roman" charset="0"/>
                <a:ea typeface="Times New Roman" charset="0"/>
                <a:cs typeface="Times New Roman" charset="0"/>
              </a:rPr>
              <a:t>Chooses to franchise their restaurants.</a:t>
            </a:r>
          </a:p>
          <a:p>
            <a:pPr marL="285750" indent="-285750">
              <a:buFont typeface="Arial" charset="0"/>
              <a:buChar char="•"/>
            </a:pP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82% of 36,000 outlets are franchised</a:t>
            </a:r>
          </a:p>
          <a:p>
            <a:pPr marL="285750" indent="-285750">
              <a:buFont typeface="Arial" charset="0"/>
              <a:buChar char="•"/>
            </a:pPr>
            <a:endParaRPr lang="en-US" dirty="0">
              <a:solidFill>
                <a:schemeClr val="bg2"/>
              </a:solidFill>
            </a:endParaRPr>
          </a:p>
          <a:p>
            <a:endParaRPr lang="en-US" dirty="0"/>
          </a:p>
        </p:txBody>
      </p:sp>
      <p:sp>
        <p:nvSpPr>
          <p:cNvPr id="8" name="TextBox 7"/>
          <p:cNvSpPr txBox="1"/>
          <p:nvPr/>
        </p:nvSpPr>
        <p:spPr>
          <a:xfrm>
            <a:off x="6267792" y="2000523"/>
            <a:ext cx="4117572" cy="3693319"/>
          </a:xfrm>
          <a:prstGeom prst="rect">
            <a:avLst/>
          </a:prstGeom>
          <a:noFill/>
        </p:spPr>
        <p:txBody>
          <a:bodyPr wrap="square" rtlCol="0">
            <a:spAutoFit/>
          </a:bodyPr>
          <a:lstStyle/>
          <a:p>
            <a:pPr algn="ctr"/>
            <a:r>
              <a:rPr lang="en-US" sz="2400" b="1" dirty="0">
                <a:latin typeface="Times New Roman" charset="0"/>
                <a:ea typeface="Times New Roman" charset="0"/>
                <a:cs typeface="Times New Roman" charset="0"/>
              </a:rPr>
              <a:t>Starbucks</a:t>
            </a:r>
          </a:p>
          <a:p>
            <a:pPr marL="285750" indent="-285750">
              <a:buFont typeface="Arial" charset="0"/>
              <a:buChar char="•"/>
            </a:pPr>
            <a:r>
              <a:rPr lang="en-US" sz="2400" dirty="0">
                <a:latin typeface="Times New Roman" charset="0"/>
                <a:ea typeface="Times New Roman" charset="0"/>
                <a:cs typeface="Times New Roman" charset="0"/>
              </a:rPr>
              <a:t>Avoids franchising to have control over brand and customer in-store experience</a:t>
            </a:r>
          </a:p>
          <a:p>
            <a:pPr marL="285750" indent="-285750">
              <a:buFont typeface="Arial" charset="0"/>
              <a:buChar char="•"/>
            </a:pPr>
            <a:endParaRPr lang="en-US" sz="2400" dirty="0">
              <a:latin typeface="Times New Roman" charset="0"/>
              <a:ea typeface="Times New Roman" charset="0"/>
              <a:cs typeface="Times New Roman" charset="0"/>
            </a:endParaRPr>
          </a:p>
          <a:p>
            <a:pPr marL="285750" indent="-285750">
              <a:buFont typeface="Arial" charset="0"/>
              <a:buChar char="•"/>
            </a:pPr>
            <a:r>
              <a:rPr lang="en-US" sz="2400" dirty="0">
                <a:latin typeface="Times New Roman" charset="0"/>
                <a:ea typeface="Times New Roman" charset="0"/>
                <a:cs typeface="Times New Roman" charset="0"/>
              </a:rPr>
              <a:t>Has branched out into college campuses, and airports as franchises as a go-to-market strategy in European markets.</a:t>
            </a:r>
          </a:p>
          <a:p>
            <a:endParaRPr lang="en-US" dirty="0"/>
          </a:p>
        </p:txBody>
      </p:sp>
    </p:spTree>
    <p:extLst>
      <p:ext uri="{BB962C8B-B14F-4D97-AF65-F5344CB8AC3E}">
        <p14:creationId xmlns:p14="http://schemas.microsoft.com/office/powerpoint/2010/main" val="152037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FULFILLMENT BY AMAZON</a:t>
            </a:r>
          </a:p>
        </p:txBody>
      </p:sp>
      <p:sp>
        <p:nvSpPr>
          <p:cNvPr id="3" name="Content Placeholder 2"/>
          <p:cNvSpPr>
            <a:spLocks noGrp="1"/>
          </p:cNvSpPr>
          <p:nvPr>
            <p:ph sz="quarter" idx="13"/>
          </p:nvPr>
        </p:nvSpPr>
        <p:spPr/>
        <p:txBody>
          <a:bodyPr/>
          <a:lstStyle/>
          <a:p>
            <a:r>
              <a:rPr lang="en-US" dirty="0"/>
              <a:t>Amazon offers a </a:t>
            </a:r>
            <a:r>
              <a:rPr lang="en-US" dirty="0" err="1"/>
              <a:t>SErVICE</a:t>
            </a:r>
            <a:r>
              <a:rPr lang="en-US" dirty="0"/>
              <a:t> for business clients called fulfillment by amazon (FBA).</a:t>
            </a:r>
          </a:p>
          <a:p>
            <a:r>
              <a:rPr lang="en-US" dirty="0"/>
              <a:t>Businesses can bulk ship their products to amazon who will store their product and then fulfill individual orders as they come in and provide customer support.</a:t>
            </a:r>
          </a:p>
          <a:p>
            <a:r>
              <a:rPr lang="en-US" dirty="0"/>
              <a:t>Businesses get access to amazon’s huge customer base and outsources many channel functions to amazon.</a:t>
            </a:r>
          </a:p>
        </p:txBody>
      </p:sp>
    </p:spTree>
    <p:extLst>
      <p:ext uri="{BB962C8B-B14F-4D97-AF65-F5344CB8AC3E}">
        <p14:creationId xmlns:p14="http://schemas.microsoft.com/office/powerpoint/2010/main" val="51173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solidFill>
                  <a:schemeClr val="bg2">
                    <a:lumMod val="75000"/>
                  </a:schemeClr>
                </a:solidFill>
                <a:latin typeface="Times New Roman" charset="0"/>
                <a:ea typeface="Times New Roman" charset="0"/>
                <a:cs typeface="Times New Roman" charset="0"/>
              </a:rPr>
              <a:t>Marketing Channel</a:t>
            </a:r>
          </a:p>
          <a:p>
            <a:r>
              <a:rPr lang="en-US" b="1" dirty="0">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86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What Is a Marketing Channel?</a:t>
            </a:r>
          </a:p>
        </p:txBody>
      </p:sp>
      <p:sp>
        <p:nvSpPr>
          <p:cNvPr id="3" name="Content Placeholder 2"/>
          <p:cNvSpPr>
            <a:spLocks noGrp="1"/>
          </p:cNvSpPr>
          <p:nvPr>
            <p:ph sz="quarter" idx="13"/>
          </p:nvPr>
        </p:nvSpPr>
        <p:spPr/>
        <p:txBody>
          <a:bodyPr>
            <a:normAutofit lnSpcReduction="10000"/>
          </a:bodyPr>
          <a:lstStyle/>
          <a:p>
            <a:pPr marL="0" indent="0">
              <a:buNone/>
            </a:pPr>
            <a:r>
              <a:rPr lang="en-US" dirty="0">
                <a:latin typeface="Times New Roman" charset="0"/>
                <a:ea typeface="Times New Roman" charset="0"/>
                <a:cs typeface="Times New Roman" charset="0"/>
              </a:rPr>
              <a:t>A Marketing Channel is defined as: </a:t>
            </a:r>
          </a:p>
          <a:p>
            <a:pPr marL="0" indent="0">
              <a:buNone/>
            </a:pPr>
            <a:r>
              <a:rPr lang="en-US" dirty="0">
                <a:latin typeface="Times New Roman" charset="0"/>
                <a:ea typeface="Times New Roman" charset="0"/>
                <a:cs typeface="Times New Roman" charset="0"/>
              </a:rPr>
              <a:t>	“The set of interdependent but in many cases independent 	organizations involved in the process of taking a product or 	services to market and making it available for use or 	consumption</a:t>
            </a:r>
            <a:r>
              <a:rPr lang="en-US" dirty="0"/>
              <a:t>.”</a:t>
            </a:r>
          </a:p>
          <a:p>
            <a:pPr marL="0" indent="0">
              <a:buNone/>
            </a:pPr>
            <a:endParaRPr lang="en-US" dirty="0">
              <a:latin typeface="Times New Roman" charset="0"/>
              <a:ea typeface="Times New Roman" charset="0"/>
              <a:cs typeface="Times New Roman" charset="0"/>
            </a:endParaRPr>
          </a:p>
          <a:p>
            <a:pPr marL="0" indent="0">
              <a:buNone/>
            </a:pPr>
            <a:r>
              <a:rPr lang="en-US" dirty="0">
                <a:latin typeface="Times New Roman" charset="0"/>
                <a:ea typeface="Times New Roman" charset="0"/>
                <a:cs typeface="Times New Roman" charset="0"/>
              </a:rPr>
              <a:t>Distributors, wholesalers, brokers, franchisees, and retailers all comprise a marketing channel system.</a:t>
            </a:r>
          </a:p>
        </p:txBody>
      </p:sp>
      <p:cxnSp>
        <p:nvCxnSpPr>
          <p:cNvPr id="4" name="Straight Connector 3"/>
          <p:cNvCxnSpPr/>
          <p:nvPr/>
        </p:nvCxnSpPr>
        <p:spPr>
          <a:xfrm flipV="1">
            <a:off x="1342684" y="1961332"/>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1528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What Is a Marketing Channel?</a:t>
            </a:r>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390" y="1626153"/>
            <a:ext cx="8197703" cy="4603706"/>
          </a:xfrm>
        </p:spPr>
      </p:pic>
      <p:cxnSp>
        <p:nvCxnSpPr>
          <p:cNvPr id="4" name="Straight Connector 3"/>
          <p:cNvCxnSpPr/>
          <p:nvPr/>
        </p:nvCxnSpPr>
        <p:spPr>
          <a:xfrm flipV="1">
            <a:off x="1343773" y="160365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9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Marketing Channel System</a:t>
            </a:r>
            <a:r>
              <a:rPr lang="en-US" dirty="0"/>
              <a:t>	</a:t>
            </a:r>
          </a:p>
        </p:txBody>
      </p:sp>
      <p:sp>
        <p:nvSpPr>
          <p:cNvPr id="3" name="Content Placeholder 2"/>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latin typeface="Times New Roman" charset="0"/>
                <a:ea typeface="Times New Roman" charset="0"/>
                <a:cs typeface="Times New Roman" charset="0"/>
              </a:rPr>
              <a:t>The end goal of any channel system is to make products and services available and easy for users to buy, in accordance with their preferences.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If firms fail to have a successful channel system, attractiveness to buyers will be limited, with negative effects on firms sales.</a:t>
            </a:r>
          </a:p>
        </p:txBody>
      </p:sp>
      <p:cxnSp>
        <p:nvCxnSpPr>
          <p:cNvPr id="4" name="Straight Connector 3"/>
          <p:cNvCxnSpPr/>
          <p:nvPr/>
        </p:nvCxnSpPr>
        <p:spPr>
          <a:xfrm flipV="1">
            <a:off x="1342684" y="1815267"/>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366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The Changing Channel Landscape</a:t>
            </a:r>
          </a:p>
        </p:txBody>
      </p:sp>
      <p:sp>
        <p:nvSpPr>
          <p:cNvPr id="3" name="Content Placeholder 2"/>
          <p:cNvSpPr>
            <a:spLocks noGrp="1"/>
          </p:cNvSpPr>
          <p:nvPr>
            <p:ph sz="quarter" idx="13"/>
          </p:nvPr>
        </p:nvSpPr>
        <p:spPr>
          <a:xfrm>
            <a:off x="838200" y="1908752"/>
            <a:ext cx="10515600" cy="4351338"/>
          </a:xfrm>
        </p:spPr>
        <p:txBody>
          <a:bodyPr/>
          <a:lstStyle/>
          <a:p>
            <a:r>
              <a:rPr lang="en-US" dirty="0">
                <a:latin typeface="Times New Roman" charset="0"/>
                <a:ea typeface="Times New Roman" charset="0"/>
                <a:cs typeface="Times New Roman" charset="0"/>
              </a:rPr>
              <a:t>Technology advances significantly affect channel landscapes, manufacturers and retailers face new issues trying to keep up.</a:t>
            </a:r>
          </a:p>
          <a:p>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E-commerce, smartphones, and mobile technology has changed how consumers buy, and retailers like Sears, Macy’s, and </a:t>
            </a:r>
            <a:r>
              <a:rPr lang="en-US" dirty="0" err="1">
                <a:latin typeface="Times New Roman" charset="0"/>
                <a:ea typeface="Times New Roman" charset="0"/>
                <a:cs typeface="Times New Roman" charset="0"/>
              </a:rPr>
              <a:t>JCPenney</a:t>
            </a:r>
            <a:r>
              <a:rPr lang="en-US" dirty="0">
                <a:latin typeface="Times New Roman" charset="0"/>
                <a:ea typeface="Times New Roman" charset="0"/>
                <a:cs typeface="Times New Roman" charset="0"/>
              </a:rPr>
              <a:t> have suffered.</a:t>
            </a:r>
          </a:p>
        </p:txBody>
      </p:sp>
      <p:cxnSp>
        <p:nvCxnSpPr>
          <p:cNvPr id="4" name="Straight Connector 3"/>
          <p:cNvCxnSpPr/>
          <p:nvPr/>
        </p:nvCxnSpPr>
        <p:spPr>
          <a:xfrm flipV="1">
            <a:off x="1555531" y="193747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103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The Changing Channel Landscape</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There are several reasons managers are vexed by altered channel landscapes</a:t>
            </a:r>
          </a:p>
          <a:p>
            <a:pPr lvl="1"/>
            <a:r>
              <a:rPr lang="en-US" dirty="0">
                <a:latin typeface="Times New Roman" charset="0"/>
                <a:ea typeface="Times New Roman" charset="0"/>
                <a:cs typeface="Times New Roman" charset="0"/>
              </a:rPr>
              <a:t>Building or modifying a channel system involved costly, hard-to-reverse investments</a:t>
            </a:r>
          </a:p>
          <a:p>
            <a:pPr lvl="1"/>
            <a:r>
              <a:rPr lang="en-US" dirty="0">
                <a:latin typeface="Times New Roman" charset="0"/>
                <a:ea typeface="Times New Roman" charset="0"/>
                <a:cs typeface="Times New Roman" charset="0"/>
              </a:rPr>
              <a:t>Modifying channels means confronting entrenched interests and the way things have always been done.</a:t>
            </a:r>
          </a:p>
          <a:p>
            <a:pPr lvl="1"/>
            <a:r>
              <a:rPr lang="en-US" dirty="0">
                <a:latin typeface="Times New Roman" charset="0"/>
                <a:ea typeface="Times New Roman" charset="0"/>
                <a:cs typeface="Times New Roman" charset="0"/>
              </a:rPr>
              <a:t>To devote the considerable financial investments required and how to adjust the roles and compensation of different channel members.</a:t>
            </a:r>
          </a:p>
          <a:p>
            <a:pPr lvl="1"/>
            <a:endParaRPr lang="en-US" dirty="0">
              <a:latin typeface="Times New Roman" charset="0"/>
              <a:ea typeface="Times New Roman" charset="0"/>
              <a:cs typeface="Times New Roman" charset="0"/>
            </a:endParaRPr>
          </a:p>
        </p:txBody>
      </p:sp>
      <p:cxnSp>
        <p:nvCxnSpPr>
          <p:cNvPr id="4" name="Straight Connector 3"/>
          <p:cNvCxnSpPr/>
          <p:nvPr/>
        </p:nvCxnSpPr>
        <p:spPr>
          <a:xfrm flipV="1">
            <a:off x="1342684" y="190735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47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0486"/>
            <a:ext cx="10396882" cy="1151965"/>
          </a:xfrm>
        </p:spPr>
        <p:txBody>
          <a:bodyPr>
            <a:noAutofit/>
          </a:bodyPr>
          <a:lstStyle/>
          <a:p>
            <a:pPr algn="ctr"/>
            <a:r>
              <a:rPr lang="en-US" sz="4000" b="1" dirty="0">
                <a:latin typeface="Times New Roman" charset="0"/>
                <a:ea typeface="Times New Roman" charset="0"/>
                <a:cs typeface="Times New Roman" charset="0"/>
              </a:rPr>
              <a:t>Example: Best Buy’s Response to Online Threats (US)</a:t>
            </a:r>
          </a:p>
        </p:txBody>
      </p:sp>
      <p:sp>
        <p:nvSpPr>
          <p:cNvPr id="3" name="Content Placeholder 2"/>
          <p:cNvSpPr>
            <a:spLocks noGrp="1"/>
          </p:cNvSpPr>
          <p:nvPr>
            <p:ph sz="quarter" idx="13"/>
          </p:nvPr>
        </p:nvSpPr>
        <p:spPr>
          <a:xfrm>
            <a:off x="685800" y="1870410"/>
            <a:ext cx="10394707" cy="3311189"/>
          </a:xfrm>
        </p:spPr>
        <p:txBody>
          <a:bodyPr>
            <a:normAutofit/>
          </a:bodyPr>
          <a:lstStyle/>
          <a:p>
            <a:r>
              <a:rPr lang="en-US" cap="none" dirty="0">
                <a:latin typeface="Times New Roman" charset="0"/>
                <a:ea typeface="Times New Roman" charset="0"/>
                <a:cs typeface="Times New Roman" charset="0"/>
              </a:rPr>
              <a:t>BEST BUY IS FACED WITH THE THREAT OF BECOMING A SHOWROOM FOR ONLINE RETAILERS SUCH AS AMAZON. KEY ELEMENTS OF ITS STRATEGY INCLUDE CHARGING PRICES COMPARABLE TO THOSE OFFERED BY ONLINE VENDORS, TO MINIMIZE SHOWROOMING TENDENCIES. </a:t>
            </a:r>
          </a:p>
          <a:p>
            <a:pPr lvl="1"/>
            <a:r>
              <a:rPr lang="en-US" dirty="0">
                <a:latin typeface="Times New Roman" charset="0"/>
                <a:ea typeface="Times New Roman" charset="0"/>
                <a:cs typeface="Times New Roman" charset="0"/>
              </a:rPr>
              <a:t>Best Buy partners with key vendors, such as Samsung that drive consumers to the store, because of brand loyalty. </a:t>
            </a:r>
          </a:p>
          <a:p>
            <a:pPr lvl="1"/>
            <a:r>
              <a:rPr lang="en-US" dirty="0">
                <a:latin typeface="Times New Roman" charset="0"/>
                <a:ea typeface="Times New Roman" charset="0"/>
                <a:cs typeface="Times New Roman" charset="0"/>
              </a:rPr>
              <a:t>They invest heavily on training and knowledge on products, to create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experience. </a:t>
            </a:r>
          </a:p>
        </p:txBody>
      </p:sp>
      <p:cxnSp>
        <p:nvCxnSpPr>
          <p:cNvPr id="4" name="Straight Connector 3"/>
          <p:cNvCxnSpPr/>
          <p:nvPr/>
        </p:nvCxnSpPr>
        <p:spPr>
          <a:xfrm flipV="1">
            <a:off x="1342684" y="1722827"/>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59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Marketing </a:t>
            </a:r>
            <a:r>
              <a:rPr lang="en-US" b="1">
                <a:latin typeface="Times New Roman" charset="0"/>
                <a:ea typeface="Times New Roman" charset="0"/>
                <a:cs typeface="Times New Roman" charset="0"/>
              </a:rPr>
              <a:t>Channel Actors</a:t>
            </a:r>
            <a:endParaRPr lang="en-US" dirty="0"/>
          </a:p>
        </p:txBody>
      </p:sp>
      <p:sp>
        <p:nvSpPr>
          <p:cNvPr id="3" name="Content Placeholder 2"/>
          <p:cNvSpPr>
            <a:spLocks noGrp="1"/>
          </p:cNvSpPr>
          <p:nvPr>
            <p:ph sz="quarter" idx="13"/>
          </p:nvPr>
        </p:nvSpPr>
        <p:spPr>
          <a:xfrm>
            <a:off x="685801" y="1261782"/>
            <a:ext cx="10394707" cy="3311189"/>
          </a:xfrm>
        </p:spPr>
        <p:txBody>
          <a:bodyPr/>
          <a:lstStyle/>
          <a:p>
            <a:pPr>
              <a:lnSpc>
                <a:spcPct val="100000"/>
              </a:lnSpc>
              <a:spcBef>
                <a:spcPts val="0"/>
              </a:spcBef>
            </a:pPr>
            <a:r>
              <a:rPr lang="en-US" sz="2400" dirty="0">
                <a:latin typeface="Times New Roman" charset="0"/>
                <a:ea typeface="Times New Roman" charset="0"/>
                <a:cs typeface="Times New Roman" charset="0"/>
              </a:rPr>
              <a:t>3 key entities involved in every marketing channel</a:t>
            </a:r>
          </a:p>
          <a:p>
            <a:pPr>
              <a:lnSpc>
                <a:spcPct val="100000"/>
              </a:lnSpc>
              <a:spcBef>
                <a:spcPts val="0"/>
              </a:spcBef>
            </a:pPr>
            <a:endParaRPr lang="en-US" sz="2400" dirty="0">
              <a:latin typeface="Times New Roman" charset="0"/>
              <a:ea typeface="Times New Roman" charset="0"/>
              <a:cs typeface="Times New Roman" charset="0"/>
            </a:endParaRPr>
          </a:p>
          <a:p>
            <a:pPr lvl="1">
              <a:lnSpc>
                <a:spcPct val="100000"/>
              </a:lnSpc>
              <a:spcBef>
                <a:spcPts val="0"/>
              </a:spcBef>
            </a:pPr>
            <a:r>
              <a:rPr lang="en-US" sz="2000" i="1" dirty="0">
                <a:latin typeface="Times New Roman" charset="0"/>
                <a:ea typeface="Times New Roman" charset="0"/>
                <a:cs typeface="Times New Roman" charset="0"/>
              </a:rPr>
              <a:t>Manufacturers, intermediaries </a:t>
            </a:r>
            <a:r>
              <a:rPr lang="en-US" sz="2000" dirty="0">
                <a:latin typeface="Times New Roman" charset="0"/>
                <a:ea typeface="Times New Roman" charset="0"/>
                <a:cs typeface="Times New Roman" charset="0"/>
              </a:rPr>
              <a:t>(wholesale, retail, specialized), and </a:t>
            </a:r>
            <a:r>
              <a:rPr lang="en-US" sz="2000" i="1" dirty="0">
                <a:latin typeface="Times New Roman" charset="0"/>
                <a:ea typeface="Times New Roman" charset="0"/>
                <a:cs typeface="Times New Roman" charset="0"/>
              </a:rPr>
              <a:t>end-users</a:t>
            </a:r>
            <a:r>
              <a:rPr lang="en-US" sz="2000" dirty="0">
                <a:latin typeface="Times New Roman" charset="0"/>
                <a:ea typeface="Times New Roman" charset="0"/>
                <a:cs typeface="Times New Roman" charset="0"/>
              </a:rPr>
              <a:t> (business customers or customers). </a:t>
            </a:r>
          </a:p>
          <a:p>
            <a:pPr lvl="1">
              <a:lnSpc>
                <a:spcPct val="100000"/>
              </a:lnSpc>
              <a:spcBef>
                <a:spcPts val="0"/>
              </a:spcBef>
            </a:pPr>
            <a:endParaRPr lang="en-US" dirty="0">
              <a:latin typeface="Times New Roman" charset="0"/>
              <a:ea typeface="Times New Roman" charset="0"/>
              <a:cs typeface="Times New Roman" charset="0"/>
            </a:endParaRPr>
          </a:p>
          <a:p>
            <a:pPr lvl="1">
              <a:lnSpc>
                <a:spcPct val="100000"/>
              </a:lnSpc>
              <a:spcBef>
                <a:spcPts val="0"/>
              </a:spcBef>
            </a:pPr>
            <a:endParaRPr lang="en-US"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96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a:xfrm>
            <a:off x="685801" y="2233517"/>
            <a:ext cx="10394707" cy="3311189"/>
          </a:xfrm>
        </p:spPr>
        <p:txBody>
          <a:bodyPr>
            <a:normAutofit lnSpcReduction="10000"/>
          </a:bodyPr>
          <a:lstStyle/>
          <a:p>
            <a:r>
              <a:rPr lang="en-US" b="1" dirty="0">
                <a:solidFill>
                  <a:schemeClr val="bg2">
                    <a:lumMod val="75000"/>
                  </a:schemeClr>
                </a:solidFill>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Marketing Channel</a:t>
            </a:r>
          </a:p>
          <a:p>
            <a:r>
              <a:rPr lang="en-US" b="1" dirty="0">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67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1. The Manufacturer</a:t>
            </a:r>
          </a:p>
        </p:txBody>
      </p:sp>
      <p:sp>
        <p:nvSpPr>
          <p:cNvPr id="3" name="Content Placeholder 2"/>
          <p:cNvSpPr>
            <a:spLocks noGrp="1"/>
          </p:cNvSpPr>
          <p:nvPr>
            <p:ph sz="quarter" idx="13"/>
          </p:nvPr>
        </p:nvSpPr>
        <p:spPr>
          <a:xfrm>
            <a:off x="838199" y="1825625"/>
            <a:ext cx="8837815" cy="4351338"/>
          </a:xfrm>
        </p:spPr>
        <p:txBody>
          <a:bodyPr>
            <a:normAutofit fontScale="77500" lnSpcReduction="20000"/>
          </a:bodyPr>
          <a:lstStyle/>
          <a:p>
            <a:r>
              <a:rPr lang="en-US" sz="2300" dirty="0">
                <a:latin typeface="Times New Roman" charset="0"/>
                <a:ea typeface="Times New Roman" charset="0"/>
                <a:cs typeface="Times New Roman" charset="0"/>
              </a:rPr>
              <a:t>The producer or originator of the product or service being sold</a:t>
            </a:r>
          </a:p>
          <a:p>
            <a:r>
              <a:rPr lang="en-US" sz="2300" dirty="0">
                <a:latin typeface="Times New Roman" charset="0"/>
                <a:ea typeface="Times New Roman" charset="0"/>
                <a:cs typeface="Times New Roman" charset="0"/>
              </a:rPr>
              <a:t>They can produce brand-name products.</a:t>
            </a:r>
          </a:p>
          <a:p>
            <a:pPr lvl="1"/>
            <a:r>
              <a:rPr lang="en-US" sz="2100" dirty="0">
                <a:latin typeface="Times New Roman" charset="0"/>
                <a:ea typeface="Times New Roman" charset="0"/>
                <a:cs typeface="Times New Roman" charset="0"/>
              </a:rPr>
              <a:t>Ex: Coca-Cola, Mercedes-Benz, Sony</a:t>
            </a:r>
          </a:p>
          <a:p>
            <a:r>
              <a:rPr lang="en-US" dirty="0">
                <a:latin typeface="Times New Roman" charset="0"/>
                <a:ea typeface="Times New Roman" charset="0"/>
                <a:cs typeface="Times New Roman" charset="0"/>
              </a:rPr>
              <a:t>Or they can create private-label products </a:t>
            </a:r>
          </a:p>
          <a:p>
            <a:pPr lvl="1"/>
            <a:r>
              <a:rPr lang="en-US" sz="2300" dirty="0">
                <a:latin typeface="Times New Roman" charset="0"/>
                <a:ea typeface="Times New Roman" charset="0"/>
                <a:cs typeface="Times New Roman" charset="0"/>
              </a:rPr>
              <a:t>Manufacturers make products but do not invest in a branded name for them.</a:t>
            </a:r>
          </a:p>
          <a:p>
            <a:pPr lvl="1"/>
            <a:r>
              <a:rPr lang="en-US" sz="2300" dirty="0">
                <a:latin typeface="Times New Roman" charset="0"/>
                <a:ea typeface="Times New Roman" charset="0"/>
                <a:cs typeface="Times New Roman" charset="0"/>
              </a:rPr>
              <a:t>Ex: </a:t>
            </a:r>
            <a:r>
              <a:rPr lang="en-US" sz="2300" dirty="0" err="1">
                <a:latin typeface="Times New Roman" charset="0"/>
                <a:ea typeface="Times New Roman" charset="0"/>
                <a:cs typeface="Times New Roman" charset="0"/>
              </a:rPr>
              <a:t>Multibar</a:t>
            </a:r>
            <a:r>
              <a:rPr lang="en-US" sz="2300" dirty="0">
                <a:latin typeface="Times New Roman" charset="0"/>
                <a:ea typeface="Times New Roman" charset="0"/>
                <a:cs typeface="Times New Roman" charset="0"/>
              </a:rPr>
              <a:t> Foods Inc. is a private label and distributes their products to Dr. Atkins’ Nutritionals and Quaker Oats Co. </a:t>
            </a:r>
          </a:p>
          <a:p>
            <a:r>
              <a:rPr lang="en-US" sz="2300" dirty="0">
                <a:latin typeface="Times New Roman" charset="0"/>
                <a:ea typeface="Times New Roman" charset="0"/>
                <a:cs typeface="Times New Roman" charset="0"/>
              </a:rPr>
              <a:t>Is typically the “channel captain.”</a:t>
            </a:r>
          </a:p>
          <a:p>
            <a:pPr lvl="1"/>
            <a:r>
              <a:rPr lang="en-US" sz="2300" dirty="0">
                <a:latin typeface="Times New Roman" charset="0"/>
                <a:ea typeface="Times New Roman" charset="0"/>
                <a:cs typeface="Times New Roman" charset="0"/>
              </a:rPr>
              <a:t>Takes most interest in the making of the channel for the product or service.</a:t>
            </a:r>
          </a:p>
          <a:p>
            <a:pPr lvl="1"/>
            <a:endParaRPr lang="en-US" dirty="0"/>
          </a:p>
          <a:p>
            <a:pPr lvl="1"/>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0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2. Wholesalers</a:t>
            </a:r>
          </a:p>
        </p:txBody>
      </p:sp>
      <p:sp>
        <p:nvSpPr>
          <p:cNvPr id="3" name="Content Placeholder 2"/>
          <p:cNvSpPr>
            <a:spLocks noGrp="1"/>
          </p:cNvSpPr>
          <p:nvPr>
            <p:ph sz="quarter" idx="13"/>
          </p:nvPr>
        </p:nvSpPr>
        <p:spPr/>
        <p:txBody>
          <a:bodyPr>
            <a:normAutofit fontScale="92500" lnSpcReduction="20000"/>
          </a:bodyPr>
          <a:lstStyle/>
          <a:p>
            <a:r>
              <a:rPr lang="en-US" dirty="0">
                <a:latin typeface="Times New Roman" charset="0"/>
                <a:ea typeface="Times New Roman" charset="0"/>
                <a:cs typeface="Times New Roman" charset="0"/>
              </a:rPr>
              <a:t>Wholesalers sell to other channel intermediaries, such as retailers or to business end-users, not to individual consumer end-users. </a:t>
            </a:r>
          </a:p>
          <a:p>
            <a:r>
              <a:rPr lang="en-US" dirty="0">
                <a:latin typeface="Times New Roman" charset="0"/>
                <a:ea typeface="Times New Roman" charset="0"/>
                <a:cs typeface="Times New Roman" charset="0"/>
              </a:rPr>
              <a:t>They earn profits by buying at wholesale price and selling at a marked-up price to downstream customers, and pocket the difference.</a:t>
            </a:r>
          </a:p>
          <a:p>
            <a:r>
              <a:rPr lang="en-US" dirty="0">
                <a:latin typeface="Times New Roman" charset="0"/>
                <a:ea typeface="Times New Roman" charset="0"/>
                <a:cs typeface="Times New Roman" charset="0"/>
              </a:rPr>
              <a:t>Merchant wholesalers take title to and physical possession of:	</a:t>
            </a:r>
          </a:p>
          <a:p>
            <a:pPr lvl="1"/>
            <a:r>
              <a:rPr lang="en-US" dirty="0">
                <a:latin typeface="Times New Roman" charset="0"/>
                <a:ea typeface="Times New Roman" charset="0"/>
                <a:cs typeface="Times New Roman" charset="0"/>
              </a:rPr>
              <a:t>Inventory </a:t>
            </a:r>
          </a:p>
          <a:p>
            <a:pPr lvl="1"/>
            <a:r>
              <a:rPr lang="en-US" dirty="0">
                <a:latin typeface="Times New Roman" charset="0"/>
                <a:ea typeface="Times New Roman" charset="0"/>
                <a:cs typeface="Times New Roman" charset="0"/>
              </a:rPr>
              <a:t>Store inventory </a:t>
            </a:r>
          </a:p>
          <a:p>
            <a:pPr lvl="1"/>
            <a:r>
              <a:rPr lang="en-US" dirty="0">
                <a:latin typeface="Times New Roman" charset="0"/>
                <a:ea typeface="Times New Roman" charset="0"/>
                <a:cs typeface="Times New Roman" charset="0"/>
              </a:rPr>
              <a:t>Promote products in their line</a:t>
            </a:r>
          </a:p>
          <a:p>
            <a:pPr lvl="1"/>
            <a:r>
              <a:rPr lang="en-US" dirty="0">
                <a:latin typeface="Times New Roman" charset="0"/>
                <a:ea typeface="Times New Roman" charset="0"/>
                <a:cs typeface="Times New Roman" charset="0"/>
              </a:rPr>
              <a:t>Arrange for financing, ordering, payment by customers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531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3. Retail intermediaries</a:t>
            </a:r>
          </a:p>
        </p:txBody>
      </p:sp>
      <p:sp>
        <p:nvSpPr>
          <p:cNvPr id="3" name="Content Placeholder 2"/>
          <p:cNvSpPr>
            <a:spLocks noGrp="1"/>
          </p:cNvSpPr>
          <p:nvPr>
            <p:ph sz="quarter" idx="13"/>
          </p:nvPr>
        </p:nvSpPr>
        <p:spPr>
          <a:xfrm>
            <a:off x="687976" y="1713186"/>
            <a:ext cx="10394707" cy="3955019"/>
          </a:xfrm>
        </p:spPr>
        <p:txBody>
          <a:bodyPr>
            <a:normAutofit fontScale="77500" lnSpcReduction="20000"/>
          </a:bodyPr>
          <a:lstStyle/>
          <a:p>
            <a:r>
              <a:rPr lang="en-US" dirty="0">
                <a:latin typeface="Times New Roman" charset="0"/>
                <a:ea typeface="Times New Roman" charset="0"/>
                <a:cs typeface="Times New Roman" charset="0"/>
              </a:rPr>
              <a:t>Come in many forms:</a:t>
            </a:r>
          </a:p>
          <a:p>
            <a:pPr lvl="1"/>
            <a:r>
              <a:rPr lang="en-US" sz="2100" dirty="0">
                <a:latin typeface="Times New Roman" charset="0"/>
                <a:ea typeface="Times New Roman" charset="0"/>
                <a:cs typeface="Times New Roman" charset="0"/>
              </a:rPr>
              <a:t>department stores</a:t>
            </a:r>
          </a:p>
          <a:p>
            <a:pPr lvl="1"/>
            <a:r>
              <a:rPr lang="en-US" sz="2100" dirty="0">
                <a:latin typeface="Times New Roman" charset="0"/>
                <a:ea typeface="Times New Roman" charset="0"/>
                <a:cs typeface="Times New Roman" charset="0"/>
              </a:rPr>
              <a:t>mass merchandisers</a:t>
            </a:r>
          </a:p>
          <a:p>
            <a:pPr lvl="1"/>
            <a:r>
              <a:rPr lang="en-US" sz="2100" dirty="0">
                <a:latin typeface="Times New Roman" charset="0"/>
                <a:ea typeface="Times New Roman" charset="0"/>
                <a:cs typeface="Times New Roman" charset="0"/>
              </a:rPr>
              <a:t>hypermarkets</a:t>
            </a:r>
          </a:p>
          <a:p>
            <a:pPr lvl="1"/>
            <a:r>
              <a:rPr lang="en-US" sz="2100" dirty="0">
                <a:latin typeface="Times New Roman" charset="0"/>
                <a:ea typeface="Times New Roman" charset="0"/>
                <a:cs typeface="Times New Roman" charset="0"/>
              </a:rPr>
              <a:t>specialty stores</a:t>
            </a:r>
          </a:p>
          <a:p>
            <a:pPr lvl="1"/>
            <a:r>
              <a:rPr lang="en-US" sz="2100" dirty="0">
                <a:latin typeface="Times New Roman" charset="0"/>
                <a:ea typeface="Times New Roman" charset="0"/>
                <a:cs typeface="Times New Roman" charset="0"/>
              </a:rPr>
              <a:t>category killers</a:t>
            </a:r>
          </a:p>
          <a:p>
            <a:pPr lvl="1"/>
            <a:r>
              <a:rPr lang="en-US" sz="2100" dirty="0">
                <a:latin typeface="Times New Roman" charset="0"/>
                <a:ea typeface="Times New Roman" charset="0"/>
                <a:cs typeface="Times New Roman" charset="0"/>
              </a:rPr>
              <a:t>convenience stores</a:t>
            </a:r>
          </a:p>
          <a:p>
            <a:pPr lvl="1"/>
            <a:r>
              <a:rPr lang="en-US" sz="2100" dirty="0">
                <a:latin typeface="Times New Roman" charset="0"/>
                <a:ea typeface="Times New Roman" charset="0"/>
                <a:cs typeface="Times New Roman" charset="0"/>
              </a:rPr>
              <a:t>franchises</a:t>
            </a:r>
          </a:p>
          <a:p>
            <a:pPr lvl="1"/>
            <a:r>
              <a:rPr lang="en-US" sz="2100" dirty="0">
                <a:latin typeface="Times New Roman" charset="0"/>
                <a:ea typeface="Times New Roman" charset="0"/>
                <a:cs typeface="Times New Roman" charset="0"/>
              </a:rPr>
              <a:t>buying clubs </a:t>
            </a:r>
          </a:p>
          <a:p>
            <a:pPr lvl="1"/>
            <a:r>
              <a:rPr lang="en-US" sz="2100" dirty="0">
                <a:latin typeface="Times New Roman" charset="0"/>
                <a:ea typeface="Times New Roman" charset="0"/>
                <a:cs typeface="Times New Roman" charset="0"/>
              </a:rPr>
              <a:t>warehouse clubs</a:t>
            </a:r>
          </a:p>
          <a:p>
            <a:pPr lvl="1"/>
            <a:r>
              <a:rPr lang="en-US" sz="2100" dirty="0">
                <a:latin typeface="Times New Roman" charset="0"/>
                <a:ea typeface="Times New Roman" charset="0"/>
                <a:cs typeface="Times New Roman" charset="0"/>
              </a:rPr>
              <a:t>direct retailers, etc. </a:t>
            </a:r>
          </a:p>
          <a:p>
            <a:r>
              <a:rPr lang="en-US" dirty="0">
                <a:latin typeface="Times New Roman" charset="0"/>
                <a:ea typeface="Times New Roman" charset="0"/>
                <a:cs typeface="Times New Roman" charset="0"/>
              </a:rPr>
              <a:t>Can be B2C or B2B</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087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4. Specialized Intermediaries</a:t>
            </a:r>
          </a:p>
        </p:txBody>
      </p:sp>
      <p:sp>
        <p:nvSpPr>
          <p:cNvPr id="3" name="Content Placeholder 2"/>
          <p:cNvSpPr>
            <a:spLocks noGrp="1"/>
          </p:cNvSpPr>
          <p:nvPr>
            <p:ph sz="quarter" idx="13"/>
          </p:nvPr>
        </p:nvSpPr>
        <p:spPr>
          <a:xfrm>
            <a:off x="685801" y="1261782"/>
            <a:ext cx="10394707" cy="3311189"/>
          </a:xfrm>
        </p:spPr>
        <p:txBody>
          <a:bodyPr/>
          <a:lstStyle/>
          <a:p>
            <a:r>
              <a:rPr lang="en-US" dirty="0">
                <a:latin typeface="Times New Roman" charset="0"/>
                <a:ea typeface="Times New Roman" charset="0"/>
                <a:cs typeface="Times New Roman" charset="0"/>
              </a:rPr>
              <a:t>Enter the channel to perform a specific function</a:t>
            </a:r>
          </a:p>
          <a:p>
            <a:r>
              <a:rPr lang="en-US" dirty="0">
                <a:latin typeface="Times New Roman" charset="0"/>
                <a:ea typeface="Times New Roman" charset="0"/>
                <a:cs typeface="Times New Roman" charset="0"/>
              </a:rPr>
              <a:t>They are not typically heavily involved in the core business represented by the products being sold. </a:t>
            </a:r>
          </a:p>
        </p:txBody>
      </p:sp>
      <p:cxnSp>
        <p:nvCxnSpPr>
          <p:cNvPr id="4" name="Straight Connector 3"/>
          <p:cNvCxnSpPr/>
          <p:nvPr/>
        </p:nvCxnSpPr>
        <p:spPr>
          <a:xfrm flipV="1">
            <a:off x="1538906" y="191683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52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97" y="330809"/>
            <a:ext cx="11232312" cy="1151965"/>
          </a:xfrm>
        </p:spPr>
        <p:txBody>
          <a:bodyPr>
            <a:noAutofit/>
          </a:bodyPr>
          <a:lstStyle/>
          <a:p>
            <a:pPr algn="ctr"/>
            <a:r>
              <a:rPr lang="en-US" sz="4000" b="1" dirty="0">
                <a:latin typeface="Times New Roman" charset="0"/>
                <a:ea typeface="Times New Roman" charset="0"/>
                <a:cs typeface="Times New Roman" charset="0"/>
              </a:rPr>
              <a:t>Specialized Intermediaries- Example</a:t>
            </a:r>
          </a:p>
        </p:txBody>
      </p:sp>
      <p:sp>
        <p:nvSpPr>
          <p:cNvPr id="3" name="Content Placeholder 2"/>
          <p:cNvSpPr>
            <a:spLocks noGrp="1"/>
          </p:cNvSpPr>
          <p:nvPr>
            <p:ph sz="quarter" idx="13"/>
          </p:nvPr>
        </p:nvSpPr>
        <p:spPr>
          <a:xfrm>
            <a:off x="600594" y="1050511"/>
            <a:ext cx="10565118" cy="3891811"/>
          </a:xfrm>
        </p:spPr>
        <p:txBody>
          <a:bodyPr>
            <a:normAutofit/>
          </a:bodyPr>
          <a:lstStyle/>
          <a:p>
            <a:r>
              <a:rPr lang="en-US" dirty="0" err="1">
                <a:latin typeface="Times New Roman" charset="0"/>
                <a:ea typeface="Times New Roman" charset="0"/>
                <a:cs typeface="Times New Roman" charset="0"/>
              </a:rPr>
              <a:t>Mtime</a:t>
            </a:r>
            <a:r>
              <a:rPr lang="en-US" dirty="0">
                <a:latin typeface="Times New Roman" charset="0"/>
                <a:ea typeface="Times New Roman" charset="0"/>
                <a:cs typeface="Times New Roman" charset="0"/>
              </a:rPr>
              <a:t> is China’s answer to Fandango, Rotten Tomatoes, and IMDb. China is predicted to overtake the United States as the world’s largest movie market, measured by box office revenues, relatively soon. </a:t>
            </a:r>
          </a:p>
          <a:p>
            <a:pPr lvl="1"/>
            <a:r>
              <a:rPr lang="en-US" sz="2000" cap="none" dirty="0">
                <a:latin typeface="Times New Roman" charset="0"/>
                <a:ea typeface="Times New Roman" charset="0"/>
                <a:cs typeface="Times New Roman" charset="0"/>
              </a:rPr>
              <a:t>Portals like </a:t>
            </a:r>
            <a:r>
              <a:rPr lang="en-US" sz="2000" cap="none" dirty="0" err="1">
                <a:latin typeface="Times New Roman" charset="0"/>
                <a:ea typeface="Times New Roman" charset="0"/>
                <a:cs typeface="Times New Roman" charset="0"/>
              </a:rPr>
              <a:t>Mtime</a:t>
            </a:r>
            <a:r>
              <a:rPr lang="en-US" sz="2000" cap="none" dirty="0">
                <a:latin typeface="Times New Roman" charset="0"/>
                <a:ea typeface="Times New Roman" charset="0"/>
                <a:cs typeface="Times New Roman" charset="0"/>
              </a:rPr>
              <a:t> are a primary source of news about Hollywood and celebrities. </a:t>
            </a:r>
            <a:r>
              <a:rPr lang="en-US" sz="2000" cap="none" dirty="0" err="1">
                <a:latin typeface="Times New Roman" charset="0"/>
                <a:ea typeface="Times New Roman" charset="0"/>
                <a:cs typeface="Times New Roman" charset="0"/>
              </a:rPr>
              <a:t>Mtime</a:t>
            </a:r>
            <a:r>
              <a:rPr lang="en-US" sz="2000" cap="none" dirty="0">
                <a:latin typeface="Times New Roman" charset="0"/>
                <a:ea typeface="Times New Roman" charset="0"/>
                <a:cs typeface="Times New Roman" charset="0"/>
              </a:rPr>
              <a:t> partnered with Dalian Wanda group to sell movie-themed merchandise in theaters. </a:t>
            </a:r>
            <a:r>
              <a:rPr lang="en-US" sz="2000" cap="none" dirty="0" err="1">
                <a:latin typeface="Times New Roman" charset="0"/>
                <a:ea typeface="Times New Roman" charset="0"/>
                <a:cs typeface="Times New Roman" charset="0"/>
              </a:rPr>
              <a:t>Mtime</a:t>
            </a:r>
            <a:r>
              <a:rPr lang="en-US" sz="2000" cap="none" dirty="0">
                <a:latin typeface="Times New Roman" charset="0"/>
                <a:ea typeface="Times New Roman" charset="0"/>
                <a:cs typeface="Times New Roman" charset="0"/>
              </a:rPr>
              <a:t> licenses products from Hasbro and Mattel, to sell through pop-up stores and its own online portal. There are 160 million visitors a month, and has been acquired by its partner, the Dalian Group for $350 million. </a:t>
            </a:r>
          </a:p>
        </p:txBody>
      </p:sp>
      <p:cxnSp>
        <p:nvCxnSpPr>
          <p:cNvPr id="4" name="Straight Connector 3"/>
          <p:cNvCxnSpPr/>
          <p:nvPr/>
        </p:nvCxnSpPr>
        <p:spPr>
          <a:xfrm flipV="1">
            <a:off x="1342684" y="1268441"/>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01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Online Channels</a:t>
            </a:r>
          </a:p>
        </p:txBody>
      </p:sp>
      <p:sp>
        <p:nvSpPr>
          <p:cNvPr id="3" name="Content Placeholder 2"/>
          <p:cNvSpPr>
            <a:spLocks noGrp="1"/>
          </p:cNvSpPr>
          <p:nvPr>
            <p:ph sz="quarter" idx="13"/>
          </p:nvPr>
        </p:nvSpPr>
        <p:spPr/>
        <p:txBody>
          <a:bodyPr>
            <a:normAutofit fontScale="92500"/>
          </a:bodyPr>
          <a:lstStyle/>
          <a:p>
            <a:r>
              <a:rPr lang="en-US" dirty="0">
                <a:latin typeface="Times New Roman" charset="0"/>
                <a:ea typeface="Times New Roman" charset="0"/>
                <a:cs typeface="Times New Roman" charset="0"/>
              </a:rPr>
              <a:t>Known as e-commerce, e-tailing, online retailing, and internet channels.</a:t>
            </a:r>
          </a:p>
          <a:p>
            <a:r>
              <a:rPr lang="en-US" dirty="0">
                <a:latin typeface="Times New Roman" charset="0"/>
                <a:ea typeface="Times New Roman" charset="0"/>
                <a:cs typeface="Times New Roman" charset="0"/>
              </a:rPr>
              <a:t>Offer a form of direct retailing, such that the consumer uses an Internet-enabled device to order products or services through the internet and have them delivered. </a:t>
            </a:r>
          </a:p>
          <a:p>
            <a:r>
              <a:rPr lang="en-US" dirty="0">
                <a:latin typeface="Times New Roman" charset="0"/>
                <a:ea typeface="Times New Roman" charset="0"/>
                <a:cs typeface="Times New Roman" charset="0"/>
              </a:rPr>
              <a:t>Gives consumers the ability to shop where they want, when they want.</a:t>
            </a:r>
          </a:p>
          <a:p>
            <a:r>
              <a:rPr lang="en-US" dirty="0">
                <a:latin typeface="Times New Roman" charset="0"/>
                <a:ea typeface="Times New Roman" charset="0"/>
                <a:cs typeface="Times New Roman" charset="0"/>
              </a:rPr>
              <a:t>In 2016, online sales accounted for 8.1% of all retail sales, and is expected to grow at double-digit rates in the COMING years.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7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719709"/>
            <a:ext cx="11080507" cy="1151965"/>
          </a:xfrm>
        </p:spPr>
        <p:txBody>
          <a:bodyPr>
            <a:noAutofit/>
          </a:bodyPr>
          <a:lstStyle/>
          <a:p>
            <a:pPr algn="ctr"/>
            <a:r>
              <a:rPr lang="en-US" sz="4000" b="1" dirty="0">
                <a:latin typeface="Times New Roman" charset="0"/>
                <a:ea typeface="Times New Roman" charset="0"/>
                <a:cs typeface="Times New Roman" charset="0"/>
              </a:rPr>
              <a:t>Example: </a:t>
            </a:r>
            <a:r>
              <a:rPr lang="en-US" sz="4000" b="1" dirty="0" err="1">
                <a:latin typeface="Times New Roman" charset="0"/>
                <a:ea typeface="Times New Roman" charset="0"/>
                <a:cs typeface="Times New Roman" charset="0"/>
              </a:rPr>
              <a:t>Hollar</a:t>
            </a:r>
            <a:r>
              <a:rPr lang="en-US" sz="4000" b="1" dirty="0">
                <a:latin typeface="Times New Roman" charset="0"/>
                <a:ea typeface="Times New Roman" charset="0"/>
                <a:cs typeface="Times New Roman" charset="0"/>
              </a:rPr>
              <a:t>- Taking the Dollar Store Online</a:t>
            </a:r>
          </a:p>
        </p:txBody>
      </p:sp>
      <p:sp>
        <p:nvSpPr>
          <p:cNvPr id="3" name="Content Placeholder 2"/>
          <p:cNvSpPr>
            <a:spLocks noGrp="1"/>
          </p:cNvSpPr>
          <p:nvPr>
            <p:ph sz="quarter" idx="13"/>
          </p:nvPr>
        </p:nvSpPr>
        <p:spPr>
          <a:xfrm>
            <a:off x="685798" y="1631134"/>
            <a:ext cx="10394707" cy="3311189"/>
          </a:xfrm>
        </p:spPr>
        <p:txBody>
          <a:bodyPr/>
          <a:lstStyle/>
          <a:p>
            <a:r>
              <a:rPr lang="en-US" dirty="0" err="1">
                <a:latin typeface="Times New Roman" charset="0"/>
                <a:ea typeface="Times New Roman" charset="0"/>
                <a:cs typeface="Times New Roman" charset="0"/>
              </a:rPr>
              <a:t>Hollar</a:t>
            </a:r>
            <a:r>
              <a:rPr lang="en-US" dirty="0">
                <a:latin typeface="Times New Roman" charset="0"/>
                <a:ea typeface="Times New Roman" charset="0"/>
                <a:cs typeface="Times New Roman" charset="0"/>
              </a:rPr>
              <a:t> is an online dollar store, created in 2015. The founders saw there was no online Dollar Store, so they created one. </a:t>
            </a:r>
          </a:p>
          <a:p>
            <a:r>
              <a:rPr lang="en-US" dirty="0">
                <a:latin typeface="Times New Roman" charset="0"/>
                <a:ea typeface="Times New Roman" charset="0"/>
                <a:cs typeface="Times New Roman" charset="0"/>
              </a:rPr>
              <a:t>80% of its traffic comes from customers using their mobile devices to find items commonly found in drug stores, at much lower prices. Many items cost $1, though the median price on </a:t>
            </a:r>
            <a:r>
              <a:rPr lang="en-US" dirty="0" err="1">
                <a:latin typeface="Times New Roman" charset="0"/>
                <a:ea typeface="Times New Roman" charset="0"/>
                <a:cs typeface="Times New Roman" charset="0"/>
              </a:rPr>
              <a:t>Hollar</a:t>
            </a:r>
            <a:r>
              <a:rPr lang="en-US" dirty="0">
                <a:latin typeface="Times New Roman" charset="0"/>
                <a:ea typeface="Times New Roman" charset="0"/>
                <a:cs typeface="Times New Roman" charset="0"/>
              </a:rPr>
              <a:t> is $5. The company has 2 million + active users. </a:t>
            </a:r>
          </a:p>
        </p:txBody>
      </p:sp>
      <p:cxnSp>
        <p:nvCxnSpPr>
          <p:cNvPr id="4" name="Straight Connector 3"/>
          <p:cNvCxnSpPr/>
          <p:nvPr/>
        </p:nvCxnSpPr>
        <p:spPr>
          <a:xfrm flipV="1">
            <a:off x="1555530" y="1928082"/>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0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endParaRPr lang="en-US" dirty="0"/>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Marketing Channel</a:t>
            </a:r>
          </a:p>
          <a:p>
            <a:r>
              <a:rPr lang="en-US" b="1" dirty="0">
                <a:solidFill>
                  <a:schemeClr val="bg2">
                    <a:lumMod val="75000"/>
                  </a:schemeClr>
                </a:solidFill>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96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53" y="469559"/>
            <a:ext cx="12286211" cy="1151965"/>
          </a:xfrm>
        </p:spPr>
        <p:txBody>
          <a:bodyPr>
            <a:normAutofit fontScale="90000"/>
          </a:bodyPr>
          <a:lstStyle/>
          <a:p>
            <a:pPr algn="ctr"/>
            <a:r>
              <a:rPr lang="en-US" b="1" dirty="0">
                <a:latin typeface="Times New Roman" charset="0"/>
                <a:ea typeface="Times New Roman" charset="0"/>
                <a:cs typeface="Times New Roman" charset="0"/>
              </a:rPr>
              <a:t>Multi-Channel to Omni-Channel World</a:t>
            </a:r>
            <a:endParaRPr lang="en-US" dirty="0"/>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What makes </a:t>
            </a:r>
            <a:r>
              <a:rPr lang="en-US">
                <a:latin typeface="Times New Roman" charset="0"/>
                <a:ea typeface="Times New Roman" charset="0"/>
                <a:cs typeface="Times New Roman" charset="0"/>
              </a:rPr>
              <a:t>them different</a:t>
            </a:r>
            <a:r>
              <a:rPr lang="en-US" dirty="0">
                <a:latin typeface="Times New Roman" charset="0"/>
                <a:ea typeface="Times New Roman" charset="0"/>
                <a:cs typeface="Times New Roman" charset="0"/>
              </a:rPr>
              <a:t>?</a:t>
            </a:r>
          </a:p>
        </p:txBody>
      </p:sp>
      <p:sp>
        <p:nvSpPr>
          <p:cNvPr id="4" name="Rectangle 3"/>
          <p:cNvSpPr/>
          <p:nvPr/>
        </p:nvSpPr>
        <p:spPr>
          <a:xfrm>
            <a:off x="167893" y="2000876"/>
            <a:ext cx="5499003" cy="43220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61152" y="2000875"/>
            <a:ext cx="5899050" cy="432203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68333" y="2063396"/>
            <a:ext cx="4698125" cy="2616101"/>
          </a:xfrm>
          <a:prstGeom prst="rect">
            <a:avLst/>
          </a:prstGeom>
          <a:noFill/>
        </p:spPr>
        <p:txBody>
          <a:bodyPr wrap="square" rtlCol="0">
            <a:spAutoFit/>
          </a:bodyPr>
          <a:lstStyle/>
          <a:p>
            <a:pPr algn="ctr"/>
            <a:r>
              <a:rPr lang="en-US" sz="2400" b="1" dirty="0">
                <a:latin typeface="Times New Roman" charset="0"/>
                <a:ea typeface="Times New Roman" charset="0"/>
                <a:cs typeface="Times New Roman" charset="0"/>
              </a:rPr>
              <a:t>Multi-Channel</a:t>
            </a:r>
          </a:p>
          <a:p>
            <a:pPr marL="285750" indent="-285750">
              <a:buFont typeface="Arial" charset="0"/>
              <a:buChar char="•"/>
            </a:pPr>
            <a:r>
              <a:rPr lang="en-US" sz="2000" dirty="0">
                <a:latin typeface="Times New Roman" charset="0"/>
                <a:ea typeface="Times New Roman" charset="0"/>
                <a:cs typeface="Times New Roman" charset="0"/>
              </a:rPr>
              <a:t>Entails leveraging multiple channels that operate relatively independently</a:t>
            </a:r>
          </a:p>
          <a:p>
            <a:pPr marL="285750" indent="-285750">
              <a:buFont typeface="Arial" charset="0"/>
              <a:buChar char="•"/>
            </a:pPr>
            <a:r>
              <a:rPr lang="en-US" sz="2000" dirty="0">
                <a:latin typeface="Times New Roman" charset="0"/>
                <a:ea typeface="Times New Roman" charset="0"/>
                <a:cs typeface="Times New Roman" charset="0"/>
              </a:rPr>
              <a:t>Operate as clearly separate entities</a:t>
            </a:r>
          </a:p>
          <a:p>
            <a:pPr marL="285750" indent="-285750">
              <a:buFont typeface="Arial" charset="0"/>
              <a:buChar char="•"/>
            </a:pPr>
            <a:r>
              <a:rPr lang="en-US" sz="2000" dirty="0">
                <a:latin typeface="Times New Roman" charset="0"/>
                <a:ea typeface="Times New Roman" charset="0"/>
                <a:cs typeface="Times New Roman" charset="0"/>
              </a:rPr>
              <a:t>Consumers engage in cross-channel shopping by switching among online, mobile, and physical platforms during a transaction.</a:t>
            </a:r>
          </a:p>
        </p:txBody>
      </p:sp>
      <p:sp>
        <p:nvSpPr>
          <p:cNvPr id="7" name="TextBox 6"/>
          <p:cNvSpPr txBox="1"/>
          <p:nvPr/>
        </p:nvSpPr>
        <p:spPr>
          <a:xfrm>
            <a:off x="5784363" y="1930515"/>
            <a:ext cx="5814049" cy="4262705"/>
          </a:xfrm>
          <a:prstGeom prst="rect">
            <a:avLst/>
          </a:prstGeom>
          <a:noFill/>
        </p:spPr>
        <p:txBody>
          <a:bodyPr wrap="square" rtlCol="0">
            <a:spAutoFit/>
          </a:bodyPr>
          <a:lstStyle/>
          <a:p>
            <a:pPr algn="ctr"/>
            <a:r>
              <a:rPr lang="en-US" sz="2400" b="1" dirty="0">
                <a:latin typeface="Times New Roman" charset="0"/>
                <a:ea typeface="Times New Roman" charset="0"/>
                <a:cs typeface="Times New Roman" charset="0"/>
              </a:rPr>
              <a:t>Omni-Channel</a:t>
            </a:r>
          </a:p>
          <a:p>
            <a:pPr marL="285750" indent="-285750">
              <a:buFont typeface="Arial" charset="0"/>
              <a:buChar char="•"/>
            </a:pPr>
            <a:r>
              <a:rPr lang="en-US" sz="1900" dirty="0">
                <a:latin typeface="Times New Roman" charset="0"/>
                <a:ea typeface="Times New Roman" charset="0"/>
                <a:cs typeface="Times New Roman" charset="0"/>
              </a:rPr>
              <a:t>Harmoniously integrates functions that allow customers to shop- </a:t>
            </a:r>
            <a:r>
              <a:rPr lang="en-US" sz="1900" b="1" dirty="0">
                <a:latin typeface="Times New Roman" charset="0"/>
                <a:ea typeface="Times New Roman" charset="0"/>
                <a:cs typeface="Times New Roman" charset="0"/>
              </a:rPr>
              <a:t>research, purchase, communicate, engage with, and consume the brand</a:t>
            </a:r>
            <a:r>
              <a:rPr lang="en-US" sz="1900" dirty="0">
                <a:latin typeface="Times New Roman" charset="0"/>
                <a:ea typeface="Times New Roman" charset="0"/>
                <a:cs typeface="Times New Roman" charset="0"/>
              </a:rPr>
              <a:t>- across online, mobile, social and offline physical channels.</a:t>
            </a:r>
          </a:p>
          <a:p>
            <a:pPr marL="285750" indent="-285750">
              <a:buFont typeface="Arial" charset="0"/>
              <a:buChar char="•"/>
            </a:pPr>
            <a:r>
              <a:rPr lang="en-US" sz="1900" dirty="0">
                <a:latin typeface="Times New Roman" charset="0"/>
                <a:ea typeface="Times New Roman" charset="0"/>
                <a:cs typeface="Times New Roman" charset="0"/>
              </a:rPr>
              <a:t>Channel arrangements help customers move seamlessly and however they choose, across multiple channels during a transaction.</a:t>
            </a:r>
          </a:p>
          <a:p>
            <a:pPr marL="285750" indent="-285750">
              <a:buFont typeface="Arial" charset="0"/>
              <a:buChar char="•"/>
            </a:pPr>
            <a:r>
              <a:rPr lang="en-US" sz="1900" dirty="0">
                <a:latin typeface="Times New Roman" charset="0"/>
                <a:ea typeface="Times New Roman" charset="0"/>
                <a:cs typeface="Times New Roman" charset="0"/>
              </a:rPr>
              <a:t>Key difference: “consumer engagement” is central to </a:t>
            </a:r>
            <a:r>
              <a:rPr lang="en-US" sz="1900" dirty="0" err="1">
                <a:latin typeface="Times New Roman" charset="0"/>
                <a:ea typeface="Times New Roman" charset="0"/>
                <a:cs typeface="Times New Roman" charset="0"/>
              </a:rPr>
              <a:t>omni</a:t>
            </a:r>
            <a:r>
              <a:rPr lang="en-US" sz="1900" dirty="0">
                <a:latin typeface="Times New Roman" charset="0"/>
                <a:ea typeface="Times New Roman" charset="0"/>
                <a:cs typeface="Times New Roman" charset="0"/>
              </a:rPr>
              <a:t>-channel approaches; they explicitly seek customer experience through efforts that rely on social media, email, web links, mobile platforms, store visits, promotional efforts, etc. </a:t>
            </a:r>
          </a:p>
        </p:txBody>
      </p:sp>
      <p:cxnSp>
        <p:nvCxnSpPr>
          <p:cNvPr id="9" name="Straight Connector 8"/>
          <p:cNvCxnSpPr/>
          <p:nvPr/>
        </p:nvCxnSpPr>
        <p:spPr>
          <a:xfrm flipV="1">
            <a:off x="1342683" y="178216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75"/>
            <a:ext cx="10625483" cy="1151965"/>
          </a:xfrm>
        </p:spPr>
        <p:txBody>
          <a:bodyPr>
            <a:noAutofit/>
          </a:bodyPr>
          <a:lstStyle/>
          <a:p>
            <a:pPr algn="ctr"/>
            <a:r>
              <a:rPr lang="en-US" sz="3600" b="1" dirty="0">
                <a:latin typeface="Times New Roman" charset="0"/>
                <a:ea typeface="Times New Roman" charset="0"/>
                <a:cs typeface="Times New Roman" charset="0"/>
              </a:rPr>
              <a:t>Multi-Channel to Omni-Channel World</a:t>
            </a:r>
            <a:endParaRPr lang="en-US" sz="36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126512" y="1598391"/>
            <a:ext cx="7527851" cy="4250331"/>
          </a:xfrm>
        </p:spPr>
      </p:pic>
      <p:cxnSp>
        <p:nvCxnSpPr>
          <p:cNvPr id="9" name="Straight Connector 8"/>
          <p:cNvCxnSpPr/>
          <p:nvPr/>
        </p:nvCxnSpPr>
        <p:spPr>
          <a:xfrm flipV="1">
            <a:off x="1229472" y="151402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76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Learning Objectives</a:t>
            </a:r>
          </a:p>
        </p:txBody>
      </p:sp>
      <p:sp>
        <p:nvSpPr>
          <p:cNvPr id="3" name="Content Placeholder 2"/>
          <p:cNvSpPr>
            <a:spLocks noGrp="1"/>
          </p:cNvSpPr>
          <p:nvPr>
            <p:ph sz="quarter" idx="13"/>
          </p:nvPr>
        </p:nvSpPr>
        <p:spPr/>
        <p:txBody>
          <a:bodyPr>
            <a:normAutofit fontScale="85000" lnSpcReduction="20000"/>
          </a:bodyPr>
          <a:lstStyle/>
          <a:p>
            <a:pPr marL="514350" indent="-514350">
              <a:lnSpc>
                <a:spcPct val="110000"/>
              </a:lnSpc>
              <a:buFont typeface="+mj-lt"/>
              <a:buAutoNum type="arabicPeriod"/>
            </a:pPr>
            <a:r>
              <a:rPr lang="en-US" b="1" dirty="0">
                <a:latin typeface="Times New Roman" charset="0"/>
                <a:ea typeface="Times New Roman" charset="0"/>
                <a:cs typeface="Times New Roman" charset="0"/>
              </a:rPr>
              <a:t>Define a go-to-market strategy.</a:t>
            </a:r>
          </a:p>
          <a:p>
            <a:pPr marL="514350" indent="-514350">
              <a:lnSpc>
                <a:spcPct val="110000"/>
              </a:lnSpc>
              <a:buFont typeface="+mj-lt"/>
              <a:buAutoNum type="arabicPeriod"/>
            </a:pPr>
            <a:r>
              <a:rPr lang="en-US" b="1" dirty="0">
                <a:latin typeface="Times New Roman" charset="0"/>
                <a:ea typeface="Times New Roman" charset="0"/>
                <a:cs typeface="Times New Roman" charset="0"/>
              </a:rPr>
              <a:t>Appreciate the importance of marketing channel management to a firm’s success.</a:t>
            </a:r>
          </a:p>
          <a:p>
            <a:pPr marL="514350" indent="-514350">
              <a:lnSpc>
                <a:spcPct val="110000"/>
              </a:lnSpc>
              <a:buFont typeface="+mj-lt"/>
              <a:buAutoNum type="arabicPeriod"/>
            </a:pPr>
            <a:r>
              <a:rPr lang="en-US" b="1" dirty="0">
                <a:latin typeface="Times New Roman" charset="0"/>
                <a:ea typeface="Times New Roman" charset="0"/>
                <a:cs typeface="Times New Roman" charset="0"/>
              </a:rPr>
              <a:t>Define an </a:t>
            </a:r>
            <a:r>
              <a:rPr lang="en-US" b="1" dirty="0" err="1">
                <a:latin typeface="Times New Roman" charset="0"/>
                <a:ea typeface="Times New Roman" charset="0"/>
                <a:cs typeface="Times New Roman" charset="0"/>
              </a:rPr>
              <a:t>omni</a:t>
            </a:r>
            <a:r>
              <a:rPr lang="en-US" b="1" dirty="0">
                <a:latin typeface="Times New Roman" charset="0"/>
                <a:ea typeface="Times New Roman" charset="0"/>
                <a:cs typeface="Times New Roman" charset="0"/>
              </a:rPr>
              <a:t>-channel strategy.</a:t>
            </a:r>
          </a:p>
          <a:p>
            <a:pPr marL="514350" indent="-514350">
              <a:lnSpc>
                <a:spcPct val="110000"/>
              </a:lnSpc>
              <a:buFont typeface="+mj-lt"/>
              <a:buAutoNum type="arabicPeriod"/>
            </a:pPr>
            <a:r>
              <a:rPr lang="en-US" b="1" dirty="0">
                <a:latin typeface="Times New Roman" charset="0"/>
                <a:ea typeface="Times New Roman" charset="0"/>
                <a:cs typeface="Times New Roman" charset="0"/>
              </a:rPr>
              <a:t>Articulate the differences between an </a:t>
            </a:r>
            <a:r>
              <a:rPr lang="en-US" b="1" dirty="0" err="1">
                <a:latin typeface="Times New Roman" charset="0"/>
                <a:ea typeface="Times New Roman" charset="0"/>
                <a:cs typeface="Times New Roman" charset="0"/>
              </a:rPr>
              <a:t>omni</a:t>
            </a:r>
            <a:r>
              <a:rPr lang="en-US" b="1" dirty="0">
                <a:latin typeface="Times New Roman" charset="0"/>
                <a:ea typeface="Times New Roman" charset="0"/>
                <a:cs typeface="Times New Roman" charset="0"/>
              </a:rPr>
              <a:t>-channel and a multi-channel strategy.</a:t>
            </a:r>
          </a:p>
          <a:p>
            <a:pPr marL="514350" indent="-514350">
              <a:lnSpc>
                <a:spcPct val="110000"/>
              </a:lnSpc>
              <a:buFont typeface="+mj-lt"/>
              <a:buAutoNum type="arabicPeriod"/>
            </a:pPr>
            <a:r>
              <a:rPr lang="en-US" b="1" dirty="0">
                <a:latin typeface="Times New Roman" charset="0"/>
                <a:ea typeface="Times New Roman" charset="0"/>
                <a:cs typeface="Times New Roman" charset="0"/>
              </a:rPr>
              <a:t>Identify and describe drivers and trends shaping the move to </a:t>
            </a:r>
            <a:r>
              <a:rPr lang="en-US" b="1" dirty="0" err="1">
                <a:latin typeface="Times New Roman" charset="0"/>
                <a:ea typeface="Times New Roman" charset="0"/>
                <a:cs typeface="Times New Roman" charset="0"/>
              </a:rPr>
              <a:t>omni</a:t>
            </a:r>
            <a:r>
              <a:rPr lang="en-US" b="1" dirty="0">
                <a:latin typeface="Times New Roman" charset="0"/>
                <a:ea typeface="Times New Roman" charset="0"/>
                <a:cs typeface="Times New Roman" charset="0"/>
              </a:rPr>
              <a:t>-channel strategies.</a:t>
            </a:r>
          </a:p>
          <a:p>
            <a:pPr marL="514350" indent="-514350">
              <a:lnSpc>
                <a:spcPct val="110000"/>
              </a:lnSpc>
              <a:buFont typeface="+mj-lt"/>
              <a:buAutoNum type="arabicPeriod"/>
            </a:pPr>
            <a:r>
              <a:rPr lang="en-US" b="1" dirty="0">
                <a:latin typeface="Times New Roman" charset="0"/>
                <a:ea typeface="Times New Roman" charset="0"/>
                <a:cs typeface="Times New Roman" charset="0"/>
              </a:rPr>
              <a:t>Outline the elements of a framework for </a:t>
            </a:r>
            <a:r>
              <a:rPr lang="en-US" b="1" dirty="0" err="1">
                <a:latin typeface="Times New Roman" charset="0"/>
                <a:ea typeface="Times New Roman" charset="0"/>
                <a:cs typeface="Times New Roman" charset="0"/>
              </a:rPr>
              <a:t>omni</a:t>
            </a:r>
            <a:r>
              <a:rPr lang="en-US" b="1" dirty="0">
                <a:latin typeface="Times New Roman" charset="0"/>
                <a:ea typeface="Times New Roman" charset="0"/>
                <a:cs typeface="Times New Roman" charset="0"/>
              </a:rPr>
              <a:t>-marketing channel design and implementation.</a:t>
            </a:r>
          </a:p>
          <a:p>
            <a:endParaRPr lang="en-US" dirty="0"/>
          </a:p>
        </p:txBody>
      </p:sp>
      <p:cxnSp>
        <p:nvCxnSpPr>
          <p:cNvPr id="5" name="Straight Connector 4"/>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0690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75"/>
            <a:ext cx="10625483" cy="1151965"/>
          </a:xfrm>
        </p:spPr>
        <p:txBody>
          <a:bodyPr>
            <a:noAutofit/>
          </a:bodyPr>
          <a:lstStyle/>
          <a:p>
            <a:pPr algn="ctr"/>
            <a:r>
              <a:rPr lang="en-US" sz="3600" b="1" dirty="0">
                <a:latin typeface="Times New Roman" charset="0"/>
                <a:ea typeface="Times New Roman" charset="0"/>
                <a:cs typeface="Times New Roman" charset="0"/>
              </a:rPr>
              <a:t>Multi-Channel to Omni-Channel World</a:t>
            </a:r>
            <a:endParaRPr lang="en-US" sz="3600" dirty="0"/>
          </a:p>
        </p:txBody>
      </p:sp>
      <p:cxnSp>
        <p:nvCxnSpPr>
          <p:cNvPr id="9" name="Straight Connector 8"/>
          <p:cNvCxnSpPr/>
          <p:nvPr/>
        </p:nvCxnSpPr>
        <p:spPr>
          <a:xfrm flipV="1">
            <a:off x="1229472" y="151402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71326" y="1627815"/>
            <a:ext cx="8397229" cy="4719822"/>
          </a:xfrm>
        </p:spPr>
      </p:pic>
    </p:spTree>
    <p:extLst>
      <p:ext uri="{BB962C8B-B14F-4D97-AF65-F5344CB8AC3E}">
        <p14:creationId xmlns:p14="http://schemas.microsoft.com/office/powerpoint/2010/main" val="56863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475"/>
            <a:ext cx="10625483" cy="1151965"/>
          </a:xfrm>
        </p:spPr>
        <p:txBody>
          <a:bodyPr>
            <a:noAutofit/>
          </a:bodyPr>
          <a:lstStyle/>
          <a:p>
            <a:pPr algn="ctr"/>
            <a:r>
              <a:rPr lang="en-US" sz="3600" b="1" dirty="0">
                <a:latin typeface="Times New Roman" charset="0"/>
                <a:ea typeface="Times New Roman" charset="0"/>
                <a:cs typeface="Times New Roman" charset="0"/>
              </a:rPr>
              <a:t>Multi-Channel to Omni-Channel World</a:t>
            </a:r>
            <a:endParaRPr lang="en-US" sz="3600" dirty="0"/>
          </a:p>
        </p:txBody>
      </p:sp>
      <p:cxnSp>
        <p:nvCxnSpPr>
          <p:cNvPr id="9" name="Straight Connector 8"/>
          <p:cNvCxnSpPr/>
          <p:nvPr/>
        </p:nvCxnSpPr>
        <p:spPr>
          <a:xfrm flipV="1">
            <a:off x="1229472" y="1514029"/>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79156" y="1621049"/>
            <a:ext cx="10181570" cy="4684059"/>
          </a:xfrm>
        </p:spPr>
      </p:pic>
    </p:spTree>
    <p:extLst>
      <p:ext uri="{BB962C8B-B14F-4D97-AF65-F5344CB8AC3E}">
        <p14:creationId xmlns:p14="http://schemas.microsoft.com/office/powerpoint/2010/main" val="138321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solidFill>
                  <a:schemeClr val="tx1">
                    <a:lumMod val="95000"/>
                  </a:schemeClr>
                </a:solidFill>
                <a:latin typeface="Times New Roman" charset="0"/>
                <a:ea typeface="Times New Roman" charset="0"/>
                <a:cs typeface="Times New Roman" charset="0"/>
              </a:rPr>
              <a:t>Learning Objectives</a:t>
            </a:r>
          </a:p>
          <a:p>
            <a:r>
              <a:rPr lang="en-US" b="1" dirty="0">
                <a:solidFill>
                  <a:schemeClr val="tx1">
                    <a:lumMod val="95000"/>
                  </a:schemeClr>
                </a:solidFill>
                <a:latin typeface="Times New Roman" charset="0"/>
                <a:ea typeface="Times New Roman" charset="0"/>
                <a:cs typeface="Times New Roman" charset="0"/>
              </a:rPr>
              <a:t>Introduction</a:t>
            </a:r>
          </a:p>
          <a:p>
            <a:r>
              <a:rPr lang="en-US" b="1" dirty="0">
                <a:solidFill>
                  <a:schemeClr val="tx1">
                    <a:lumMod val="95000"/>
                  </a:schemeClr>
                </a:solidFill>
                <a:latin typeface="Times New Roman" charset="0"/>
                <a:ea typeface="Times New Roman" charset="0"/>
                <a:cs typeface="Times New Roman" charset="0"/>
              </a:rPr>
              <a:t>Marketing Channel</a:t>
            </a:r>
          </a:p>
          <a:p>
            <a:r>
              <a:rPr lang="en-US" b="1" dirty="0">
                <a:solidFill>
                  <a:schemeClr val="tx1">
                    <a:lumMod val="95000"/>
                  </a:schemeClr>
                </a:solidFill>
                <a:latin typeface="Times New Roman" charset="0"/>
                <a:ea typeface="Times New Roman" charset="0"/>
                <a:cs typeface="Times New Roman" charset="0"/>
              </a:rPr>
              <a:t>Multi-Channel to Omni-Channel World</a:t>
            </a:r>
          </a:p>
          <a:p>
            <a:r>
              <a:rPr lang="en-US" b="1" dirty="0">
                <a:solidFill>
                  <a:schemeClr val="bg2">
                    <a:lumMod val="50000"/>
                  </a:schemeClr>
                </a:solidFill>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563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38" y="363618"/>
            <a:ext cx="10716923" cy="1151965"/>
          </a:xfrm>
        </p:spPr>
        <p:txBody>
          <a:bodyPr>
            <a:noAutofit/>
          </a:bodyPr>
          <a:lstStyle/>
          <a:p>
            <a:pPr algn="ctr"/>
            <a:r>
              <a:rPr lang="en-US" sz="4000" b="1" dirty="0">
                <a:latin typeface="Times New Roman" charset="0"/>
                <a:ea typeface="Times New Roman" charset="0"/>
                <a:cs typeface="Times New Roman" charset="0"/>
              </a:rPr>
              <a:t>Trend 1: Channel Participants Operate in a Connected World</a:t>
            </a:r>
          </a:p>
        </p:txBody>
      </p:sp>
      <p:sp>
        <p:nvSpPr>
          <p:cNvPr id="3" name="Content Placeholder 2"/>
          <p:cNvSpPr>
            <a:spLocks noGrp="1"/>
          </p:cNvSpPr>
          <p:nvPr>
            <p:ph sz="quarter" idx="13"/>
          </p:nvPr>
        </p:nvSpPr>
        <p:spPr/>
        <p:txBody>
          <a:bodyPr>
            <a:normAutofit/>
          </a:bodyPr>
          <a:lstStyle/>
          <a:p>
            <a:r>
              <a:rPr lang="en-US" dirty="0">
                <a:latin typeface="Times New Roman" charset="0"/>
                <a:ea typeface="Times New Roman" charset="0"/>
                <a:cs typeface="Times New Roman" charset="0"/>
              </a:rPr>
              <a:t>The Internet has vastly influenced people’s shopping behaviors.</a:t>
            </a:r>
          </a:p>
          <a:p>
            <a:pPr lvl="1"/>
            <a:r>
              <a:rPr lang="en-US" dirty="0">
                <a:latin typeface="Times New Roman" charset="0"/>
                <a:ea typeface="Times New Roman" charset="0"/>
                <a:cs typeface="Times New Roman" charset="0"/>
              </a:rPr>
              <a:t>90% of Americans are online, 75% own a smartphone, and 75% have Internet access at home. </a:t>
            </a:r>
          </a:p>
          <a:p>
            <a:r>
              <a:rPr lang="en-US" dirty="0">
                <a:latin typeface="Times New Roman" charset="0"/>
                <a:ea typeface="Times New Roman" charset="0"/>
                <a:cs typeface="Times New Roman" charset="0"/>
              </a:rPr>
              <a:t>52% of U.S. consumers research home furnishings online prior to purchase. </a:t>
            </a:r>
            <a:r>
              <a:rPr lang="mr-IN"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Google Consumer Barometer report</a:t>
            </a:r>
          </a:p>
          <a:p>
            <a:r>
              <a:rPr lang="en-US" dirty="0">
                <a:latin typeface="Times New Roman" charset="0"/>
                <a:ea typeface="Times New Roman" charset="0"/>
                <a:cs typeface="Times New Roman" charset="0"/>
              </a:rPr>
              <a:t>A high level of interconnectivity means that consumers freely move across different channels, depending on their preferences at the time. </a:t>
            </a:r>
          </a:p>
          <a:p>
            <a:endParaRPr lang="en-US" dirty="0"/>
          </a:p>
        </p:txBody>
      </p:sp>
      <p:cxnSp>
        <p:nvCxnSpPr>
          <p:cNvPr id="4" name="Straight Connector 3"/>
          <p:cNvCxnSpPr/>
          <p:nvPr/>
        </p:nvCxnSpPr>
        <p:spPr>
          <a:xfrm flipV="1">
            <a:off x="1555530" y="1515583"/>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8841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26" y="736326"/>
            <a:ext cx="10933054" cy="1151965"/>
          </a:xfrm>
        </p:spPr>
        <p:txBody>
          <a:bodyPr>
            <a:noAutofit/>
          </a:bodyPr>
          <a:lstStyle/>
          <a:p>
            <a:pPr algn="ctr"/>
            <a:r>
              <a:rPr lang="en-US" sz="4400" b="1" dirty="0">
                <a:latin typeface="Times New Roman" charset="0"/>
                <a:ea typeface="Times New Roman" charset="0"/>
                <a:cs typeface="Times New Roman" charset="0"/>
              </a:rPr>
              <a:t>Trend 2: Cross-Channel Shopping</a:t>
            </a:r>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Consumers use their mobile phones in store to check and compare prices, brands, or products and might read reviews for advice.</a:t>
            </a:r>
          </a:p>
          <a:p>
            <a:pPr lvl="1"/>
            <a:r>
              <a:rPr lang="en-US" dirty="0">
                <a:latin typeface="Times New Roman" charset="0"/>
                <a:ea typeface="Times New Roman" charset="0"/>
                <a:cs typeface="Times New Roman" charset="0"/>
              </a:rPr>
              <a:t>This showrooming phenomenon means that consumers visit physical stores to inspect products, but order online.</a:t>
            </a:r>
          </a:p>
          <a:p>
            <a:pPr lvl="1"/>
            <a:r>
              <a:rPr lang="en-US" dirty="0">
                <a:latin typeface="Times New Roman" charset="0"/>
                <a:ea typeface="Times New Roman" charset="0"/>
                <a:cs typeface="Times New Roman" charset="0"/>
              </a:rPr>
              <a:t>This can lead to conflicts among upstream channel members because one firm is paying to get someone’s attention, but another firm will get the sale if it is for a better price.</a:t>
            </a:r>
          </a:p>
          <a:p>
            <a:r>
              <a:rPr lang="en-US" dirty="0">
                <a:latin typeface="Times New Roman" charset="0"/>
                <a:ea typeface="Times New Roman" charset="0"/>
                <a:cs typeface="Times New Roman" charset="0"/>
              </a:rPr>
              <a:t>The most common type of cross-channel is “</a:t>
            </a:r>
            <a:r>
              <a:rPr lang="en-US" dirty="0" err="1">
                <a:latin typeface="Times New Roman" charset="0"/>
                <a:ea typeface="Times New Roman" charset="0"/>
                <a:cs typeface="Times New Roman" charset="0"/>
              </a:rPr>
              <a:t>webrooming</a:t>
            </a:r>
            <a:r>
              <a:rPr lang="en-US" dirty="0">
                <a:latin typeface="Times New Roman" charset="0"/>
                <a:ea typeface="Times New Roman" charset="0"/>
                <a:cs typeface="Times New Roman" charset="0"/>
              </a:rPr>
              <a:t>.”</a:t>
            </a:r>
          </a:p>
          <a:p>
            <a:pPr lvl="1"/>
            <a:r>
              <a:rPr lang="en-US" dirty="0">
                <a:latin typeface="Times New Roman" charset="0"/>
                <a:ea typeface="Times New Roman" charset="0"/>
                <a:cs typeface="Times New Roman" charset="0"/>
              </a:rPr>
              <a:t>Consumers research products online before purchasing them offline.</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0029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39" y="561221"/>
            <a:ext cx="10916428" cy="1151965"/>
          </a:xfrm>
        </p:spPr>
        <p:txBody>
          <a:bodyPr>
            <a:noAutofit/>
          </a:bodyPr>
          <a:lstStyle/>
          <a:p>
            <a:pPr algn="ctr"/>
            <a:r>
              <a:rPr lang="en-US" sz="4400" b="1" dirty="0">
                <a:latin typeface="Times New Roman" charset="0"/>
                <a:ea typeface="Times New Roman" charset="0"/>
                <a:cs typeface="Times New Roman" charset="0"/>
              </a:rPr>
              <a:t>Trend 3: Altered Shopping Norms</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The physical storefront continues to evolve and some retail futurists predict that stores may simply become showrooms with the ability to order the product they want, in store or online.</a:t>
            </a:r>
          </a:p>
          <a:p>
            <a:r>
              <a:rPr lang="en-US" dirty="0">
                <a:latin typeface="Times New Roman" charset="0"/>
                <a:ea typeface="Times New Roman" charset="0"/>
                <a:cs typeface="Times New Roman" charset="0"/>
              </a:rPr>
              <a:t>Marketers cannot control what consumers say, yet they can harness the power of social media as a platform for co-creating experiences and engaging with consumers.</a:t>
            </a:r>
          </a:p>
          <a:p>
            <a:r>
              <a:rPr lang="en-US" dirty="0">
                <a:latin typeface="Times New Roman" charset="0"/>
                <a:ea typeface="Times New Roman" charset="0"/>
                <a:cs typeface="Times New Roman" charset="0"/>
              </a:rPr>
              <a:t>A true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 integrates channels of communication as a key part of the channel system.</a:t>
            </a:r>
          </a:p>
        </p:txBody>
      </p:sp>
      <p:cxnSp>
        <p:nvCxnSpPr>
          <p:cNvPr id="4" name="Straight Connector 3"/>
          <p:cNvCxnSpPr/>
          <p:nvPr/>
        </p:nvCxnSpPr>
        <p:spPr>
          <a:xfrm flipV="1">
            <a:off x="1342684" y="1524434"/>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3147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Trend 4: Move to Services</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The intangible nature of services creates challenges for marketing channels</a:t>
            </a:r>
          </a:p>
          <a:p>
            <a:pPr lvl="1"/>
            <a:r>
              <a:rPr lang="en-US" dirty="0">
                <a:latin typeface="Times New Roman" charset="0"/>
                <a:ea typeface="Times New Roman" charset="0"/>
                <a:cs typeface="Times New Roman" charset="0"/>
              </a:rPr>
              <a:t>Online channels have made it tough for industries such as travel and financial services.</a:t>
            </a:r>
          </a:p>
          <a:p>
            <a:pPr lvl="1"/>
            <a:r>
              <a:rPr lang="en-US" b="1" dirty="0">
                <a:latin typeface="Times New Roman" charset="0"/>
                <a:ea typeface="Times New Roman" charset="0"/>
                <a:cs typeface="Times New Roman" charset="0"/>
              </a:rPr>
              <a:t>Disintermediation-</a:t>
            </a:r>
            <a:r>
              <a:rPr lang="en-US" dirty="0">
                <a:latin typeface="Times New Roman" charset="0"/>
                <a:ea typeface="Times New Roman" charset="0"/>
                <a:cs typeface="Times New Roman" charset="0"/>
              </a:rPr>
              <a:t> the ability to remove or circumvent well-entrenched intermediaries from the marketing channel and its value chain. </a:t>
            </a:r>
          </a:p>
          <a:p>
            <a:r>
              <a:rPr lang="en-US" dirty="0">
                <a:latin typeface="Times New Roman" charset="0"/>
                <a:ea typeface="Times New Roman" charset="0"/>
                <a:cs typeface="Times New Roman" charset="0"/>
              </a:rPr>
              <a:t>The focus for service channels is to create customer engagement and customer value.	</a:t>
            </a:r>
          </a:p>
          <a:p>
            <a:pPr lvl="1"/>
            <a:r>
              <a:rPr lang="en-US" dirty="0">
                <a:latin typeface="Times New Roman" charset="0"/>
                <a:ea typeface="Times New Roman" charset="0"/>
                <a:cs typeface="Times New Roman" charset="0"/>
              </a:rPr>
              <a:t>Customization, co-creation</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43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Trend 4: Move to Services</a:t>
            </a:r>
            <a:endParaRPr lang="en-US" dirty="0"/>
          </a:p>
        </p:txBody>
      </p:sp>
      <p:sp>
        <p:nvSpPr>
          <p:cNvPr id="3" name="Content Placeholder 2"/>
          <p:cNvSpPr>
            <a:spLocks noGrp="1"/>
          </p:cNvSpPr>
          <p:nvPr>
            <p:ph sz="quarter" idx="13"/>
          </p:nvPr>
        </p:nvSpPr>
        <p:spPr>
          <a:xfrm>
            <a:off x="1821396" y="1996894"/>
            <a:ext cx="8125691" cy="3311189"/>
          </a:xfrm>
        </p:spPr>
        <p:txBody>
          <a:bodyPr>
            <a:normAutofit fontScale="85000" lnSpcReduction="10000"/>
          </a:bodyPr>
          <a:lstStyle/>
          <a:p>
            <a:r>
              <a:rPr lang="en-US" sz="2400" dirty="0">
                <a:latin typeface="Times New Roman" charset="0"/>
                <a:ea typeface="Times New Roman" charset="0"/>
                <a:cs typeface="Times New Roman" charset="0"/>
              </a:rPr>
              <a:t>Example:</a:t>
            </a:r>
            <a:endParaRPr lang="en-US" dirty="0">
              <a:latin typeface="Times New Roman" charset="0"/>
              <a:ea typeface="Times New Roman" charset="0"/>
              <a:cs typeface="Times New Roman" charset="0"/>
            </a:endParaRPr>
          </a:p>
          <a:p>
            <a:pPr marL="457200" lvl="1" indent="0">
              <a:buNone/>
            </a:pPr>
            <a:r>
              <a:rPr lang="en-US" sz="2400" dirty="0">
                <a:latin typeface="Times New Roman" charset="0"/>
                <a:ea typeface="Times New Roman" charset="0"/>
                <a:cs typeface="Times New Roman" charset="0"/>
              </a:rPr>
              <a:t>Tesla Motors’ direct distribution model excludes traditional dealerships, because the company seeks to create a specific customer experience that goes beyond its product offer. The approach has prompted intense lobbying and legal action from advocacy groups and automobile associations though, which are seeking to avoid the fate of intermediaries like travel agents.</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60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9972"/>
            <a:ext cx="10396882" cy="1151965"/>
          </a:xfrm>
        </p:spPr>
        <p:txBody>
          <a:bodyPr>
            <a:noAutofit/>
          </a:bodyPr>
          <a:lstStyle/>
          <a:p>
            <a:pPr algn="ctr"/>
            <a:r>
              <a:rPr lang="en-US" sz="4000" b="1" dirty="0">
                <a:latin typeface="Times New Roman" charset="0"/>
                <a:ea typeface="Times New Roman" charset="0"/>
                <a:cs typeface="Times New Roman" charset="0"/>
              </a:rPr>
              <a:t>Trend 5: Targeted Promotions &amp; Customer Insights</a:t>
            </a:r>
          </a:p>
        </p:txBody>
      </p:sp>
      <p:sp>
        <p:nvSpPr>
          <p:cNvPr id="3" name="Content Placeholder 2"/>
          <p:cNvSpPr>
            <a:spLocks noGrp="1"/>
          </p:cNvSpPr>
          <p:nvPr>
            <p:ph sz="quarter" idx="13"/>
          </p:nvPr>
        </p:nvSpPr>
        <p:spPr>
          <a:xfrm>
            <a:off x="685801" y="2035805"/>
            <a:ext cx="10394707" cy="3311189"/>
          </a:xfrm>
        </p:spPr>
        <p:txBody>
          <a:bodyPr/>
          <a:lstStyle/>
          <a:p>
            <a:r>
              <a:rPr lang="en-US" dirty="0">
                <a:latin typeface="Times New Roman" charset="0"/>
                <a:ea typeface="Times New Roman" charset="0"/>
                <a:cs typeface="Times New Roman" charset="0"/>
              </a:rPr>
              <a:t>Targeted promotions delivered via email, online couponing, price matching, and social media advertising are all tools that leverage new mass communication promotional channels. 	</a:t>
            </a:r>
          </a:p>
          <a:p>
            <a:pPr lvl="1"/>
            <a:r>
              <a:rPr lang="en-US" dirty="0">
                <a:latin typeface="Times New Roman" charset="0"/>
                <a:ea typeface="Times New Roman" charset="0"/>
                <a:cs typeface="Times New Roman" charset="0"/>
              </a:rPr>
              <a:t>Effectively harness customer relationship marketing to facilitate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a:t>
            </a:r>
          </a:p>
          <a:p>
            <a:r>
              <a:rPr lang="en-US" dirty="0">
                <a:latin typeface="Times New Roman" charset="0"/>
                <a:ea typeface="Times New Roman" charset="0"/>
                <a:cs typeface="Times New Roman" charset="0"/>
              </a:rPr>
              <a:t>Ex: Walgreens and Foursquare partnering up on a social networking site that provides electric coupons to customers.</a:t>
            </a:r>
          </a:p>
          <a:p>
            <a:pPr lvl="1"/>
            <a:endParaRPr lang="en-US" dirty="0"/>
          </a:p>
          <a:p>
            <a:pPr lvl="1"/>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8611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1221"/>
            <a:ext cx="10396882" cy="1151965"/>
          </a:xfrm>
        </p:spPr>
        <p:txBody>
          <a:bodyPr>
            <a:noAutofit/>
          </a:bodyPr>
          <a:lstStyle/>
          <a:p>
            <a:pPr algn="ctr"/>
            <a:r>
              <a:rPr lang="en-US" sz="4000" b="1" dirty="0">
                <a:latin typeface="Times New Roman" charset="0"/>
                <a:ea typeface="Times New Roman" charset="0"/>
                <a:cs typeface="Times New Roman" charset="0"/>
              </a:rPr>
              <a:t>Trend 5: Targeted Promotions &amp; Customer Insights</a:t>
            </a:r>
            <a:endParaRPr lang="en-US" sz="4000" dirty="0"/>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Many retailers have not fully developed their web pages, or e-stores to ensure optimal presentation on mobile and online devices.</a:t>
            </a:r>
          </a:p>
          <a:p>
            <a:pPr lvl="1"/>
            <a:r>
              <a:rPr lang="en-US" dirty="0">
                <a:latin typeface="Times New Roman" charset="0"/>
                <a:ea typeface="Times New Roman" charset="0"/>
                <a:cs typeface="Times New Roman" charset="0"/>
              </a:rPr>
              <a:t>Sometimes mobile and online channels compete with each other.</a:t>
            </a:r>
          </a:p>
          <a:p>
            <a:r>
              <a:rPr lang="en-US" dirty="0">
                <a:latin typeface="Times New Roman" charset="0"/>
                <a:ea typeface="Times New Roman" charset="0"/>
                <a:cs typeface="Times New Roman" charset="0"/>
              </a:rPr>
              <a:t>Instead,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 requires that upstream and downstream channel members integrate their promotion, pricing, and brand positioning across all channels.</a:t>
            </a:r>
          </a:p>
          <a:p>
            <a:pPr lvl="1"/>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215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endParaRPr lang="en-US" dirty="0"/>
          </a:p>
        </p:txBody>
      </p:sp>
      <p:sp>
        <p:nvSpPr>
          <p:cNvPr id="3" name="Content Placeholder 2"/>
          <p:cNvSpPr>
            <a:spLocks noGrp="1"/>
          </p:cNvSpPr>
          <p:nvPr>
            <p:ph sz="quarter" idx="13"/>
          </p:nvPr>
        </p:nvSpPr>
        <p:spPr/>
        <p:txBody>
          <a:bodyPr>
            <a:normAutofit lnSpcReduction="10000"/>
          </a:bodyPr>
          <a:lstStyle/>
          <a:p>
            <a:r>
              <a:rPr lang="en-US" b="1" dirty="0">
                <a:latin typeface="Times New Roman" charset="0"/>
                <a:ea typeface="Times New Roman" charset="0"/>
                <a:cs typeface="Times New Roman" charset="0"/>
              </a:rPr>
              <a:t>Learning Objectives</a:t>
            </a:r>
          </a:p>
          <a:p>
            <a:r>
              <a:rPr lang="en-US" b="1" dirty="0">
                <a:solidFill>
                  <a:schemeClr val="bg2">
                    <a:lumMod val="75000"/>
                  </a:schemeClr>
                </a:solidFill>
                <a:latin typeface="Times New Roman" charset="0"/>
                <a:ea typeface="Times New Roman" charset="0"/>
                <a:cs typeface="Times New Roman" charset="0"/>
              </a:rPr>
              <a:t>Introduction</a:t>
            </a:r>
          </a:p>
          <a:p>
            <a:r>
              <a:rPr lang="en-US" b="1" dirty="0">
                <a:latin typeface="Times New Roman" charset="0"/>
                <a:ea typeface="Times New Roman" charset="0"/>
                <a:cs typeface="Times New Roman" charset="0"/>
              </a:rPr>
              <a:t>Marketing Channel</a:t>
            </a:r>
          </a:p>
          <a:p>
            <a:r>
              <a:rPr lang="en-US" b="1" dirty="0">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336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solidFill>
                  <a:schemeClr val="tx1">
                    <a:lumMod val="95000"/>
                  </a:schemeClr>
                </a:solidFill>
                <a:latin typeface="Times New Roman" charset="0"/>
                <a:ea typeface="Times New Roman" charset="0"/>
                <a:cs typeface="Times New Roman" charset="0"/>
              </a:rPr>
              <a:t>Learning Objectives</a:t>
            </a:r>
          </a:p>
          <a:p>
            <a:r>
              <a:rPr lang="en-US" b="1" dirty="0">
                <a:solidFill>
                  <a:schemeClr val="tx1">
                    <a:lumMod val="95000"/>
                  </a:schemeClr>
                </a:solidFill>
                <a:latin typeface="Times New Roman" charset="0"/>
                <a:ea typeface="Times New Roman" charset="0"/>
                <a:cs typeface="Times New Roman" charset="0"/>
              </a:rPr>
              <a:t>Introduction</a:t>
            </a:r>
          </a:p>
          <a:p>
            <a:r>
              <a:rPr lang="en-US" b="1" dirty="0">
                <a:solidFill>
                  <a:schemeClr val="tx1">
                    <a:lumMod val="95000"/>
                  </a:schemeClr>
                </a:solidFill>
                <a:latin typeface="Times New Roman" charset="0"/>
                <a:ea typeface="Times New Roman" charset="0"/>
                <a:cs typeface="Times New Roman" charset="0"/>
              </a:rPr>
              <a:t>Marketing Channel</a:t>
            </a:r>
          </a:p>
          <a:p>
            <a:r>
              <a:rPr lang="en-US" b="1" dirty="0">
                <a:solidFill>
                  <a:schemeClr val="tx1">
                    <a:lumMod val="95000"/>
                  </a:schemeClr>
                </a:solidFill>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solidFill>
                  <a:schemeClr val="bg2">
                    <a:lumMod val="75000"/>
                  </a:schemeClr>
                </a:solidFill>
                <a:latin typeface="Times New Roman" charset="0"/>
                <a:ea typeface="Times New Roman" charset="0"/>
                <a:cs typeface="Times New Roman" charset="0"/>
              </a:rPr>
              <a:t>Channel Strategy Framework</a:t>
            </a:r>
          </a:p>
          <a:p>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r>
              <a:rPr lang="en-US" b="1" dirty="0">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20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charset="0"/>
                <a:ea typeface="Times New Roman" charset="0"/>
                <a:cs typeface="Times New Roman" charset="0"/>
              </a:rPr>
              <a:t>Channel Strategy Framework</a:t>
            </a:r>
          </a:p>
        </p:txBody>
      </p:sp>
      <p:sp>
        <p:nvSpPr>
          <p:cNvPr id="3" name="Content Placeholder 2"/>
          <p:cNvSpPr>
            <a:spLocks noGrp="1"/>
          </p:cNvSpPr>
          <p:nvPr>
            <p:ph sz="quarter" idx="13"/>
          </p:nvPr>
        </p:nvSpPr>
        <p:spPr/>
        <p:txBody>
          <a:bodyPr>
            <a:normAutofit fontScale="92500" lnSpcReduction="10000"/>
          </a:bodyPr>
          <a:lstStyle/>
          <a:p>
            <a:r>
              <a:rPr lang="en-US" dirty="0">
                <a:latin typeface="Times New Roman" charset="0"/>
                <a:ea typeface="Times New Roman" charset="0"/>
                <a:cs typeface="Times New Roman" charset="0"/>
              </a:rPr>
              <a:t>An ecosystem is an apt term to describe a firm’s go-to-market strategies and associated sales channels.	</a:t>
            </a:r>
          </a:p>
          <a:p>
            <a:pPr lvl="1"/>
            <a:r>
              <a:rPr lang="en-US" dirty="0">
                <a:latin typeface="Times New Roman" charset="0"/>
                <a:ea typeface="Times New Roman" charset="0"/>
                <a:cs typeface="Times New Roman" charset="0"/>
              </a:rPr>
              <a:t>Involves an all-encompassing, interconnected, complex network.</a:t>
            </a:r>
          </a:p>
          <a:p>
            <a:r>
              <a:rPr lang="en-US" dirty="0">
                <a:latin typeface="Times New Roman" charset="0"/>
                <a:ea typeface="Times New Roman" charset="0"/>
                <a:cs typeface="Times New Roman" charset="0"/>
              </a:rPr>
              <a:t>In a multi-channel world, firms rely on multiple routes to market.</a:t>
            </a:r>
          </a:p>
          <a:p>
            <a:r>
              <a:rPr lang="en-US" dirty="0">
                <a:latin typeface="Times New Roman" charset="0"/>
                <a:ea typeface="Times New Roman" charset="0"/>
                <a:cs typeface="Times New Roman" charset="0"/>
              </a:rPr>
              <a:t>In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world, they must go further to develop framework that captures the flows of:	</a:t>
            </a:r>
          </a:p>
          <a:p>
            <a:pPr lvl="1"/>
            <a:r>
              <a:rPr lang="en-US" dirty="0">
                <a:latin typeface="Times New Roman" charset="0"/>
                <a:ea typeface="Times New Roman" charset="0"/>
                <a:cs typeface="Times New Roman" charset="0"/>
              </a:rPr>
              <a:t>Material, information, ownership, financing, promotion, and supporting services across the channels. </a:t>
            </a:r>
          </a:p>
          <a:p>
            <a:pPr lvl="1"/>
            <a:r>
              <a:rPr lang="en-US" dirty="0">
                <a:latin typeface="Times New Roman" charset="0"/>
                <a:ea typeface="Times New Roman" charset="0"/>
                <a:cs typeface="Times New Roman" charset="0"/>
              </a:rPr>
              <a:t>Delivers a more curated and interactive brand experience.</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887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Channel Strategy Framework</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Omni-channel ecosystem- integrates domains that are often analyzed separately, namely, business-to-business (B2B) and channel intermediary domains. </a:t>
            </a:r>
          </a:p>
          <a:p>
            <a:pPr lvl="1"/>
            <a:r>
              <a:rPr lang="en-US" dirty="0">
                <a:latin typeface="Times New Roman" charset="0"/>
                <a:ea typeface="Times New Roman" charset="0"/>
                <a:cs typeface="Times New Roman" charset="0"/>
              </a:rPr>
              <a:t>Applicable in both consumer and business markets.</a:t>
            </a:r>
          </a:p>
          <a:p>
            <a:pPr lvl="1"/>
            <a:endParaRPr lang="en-US" dirty="0"/>
          </a:p>
        </p:txBody>
      </p:sp>
      <p:cxnSp>
        <p:nvCxnSpPr>
          <p:cNvPr id="4" name="Straight Connector 3"/>
          <p:cNvCxnSpPr/>
          <p:nvPr/>
        </p:nvCxnSpPr>
        <p:spPr>
          <a:xfrm flipV="1">
            <a:off x="1538905" y="2063396"/>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67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Chapter Reviews</a:t>
            </a:r>
          </a:p>
        </p:txBody>
      </p:sp>
      <p:sp>
        <p:nvSpPr>
          <p:cNvPr id="3" name="Content Placeholder 2"/>
          <p:cNvSpPr>
            <a:spLocks noGrp="1"/>
          </p:cNvSpPr>
          <p:nvPr>
            <p:ph sz="quarter" idx="13"/>
          </p:nvPr>
        </p:nvSpPr>
        <p:spPr/>
        <p:txBody>
          <a:bodyPr>
            <a:normAutofit fontScale="85000" lnSpcReduction="10000"/>
          </a:bodyPr>
          <a:lstStyle/>
          <a:p>
            <a:r>
              <a:rPr lang="en-US" dirty="0">
                <a:latin typeface="Times New Roman" charset="0"/>
                <a:ea typeface="Times New Roman" charset="0"/>
                <a:cs typeface="Times New Roman" charset="0"/>
              </a:rPr>
              <a:t>Chapters 2- how channels create value and provide solutions in an </a:t>
            </a:r>
            <a:r>
              <a:rPr lang="en-US" dirty="0" err="1">
                <a:latin typeface="Times New Roman" charset="0"/>
                <a:ea typeface="Times New Roman" charset="0"/>
                <a:cs typeface="Times New Roman" charset="0"/>
              </a:rPr>
              <a:t>onmi</a:t>
            </a:r>
            <a:r>
              <a:rPr lang="en-US" dirty="0">
                <a:latin typeface="Times New Roman" charset="0"/>
                <a:ea typeface="Times New Roman" charset="0"/>
                <a:cs typeface="Times New Roman" charset="0"/>
              </a:rPr>
              <a:t>-channel world</a:t>
            </a:r>
          </a:p>
          <a:p>
            <a:r>
              <a:rPr lang="en-US" dirty="0">
                <a:latin typeface="Times New Roman" charset="0"/>
                <a:ea typeface="Times New Roman" charset="0"/>
                <a:cs typeface="Times New Roman" charset="0"/>
              </a:rPr>
              <a:t>Chapter 3- Focuses on channel power and the ability to understand the sources of each channel.</a:t>
            </a:r>
          </a:p>
          <a:p>
            <a:r>
              <a:rPr lang="en-US" dirty="0">
                <a:latin typeface="Times New Roman" charset="0"/>
                <a:ea typeface="Times New Roman" charset="0"/>
                <a:cs typeface="Times New Roman" charset="0"/>
              </a:rPr>
              <a:t>Chapter 4- Further into ways to manage channel relationships</a:t>
            </a:r>
          </a:p>
          <a:p>
            <a:r>
              <a:rPr lang="en-US" dirty="0">
                <a:latin typeface="Times New Roman" charset="0"/>
                <a:ea typeface="Times New Roman" charset="0"/>
                <a:cs typeface="Times New Roman" charset="0"/>
              </a:rPr>
              <a:t>Chapter 5- The nature and types of channel conflict and how to measure it in channel relationships.</a:t>
            </a:r>
          </a:p>
          <a:p>
            <a:r>
              <a:rPr lang="en-US" dirty="0">
                <a:latin typeface="Times New Roman" charset="0"/>
                <a:ea typeface="Times New Roman" charset="0"/>
                <a:cs typeface="Times New Roman" charset="0"/>
              </a:rPr>
              <a:t>Chapter 6- Retailing</a:t>
            </a:r>
          </a:p>
          <a:p>
            <a:r>
              <a:rPr lang="en-US" dirty="0">
                <a:latin typeface="Times New Roman" charset="0"/>
                <a:ea typeface="Times New Roman" charset="0"/>
                <a:cs typeface="Times New Roman" charset="0"/>
              </a:rPr>
              <a:t>Chapter 7- Wholesaling</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3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Chapter Reviews</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Chapter 8- Franchising</a:t>
            </a:r>
          </a:p>
          <a:p>
            <a:r>
              <a:rPr lang="en-US" dirty="0">
                <a:latin typeface="Times New Roman" charset="0"/>
                <a:ea typeface="Times New Roman" charset="0"/>
                <a:cs typeface="Times New Roman" charset="0"/>
              </a:rPr>
              <a:t>Chapter 9- International Channels</a:t>
            </a:r>
          </a:p>
          <a:p>
            <a:r>
              <a:rPr lang="en-US" dirty="0">
                <a:latin typeface="Times New Roman" charset="0"/>
                <a:ea typeface="Times New Roman" charset="0"/>
                <a:cs typeface="Times New Roman" charset="0"/>
              </a:rPr>
              <a:t>Chapter 10- Focuses on end-user, similarities and differences</a:t>
            </a:r>
          </a:p>
          <a:p>
            <a:r>
              <a:rPr lang="en-US" dirty="0">
                <a:latin typeface="Times New Roman" charset="0"/>
                <a:ea typeface="Times New Roman" charset="0"/>
                <a:cs typeface="Times New Roman" charset="0"/>
              </a:rPr>
              <a:t>Chapter 11- Four pillars of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 harnessing customer knowledge, leveraging technology, managing channel relationships, assessing channel performance.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6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charset="0"/>
                <a:ea typeface="Times New Roman" charset="0"/>
                <a:cs typeface="Times New Roman" charset="0"/>
              </a:rPr>
              <a:t>Channel Strategy Framework</a:t>
            </a:r>
            <a:endParaRPr lang="en-US" dirty="0"/>
          </a:p>
        </p:txBody>
      </p:sp>
      <p:sp>
        <p:nvSpPr>
          <p:cNvPr id="3" name="Content Placeholder 2"/>
          <p:cNvSpPr>
            <a:spLocks noGrp="1"/>
          </p:cNvSpPr>
          <p:nvPr>
            <p:ph sz="quarter" idx="13"/>
          </p:nvPr>
        </p:nvSpPr>
        <p:spPr>
          <a:xfrm>
            <a:off x="685801" y="2412531"/>
            <a:ext cx="10394707" cy="3311189"/>
          </a:xfrm>
        </p:spPr>
        <p:txBody>
          <a:bodyPr>
            <a:normAutofit fontScale="85000" lnSpcReduction="20000"/>
          </a:bodyPr>
          <a:lstStyle/>
          <a:p>
            <a:r>
              <a:rPr lang="en-US" dirty="0">
                <a:latin typeface="Times New Roman" charset="0"/>
                <a:ea typeface="Times New Roman" charset="0"/>
                <a:cs typeface="Times New Roman" charset="0"/>
              </a:rPr>
              <a:t>Primary drivers to determine suitability of a given channel:</a:t>
            </a:r>
          </a:p>
          <a:p>
            <a:pPr lvl="1"/>
            <a:r>
              <a:rPr lang="en-US" dirty="0">
                <a:latin typeface="Times New Roman" charset="0"/>
                <a:ea typeface="Times New Roman" charset="0"/>
                <a:cs typeface="Times New Roman" charset="0"/>
              </a:rPr>
              <a:t>Size of the customer and its buying preference.</a:t>
            </a:r>
          </a:p>
          <a:p>
            <a:pPr lvl="1"/>
            <a:r>
              <a:rPr lang="en-US" dirty="0">
                <a:latin typeface="Times New Roman" charset="0"/>
                <a:ea typeface="Times New Roman" charset="0"/>
                <a:cs typeface="Times New Roman" charset="0"/>
              </a:rPr>
              <a:t>The sellers willingness and ability to interact through a certain channel</a:t>
            </a:r>
          </a:p>
          <a:p>
            <a:r>
              <a:rPr lang="en-US" dirty="0">
                <a:latin typeface="Times New Roman" charset="0"/>
                <a:ea typeface="Times New Roman" charset="0"/>
                <a:cs typeface="Times New Roman" charset="0"/>
              </a:rPr>
              <a:t>To earn business with larger customers, suppliers might deploy and in-house direct sales force, reflecting the size of their order and demand.</a:t>
            </a:r>
          </a:p>
          <a:p>
            <a:r>
              <a:rPr lang="en-US" dirty="0">
                <a:latin typeface="Times New Roman" charset="0"/>
                <a:ea typeface="Times New Roman" charset="0"/>
                <a:cs typeface="Times New Roman" charset="0"/>
              </a:rPr>
              <a:t>Although firms can go through wholesalers, e-commerce, agents, and brokers to get supplies, most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research tends to focus on business-to-consumer contexts. </a:t>
            </a:r>
          </a:p>
          <a:p>
            <a:r>
              <a:rPr lang="en-US" dirty="0">
                <a:latin typeface="Times New Roman" charset="0"/>
                <a:ea typeface="Times New Roman" charset="0"/>
                <a:cs typeface="Times New Roman" charset="0"/>
              </a:rPr>
              <a:t>Omni-channel demands pricing transparency and consistent pricing across channels or even globally.</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pPr lvl="1"/>
            <a:endParaRPr lang="en-US" dirty="0"/>
          </a:p>
        </p:txBody>
      </p:sp>
      <p:cxnSp>
        <p:nvCxnSpPr>
          <p:cNvPr id="4" name="Straight Connector 3"/>
          <p:cNvCxnSpPr/>
          <p:nvPr/>
        </p:nvCxnSpPr>
        <p:spPr>
          <a:xfrm flipV="1">
            <a:off x="1342685" y="1837765"/>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683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Agenda</a:t>
            </a:r>
          </a:p>
        </p:txBody>
      </p:sp>
      <p:sp>
        <p:nvSpPr>
          <p:cNvPr id="3" name="Content Placeholder 2"/>
          <p:cNvSpPr>
            <a:spLocks noGrp="1"/>
          </p:cNvSpPr>
          <p:nvPr>
            <p:ph sz="quarter" idx="13"/>
          </p:nvPr>
        </p:nvSpPr>
        <p:spPr/>
        <p:txBody>
          <a:bodyPr>
            <a:normAutofit lnSpcReduction="10000"/>
          </a:bodyPr>
          <a:lstStyle/>
          <a:p>
            <a:r>
              <a:rPr lang="en-US" b="1" dirty="0">
                <a:solidFill>
                  <a:schemeClr val="tx1">
                    <a:lumMod val="95000"/>
                  </a:schemeClr>
                </a:solidFill>
                <a:latin typeface="Times New Roman" charset="0"/>
                <a:ea typeface="Times New Roman" charset="0"/>
                <a:cs typeface="Times New Roman" charset="0"/>
              </a:rPr>
              <a:t>Learning Objectives</a:t>
            </a:r>
          </a:p>
          <a:p>
            <a:r>
              <a:rPr lang="en-US" b="1" dirty="0">
                <a:solidFill>
                  <a:schemeClr val="tx1">
                    <a:lumMod val="95000"/>
                  </a:schemeClr>
                </a:solidFill>
                <a:latin typeface="Times New Roman" charset="0"/>
                <a:ea typeface="Times New Roman" charset="0"/>
                <a:cs typeface="Times New Roman" charset="0"/>
              </a:rPr>
              <a:t>Introduction</a:t>
            </a:r>
          </a:p>
          <a:p>
            <a:r>
              <a:rPr lang="en-US" b="1" dirty="0">
                <a:solidFill>
                  <a:schemeClr val="tx1">
                    <a:lumMod val="95000"/>
                  </a:schemeClr>
                </a:solidFill>
                <a:latin typeface="Times New Roman" charset="0"/>
                <a:ea typeface="Times New Roman" charset="0"/>
                <a:cs typeface="Times New Roman" charset="0"/>
              </a:rPr>
              <a:t>Marketing Channel</a:t>
            </a:r>
          </a:p>
          <a:p>
            <a:r>
              <a:rPr lang="en-US" b="1" dirty="0">
                <a:solidFill>
                  <a:schemeClr val="tx1">
                    <a:lumMod val="95000"/>
                  </a:schemeClr>
                </a:solidFill>
                <a:latin typeface="Times New Roman" charset="0"/>
                <a:ea typeface="Times New Roman" charset="0"/>
                <a:cs typeface="Times New Roman" charset="0"/>
              </a:rPr>
              <a:t>Multi-Channel to Omni-Channel World</a:t>
            </a:r>
          </a:p>
          <a:p>
            <a:r>
              <a:rPr lang="en-US" b="1" dirty="0">
                <a:latin typeface="Times New Roman" charset="0"/>
                <a:ea typeface="Times New Roman" charset="0"/>
                <a:cs typeface="Times New Roman" charset="0"/>
              </a:rPr>
              <a:t>Trends Driving the Shift</a:t>
            </a:r>
          </a:p>
          <a:p>
            <a:r>
              <a:rPr lang="en-US" b="1" dirty="0">
                <a:latin typeface="Times New Roman" charset="0"/>
                <a:ea typeface="Times New Roman" charset="0"/>
                <a:cs typeface="Times New Roman" charset="0"/>
              </a:rPr>
              <a:t>Channel Strategy Framework</a:t>
            </a:r>
          </a:p>
          <a:p>
            <a:r>
              <a:rPr lang="en-US" b="1" dirty="0">
                <a:solidFill>
                  <a:schemeClr val="bg2">
                    <a:lumMod val="75000"/>
                  </a:schemeClr>
                </a:solidFill>
                <a:latin typeface="Times New Roman" charset="0"/>
                <a:ea typeface="Times New Roman" charset="0"/>
                <a:cs typeface="Times New Roman" charset="0"/>
              </a:rPr>
              <a:t>Take-</a:t>
            </a:r>
            <a:r>
              <a:rPr lang="en-US" b="1" dirty="0" err="1">
                <a:solidFill>
                  <a:schemeClr val="bg2">
                    <a:lumMod val="75000"/>
                  </a:schemeClr>
                </a:solidFill>
                <a:latin typeface="Times New Roman" charset="0"/>
                <a:ea typeface="Times New Roman" charset="0"/>
                <a:cs typeface="Times New Roman" charset="0"/>
              </a:rPr>
              <a:t>Aways</a:t>
            </a:r>
            <a:r>
              <a:rPr lang="en-US" b="1" dirty="0">
                <a:solidFill>
                  <a:schemeClr val="bg2">
                    <a:lumMod val="75000"/>
                  </a:schemeClr>
                </a:solidFill>
                <a:latin typeface="Times New Roman" charset="0"/>
                <a:ea typeface="Times New Roman" charset="0"/>
                <a:cs typeface="Times New Roman" charset="0"/>
              </a:rPr>
              <a:t> </a:t>
            </a:r>
          </a:p>
          <a:p>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057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dirty="0"/>
          </a:p>
        </p:txBody>
      </p:sp>
      <p:sp>
        <p:nvSpPr>
          <p:cNvPr id="3" name="Content Placeholder 2"/>
          <p:cNvSpPr>
            <a:spLocks noGrp="1"/>
          </p:cNvSpPr>
          <p:nvPr>
            <p:ph sz="quarter" idx="13"/>
          </p:nvPr>
        </p:nvSpPr>
        <p:spPr/>
        <p:txBody>
          <a:bodyPr>
            <a:normAutofit fontScale="85000" lnSpcReduction="10000"/>
          </a:bodyPr>
          <a:lstStyle/>
          <a:p>
            <a:r>
              <a:rPr lang="en-US" dirty="0">
                <a:latin typeface="Times New Roman" charset="0"/>
                <a:ea typeface="Times New Roman" charset="0"/>
                <a:cs typeface="Times New Roman" charset="0"/>
              </a:rPr>
              <a:t>Marketing channels are a set of interdependent organizations involved in the process of making a product or service available for use of consumption</a:t>
            </a:r>
          </a:p>
          <a:p>
            <a:r>
              <a:rPr lang="en-US" dirty="0">
                <a:latin typeface="Times New Roman" charset="0"/>
                <a:ea typeface="Times New Roman" charset="0"/>
                <a:cs typeface="Times New Roman" charset="0"/>
              </a:rPr>
              <a:t>Firms have to come up with blueprints to deliver the firms offerings to the end-user in a manner tat conforms to their preferred mode and method of buying and is efficient, cost-effective, and has competitive advantage.</a:t>
            </a:r>
          </a:p>
          <a:p>
            <a:r>
              <a:rPr lang="en-US" dirty="0">
                <a:latin typeface="Times New Roman" charset="0"/>
                <a:ea typeface="Times New Roman" charset="0"/>
                <a:cs typeface="Times New Roman" charset="0"/>
              </a:rPr>
              <a:t>9 key channel functions: physically possession, ownership, promotion, negotiation, financing, risking, ordering, payment, and information sharing.</a:t>
            </a:r>
          </a:p>
          <a:p>
            <a:r>
              <a:rPr lang="en-US" dirty="0">
                <a:latin typeface="Times New Roman" charset="0"/>
                <a:ea typeface="Times New Roman" charset="0"/>
                <a:cs typeface="Times New Roman" charset="0"/>
              </a:rPr>
              <a:t>Technology advances are changing the channel landscape and altering how end-users buy.</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8009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dirty="0"/>
          </a:p>
        </p:txBody>
      </p:sp>
      <p:sp>
        <p:nvSpPr>
          <p:cNvPr id="3" name="Content Placeholder 2"/>
          <p:cNvSpPr>
            <a:spLocks noGrp="1"/>
          </p:cNvSpPr>
          <p:nvPr>
            <p:ph sz="quarter" idx="13"/>
          </p:nvPr>
        </p:nvSpPr>
        <p:spPr/>
        <p:txBody>
          <a:bodyPr>
            <a:normAutofit lnSpcReduction="10000"/>
          </a:bodyPr>
          <a:lstStyle/>
          <a:p>
            <a:r>
              <a:rPr lang="en-US" dirty="0">
                <a:latin typeface="Times New Roman" charset="0"/>
                <a:ea typeface="Times New Roman" charset="0"/>
                <a:cs typeface="Times New Roman" charset="0"/>
              </a:rPr>
              <a:t>The focus is moving from multi-channel to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a:t>
            </a:r>
          </a:p>
          <a:p>
            <a:r>
              <a:rPr lang="en-US" dirty="0">
                <a:latin typeface="Times New Roman" charset="0"/>
                <a:ea typeface="Times New Roman" charset="0"/>
                <a:cs typeface="Times New Roman" charset="0"/>
              </a:rPr>
              <a:t>Key players in a channel system include: manufacturers’ who are upstream channel members, intermediaries like wholesalers, retailers, end-users who are the downstream channel members.</a:t>
            </a:r>
          </a:p>
          <a:p>
            <a:r>
              <a:rPr lang="en-US" dirty="0">
                <a:latin typeface="Times New Roman" charset="0"/>
                <a:ea typeface="Times New Roman" charset="0"/>
                <a:cs typeface="Times New Roman" charset="0"/>
              </a:rPr>
              <a:t>Key distinction of multi vs.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is that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 captures the notion of customer engagement in its DNA.</a:t>
            </a:r>
          </a:p>
          <a:p>
            <a:r>
              <a:rPr lang="en-US" dirty="0">
                <a:latin typeface="Times New Roman" charset="0"/>
                <a:ea typeface="Times New Roman" charset="0"/>
                <a:cs typeface="Times New Roman" charset="0"/>
              </a:rPr>
              <a:t>Trends driving migration of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-channels are that consumers live in a connected world where they engage in cross-channel shopping.</a:t>
            </a:r>
          </a:p>
          <a:p>
            <a:endParaRPr lang="en-US"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897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Take-</a:t>
            </a:r>
            <a:r>
              <a:rPr lang="en-US" b="1" dirty="0" err="1">
                <a:latin typeface="Times New Roman" charset="0"/>
                <a:ea typeface="Times New Roman" charset="0"/>
                <a:cs typeface="Times New Roman" charset="0"/>
              </a:rPr>
              <a:t>Aways</a:t>
            </a:r>
            <a:endParaRPr lang="en-US" dirty="0"/>
          </a:p>
        </p:txBody>
      </p:sp>
      <p:sp>
        <p:nvSpPr>
          <p:cNvPr id="3" name="Content Placeholder 2"/>
          <p:cNvSpPr>
            <a:spLocks noGrp="1"/>
          </p:cNvSpPr>
          <p:nvPr>
            <p:ph sz="quarter" idx="13"/>
          </p:nvPr>
        </p:nvSpPr>
        <p:spPr>
          <a:xfrm>
            <a:off x="685801" y="1448254"/>
            <a:ext cx="10394707" cy="3311189"/>
          </a:xfrm>
        </p:spPr>
        <p:txBody>
          <a:bodyPr/>
          <a:lstStyle/>
          <a:p>
            <a:r>
              <a:rPr lang="en-US" dirty="0">
                <a:latin typeface="Times New Roman" charset="0"/>
                <a:ea typeface="Times New Roman" charset="0"/>
                <a:cs typeface="Times New Roman" charset="0"/>
              </a:rPr>
              <a:t>We view channel strategy as operating in an ecosystem.</a:t>
            </a:r>
          </a:p>
          <a:p>
            <a:r>
              <a:rPr lang="en-US" dirty="0">
                <a:latin typeface="Times New Roman" charset="0"/>
                <a:ea typeface="Times New Roman" charset="0"/>
                <a:cs typeface="Times New Roman" charset="0"/>
              </a:rPr>
              <a:t>Key to an </a:t>
            </a:r>
            <a:r>
              <a:rPr lang="en-US" dirty="0" err="1">
                <a:latin typeface="Times New Roman" charset="0"/>
                <a:ea typeface="Times New Roman" charset="0"/>
                <a:cs typeface="Times New Roman" charset="0"/>
              </a:rPr>
              <a:t>omni</a:t>
            </a:r>
            <a:r>
              <a:rPr lang="en-US" dirty="0">
                <a:latin typeface="Times New Roman" charset="0"/>
                <a:ea typeface="Times New Roman" charset="0"/>
                <a:cs typeface="Times New Roman" charset="0"/>
              </a:rPr>
              <a:t>-channel strategy is to integrate across channels and consumer touchpoints to create a transparent, seamless, and unified brand experience for the end-user. </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303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Introduction</a:t>
            </a:r>
            <a:r>
              <a:rPr lang="en-US" dirty="0"/>
              <a:t>	</a:t>
            </a:r>
          </a:p>
        </p:txBody>
      </p:sp>
      <p:sp>
        <p:nvSpPr>
          <p:cNvPr id="3" name="Content Placeholder 2"/>
          <p:cNvSpPr>
            <a:spLocks noGrp="1"/>
          </p:cNvSpPr>
          <p:nvPr>
            <p:ph sz="quarter" idx="13"/>
          </p:nvPr>
        </p:nvSpPr>
        <p:spPr/>
        <p:txBody>
          <a:bodyPr>
            <a:normAutofit fontScale="85000" lnSpcReduction="10000"/>
          </a:bodyPr>
          <a:lstStyle/>
          <a:p>
            <a:r>
              <a:rPr lang="en-US" dirty="0">
                <a:latin typeface="Times New Roman" charset="0"/>
                <a:ea typeface="Times New Roman" charset="0"/>
                <a:cs typeface="Times New Roman" charset="0"/>
              </a:rPr>
              <a:t>This book examines ways to </a:t>
            </a:r>
            <a:r>
              <a:rPr lang="en-US" b="1" dirty="0">
                <a:latin typeface="Times New Roman" charset="0"/>
                <a:ea typeface="Times New Roman" charset="0"/>
                <a:cs typeface="Times New Roman" charset="0"/>
              </a:rPr>
              <a:t>design</a:t>
            </a:r>
            <a:r>
              <a:rPr lang="en-US" dirty="0">
                <a:latin typeface="Times New Roman" charset="0"/>
                <a:ea typeface="Times New Roman" charset="0"/>
                <a:cs typeface="Times New Roman" charset="0"/>
              </a:rPr>
              <a:t>, </a:t>
            </a:r>
            <a:r>
              <a:rPr lang="en-US" b="1" dirty="0">
                <a:latin typeface="Times New Roman" charset="0"/>
                <a:ea typeface="Times New Roman" charset="0"/>
                <a:cs typeface="Times New Roman" charset="0"/>
              </a:rPr>
              <a:t>modify</a:t>
            </a:r>
            <a:r>
              <a:rPr lang="en-US" dirty="0">
                <a:latin typeface="Times New Roman" charset="0"/>
                <a:ea typeface="Times New Roman" charset="0"/>
                <a:cs typeface="Times New Roman" charset="0"/>
              </a:rPr>
              <a:t>, and </a:t>
            </a:r>
            <a:r>
              <a:rPr lang="en-US" b="1" dirty="0">
                <a:latin typeface="Times New Roman" charset="0"/>
                <a:ea typeface="Times New Roman" charset="0"/>
                <a:cs typeface="Times New Roman" charset="0"/>
              </a:rPr>
              <a:t>maintain</a:t>
            </a:r>
            <a:r>
              <a:rPr lang="en-US" dirty="0">
                <a:latin typeface="Times New Roman" charset="0"/>
                <a:ea typeface="Times New Roman" charset="0"/>
                <a:cs typeface="Times New Roman" charset="0"/>
              </a:rPr>
              <a:t> effective channel strategies and structures, in consumer goods markets and business-to-business markets, for both physical products and services, within nations and across country borders.</a:t>
            </a:r>
          </a:p>
          <a:p>
            <a:endParaRPr lang="en-US" dirty="0">
              <a:latin typeface="Times New Roman" charset="0"/>
              <a:ea typeface="Times New Roman" charset="0"/>
              <a:cs typeface="Times New Roman" charset="0"/>
            </a:endParaRPr>
          </a:p>
          <a:p>
            <a:r>
              <a:rPr lang="en-US" dirty="0">
                <a:latin typeface="Times New Roman" charset="0"/>
                <a:ea typeface="Times New Roman" charset="0"/>
                <a:cs typeface="Times New Roman" charset="0"/>
              </a:rPr>
              <a:t>Focus on the 4P’s-</a:t>
            </a:r>
          </a:p>
          <a:p>
            <a:pPr lvl="1"/>
            <a:r>
              <a:rPr lang="en-US" dirty="0">
                <a:latin typeface="Times New Roman" charset="0"/>
                <a:ea typeface="Times New Roman" charset="0"/>
                <a:cs typeface="Times New Roman" charset="0"/>
              </a:rPr>
              <a:t>Product</a:t>
            </a:r>
          </a:p>
          <a:p>
            <a:pPr lvl="1"/>
            <a:r>
              <a:rPr lang="en-US" dirty="0">
                <a:latin typeface="Times New Roman" charset="0"/>
                <a:ea typeface="Times New Roman" charset="0"/>
                <a:cs typeface="Times New Roman" charset="0"/>
              </a:rPr>
              <a:t>Price </a:t>
            </a:r>
          </a:p>
          <a:p>
            <a:pPr lvl="1"/>
            <a:r>
              <a:rPr lang="en-US" dirty="0">
                <a:latin typeface="Times New Roman" charset="0"/>
                <a:ea typeface="Times New Roman" charset="0"/>
                <a:cs typeface="Times New Roman" charset="0"/>
              </a:rPr>
              <a:t>Promotion</a:t>
            </a:r>
          </a:p>
          <a:p>
            <a:pPr lvl="1"/>
            <a:r>
              <a:rPr lang="en-US" dirty="0">
                <a:latin typeface="Times New Roman" charset="0"/>
                <a:ea typeface="Times New Roman" charset="0"/>
                <a:cs typeface="Times New Roman" charset="0"/>
              </a:rPr>
              <a:t>Channel (Place)</a:t>
            </a: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644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Introduction</a:t>
            </a:r>
          </a:p>
        </p:txBody>
      </p:sp>
      <p:sp>
        <p:nvSpPr>
          <p:cNvPr id="3" name="Content Placeholder 2"/>
          <p:cNvSpPr>
            <a:spLocks noGrp="1"/>
          </p:cNvSpPr>
          <p:nvPr>
            <p:ph sz="quarter" idx="13"/>
          </p:nvPr>
        </p:nvSpPr>
        <p:spPr/>
        <p:txBody>
          <a:bodyPr/>
          <a:lstStyle/>
          <a:p>
            <a:r>
              <a:rPr lang="en-US" dirty="0">
                <a:latin typeface="Times New Roman" charset="0"/>
                <a:ea typeface="Times New Roman" charset="0"/>
                <a:cs typeface="Times New Roman" charset="0"/>
              </a:rPr>
              <a:t>Marketers devote attention and energy to decisions on:</a:t>
            </a:r>
          </a:p>
          <a:p>
            <a:pPr lvl="1"/>
            <a:r>
              <a:rPr lang="en-US" dirty="0">
                <a:latin typeface="Times New Roman" charset="0"/>
                <a:ea typeface="Times New Roman" charset="0"/>
                <a:cs typeface="Times New Roman" charset="0"/>
              </a:rPr>
              <a:t>Development</a:t>
            </a:r>
          </a:p>
          <a:p>
            <a:pPr lvl="1"/>
            <a:r>
              <a:rPr lang="en-US" dirty="0">
                <a:latin typeface="Times New Roman" charset="0"/>
                <a:ea typeface="Times New Roman" charset="0"/>
                <a:cs typeface="Times New Roman" charset="0"/>
              </a:rPr>
              <a:t>Branding</a:t>
            </a:r>
          </a:p>
          <a:p>
            <a:pPr lvl="1"/>
            <a:r>
              <a:rPr lang="en-US" dirty="0">
                <a:latin typeface="Times New Roman" charset="0"/>
                <a:ea typeface="Times New Roman" charset="0"/>
                <a:cs typeface="Times New Roman" charset="0"/>
              </a:rPr>
              <a:t>Promotion</a:t>
            </a:r>
          </a:p>
          <a:p>
            <a:pPr lvl="1"/>
            <a:r>
              <a:rPr lang="en-US" dirty="0">
                <a:latin typeface="Times New Roman" charset="0"/>
                <a:ea typeface="Times New Roman" charset="0"/>
                <a:cs typeface="Times New Roman" charset="0"/>
              </a:rPr>
              <a:t>Prices </a:t>
            </a:r>
          </a:p>
          <a:p>
            <a:pPr lvl="1"/>
            <a:r>
              <a:rPr lang="en-US" dirty="0">
                <a:latin typeface="Times New Roman" charset="0"/>
                <a:ea typeface="Times New Roman" charset="0"/>
                <a:cs typeface="Times New Roman" charset="0"/>
              </a:rPr>
              <a:t>Ability to make products/services</a:t>
            </a:r>
          </a:p>
          <a:p>
            <a:pPr lvl="1"/>
            <a:r>
              <a:rPr lang="en-US" dirty="0">
                <a:latin typeface="Times New Roman" charset="0"/>
                <a:ea typeface="Times New Roman" charset="0"/>
                <a:cs typeface="Times New Roman" charset="0"/>
              </a:rPr>
              <a:t>When/where they want products</a:t>
            </a:r>
          </a:p>
          <a:p>
            <a:pPr lvl="1"/>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36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Introduction</a:t>
            </a:r>
          </a:p>
        </p:txBody>
      </p:sp>
      <p:sp>
        <p:nvSpPr>
          <p:cNvPr id="3" name="Content Placeholder 2"/>
          <p:cNvSpPr>
            <a:spLocks noGrp="1"/>
          </p:cNvSpPr>
          <p:nvPr>
            <p:ph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a:latin typeface="Times New Roman" charset="0"/>
                <a:ea typeface="Times New Roman" charset="0"/>
                <a:cs typeface="Times New Roman" charset="0"/>
              </a:rPr>
              <a:t>Marketing Channel System- </a:t>
            </a:r>
            <a:r>
              <a:rPr lang="en-US" dirty="0">
                <a:latin typeface="Times New Roman" charset="0"/>
                <a:ea typeface="Times New Roman" charset="0"/>
                <a:cs typeface="Times New Roman" charset="0"/>
              </a:rPr>
              <a:t>Compromised of inter- and independent organizations that work to go to market with a product or service, so that it is available for use or consumption.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Times New Roman" charset="0"/>
              <a:ea typeface="Times New Roman" charset="0"/>
              <a:cs typeface="Times New Roman"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Times New Roman" charset="0"/>
              <a:ea typeface="Times New Roman" charset="0"/>
              <a:cs typeface="Times New Roman" charset="0"/>
            </a:endParaRPr>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68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Go-to-Market Strategy</a:t>
            </a:r>
          </a:p>
        </p:txBody>
      </p:sp>
      <p:sp>
        <p:nvSpPr>
          <p:cNvPr id="3" name="Content Placeholder 2"/>
          <p:cNvSpPr>
            <a:spLocks noGrp="1"/>
          </p:cNvSpPr>
          <p:nvPr>
            <p:ph sz="quarter" idx="13"/>
          </p:nvPr>
        </p:nvSpPr>
        <p:spPr/>
        <p:txBody>
          <a:bodyPr>
            <a:normAutofit fontScale="70000" lnSpcReduction="20000"/>
          </a:bodyPr>
          <a:lstStyle/>
          <a:p>
            <a:pPr lvl="0"/>
            <a:r>
              <a:rPr lang="en-US" sz="2400" b="1" dirty="0">
                <a:latin typeface="Times New Roman" charset="0"/>
                <a:ea typeface="Times New Roman" charset="0"/>
                <a:cs typeface="Times New Roman" charset="0"/>
              </a:rPr>
              <a:t>Go-to-Market Strategy- </a:t>
            </a:r>
            <a:r>
              <a:rPr lang="en-US" sz="2400" dirty="0">
                <a:latin typeface="Times New Roman" charset="0"/>
                <a:ea typeface="Times New Roman" charset="0"/>
                <a:cs typeface="Times New Roman" charset="0"/>
              </a:rPr>
              <a:t>The blueprint used to deliver the firm’s offerings to end-users in a manner that conforms to their preferred mode and method of buying.</a:t>
            </a:r>
          </a:p>
          <a:p>
            <a:pPr lvl="0"/>
            <a:r>
              <a:rPr lang="en-US" sz="2400" dirty="0">
                <a:latin typeface="Times New Roman" charset="0"/>
                <a:ea typeface="Times New Roman" charset="0"/>
                <a:cs typeface="Times New Roman" charset="0"/>
              </a:rPr>
              <a:t>Must know consumers buying preferences</a:t>
            </a:r>
          </a:p>
          <a:p>
            <a:pPr lvl="1"/>
            <a:r>
              <a:rPr lang="en-US" sz="2000" dirty="0">
                <a:latin typeface="Times New Roman" charset="0"/>
                <a:ea typeface="Times New Roman" charset="0"/>
                <a:cs typeface="Times New Roman" charset="0"/>
              </a:rPr>
              <a:t>Information/Education before making purchasing decisions</a:t>
            </a:r>
          </a:p>
          <a:p>
            <a:pPr lvl="1"/>
            <a:r>
              <a:rPr lang="en-US" sz="2000" dirty="0">
                <a:latin typeface="Times New Roman" charset="0"/>
                <a:ea typeface="Times New Roman" charset="0"/>
                <a:cs typeface="Times New Roman" charset="0"/>
              </a:rPr>
              <a:t>Services and after support they seek</a:t>
            </a:r>
          </a:p>
          <a:p>
            <a:pPr lvl="1"/>
            <a:r>
              <a:rPr lang="en-US" sz="2000" dirty="0">
                <a:latin typeface="Times New Roman" charset="0"/>
                <a:ea typeface="Times New Roman" charset="0"/>
                <a:cs typeface="Times New Roman" charset="0"/>
              </a:rPr>
              <a:t>Expectations</a:t>
            </a:r>
          </a:p>
          <a:p>
            <a:pPr lvl="1"/>
            <a:r>
              <a:rPr lang="en-US" sz="2000" dirty="0">
                <a:latin typeface="Times New Roman" charset="0"/>
                <a:ea typeface="Times New Roman" charset="0"/>
                <a:cs typeface="Times New Roman" charset="0"/>
              </a:rPr>
              <a:t>Willingness to pay for extras</a:t>
            </a:r>
          </a:p>
          <a:p>
            <a:pPr lvl="1"/>
            <a:r>
              <a:rPr lang="en-US" sz="2000" dirty="0">
                <a:latin typeface="Times New Roman" charset="0"/>
                <a:ea typeface="Times New Roman" charset="0"/>
                <a:cs typeface="Times New Roman" charset="0"/>
              </a:rPr>
              <a:t>Delivery preferences</a:t>
            </a:r>
          </a:p>
          <a:p>
            <a:pPr lvl="1"/>
            <a:r>
              <a:rPr lang="en-US" sz="2000" dirty="0">
                <a:latin typeface="Times New Roman" charset="0"/>
                <a:ea typeface="Times New Roman" charset="0"/>
                <a:cs typeface="Times New Roman" charset="0"/>
              </a:rPr>
              <a:t>Financing needs</a:t>
            </a:r>
          </a:p>
          <a:p>
            <a:pPr lvl="1"/>
            <a:r>
              <a:rPr lang="en-US" sz="2000" dirty="0">
                <a:latin typeface="Times New Roman" charset="0"/>
                <a:ea typeface="Times New Roman" charset="0"/>
                <a:cs typeface="Times New Roman" charset="0"/>
              </a:rPr>
              <a:t>Mode of ordering they like best</a:t>
            </a:r>
          </a:p>
          <a:p>
            <a:endParaRPr lang="en-US" dirty="0"/>
          </a:p>
        </p:txBody>
      </p:sp>
      <p:cxnSp>
        <p:nvCxnSpPr>
          <p:cNvPr id="5" name="Straight Connector 4"/>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350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charset="0"/>
                <a:ea typeface="Times New Roman" charset="0"/>
                <a:cs typeface="Times New Roman" charset="0"/>
              </a:rPr>
              <a:t>Go-to-Market Strategy</a:t>
            </a:r>
          </a:p>
        </p:txBody>
      </p:sp>
      <p:sp>
        <p:nvSpPr>
          <p:cNvPr id="3" name="Content Placeholder 2"/>
          <p:cNvSpPr>
            <a:spLocks noGrp="1"/>
          </p:cNvSpPr>
          <p:nvPr>
            <p:ph sz="quarter" idx="13"/>
          </p:nvPr>
        </p:nvSpPr>
        <p:spPr>
          <a:xfrm>
            <a:off x="847397" y="1010549"/>
            <a:ext cx="10394707" cy="331118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Times New Roman" charset="0"/>
                <a:ea typeface="Times New Roman" charset="0"/>
                <a:cs typeface="Times New Roman" charset="0"/>
              </a:rPr>
              <a:t>There are 3 main steps to developing Go-to-Market Strategy</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cxnSp>
        <p:nvCxnSpPr>
          <p:cNvPr id="4" name="Straight Connector 3"/>
          <p:cNvCxnSpPr/>
          <p:nvPr/>
        </p:nvCxnSpPr>
        <p:spPr>
          <a:xfrm flipV="1">
            <a:off x="1555531" y="1690688"/>
            <a:ext cx="9080938" cy="2249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21255" y="2981304"/>
            <a:ext cx="2869324" cy="26170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1104" y="2981304"/>
            <a:ext cx="2869324" cy="26170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123600" y="2989429"/>
            <a:ext cx="2869324" cy="26170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7397" y="3266635"/>
            <a:ext cx="2869324" cy="1938992"/>
          </a:xfrm>
          <a:prstGeom prst="rect">
            <a:avLst/>
          </a:prstGeom>
          <a:noFill/>
        </p:spPr>
        <p:txBody>
          <a:bodyPr wrap="square" rtlCol="0">
            <a:spAutoFit/>
          </a:bodyPr>
          <a:lstStyle/>
          <a:p>
            <a:pPr algn="ctr"/>
            <a:r>
              <a:rPr lang="en-US" sz="2400" dirty="0">
                <a:solidFill>
                  <a:schemeClr val="bg2">
                    <a:lumMod val="75000"/>
                  </a:schemeClr>
                </a:solidFill>
                <a:latin typeface="Times New Roman" charset="0"/>
                <a:ea typeface="Times New Roman" charset="0"/>
                <a:cs typeface="Times New Roman" charset="0"/>
              </a:rPr>
              <a:t>Firm must perform analysis of industry channel practices to isolate critical successful factors</a:t>
            </a:r>
          </a:p>
        </p:txBody>
      </p:sp>
      <p:sp>
        <p:nvSpPr>
          <p:cNvPr id="11" name="Right Arrow 10"/>
          <p:cNvSpPr/>
          <p:nvPr/>
        </p:nvSpPr>
        <p:spPr>
          <a:xfrm>
            <a:off x="3794831" y="4065834"/>
            <a:ext cx="502824" cy="340591"/>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7393877" y="4065834"/>
            <a:ext cx="502824" cy="340591"/>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73897" y="3451299"/>
            <a:ext cx="2815728" cy="1569660"/>
          </a:xfrm>
          <a:prstGeom prst="rect">
            <a:avLst/>
          </a:prstGeom>
          <a:noFill/>
        </p:spPr>
        <p:txBody>
          <a:bodyPr wrap="square" rtlCol="0">
            <a:spAutoFit/>
          </a:bodyPr>
          <a:lstStyle/>
          <a:p>
            <a:pPr algn="ctr"/>
            <a:r>
              <a:rPr lang="en-US" sz="2400" dirty="0">
                <a:solidFill>
                  <a:schemeClr val="bg2">
                    <a:lumMod val="75000"/>
                  </a:schemeClr>
                </a:solidFill>
                <a:latin typeface="Times New Roman" charset="0"/>
                <a:ea typeface="Times New Roman" charset="0"/>
                <a:cs typeface="Times New Roman" charset="0"/>
              </a:rPr>
              <a:t>Channel managers should identify areas of improvement in their practices</a:t>
            </a:r>
          </a:p>
        </p:txBody>
      </p:sp>
      <p:sp>
        <p:nvSpPr>
          <p:cNvPr id="14" name="TextBox 13"/>
          <p:cNvSpPr txBox="1"/>
          <p:nvPr/>
        </p:nvSpPr>
        <p:spPr>
          <a:xfrm>
            <a:off x="8043644" y="3038749"/>
            <a:ext cx="3029235" cy="2462213"/>
          </a:xfrm>
          <a:prstGeom prst="rect">
            <a:avLst/>
          </a:prstGeom>
          <a:noFill/>
        </p:spPr>
        <p:txBody>
          <a:bodyPr wrap="square" rtlCol="0">
            <a:spAutoFit/>
          </a:bodyPr>
          <a:lstStyle/>
          <a:p>
            <a:pPr algn="ctr"/>
            <a:r>
              <a:rPr lang="en-US" sz="2200" dirty="0">
                <a:solidFill>
                  <a:schemeClr val="bg2">
                    <a:lumMod val="75000"/>
                  </a:schemeClr>
                </a:solidFill>
                <a:latin typeface="Times New Roman" charset="0"/>
                <a:ea typeface="Times New Roman" charset="0"/>
                <a:cs typeface="Times New Roman" charset="0"/>
              </a:rPr>
              <a:t>The firm can develop policies and procedures to incentivize and alter channel partners’ behaviors to motivate their efficient execution of channel tasks.</a:t>
            </a:r>
          </a:p>
        </p:txBody>
      </p:sp>
    </p:spTree>
    <p:extLst>
      <p:ext uri="{BB962C8B-B14F-4D97-AF65-F5344CB8AC3E}">
        <p14:creationId xmlns:p14="http://schemas.microsoft.com/office/powerpoint/2010/main" val="12197266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Main Event</Template>
  <TotalTime>12565</TotalTime>
  <Words>2438</Words>
  <Application>Microsoft Office PowerPoint</Application>
  <PresentationFormat>Widescreen</PresentationFormat>
  <Paragraphs>269</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Impact</vt:lpstr>
      <vt:lpstr>Rockwell</vt:lpstr>
      <vt:lpstr>Times New Roman</vt:lpstr>
      <vt:lpstr>Main Event</vt:lpstr>
      <vt:lpstr>Chapter 1:  The Omni-Channel Ecosystem</vt:lpstr>
      <vt:lpstr>Agenda</vt:lpstr>
      <vt:lpstr>Learning Objectives</vt:lpstr>
      <vt:lpstr>Agenda</vt:lpstr>
      <vt:lpstr>Introduction </vt:lpstr>
      <vt:lpstr>Introduction</vt:lpstr>
      <vt:lpstr>Introduction</vt:lpstr>
      <vt:lpstr>Go-to-Market Strategy</vt:lpstr>
      <vt:lpstr>Go-to-Market Strategy</vt:lpstr>
      <vt:lpstr>Go-to-Market Strategy Example</vt:lpstr>
      <vt:lpstr>EXAMPLE: FULFILLMENT BY AMAZON</vt:lpstr>
      <vt:lpstr>Agenda</vt:lpstr>
      <vt:lpstr>What Is a Marketing Channel?</vt:lpstr>
      <vt:lpstr>What Is a Marketing Channel?</vt:lpstr>
      <vt:lpstr>Marketing Channel System </vt:lpstr>
      <vt:lpstr>The Changing Channel Landscape</vt:lpstr>
      <vt:lpstr>The Changing Channel Landscape</vt:lpstr>
      <vt:lpstr>Example: Best Buy’s Response to Online Threats (US)</vt:lpstr>
      <vt:lpstr>Marketing Channel Actors</vt:lpstr>
      <vt:lpstr>1. The Manufacturer</vt:lpstr>
      <vt:lpstr>2. Wholesalers</vt:lpstr>
      <vt:lpstr>3. Retail intermediaries</vt:lpstr>
      <vt:lpstr>4. Specialized Intermediaries</vt:lpstr>
      <vt:lpstr>Specialized Intermediaries- Example</vt:lpstr>
      <vt:lpstr>Online Channels</vt:lpstr>
      <vt:lpstr>Example: Hollar- Taking the Dollar Store Online</vt:lpstr>
      <vt:lpstr>Agenda</vt:lpstr>
      <vt:lpstr>Multi-Channel to Omni-Channel World</vt:lpstr>
      <vt:lpstr>Multi-Channel to Omni-Channel World</vt:lpstr>
      <vt:lpstr>Multi-Channel to Omni-Channel World</vt:lpstr>
      <vt:lpstr>Multi-Channel to Omni-Channel World</vt:lpstr>
      <vt:lpstr>Agenda</vt:lpstr>
      <vt:lpstr>Trend 1: Channel Participants Operate in a Connected World</vt:lpstr>
      <vt:lpstr>Trend 2: Cross-Channel Shopping</vt:lpstr>
      <vt:lpstr>Trend 3: Altered Shopping Norms</vt:lpstr>
      <vt:lpstr>Trend 4: Move to Services</vt:lpstr>
      <vt:lpstr>Trend 4: Move to Services</vt:lpstr>
      <vt:lpstr>Trend 5: Targeted Promotions &amp; Customer Insights</vt:lpstr>
      <vt:lpstr>Trend 5: Targeted Promotions &amp; Customer Insights</vt:lpstr>
      <vt:lpstr>Agenda</vt:lpstr>
      <vt:lpstr>Channel Strategy Framework</vt:lpstr>
      <vt:lpstr>Channel Strategy Framework</vt:lpstr>
      <vt:lpstr>Chapter Reviews</vt:lpstr>
      <vt:lpstr>Chapter Reviews</vt:lpstr>
      <vt:lpstr>Channel Strategy Framework</vt:lpstr>
      <vt:lpstr>Agenda</vt:lpstr>
      <vt:lpstr>Take-Aways</vt:lpstr>
      <vt:lpstr>Take-Aways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The Omni-Channel Ecosystem</dc:title>
  <dc:creator>STOICAN, PHOEBE D</dc:creator>
  <cp:lastModifiedBy>Del Plato, Mary</cp:lastModifiedBy>
  <cp:revision>65</cp:revision>
  <dcterms:created xsi:type="dcterms:W3CDTF">2019-01-22T06:14:50Z</dcterms:created>
  <dcterms:modified xsi:type="dcterms:W3CDTF">2019-05-23T17:35:10Z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1c070e-054b-4d1c-ba4c-fc70b099192e_Enabled">
    <vt:lpwstr>True</vt:lpwstr>
  </property>
  <property fmtid="{D5CDD505-2E9C-101B-9397-08002B2CF9AE}" pid="3" name="MSIP_Label_181c070e-054b-4d1c-ba4c-fc70b099192e_SiteId">
    <vt:lpwstr>2567d566-604c-408a-8a60-55d0dc9d9d6b</vt:lpwstr>
  </property>
  <property fmtid="{D5CDD505-2E9C-101B-9397-08002B2CF9AE}" pid="4" name="MSIP_Label_181c070e-054b-4d1c-ba4c-fc70b099192e_Owner">
    <vt:lpwstr>Mary.DelPlato@informa.com</vt:lpwstr>
  </property>
  <property fmtid="{D5CDD505-2E9C-101B-9397-08002B2CF9AE}" pid="5" name="MSIP_Label_181c070e-054b-4d1c-ba4c-fc70b099192e_SetDate">
    <vt:lpwstr>2019-05-23T17:34:43.1337086Z</vt:lpwstr>
  </property>
  <property fmtid="{D5CDD505-2E9C-101B-9397-08002B2CF9AE}" pid="6" name="MSIP_Label_181c070e-054b-4d1c-ba4c-fc70b099192e_Name">
    <vt:lpwstr>General</vt:lpwstr>
  </property>
  <property fmtid="{D5CDD505-2E9C-101B-9397-08002B2CF9AE}" pid="7" name="MSIP_Label_181c070e-054b-4d1c-ba4c-fc70b099192e_Application">
    <vt:lpwstr>Microsoft Azure Information Protection</vt:lpwstr>
  </property>
  <property fmtid="{D5CDD505-2E9C-101B-9397-08002B2CF9AE}" pid="8" name="MSIP_Label_181c070e-054b-4d1c-ba4c-fc70b099192e_Extended_MSFT_Method">
    <vt:lpwstr>Automatic</vt:lpwstr>
  </property>
  <property fmtid="{D5CDD505-2E9C-101B-9397-08002B2CF9AE}" pid="9" name="MSIP_Label_2bbab825-a111-45e4-86a1-18cee0005896_Enabled">
    <vt:lpwstr>True</vt:lpwstr>
  </property>
  <property fmtid="{D5CDD505-2E9C-101B-9397-08002B2CF9AE}" pid="10" name="MSIP_Label_2bbab825-a111-45e4-86a1-18cee0005896_SiteId">
    <vt:lpwstr>2567d566-604c-408a-8a60-55d0dc9d9d6b</vt:lpwstr>
  </property>
  <property fmtid="{D5CDD505-2E9C-101B-9397-08002B2CF9AE}" pid="11" name="MSIP_Label_2bbab825-a111-45e4-86a1-18cee0005896_Owner">
    <vt:lpwstr>Mary.DelPlato@informa.com</vt:lpwstr>
  </property>
  <property fmtid="{D5CDD505-2E9C-101B-9397-08002B2CF9AE}" pid="12" name="MSIP_Label_2bbab825-a111-45e4-86a1-18cee0005896_SetDate">
    <vt:lpwstr>2019-05-23T17:34:43.1337086Z</vt:lpwstr>
  </property>
  <property fmtid="{D5CDD505-2E9C-101B-9397-08002B2CF9AE}" pid="13" name="MSIP_Label_2bbab825-a111-45e4-86a1-18cee0005896_Name">
    <vt:lpwstr>Un-restricted</vt:lpwstr>
  </property>
  <property fmtid="{D5CDD505-2E9C-101B-9397-08002B2CF9AE}" pid="14" name="MSIP_Label_2bbab825-a111-45e4-86a1-18cee0005896_Application">
    <vt:lpwstr>Microsoft Azure Information Protection</vt:lpwstr>
  </property>
  <property fmtid="{D5CDD505-2E9C-101B-9397-08002B2CF9AE}" pid="15" name="MSIP_Label_2bbab825-a111-45e4-86a1-18cee0005896_Parent">
    <vt:lpwstr>181c070e-054b-4d1c-ba4c-fc70b099192e</vt:lpwstr>
  </property>
  <property fmtid="{D5CDD505-2E9C-101B-9397-08002B2CF9AE}" pid="16" name="MSIP_Label_2bbab825-a111-45e4-86a1-18cee0005896_Extended_MSFT_Method">
    <vt:lpwstr>Automatic</vt:lpwstr>
  </property>
  <property fmtid="{D5CDD505-2E9C-101B-9397-08002B2CF9AE}" pid="17" name="Sensitivity">
    <vt:lpwstr>General Un-restricted</vt:lpwstr>
  </property>
</Properties>
</file>