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1"/>
  </p:notesMasterIdLst>
  <p:sldIdLst>
    <p:sldId id="256" r:id="rId2"/>
    <p:sldId id="257" r:id="rId3"/>
    <p:sldId id="258" r:id="rId4"/>
    <p:sldId id="265" r:id="rId5"/>
    <p:sldId id="266" r:id="rId6"/>
    <p:sldId id="353" r:id="rId7"/>
    <p:sldId id="267" r:id="rId8"/>
    <p:sldId id="268" r:id="rId9"/>
    <p:sldId id="269" r:id="rId10"/>
    <p:sldId id="270" r:id="rId11"/>
    <p:sldId id="271" r:id="rId12"/>
    <p:sldId id="272" r:id="rId13"/>
    <p:sldId id="273" r:id="rId14"/>
    <p:sldId id="274" r:id="rId15"/>
    <p:sldId id="275" r:id="rId16"/>
    <p:sldId id="276" r:id="rId17"/>
    <p:sldId id="259" r:id="rId18"/>
    <p:sldId id="277" r:id="rId19"/>
    <p:sldId id="278" r:id="rId20"/>
    <p:sldId id="279" r:id="rId21"/>
    <p:sldId id="280" r:id="rId22"/>
    <p:sldId id="281" r:id="rId23"/>
    <p:sldId id="282" r:id="rId24"/>
    <p:sldId id="283" r:id="rId25"/>
    <p:sldId id="284" r:id="rId26"/>
    <p:sldId id="285" r:id="rId27"/>
    <p:sldId id="286" r:id="rId28"/>
    <p:sldId id="287" r:id="rId29"/>
    <p:sldId id="260" r:id="rId30"/>
    <p:sldId id="288" r:id="rId31"/>
    <p:sldId id="289" r:id="rId32"/>
    <p:sldId id="290" r:id="rId33"/>
    <p:sldId id="291" r:id="rId34"/>
    <p:sldId id="292" r:id="rId35"/>
    <p:sldId id="293" r:id="rId36"/>
    <p:sldId id="294" r:id="rId37"/>
    <p:sldId id="295" r:id="rId38"/>
    <p:sldId id="261"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262"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26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264" r:id="rId83"/>
    <p:sldId id="337" r:id="rId84"/>
    <p:sldId id="338" r:id="rId85"/>
    <p:sldId id="339" r:id="rId86"/>
    <p:sldId id="341" r:id="rId87"/>
    <p:sldId id="340" r:id="rId88"/>
    <p:sldId id="342" r:id="rId89"/>
    <p:sldId id="343" r:id="rId90"/>
    <p:sldId id="344" r:id="rId91"/>
    <p:sldId id="345" r:id="rId92"/>
    <p:sldId id="346" r:id="rId93"/>
    <p:sldId id="347" r:id="rId94"/>
    <p:sldId id="348" r:id="rId95"/>
    <p:sldId id="349" r:id="rId96"/>
    <p:sldId id="350" r:id="rId97"/>
    <p:sldId id="351" r:id="rId98"/>
    <p:sldId id="352" r:id="rId99"/>
    <p:sldId id="354" r:id="rId10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C85"/>
    <a:srgbClr val="21778B"/>
    <a:srgbClr val="216F8B"/>
    <a:srgbClr val="2B369B"/>
    <a:srgbClr val="0BC1E5"/>
    <a:srgbClr val="287984"/>
    <a:srgbClr val="FFFF66"/>
    <a:srgbClr val="22636E"/>
    <a:srgbClr val="225F6E"/>
    <a:srgbClr val="226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11" autoAdjust="0"/>
    <p:restoredTop sz="96201" autoAdjust="0"/>
  </p:normalViewPr>
  <p:slideViewPr>
    <p:cSldViewPr snapToGrid="0">
      <p:cViewPr varScale="1">
        <p:scale>
          <a:sx n="109" d="100"/>
          <a:sy n="109" d="100"/>
        </p:scale>
        <p:origin x="12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oleObject" Target="file:///\\fs-cifs\upb\groups\ww-eggert\data\SHK\Lisa\Lena\Customer%20Value%20Case%20Competition\Bewerbungen\Bewerbungen%20CVCC%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5">
                  <a:lumMod val="75000"/>
                </a:schemeClr>
              </a:solidFill>
              <a:round/>
            </a:ln>
            <a:effectLst/>
          </c:spPr>
          <c:marker>
            <c:symbol val="none"/>
          </c:marker>
          <c:cat>
            <c:numRef>
              <c:f>Tabelle2!$A$1:$A$11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Tabelle2!$B$1:$B$11</c:f>
              <c:numCache>
                <c:formatCode>General</c:formatCode>
                <c:ptCount val="11"/>
                <c:pt idx="0">
                  <c:v>9</c:v>
                </c:pt>
                <c:pt idx="1">
                  <c:v>8</c:v>
                </c:pt>
                <c:pt idx="2">
                  <c:v>10</c:v>
                </c:pt>
                <c:pt idx="3">
                  <c:v>12</c:v>
                </c:pt>
                <c:pt idx="4">
                  <c:v>15</c:v>
                </c:pt>
                <c:pt idx="5">
                  <c:v>14</c:v>
                </c:pt>
                <c:pt idx="6">
                  <c:v>16</c:v>
                </c:pt>
                <c:pt idx="7">
                  <c:v>19</c:v>
                </c:pt>
                <c:pt idx="8">
                  <c:v>17</c:v>
                </c:pt>
                <c:pt idx="9">
                  <c:v>18</c:v>
                </c:pt>
                <c:pt idx="10">
                  <c:v>17</c:v>
                </c:pt>
              </c:numCache>
            </c:numRef>
          </c:val>
          <c:smooth val="0"/>
          <c:extLst>
            <c:ext xmlns:c16="http://schemas.microsoft.com/office/drawing/2014/chart" uri="{C3380CC4-5D6E-409C-BE32-E72D297353CC}">
              <c16:uniqueId val="{00000000-1A47-4F13-A775-047209689F39}"/>
            </c:ext>
          </c:extLst>
        </c:ser>
        <c:ser>
          <c:idx val="1"/>
          <c:order val="1"/>
          <c:spPr>
            <a:ln w="28575" cap="rnd">
              <a:solidFill>
                <a:schemeClr val="bg1">
                  <a:lumMod val="50000"/>
                </a:schemeClr>
              </a:solidFill>
              <a:round/>
            </a:ln>
            <a:effectLst/>
          </c:spPr>
          <c:marker>
            <c:symbol val="none"/>
          </c:marker>
          <c:cat>
            <c:numRef>
              <c:f>Tabelle2!$A$1:$A$11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Tabelle2!$C$1:$C$11</c:f>
              <c:numCache>
                <c:formatCode>General</c:formatCode>
                <c:ptCount val="11"/>
                <c:pt idx="0">
                  <c:v>19</c:v>
                </c:pt>
                <c:pt idx="1">
                  <c:v>17</c:v>
                </c:pt>
                <c:pt idx="2">
                  <c:v>15</c:v>
                </c:pt>
                <c:pt idx="3">
                  <c:v>14</c:v>
                </c:pt>
                <c:pt idx="4">
                  <c:v>13.5</c:v>
                </c:pt>
                <c:pt idx="5">
                  <c:v>15</c:v>
                </c:pt>
                <c:pt idx="6">
                  <c:v>13</c:v>
                </c:pt>
                <c:pt idx="7">
                  <c:v>12</c:v>
                </c:pt>
                <c:pt idx="8">
                  <c:v>10</c:v>
                </c:pt>
                <c:pt idx="9">
                  <c:v>11</c:v>
                </c:pt>
                <c:pt idx="10">
                  <c:v>10</c:v>
                </c:pt>
              </c:numCache>
            </c:numRef>
          </c:val>
          <c:smooth val="0"/>
          <c:extLst>
            <c:ext xmlns:c16="http://schemas.microsoft.com/office/drawing/2014/chart" uri="{C3380CC4-5D6E-409C-BE32-E72D297353CC}">
              <c16:uniqueId val="{00000001-1A47-4F13-A775-047209689F39}"/>
            </c:ext>
          </c:extLst>
        </c:ser>
        <c:dLbls>
          <c:showLegendKey val="0"/>
          <c:showVal val="0"/>
          <c:showCatName val="0"/>
          <c:showSerName val="0"/>
          <c:showPercent val="0"/>
          <c:showBubbleSize val="0"/>
        </c:dLbls>
        <c:smooth val="0"/>
        <c:axId val="358205952"/>
        <c:axId val="358206344"/>
      </c:lineChart>
      <c:catAx>
        <c:axId val="3582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de-DE"/>
          </a:p>
        </c:txPr>
        <c:crossAx val="358206344"/>
        <c:crosses val="autoZero"/>
        <c:auto val="1"/>
        <c:lblAlgn val="ctr"/>
        <c:lblOffset val="100"/>
        <c:tickLblSkip val="2"/>
        <c:noMultiLvlLbl val="0"/>
      </c:catAx>
      <c:valAx>
        <c:axId val="35820634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de-DE"/>
          </a:p>
        </c:txPr>
        <c:crossAx val="35820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Mean</c:v>
                </c:pt>
              </c:strCache>
            </c:strRef>
          </c:tx>
          <c:spPr>
            <a:ln w="12600">
              <a:solidFill>
                <a:schemeClr val="tx1"/>
              </a:solidFill>
              <a:round/>
            </a:ln>
          </c:spPr>
          <c:marker>
            <c:symbol val="triangle"/>
            <c:size val="8"/>
            <c:spPr>
              <a:solidFill>
                <a:schemeClr val="tx1"/>
              </a:solidFill>
              <a:ln>
                <a:solidFill>
                  <a:schemeClr val="tx1"/>
                </a:solidFill>
              </a:ln>
            </c:spPr>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6"/>
                <c:pt idx="0">
                  <c:v>t1</c:v>
                </c:pt>
                <c:pt idx="1">
                  <c:v>t2</c:v>
                </c:pt>
                <c:pt idx="2">
                  <c:v>t3</c:v>
                </c:pt>
                <c:pt idx="3">
                  <c:v>t4</c:v>
                </c:pt>
                <c:pt idx="4">
                  <c:v>t5</c:v>
                </c:pt>
                <c:pt idx="5">
                  <c:v>t6</c:v>
                </c:pt>
              </c:strCache>
            </c:strRef>
          </c:cat>
          <c:val>
            <c:numRef>
              <c:f>0</c:f>
              <c:numCache>
                <c:formatCode>General</c:formatCode>
                <c:ptCount val="6"/>
                <c:pt idx="0">
                  <c:v>4.2699999999999996</c:v>
                </c:pt>
                <c:pt idx="1">
                  <c:v>4.33</c:v>
                </c:pt>
                <c:pt idx="2">
                  <c:v>4.34</c:v>
                </c:pt>
                <c:pt idx="3">
                  <c:v>4.38</c:v>
                </c:pt>
                <c:pt idx="4">
                  <c:v>4.37</c:v>
                </c:pt>
                <c:pt idx="5">
                  <c:v>4.3099999999999996</c:v>
                </c:pt>
              </c:numCache>
            </c:numRef>
          </c:val>
          <c:smooth val="0"/>
          <c:extLst>
            <c:ext xmlns:c16="http://schemas.microsoft.com/office/drawing/2014/chart" uri="{C3380CC4-5D6E-409C-BE32-E72D297353CC}">
              <c16:uniqueId val="{00000000-6DA9-4196-B447-ED483CC022AB}"/>
            </c:ext>
          </c:extLst>
        </c:ser>
        <c:dLbls>
          <c:showLegendKey val="0"/>
          <c:showVal val="0"/>
          <c:showCatName val="0"/>
          <c:showSerName val="0"/>
          <c:showPercent val="0"/>
          <c:showBubbleSize val="0"/>
        </c:dLbls>
        <c:hiLowLines>
          <c:spPr>
            <a:ln>
              <a:noFill/>
            </a:ln>
          </c:spPr>
        </c:hiLowLines>
        <c:marker val="1"/>
        <c:smooth val="0"/>
        <c:axId val="415868128"/>
        <c:axId val="415868520"/>
      </c:lineChart>
      <c:catAx>
        <c:axId val="415868128"/>
        <c:scaling>
          <c:orientation val="minMax"/>
        </c:scaling>
        <c:delete val="0"/>
        <c:axPos val="b"/>
        <c:title>
          <c:tx>
            <c:rich>
              <a:bodyPr rot="0"/>
              <a:lstStyle/>
              <a:p>
                <a:pPr>
                  <a:defRPr sz="1200" b="1" strike="noStrike" spc="-1">
                    <a:solidFill>
                      <a:srgbClr val="000000"/>
                    </a:solidFill>
                    <a:uFill>
                      <a:solidFill>
                        <a:srgbClr val="FFFFFF"/>
                      </a:solidFill>
                    </a:uFill>
                    <a:latin typeface="Cambria"/>
                    <a:ea typeface="DejaVu Sans"/>
                  </a:defRPr>
                </a:pPr>
                <a:r>
                  <a:rPr lang="de-DE" sz="1200" b="1" strike="noStrike" spc="-1">
                    <a:solidFill>
                      <a:srgbClr val="000000"/>
                    </a:solidFill>
                    <a:uFill>
                      <a:solidFill>
                        <a:srgbClr val="FFFFFF"/>
                      </a:solidFill>
                    </a:uFill>
                    <a:latin typeface="Cambria"/>
                    <a:ea typeface="DejaVu Sans"/>
                  </a:rPr>
                  <a:t>Years</a:t>
                </a:r>
              </a:p>
            </c:rich>
          </c:tx>
          <c:overlay val="0"/>
        </c:title>
        <c:numFmt formatCode="General" sourceLinked="1"/>
        <c:majorTickMark val="out"/>
        <c:minorTickMark val="none"/>
        <c:tickLblPos val="nextTo"/>
        <c:spPr>
          <a:ln w="9360">
            <a:solidFill>
              <a:srgbClr val="000000"/>
            </a:solidFill>
            <a:round/>
          </a:ln>
        </c:spPr>
        <c:txPr>
          <a:bodyPr/>
          <a:lstStyle/>
          <a:p>
            <a:pPr>
              <a:defRPr sz="1200" b="0" strike="noStrike" spc="-1">
                <a:solidFill>
                  <a:srgbClr val="000000"/>
                </a:solidFill>
                <a:uFill>
                  <a:solidFill>
                    <a:srgbClr val="FFFFFF"/>
                  </a:solidFill>
                </a:uFill>
                <a:latin typeface="Cambria"/>
                <a:ea typeface="DejaVu Sans"/>
              </a:defRPr>
            </a:pPr>
            <a:endParaRPr lang="de-DE"/>
          </a:p>
        </c:txPr>
        <c:crossAx val="415868520"/>
        <c:crosses val="autoZero"/>
        <c:auto val="1"/>
        <c:lblAlgn val="ctr"/>
        <c:lblOffset val="100"/>
        <c:noMultiLvlLbl val="1"/>
      </c:catAx>
      <c:valAx>
        <c:axId val="415868520"/>
        <c:scaling>
          <c:orientation val="minMax"/>
          <c:max val="4.45"/>
          <c:min val="4.2"/>
        </c:scaling>
        <c:delete val="0"/>
        <c:axPos val="l"/>
        <c:title>
          <c:tx>
            <c:rich>
              <a:bodyPr rot="-5400000"/>
              <a:lstStyle/>
              <a:p>
                <a:pPr>
                  <a:defRPr lang="en-US" sz="1200" b="1" strike="noStrike" spc="-1" noProof="0">
                    <a:solidFill>
                      <a:srgbClr val="000000"/>
                    </a:solidFill>
                    <a:uFill>
                      <a:solidFill>
                        <a:srgbClr val="FFFFFF"/>
                      </a:solidFill>
                    </a:uFill>
                    <a:latin typeface="Cambria"/>
                    <a:ea typeface="DejaVu Sans"/>
                  </a:defRPr>
                </a:pPr>
                <a:r>
                  <a:rPr lang="en-US" sz="1200" b="1" strike="noStrike" spc="-1" noProof="0" dirty="0" smtClean="0">
                    <a:solidFill>
                      <a:srgbClr val="000000"/>
                    </a:solidFill>
                    <a:uFill>
                      <a:solidFill>
                        <a:srgbClr val="FFFFFF"/>
                      </a:solidFill>
                    </a:uFill>
                    <a:latin typeface="Cambria"/>
                    <a:ea typeface="DejaVu Sans"/>
                  </a:rPr>
                  <a:t>Mean Values</a:t>
                </a:r>
                <a:endParaRPr lang="en-US" sz="1200" b="1" strike="noStrike" spc="-1" noProof="0" dirty="0">
                  <a:solidFill>
                    <a:srgbClr val="000000"/>
                  </a:solidFill>
                  <a:uFill>
                    <a:solidFill>
                      <a:srgbClr val="FFFFFF"/>
                    </a:solidFill>
                  </a:uFill>
                  <a:latin typeface="Cambria"/>
                  <a:ea typeface="DejaVu Sans"/>
                </a:endParaRPr>
              </a:p>
            </c:rich>
          </c:tx>
          <c:overlay val="0"/>
        </c:title>
        <c:numFmt formatCode="#,##0.00" sourceLinked="0"/>
        <c:majorTickMark val="out"/>
        <c:minorTickMark val="none"/>
        <c:tickLblPos val="nextTo"/>
        <c:spPr>
          <a:ln w="6480">
            <a:solidFill>
              <a:srgbClr val="000000"/>
            </a:solidFill>
            <a:round/>
          </a:ln>
        </c:spPr>
        <c:txPr>
          <a:bodyPr/>
          <a:lstStyle/>
          <a:p>
            <a:pPr>
              <a:defRPr sz="1200" b="0" strike="noStrike" spc="-1">
                <a:solidFill>
                  <a:srgbClr val="000000"/>
                </a:solidFill>
                <a:uFill>
                  <a:solidFill>
                    <a:srgbClr val="FFFFFF"/>
                  </a:solidFill>
                </a:uFill>
                <a:latin typeface="Cambria"/>
                <a:ea typeface="DejaVu Sans"/>
              </a:defRPr>
            </a:pPr>
            <a:endParaRPr lang="de-DE"/>
          </a:p>
        </c:txPr>
        <c:crossAx val="415868128"/>
        <c:crosses val="autoZero"/>
        <c:crossBetween val="midCat"/>
      </c:valAx>
      <c:spPr>
        <a:noFill/>
        <a:ln>
          <a:solidFill>
            <a:srgbClr val="000000"/>
          </a:solidFill>
        </a:ln>
      </c:spPr>
    </c:plotArea>
    <c:plotVisOnly val="1"/>
    <c:dispBlanksAs val="gap"/>
    <c:showDLblsOverMax val="1"/>
  </c:chart>
  <c:spPr>
    <a:solidFill>
      <a:srgbClr val="FFFFFF"/>
    </a:solidFill>
    <a:ln w="9360">
      <a:noFill/>
    </a:ln>
  </c:sp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677D5-1D01-4DCF-99C2-F52E2094A1B2}" type="datetimeFigureOut">
              <a:rPr lang="de-DE" smtClean="0"/>
              <a:t>20.03.2019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D8D0B-90CB-43B0-9C35-1357E0DC5F11}" type="slidenum">
              <a:rPr lang="de-DE" smtClean="0"/>
              <a:t>‹Nr.›</a:t>
            </a:fld>
            <a:endParaRPr lang="de-DE"/>
          </a:p>
        </p:txBody>
      </p:sp>
    </p:spTree>
    <p:extLst>
      <p:ext uri="{BB962C8B-B14F-4D97-AF65-F5344CB8AC3E}">
        <p14:creationId xmlns:p14="http://schemas.microsoft.com/office/powerpoint/2010/main" val="340820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hteck 7"/>
          <p:cNvSpPr/>
          <p:nvPr userDrawn="1"/>
        </p:nvSpPr>
        <p:spPr>
          <a:xfrm>
            <a:off x="0" y="0"/>
            <a:ext cx="9144000" cy="6858000"/>
          </a:xfrm>
          <a:prstGeom prst="rect">
            <a:avLst/>
          </a:prstGeom>
          <a:solidFill>
            <a:srgbClr val="0BC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oter Placeholder 4"/>
          <p:cNvSpPr>
            <a:spLocks noGrp="1"/>
          </p:cNvSpPr>
          <p:nvPr>
            <p:ph type="ftr" sz="quarter" idx="11"/>
          </p:nvPr>
        </p:nvSpPr>
        <p:spPr/>
        <p:txBody>
          <a:bodyPr/>
          <a:lstStyle/>
          <a:p>
            <a:r>
              <a:rPr lang="en-US" dirty="0" smtClean="0"/>
              <a:t>© Palmatier and Steinhoff 2019</a:t>
            </a:r>
          </a:p>
        </p:txBody>
      </p:sp>
      <p:sp>
        <p:nvSpPr>
          <p:cNvPr id="6" name="Slide Number Placeholder 5"/>
          <p:cNvSpPr>
            <a:spLocks noGrp="1"/>
          </p:cNvSpPr>
          <p:nvPr>
            <p:ph type="sldNum" sz="quarter" idx="12"/>
          </p:nvPr>
        </p:nvSpPr>
        <p:spPr/>
        <p:txBody>
          <a:bodyPr/>
          <a:lstStyle/>
          <a:p>
            <a:fld id="{EB770FEB-3E7C-4700-90D1-B83F7D6A8D02}" type="slidenum">
              <a:rPr lang="de-DE" smtClean="0"/>
              <a:t>‹Nr.›</a:t>
            </a:fld>
            <a:endParaRPr lang="de-DE"/>
          </a:p>
        </p:txBody>
      </p:sp>
      <p:sp>
        <p:nvSpPr>
          <p:cNvPr id="9" name="Rectangle 52"/>
          <p:cNvSpPr>
            <a:spLocks noChangeArrowheads="1"/>
          </p:cNvSpPr>
          <p:nvPr userDrawn="1"/>
        </p:nvSpPr>
        <p:spPr bwMode="auto">
          <a:xfrm>
            <a:off x="1107" y="1416163"/>
            <a:ext cx="9142893" cy="1800000"/>
          </a:xfrm>
          <a:prstGeom prst="rect">
            <a:avLst/>
          </a:prstGeom>
          <a:solidFill>
            <a:schemeClr val="accent5">
              <a:lumMod val="75000"/>
            </a:schemeClr>
          </a:solidFill>
          <a:ln w="9525">
            <a:noFill/>
            <a:miter lim="800000"/>
            <a:headEnd/>
            <a:tailEnd/>
          </a:ln>
          <a:effectLst/>
          <a:scene3d>
            <a:camera prst="orthographicFront"/>
            <a:lightRig rig="flat" dir="t"/>
          </a:scene3d>
          <a:sp3d/>
        </p:spPr>
        <p:txBody>
          <a:bodyPr wrap="none" anchor="ctr"/>
          <a:lstStyle/>
          <a:p>
            <a:endParaRPr lang="de-DE" dirty="0">
              <a:latin typeface="Arial Narrow" panose="020B0606020202030204" pitchFamily="34" charset="0"/>
            </a:endParaRPr>
          </a:p>
        </p:txBody>
      </p:sp>
      <p:sp>
        <p:nvSpPr>
          <p:cNvPr id="2" name="Title 1"/>
          <p:cNvSpPr>
            <a:spLocks noGrp="1"/>
          </p:cNvSpPr>
          <p:nvPr>
            <p:ph type="ctrTitle"/>
          </p:nvPr>
        </p:nvSpPr>
        <p:spPr>
          <a:xfrm>
            <a:off x="685800" y="1122363"/>
            <a:ext cx="7772400" cy="2387600"/>
          </a:xfrm>
          <a:prstGeom prst="rect">
            <a:avLst/>
          </a:prstGeom>
        </p:spPr>
        <p:txBody>
          <a:bodyPr anchor="ctr">
            <a:normAutofit/>
          </a:bodyPr>
          <a:lstStyle>
            <a:lvl1pPr algn="ctr">
              <a:defRPr sz="4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Subtitle 2"/>
          <p:cNvSpPr>
            <a:spLocks noGrp="1"/>
          </p:cNvSpPr>
          <p:nvPr>
            <p:ph type="subTitle" idx="1"/>
          </p:nvPr>
        </p:nvSpPr>
        <p:spPr>
          <a:xfrm>
            <a:off x="1143000" y="3602038"/>
            <a:ext cx="6858000" cy="1655762"/>
          </a:xfrm>
          <a:prstGeom prst="rect">
            <a:avLst/>
          </a:prstGeo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smtClean="0"/>
              <a:t>Formatvorlage</a:t>
            </a:r>
            <a:r>
              <a:rPr lang="en-US" noProof="0" dirty="0" smtClean="0"/>
              <a:t> des </a:t>
            </a:r>
            <a:r>
              <a:rPr lang="en-US" noProof="0" dirty="0" err="1" smtClean="0"/>
              <a:t>Untertitelmasters</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grpSp>
        <p:nvGrpSpPr>
          <p:cNvPr id="10" name="Gruppieren 9"/>
          <p:cNvGrpSpPr/>
          <p:nvPr userDrawn="1"/>
        </p:nvGrpSpPr>
        <p:grpSpPr>
          <a:xfrm>
            <a:off x="3047420" y="4457496"/>
            <a:ext cx="3049160" cy="2151100"/>
            <a:chOff x="2704657" y="4364186"/>
            <a:chExt cx="3049160" cy="2151100"/>
          </a:xfrm>
        </p:grpSpPr>
        <p:grpSp>
          <p:nvGrpSpPr>
            <p:cNvPr id="11" name="Gruppieren 10"/>
            <p:cNvGrpSpPr/>
            <p:nvPr/>
          </p:nvGrpSpPr>
          <p:grpSpPr>
            <a:xfrm>
              <a:off x="2704657" y="4364186"/>
              <a:ext cx="2211419" cy="2151100"/>
              <a:chOff x="1627926" y="4399375"/>
              <a:chExt cx="2211419" cy="2151100"/>
            </a:xfrm>
          </p:grpSpPr>
          <p:sp>
            <p:nvSpPr>
              <p:cNvPr id="23" name="Ellipse 22"/>
              <p:cNvSpPr>
                <a:spLocks noChangeAspect="1"/>
              </p:cNvSpPr>
              <p:nvPr/>
            </p:nvSpPr>
            <p:spPr>
              <a:xfrm>
                <a:off x="1996953" y="4399375"/>
                <a:ext cx="720000" cy="72000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a:spLocks noChangeAspect="1"/>
              </p:cNvSpPr>
              <p:nvPr/>
            </p:nvSpPr>
            <p:spPr>
              <a:xfrm>
                <a:off x="1627926" y="5542049"/>
                <a:ext cx="180000" cy="18000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a:spLocks noChangeAspect="1"/>
              </p:cNvSpPr>
              <p:nvPr/>
            </p:nvSpPr>
            <p:spPr>
              <a:xfrm>
                <a:off x="2405895" y="6010475"/>
                <a:ext cx="540000" cy="54000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p:cNvCxnSpPr>
                <a:stCxn id="23" idx="5"/>
                <a:endCxn id="32" idx="1"/>
              </p:cNvCxnSpPr>
              <p:nvPr/>
            </p:nvCxnSpPr>
            <p:spPr>
              <a:xfrm>
                <a:off x="2611511" y="5013933"/>
                <a:ext cx="920555" cy="314892"/>
              </a:xfrm>
              <a:prstGeom prst="line">
                <a:avLst/>
              </a:prstGeom>
              <a:ln>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stCxn id="24" idx="0"/>
                <a:endCxn id="23" idx="2"/>
              </p:cNvCxnSpPr>
              <p:nvPr/>
            </p:nvCxnSpPr>
            <p:spPr>
              <a:xfrm flipV="1">
                <a:off x="1717926" y="4759375"/>
                <a:ext cx="279027" cy="782674"/>
              </a:xfrm>
              <a:prstGeom prst="line">
                <a:avLst/>
              </a:prstGeom>
              <a:ln>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stCxn id="25" idx="2"/>
                <a:endCxn id="24" idx="4"/>
              </p:cNvCxnSpPr>
              <p:nvPr/>
            </p:nvCxnSpPr>
            <p:spPr>
              <a:xfrm flipH="1" flipV="1">
                <a:off x="1717926" y="5722049"/>
                <a:ext cx="687969" cy="558426"/>
              </a:xfrm>
              <a:prstGeom prst="line">
                <a:avLst/>
              </a:prstGeom>
              <a:ln>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a:stCxn id="24" idx="6"/>
                <a:endCxn id="32" idx="2"/>
              </p:cNvCxnSpPr>
              <p:nvPr/>
            </p:nvCxnSpPr>
            <p:spPr>
              <a:xfrm flipV="1">
                <a:off x="1807926" y="5456104"/>
                <a:ext cx="1671419" cy="175945"/>
              </a:xfrm>
              <a:prstGeom prst="line">
                <a:avLst/>
              </a:prstGeom>
              <a:ln>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a:stCxn id="25" idx="0"/>
                <a:endCxn id="23" idx="4"/>
              </p:cNvCxnSpPr>
              <p:nvPr/>
            </p:nvCxnSpPr>
            <p:spPr>
              <a:xfrm flipH="1" flipV="1">
                <a:off x="2356953" y="5119375"/>
                <a:ext cx="318942" cy="891100"/>
              </a:xfrm>
              <a:prstGeom prst="line">
                <a:avLst/>
              </a:prstGeom>
              <a:ln>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a:stCxn id="25" idx="2"/>
                <a:endCxn id="32" idx="4"/>
              </p:cNvCxnSpPr>
              <p:nvPr/>
            </p:nvCxnSpPr>
            <p:spPr>
              <a:xfrm flipV="1">
                <a:off x="2405895" y="5636104"/>
                <a:ext cx="1253450" cy="644371"/>
              </a:xfrm>
              <a:prstGeom prst="line">
                <a:avLst/>
              </a:prstGeom>
              <a:ln>
                <a:solidFill>
                  <a:srgbClr val="FFFF66"/>
                </a:solidFill>
              </a:ln>
            </p:spPr>
            <p:style>
              <a:lnRef idx="1">
                <a:schemeClr val="accent1"/>
              </a:lnRef>
              <a:fillRef idx="0">
                <a:schemeClr val="accent1"/>
              </a:fillRef>
              <a:effectRef idx="0">
                <a:schemeClr val="accent1"/>
              </a:effectRef>
              <a:fontRef idx="minor">
                <a:schemeClr val="tx1"/>
              </a:fontRef>
            </p:style>
          </p:cxnSp>
          <p:sp>
            <p:nvSpPr>
              <p:cNvPr id="32" name="Ellipse 31"/>
              <p:cNvSpPr>
                <a:spLocks noChangeAspect="1"/>
              </p:cNvSpPr>
              <p:nvPr/>
            </p:nvSpPr>
            <p:spPr>
              <a:xfrm>
                <a:off x="3479345" y="5276104"/>
                <a:ext cx="360000" cy="36000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uppieren 11"/>
            <p:cNvGrpSpPr/>
            <p:nvPr/>
          </p:nvGrpSpPr>
          <p:grpSpPr>
            <a:xfrm>
              <a:off x="3892711" y="4608311"/>
              <a:ext cx="1861106" cy="1906975"/>
              <a:chOff x="3892711" y="4608311"/>
              <a:chExt cx="1861106" cy="1906975"/>
            </a:xfrm>
          </p:grpSpPr>
          <p:cxnSp>
            <p:nvCxnSpPr>
              <p:cNvPr id="18" name="Gerader Verbinder 17"/>
              <p:cNvCxnSpPr>
                <a:stCxn id="15" idx="4"/>
                <a:endCxn id="13" idx="0"/>
              </p:cNvCxnSpPr>
              <p:nvPr/>
            </p:nvCxnSpPr>
            <p:spPr>
              <a:xfrm flipH="1">
                <a:off x="4916076" y="4788311"/>
                <a:ext cx="110608" cy="1006975"/>
              </a:xfrm>
              <a:prstGeom prst="line">
                <a:avLst/>
              </a:prstGeom>
              <a:ln>
                <a:solidFill>
                  <a:srgbClr val="276C85"/>
                </a:solidFill>
              </a:ln>
            </p:spPr>
            <p:style>
              <a:lnRef idx="1">
                <a:schemeClr val="accent1"/>
              </a:lnRef>
              <a:fillRef idx="0">
                <a:schemeClr val="accent1"/>
              </a:fillRef>
              <a:effectRef idx="0">
                <a:schemeClr val="accent1"/>
              </a:effectRef>
              <a:fontRef idx="minor">
                <a:schemeClr val="tx1"/>
              </a:fontRef>
            </p:style>
          </p:cxnSp>
          <p:sp>
            <p:nvSpPr>
              <p:cNvPr id="13" name="Ellipse 12"/>
              <p:cNvSpPr>
                <a:spLocks noChangeAspect="1"/>
              </p:cNvSpPr>
              <p:nvPr/>
            </p:nvSpPr>
            <p:spPr>
              <a:xfrm>
                <a:off x="4556076" y="5795286"/>
                <a:ext cx="720000" cy="720000"/>
              </a:xfrm>
              <a:prstGeom prst="ellipse">
                <a:avLst/>
              </a:prstGeom>
              <a:solidFill>
                <a:srgbClr val="276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a:spLocks noChangeAspect="1"/>
              </p:cNvSpPr>
              <p:nvPr/>
            </p:nvSpPr>
            <p:spPr>
              <a:xfrm>
                <a:off x="5393817" y="4933636"/>
                <a:ext cx="360000" cy="360000"/>
              </a:xfrm>
              <a:prstGeom prst="ellipse">
                <a:avLst/>
              </a:prstGeom>
              <a:solidFill>
                <a:srgbClr val="276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a:spLocks noChangeAspect="1"/>
              </p:cNvSpPr>
              <p:nvPr/>
            </p:nvSpPr>
            <p:spPr>
              <a:xfrm>
                <a:off x="4936684" y="4608311"/>
                <a:ext cx="180000" cy="180000"/>
              </a:xfrm>
              <a:prstGeom prst="ellipse">
                <a:avLst/>
              </a:prstGeom>
              <a:solidFill>
                <a:srgbClr val="276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p:cNvCxnSpPr>
                <a:stCxn id="22" idx="4"/>
                <a:endCxn id="13" idx="1"/>
              </p:cNvCxnSpPr>
              <p:nvPr/>
            </p:nvCxnSpPr>
            <p:spPr>
              <a:xfrm>
                <a:off x="4162711" y="5354186"/>
                <a:ext cx="498807" cy="546542"/>
              </a:xfrm>
              <a:prstGeom prst="line">
                <a:avLst/>
              </a:prstGeom>
              <a:ln>
                <a:solidFill>
                  <a:srgbClr val="276C85"/>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a:stCxn id="22" idx="7"/>
                <a:endCxn id="15" idx="2"/>
              </p:cNvCxnSpPr>
              <p:nvPr/>
            </p:nvCxnSpPr>
            <p:spPr>
              <a:xfrm flipV="1">
                <a:off x="4353630" y="4698311"/>
                <a:ext cx="583054" cy="194956"/>
              </a:xfrm>
              <a:prstGeom prst="line">
                <a:avLst/>
              </a:prstGeom>
              <a:ln>
                <a:solidFill>
                  <a:srgbClr val="276C85"/>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stCxn id="22" idx="6"/>
                <a:endCxn id="14" idx="2"/>
              </p:cNvCxnSpPr>
              <p:nvPr/>
            </p:nvCxnSpPr>
            <p:spPr>
              <a:xfrm>
                <a:off x="4432711" y="5084186"/>
                <a:ext cx="961106" cy="29450"/>
              </a:xfrm>
              <a:prstGeom prst="line">
                <a:avLst/>
              </a:prstGeom>
              <a:ln>
                <a:solidFill>
                  <a:srgbClr val="276C85"/>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a:stCxn id="14" idx="4"/>
                <a:endCxn id="13" idx="7"/>
              </p:cNvCxnSpPr>
              <p:nvPr/>
            </p:nvCxnSpPr>
            <p:spPr>
              <a:xfrm flipH="1">
                <a:off x="5170634" y="5293636"/>
                <a:ext cx="403183" cy="607092"/>
              </a:xfrm>
              <a:prstGeom prst="line">
                <a:avLst/>
              </a:prstGeom>
              <a:ln>
                <a:solidFill>
                  <a:srgbClr val="276C85"/>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15" idx="6"/>
                <a:endCxn id="14" idx="7"/>
              </p:cNvCxnSpPr>
              <p:nvPr/>
            </p:nvCxnSpPr>
            <p:spPr>
              <a:xfrm>
                <a:off x="5116684" y="4698311"/>
                <a:ext cx="584412" cy="288046"/>
              </a:xfrm>
              <a:prstGeom prst="line">
                <a:avLst/>
              </a:prstGeom>
              <a:ln>
                <a:solidFill>
                  <a:srgbClr val="276C85"/>
                </a:solidFill>
              </a:ln>
            </p:spPr>
            <p:style>
              <a:lnRef idx="1">
                <a:schemeClr val="accent1"/>
              </a:lnRef>
              <a:fillRef idx="0">
                <a:schemeClr val="accent1"/>
              </a:fillRef>
              <a:effectRef idx="0">
                <a:schemeClr val="accent1"/>
              </a:effectRef>
              <a:fontRef idx="minor">
                <a:schemeClr val="tx1"/>
              </a:fontRef>
            </p:style>
          </p:cxnSp>
          <p:sp>
            <p:nvSpPr>
              <p:cNvPr id="22" name="Ellipse 21"/>
              <p:cNvSpPr>
                <a:spLocks noChangeAspect="1"/>
              </p:cNvSpPr>
              <p:nvPr/>
            </p:nvSpPr>
            <p:spPr>
              <a:xfrm>
                <a:off x="3892711" y="4814186"/>
                <a:ext cx="540000" cy="540000"/>
              </a:xfrm>
              <a:prstGeom prst="ellipse">
                <a:avLst/>
              </a:prstGeom>
              <a:solidFill>
                <a:srgbClr val="276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197614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52"/>
          <p:cNvSpPr>
            <a:spLocks noChangeArrowheads="1"/>
          </p:cNvSpPr>
          <p:nvPr userDrawn="1"/>
        </p:nvSpPr>
        <p:spPr bwMode="auto">
          <a:xfrm>
            <a:off x="1107" y="6498000"/>
            <a:ext cx="9144000" cy="360000"/>
          </a:xfrm>
          <a:prstGeom prst="rect">
            <a:avLst/>
          </a:prstGeom>
          <a:solidFill>
            <a:schemeClr val="accent5">
              <a:lumMod val="75000"/>
            </a:schemeClr>
          </a:solidFill>
          <a:ln w="9525">
            <a:noFill/>
            <a:miter lim="800000"/>
            <a:headEnd/>
            <a:tailEnd/>
          </a:ln>
          <a:effectLst/>
          <a:scene3d>
            <a:camera prst="orthographicFront"/>
            <a:lightRig rig="flat" dir="t"/>
          </a:scene3d>
          <a:sp3d/>
        </p:spPr>
        <p:txBody>
          <a:bodyPr wrap="none" anchor="ctr"/>
          <a:lstStyle/>
          <a:p>
            <a:endParaRPr lang="de-DE" dirty="0">
              <a:latin typeface="Arial Narrow" panose="020B0606020202030204" pitchFamily="34" charset="0"/>
            </a:endParaRPr>
          </a:p>
        </p:txBody>
      </p:sp>
      <p:sp>
        <p:nvSpPr>
          <p:cNvPr id="7" name="Rectangle 52"/>
          <p:cNvSpPr>
            <a:spLocks noChangeArrowheads="1"/>
          </p:cNvSpPr>
          <p:nvPr userDrawn="1"/>
        </p:nvSpPr>
        <p:spPr bwMode="auto">
          <a:xfrm>
            <a:off x="1106" y="0"/>
            <a:ext cx="9142893" cy="864000"/>
          </a:xfrm>
          <a:prstGeom prst="rect">
            <a:avLst/>
          </a:prstGeom>
          <a:solidFill>
            <a:schemeClr val="accent5">
              <a:lumMod val="75000"/>
            </a:schemeClr>
          </a:solidFill>
          <a:ln w="9525">
            <a:noFill/>
            <a:miter lim="800000"/>
            <a:headEnd/>
            <a:tailEnd/>
          </a:ln>
          <a:effectLst/>
          <a:scene3d>
            <a:camera prst="orthographicFront"/>
            <a:lightRig rig="flat" dir="t"/>
          </a:scene3d>
          <a:sp3d/>
        </p:spPr>
        <p:txBody>
          <a:bodyPr wrap="none" anchor="ctr"/>
          <a:lstStyle/>
          <a:p>
            <a:endParaRPr lang="de-DE" dirty="0">
              <a:latin typeface="Arial Narrow" panose="020B0606020202030204" pitchFamily="34" charset="0"/>
            </a:endParaRPr>
          </a:p>
        </p:txBody>
      </p:sp>
      <p:sp>
        <p:nvSpPr>
          <p:cNvPr id="5" name="Footer Placeholder 4"/>
          <p:cNvSpPr>
            <a:spLocks noGrp="1"/>
          </p:cNvSpPr>
          <p:nvPr>
            <p:ph type="ftr" sz="quarter" idx="11"/>
          </p:nvPr>
        </p:nvSpPr>
        <p:spPr/>
        <p:txBody>
          <a:bodyPr/>
          <a:lstStyle/>
          <a:p>
            <a:r>
              <a:rPr lang="en-US" dirty="0" smtClean="0"/>
              <a:t>© Palmatier and Steinhoff 2019</a:t>
            </a:r>
          </a:p>
        </p:txBody>
      </p:sp>
      <p:sp>
        <p:nvSpPr>
          <p:cNvPr id="6" name="Slide Number Placeholder 5"/>
          <p:cNvSpPr>
            <a:spLocks noGrp="1"/>
          </p:cNvSpPr>
          <p:nvPr>
            <p:ph type="sldNum" sz="quarter" idx="12"/>
          </p:nvPr>
        </p:nvSpPr>
        <p:spPr/>
        <p:txBody>
          <a:bodyPr/>
          <a:lstStyle/>
          <a:p>
            <a:fld id="{EB770FEB-3E7C-4700-90D1-B83F7D6A8D02}" type="slidenum">
              <a:rPr lang="de-DE" smtClean="0"/>
              <a:t>‹Nr.›</a:t>
            </a:fld>
            <a:endParaRPr lang="de-DE"/>
          </a:p>
        </p:txBody>
      </p:sp>
      <p:sp>
        <p:nvSpPr>
          <p:cNvPr id="16" name="Inhaltsplatzhalter 15"/>
          <p:cNvSpPr>
            <a:spLocks noGrp="1"/>
          </p:cNvSpPr>
          <p:nvPr>
            <p:ph sz="quarter" idx="13"/>
          </p:nvPr>
        </p:nvSpPr>
        <p:spPr>
          <a:xfrm>
            <a:off x="360000" y="1152000"/>
            <a:ext cx="8424000" cy="5058000"/>
          </a:xfrm>
        </p:spPr>
        <p:txBody>
          <a:bodyPr/>
          <a:lstStyle>
            <a:lvl2pPr marL="468000" indent="-228600">
              <a:buFont typeface="Symbol" panose="05050102010706020507" pitchFamily="18" charset="2"/>
              <a:buChar char="-"/>
              <a:defRPr/>
            </a:lvl2pPr>
            <a:lvl3pPr marL="684000" indent="-228600">
              <a:buFont typeface="Arial" panose="020B0604020202020204" pitchFamily="34" charset="0"/>
              <a:buChar char="•"/>
              <a:defRPr/>
            </a:lvl3pPr>
            <a:lvl4pPr marL="900000">
              <a:defRPr/>
            </a:lvl4pPr>
            <a:lvl5pPr marL="1116000">
              <a:defRPr/>
            </a:lvl5pPr>
          </a:lstStyle>
          <a:p>
            <a:pPr lvl="0"/>
            <a:r>
              <a:rPr lang="en-US" noProof="0" dirty="0" err="1" smtClean="0"/>
              <a:t>Formatvorlagen</a:t>
            </a:r>
            <a:r>
              <a:rPr lang="en-US" noProof="0" dirty="0" smtClean="0"/>
              <a:t> des </a:t>
            </a:r>
            <a:r>
              <a:rPr lang="en-US" noProof="0" dirty="0" err="1" smtClean="0"/>
              <a:t>Textmasters</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7" name="Titel 16"/>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Tree>
    <p:extLst>
      <p:ext uri="{BB962C8B-B14F-4D97-AF65-F5344CB8AC3E}">
        <p14:creationId xmlns:p14="http://schemas.microsoft.com/office/powerpoint/2010/main" val="33458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52"/>
          <p:cNvSpPr>
            <a:spLocks noChangeArrowheads="1"/>
          </p:cNvSpPr>
          <p:nvPr userDrawn="1"/>
        </p:nvSpPr>
        <p:spPr bwMode="auto">
          <a:xfrm>
            <a:off x="1107" y="6498000"/>
            <a:ext cx="9144000" cy="360000"/>
          </a:xfrm>
          <a:prstGeom prst="rect">
            <a:avLst/>
          </a:prstGeom>
          <a:solidFill>
            <a:schemeClr val="accent5">
              <a:lumMod val="75000"/>
            </a:schemeClr>
          </a:solidFill>
          <a:ln w="9525">
            <a:noFill/>
            <a:miter lim="800000"/>
            <a:headEnd/>
            <a:tailEnd/>
          </a:ln>
          <a:effectLst/>
          <a:scene3d>
            <a:camera prst="orthographicFront"/>
            <a:lightRig rig="flat" dir="t"/>
          </a:scene3d>
          <a:sp3d/>
        </p:spPr>
        <p:txBody>
          <a:bodyPr wrap="none" anchor="ctr"/>
          <a:lstStyle/>
          <a:p>
            <a:endParaRPr lang="de-DE" dirty="0">
              <a:latin typeface="Arial Narrow" panose="020B0606020202030204" pitchFamily="34" charset="0"/>
            </a:endParaRPr>
          </a:p>
        </p:txBody>
      </p:sp>
      <p:sp>
        <p:nvSpPr>
          <p:cNvPr id="7" name="Rectangle 52"/>
          <p:cNvSpPr>
            <a:spLocks noChangeArrowheads="1"/>
          </p:cNvSpPr>
          <p:nvPr userDrawn="1"/>
        </p:nvSpPr>
        <p:spPr bwMode="auto">
          <a:xfrm>
            <a:off x="1106" y="0"/>
            <a:ext cx="9142893" cy="864000"/>
          </a:xfrm>
          <a:prstGeom prst="rect">
            <a:avLst/>
          </a:prstGeom>
          <a:solidFill>
            <a:schemeClr val="accent5">
              <a:lumMod val="75000"/>
            </a:schemeClr>
          </a:solidFill>
          <a:ln w="9525">
            <a:noFill/>
            <a:miter lim="800000"/>
            <a:headEnd/>
            <a:tailEnd/>
          </a:ln>
          <a:effectLst/>
          <a:scene3d>
            <a:camera prst="orthographicFront"/>
            <a:lightRig rig="flat" dir="t"/>
          </a:scene3d>
          <a:sp3d/>
        </p:spPr>
        <p:txBody>
          <a:bodyPr wrap="none" anchor="ctr"/>
          <a:lstStyle/>
          <a:p>
            <a:endParaRPr lang="de-DE" dirty="0">
              <a:latin typeface="Arial Narrow" panose="020B0606020202030204" pitchFamily="34" charset="0"/>
            </a:endParaRPr>
          </a:p>
        </p:txBody>
      </p:sp>
      <p:sp>
        <p:nvSpPr>
          <p:cNvPr id="5" name="Footer Placeholder 4"/>
          <p:cNvSpPr>
            <a:spLocks noGrp="1"/>
          </p:cNvSpPr>
          <p:nvPr>
            <p:ph type="ftr" sz="quarter" idx="11"/>
          </p:nvPr>
        </p:nvSpPr>
        <p:spPr/>
        <p:txBody>
          <a:bodyPr/>
          <a:lstStyle/>
          <a:p>
            <a:r>
              <a:rPr lang="en-US" dirty="0" smtClean="0"/>
              <a:t>© Palmatier and Steinhoff 2019</a:t>
            </a:r>
          </a:p>
        </p:txBody>
      </p:sp>
      <p:sp>
        <p:nvSpPr>
          <p:cNvPr id="6" name="Slide Number Placeholder 5"/>
          <p:cNvSpPr>
            <a:spLocks noGrp="1"/>
          </p:cNvSpPr>
          <p:nvPr>
            <p:ph type="sldNum" sz="quarter" idx="12"/>
          </p:nvPr>
        </p:nvSpPr>
        <p:spPr/>
        <p:txBody>
          <a:bodyPr/>
          <a:lstStyle/>
          <a:p>
            <a:fld id="{EB770FEB-3E7C-4700-90D1-B83F7D6A8D02}" type="slidenum">
              <a:rPr lang="de-DE" smtClean="0"/>
              <a:t>‹Nr.›</a:t>
            </a:fld>
            <a:endParaRPr lang="de-DE" dirty="0"/>
          </a:p>
        </p:txBody>
      </p:sp>
      <p:sp>
        <p:nvSpPr>
          <p:cNvPr id="17" name="Titel 16"/>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Tree>
    <p:extLst>
      <p:ext uri="{BB962C8B-B14F-4D97-AF65-F5344CB8AC3E}">
        <p14:creationId xmlns:p14="http://schemas.microsoft.com/office/powerpoint/2010/main" val="288720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sp>
        <p:nvSpPr>
          <p:cNvPr id="8" name="Rechteck 7"/>
          <p:cNvSpPr/>
          <p:nvPr userDrawn="1"/>
        </p:nvSpPr>
        <p:spPr>
          <a:xfrm>
            <a:off x="0" y="0"/>
            <a:ext cx="9144000" cy="6858000"/>
          </a:xfrm>
          <a:prstGeom prst="rect">
            <a:avLst/>
          </a:prstGeom>
          <a:solidFill>
            <a:srgbClr val="0BC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oter Placeholder 4"/>
          <p:cNvSpPr>
            <a:spLocks noGrp="1"/>
          </p:cNvSpPr>
          <p:nvPr>
            <p:ph type="ftr" sz="quarter" idx="11"/>
          </p:nvPr>
        </p:nvSpPr>
        <p:spPr/>
        <p:txBody>
          <a:bodyPr/>
          <a:lstStyle/>
          <a:p>
            <a:r>
              <a:rPr lang="en-US" dirty="0" smtClean="0"/>
              <a:t>© Palmatier and Steinhoff 2019</a:t>
            </a:r>
          </a:p>
        </p:txBody>
      </p:sp>
      <p:sp>
        <p:nvSpPr>
          <p:cNvPr id="6" name="Slide Number Placeholder 5"/>
          <p:cNvSpPr>
            <a:spLocks noGrp="1"/>
          </p:cNvSpPr>
          <p:nvPr>
            <p:ph type="sldNum" sz="quarter" idx="12"/>
          </p:nvPr>
        </p:nvSpPr>
        <p:spPr/>
        <p:txBody>
          <a:bodyPr/>
          <a:lstStyle/>
          <a:p>
            <a:fld id="{EB770FEB-3E7C-4700-90D1-B83F7D6A8D02}" type="slidenum">
              <a:rPr lang="de-DE" smtClean="0"/>
              <a:t>‹Nr.›</a:t>
            </a:fld>
            <a:endParaRPr lang="de-DE"/>
          </a:p>
        </p:txBody>
      </p:sp>
      <p:sp>
        <p:nvSpPr>
          <p:cNvPr id="9" name="Rectangle 52"/>
          <p:cNvSpPr>
            <a:spLocks noChangeArrowheads="1"/>
          </p:cNvSpPr>
          <p:nvPr userDrawn="1"/>
        </p:nvSpPr>
        <p:spPr bwMode="auto">
          <a:xfrm>
            <a:off x="1107" y="1416163"/>
            <a:ext cx="9142893" cy="1800000"/>
          </a:xfrm>
          <a:prstGeom prst="rect">
            <a:avLst/>
          </a:prstGeom>
          <a:solidFill>
            <a:schemeClr val="accent5">
              <a:lumMod val="75000"/>
            </a:schemeClr>
          </a:solidFill>
          <a:ln w="9525">
            <a:noFill/>
            <a:miter lim="800000"/>
            <a:headEnd/>
            <a:tailEnd/>
          </a:ln>
          <a:effectLst/>
          <a:scene3d>
            <a:camera prst="orthographicFront"/>
            <a:lightRig rig="flat" dir="t"/>
          </a:scene3d>
          <a:sp3d/>
        </p:spPr>
        <p:txBody>
          <a:bodyPr wrap="none" anchor="ctr"/>
          <a:lstStyle/>
          <a:p>
            <a:endParaRPr lang="de-DE" dirty="0">
              <a:latin typeface="Arial Narrow" panose="020B0606020202030204" pitchFamily="34" charset="0"/>
            </a:endParaRPr>
          </a:p>
        </p:txBody>
      </p:sp>
      <p:sp>
        <p:nvSpPr>
          <p:cNvPr id="2" name="Title 1"/>
          <p:cNvSpPr>
            <a:spLocks noGrp="1"/>
          </p:cNvSpPr>
          <p:nvPr>
            <p:ph type="ctrTitle"/>
          </p:nvPr>
        </p:nvSpPr>
        <p:spPr>
          <a:xfrm>
            <a:off x="685800" y="1122363"/>
            <a:ext cx="7772400" cy="2387600"/>
          </a:xfrm>
          <a:prstGeom prst="rect">
            <a:avLst/>
          </a:prstGeom>
        </p:spPr>
        <p:txBody>
          <a:bodyPr anchor="ctr">
            <a:normAutofit/>
          </a:bodyPr>
          <a:lstStyle>
            <a:lvl1pPr algn="ctr">
              <a:defRPr sz="4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Subtitle 2"/>
          <p:cNvSpPr>
            <a:spLocks noGrp="1"/>
          </p:cNvSpPr>
          <p:nvPr>
            <p:ph type="subTitle" idx="1"/>
          </p:nvPr>
        </p:nvSpPr>
        <p:spPr>
          <a:xfrm>
            <a:off x="1143000" y="3602038"/>
            <a:ext cx="6858000" cy="2602162"/>
          </a:xfrm>
          <a:prstGeom prst="rect">
            <a:avLst/>
          </a:prstGeo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smtClean="0"/>
              <a:t>Formatvorlage</a:t>
            </a:r>
            <a:r>
              <a:rPr lang="en-US" noProof="0" dirty="0" smtClean="0"/>
              <a:t> des </a:t>
            </a:r>
            <a:r>
              <a:rPr lang="en-US" noProof="0" dirty="0" err="1" smtClean="0"/>
              <a:t>Untertitelmasters</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Tree>
    <p:extLst>
      <p:ext uri="{BB962C8B-B14F-4D97-AF65-F5344CB8AC3E}">
        <p14:creationId xmlns:p14="http://schemas.microsoft.com/office/powerpoint/2010/main" val="2507449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498000"/>
            <a:ext cx="2520000" cy="360000"/>
          </a:xfrm>
          <a:prstGeom prst="rect">
            <a:avLst/>
          </a:prstGeom>
        </p:spPr>
        <p:txBody>
          <a:bodyPr vert="horz" lIns="90000" tIns="46800" rIns="90000" bIns="46800" rtlCol="0" anchor="ctr"/>
          <a:lstStyle>
            <a:lvl1pPr algn="l">
              <a:defRPr sz="1200">
                <a:solidFill>
                  <a:schemeClr val="bg1"/>
                </a:solidFill>
                <a:latin typeface="Cambria" panose="02040503050406030204" pitchFamily="18" charset="0"/>
                <a:ea typeface="Cambria" panose="02040503050406030204" pitchFamily="18" charset="0"/>
              </a:defRPr>
            </a:lvl1pPr>
          </a:lstStyle>
          <a:p>
            <a:r>
              <a:rPr lang="en-US" dirty="0" smtClean="0"/>
              <a:t>© Palmatier and Steinhoff 2019</a:t>
            </a:r>
            <a:endParaRPr lang="en-US" dirty="0"/>
          </a:p>
        </p:txBody>
      </p:sp>
      <p:sp>
        <p:nvSpPr>
          <p:cNvPr id="6" name="Slide Number Placeholder 5"/>
          <p:cNvSpPr>
            <a:spLocks noGrp="1"/>
          </p:cNvSpPr>
          <p:nvPr>
            <p:ph type="sldNum" sz="quarter" idx="4"/>
          </p:nvPr>
        </p:nvSpPr>
        <p:spPr>
          <a:xfrm>
            <a:off x="8064000" y="6498000"/>
            <a:ext cx="720000" cy="360000"/>
          </a:xfrm>
          <a:prstGeom prst="rect">
            <a:avLst/>
          </a:prstGeom>
        </p:spPr>
        <p:txBody>
          <a:bodyPr vert="horz" lIns="90000" tIns="46800" rIns="90000" bIns="46800" rtlCol="0" anchor="ctr"/>
          <a:lstStyle>
            <a:lvl1pPr algn="r">
              <a:defRPr sz="1200">
                <a:solidFill>
                  <a:schemeClr val="bg1"/>
                </a:solidFill>
                <a:latin typeface="Cambria" panose="02040503050406030204" pitchFamily="18" charset="0"/>
                <a:ea typeface="Cambria" panose="02040503050406030204" pitchFamily="18" charset="0"/>
              </a:defRPr>
            </a:lvl1pPr>
          </a:lstStyle>
          <a:p>
            <a:fld id="{EB770FEB-3E7C-4700-90D1-B83F7D6A8D02}" type="slidenum">
              <a:rPr lang="en-US" noProof="0" smtClean="0"/>
              <a:pPr/>
              <a:t>‹Nr.›</a:t>
            </a:fld>
            <a:endParaRPr lang="en-US" noProof="0" dirty="0"/>
          </a:p>
        </p:txBody>
      </p:sp>
      <p:sp>
        <p:nvSpPr>
          <p:cNvPr id="17" name="Textplatzhalter 16"/>
          <p:cNvSpPr>
            <a:spLocks noGrp="1"/>
          </p:cNvSpPr>
          <p:nvPr>
            <p:ph type="body" idx="1"/>
          </p:nvPr>
        </p:nvSpPr>
        <p:spPr>
          <a:xfrm>
            <a:off x="360000" y="1152000"/>
            <a:ext cx="8424000" cy="5058000"/>
          </a:xfrm>
          <a:prstGeom prst="rect">
            <a:avLst/>
          </a:prstGeom>
        </p:spPr>
        <p:txBody>
          <a:bodyPr vert="horz" lIns="91440" tIns="45720" rIns="91440" bIns="45720" rtlCol="0">
            <a:normAutofit/>
          </a:bodyPr>
          <a:lstStyle/>
          <a:p>
            <a:pPr lvl="0"/>
            <a:r>
              <a:rPr lang="en-US" noProof="0" dirty="0" err="1" smtClean="0"/>
              <a:t>Formatvorlagen</a:t>
            </a:r>
            <a:r>
              <a:rPr lang="en-US" noProof="0" dirty="0" smtClean="0"/>
              <a:t> des </a:t>
            </a:r>
            <a:r>
              <a:rPr lang="en-US" noProof="0" dirty="0" err="1" smtClean="0"/>
              <a:t>Textmasters</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6" name="Titelplatzhalter 15"/>
          <p:cNvSpPr>
            <a:spLocks noGrp="1"/>
          </p:cNvSpPr>
          <p:nvPr>
            <p:ph type="title"/>
          </p:nvPr>
        </p:nvSpPr>
        <p:spPr>
          <a:xfrm>
            <a:off x="360000" y="0"/>
            <a:ext cx="8424000" cy="86400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Tree>
    <p:extLst>
      <p:ext uri="{BB962C8B-B14F-4D97-AF65-F5344CB8AC3E}">
        <p14:creationId xmlns:p14="http://schemas.microsoft.com/office/powerpoint/2010/main" val="1487059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Lst>
  <p:hf hdr="0" dt="0"/>
  <p:txStyles>
    <p:titleStyle>
      <a:lvl1pPr algn="l" defTabSz="914400" rtl="0" eaLnBrk="1" latinLnBrk="0" hangingPunct="1">
        <a:lnSpc>
          <a:spcPct val="100000"/>
        </a:lnSpc>
        <a:spcBef>
          <a:spcPct val="0"/>
        </a:spcBef>
        <a:buNone/>
        <a:defRPr sz="2400" kern="1200">
          <a:solidFill>
            <a:schemeClr val="bg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100000"/>
        </a:lnSpc>
        <a:spcBef>
          <a:spcPts val="0"/>
        </a:spcBef>
        <a:spcAft>
          <a:spcPts val="600"/>
        </a:spcAft>
        <a:buClr>
          <a:schemeClr val="accent5">
            <a:lumMod val="75000"/>
          </a:schemeClr>
        </a:buClr>
        <a:buFont typeface="Wingdings" panose="05000000000000000000" pitchFamily="2" charset="2"/>
        <a:buChar char="§"/>
        <a:defRPr sz="1800" kern="1200">
          <a:solidFill>
            <a:schemeClr val="tx1"/>
          </a:solidFill>
          <a:latin typeface="Cambria" panose="02040503050406030204" pitchFamily="18" charset="0"/>
          <a:ea typeface="Cambria" panose="02040503050406030204" pitchFamily="18" charset="0"/>
          <a:cs typeface="+mn-cs"/>
        </a:defRPr>
      </a:lvl1pPr>
      <a:lvl2pPr marL="468000" indent="-228600" algn="l" defTabSz="914400" rtl="0" eaLnBrk="1" latinLnBrk="0" hangingPunct="1">
        <a:lnSpc>
          <a:spcPct val="100000"/>
        </a:lnSpc>
        <a:spcBef>
          <a:spcPts val="0"/>
        </a:spcBef>
        <a:spcAft>
          <a:spcPts val="600"/>
        </a:spcAft>
        <a:buClr>
          <a:schemeClr val="accent5">
            <a:lumMod val="75000"/>
          </a:schemeClr>
        </a:buClr>
        <a:buFont typeface="Symbol" panose="05050102010706020507" pitchFamily="18" charset="2"/>
        <a:buChar char="-"/>
        <a:defRPr sz="1600" kern="1200">
          <a:solidFill>
            <a:schemeClr val="tx1"/>
          </a:solidFill>
          <a:latin typeface="Cambria" panose="02040503050406030204" pitchFamily="18" charset="0"/>
          <a:ea typeface="Cambria" panose="02040503050406030204" pitchFamily="18" charset="0"/>
          <a:cs typeface="+mn-cs"/>
        </a:defRPr>
      </a:lvl2pPr>
      <a:lvl3pPr marL="684000" indent="-228600" algn="l" defTabSz="914400" rtl="0" eaLnBrk="1" latinLnBrk="0" hangingPunct="1">
        <a:lnSpc>
          <a:spcPct val="100000"/>
        </a:lnSpc>
        <a:spcBef>
          <a:spcPts val="0"/>
        </a:spcBef>
        <a:spcAft>
          <a:spcPts val="600"/>
        </a:spcAft>
        <a:buClr>
          <a:schemeClr val="accent5">
            <a:lumMod val="75000"/>
          </a:schemeClr>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3pPr>
      <a:lvl4pPr marL="900000" indent="-228600" algn="l" defTabSz="914400" rtl="0" eaLnBrk="1" latinLnBrk="0" hangingPunct="1">
        <a:lnSpc>
          <a:spcPct val="100000"/>
        </a:lnSpc>
        <a:spcBef>
          <a:spcPts val="0"/>
        </a:spcBef>
        <a:spcAft>
          <a:spcPts val="600"/>
        </a:spcAft>
        <a:buClr>
          <a:schemeClr val="accent5">
            <a:lumMod val="75000"/>
          </a:schemeClr>
        </a:buClr>
        <a:buFont typeface="Wingdings" panose="05000000000000000000" pitchFamily="2" charset="2"/>
        <a:buChar char="§"/>
        <a:defRPr sz="1600" kern="1200">
          <a:solidFill>
            <a:schemeClr val="tx1"/>
          </a:solidFill>
          <a:latin typeface="Cambria" panose="02040503050406030204" pitchFamily="18" charset="0"/>
          <a:ea typeface="Cambria" panose="02040503050406030204" pitchFamily="18" charset="0"/>
          <a:cs typeface="+mn-cs"/>
        </a:defRPr>
      </a:lvl4pPr>
      <a:lvl5pPr marL="1116000" indent="-228600" algn="l" defTabSz="914400" rtl="0" eaLnBrk="1" latinLnBrk="0" hangingPunct="1">
        <a:lnSpc>
          <a:spcPct val="100000"/>
        </a:lnSpc>
        <a:spcBef>
          <a:spcPts val="0"/>
        </a:spcBef>
        <a:spcAft>
          <a:spcPts val="600"/>
        </a:spcAft>
        <a:buClr>
          <a:schemeClr val="accent5">
            <a:lumMod val="75000"/>
          </a:schemeClr>
        </a:buClr>
        <a:buFont typeface="Wingdings" panose="05000000000000000000" pitchFamily="2" charset="2"/>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lena.steinhoff@uni-rostock.de" TargetMode="External"/><Relationship Id="rId2" Type="http://schemas.openxmlformats.org/officeDocument/2006/relationships/hyperlink" Target="mailto:palmatrw@uw.edu" TargetMode="External"/><Relationship Id="rId1" Type="http://schemas.openxmlformats.org/officeDocument/2006/relationships/slideLayout" Target="../slideLayouts/slideLayout4.xml"/><Relationship Id="rId4" Type="http://schemas.openxmlformats.org/officeDocument/2006/relationships/hyperlink" Target="https://www.amazon.com/Relationship-Marketing-Digital-Routledge-Studies/dp/1138310026/ref=sr_1_1?keywords=relationship+marketing+in+the+digital+age&amp;qid=1553102262&amp;s=gateway&amp;sr=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Relationship Marketing</a:t>
            </a:r>
            <a:br>
              <a:rPr lang="en-US" dirty="0" smtClean="0"/>
            </a:br>
            <a:r>
              <a:rPr lang="en-US" dirty="0" smtClean="0"/>
              <a:t>in the Digital Age</a:t>
            </a:r>
            <a:endParaRPr lang="en-US" dirty="0"/>
          </a:p>
        </p:txBody>
      </p:sp>
      <p:sp>
        <p:nvSpPr>
          <p:cNvPr id="3" name="Untertitel 2"/>
          <p:cNvSpPr>
            <a:spLocks noGrp="1"/>
          </p:cNvSpPr>
          <p:nvPr>
            <p:ph type="subTitle" idx="1"/>
          </p:nvPr>
        </p:nvSpPr>
        <p:spPr/>
        <p:txBody>
          <a:bodyPr/>
          <a:lstStyle/>
          <a:p>
            <a:r>
              <a:rPr lang="en-US" dirty="0" smtClean="0"/>
              <a:t>Robert W. Palmatier and Lena Steinhoff</a:t>
            </a:r>
            <a:endParaRPr lang="en-US" dirty="0"/>
          </a:p>
        </p:txBody>
      </p:sp>
    </p:spTree>
    <p:extLst>
      <p:ext uri="{BB962C8B-B14F-4D97-AF65-F5344CB8AC3E}">
        <p14:creationId xmlns:p14="http://schemas.microsoft.com/office/powerpoint/2010/main" val="16881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10</a:t>
            </a:fld>
            <a:endParaRPr lang="de-DE"/>
          </a:p>
        </p:txBody>
      </p:sp>
      <p:sp>
        <p:nvSpPr>
          <p:cNvPr id="5" name="Titel 4"/>
          <p:cNvSpPr>
            <a:spLocks noGrp="1"/>
          </p:cNvSpPr>
          <p:nvPr>
            <p:ph type="title"/>
          </p:nvPr>
        </p:nvSpPr>
        <p:spPr/>
        <p:txBody>
          <a:bodyPr/>
          <a:lstStyle/>
          <a:p>
            <a:r>
              <a:rPr lang="en-US" dirty="0" smtClean="0"/>
              <a:t>Evolution of Relationship Marketing Terminology</a:t>
            </a:r>
            <a:endParaRPr lang="en-US" dirty="0"/>
          </a:p>
        </p:txBody>
      </p:sp>
      <p:grpSp>
        <p:nvGrpSpPr>
          <p:cNvPr id="6" name="Gruppieren 5"/>
          <p:cNvGrpSpPr/>
          <p:nvPr/>
        </p:nvGrpSpPr>
        <p:grpSpPr>
          <a:xfrm>
            <a:off x="612000" y="982456"/>
            <a:ext cx="7919280" cy="5397840"/>
            <a:chOff x="612000" y="1044000"/>
            <a:chExt cx="7919280" cy="5397840"/>
          </a:xfrm>
        </p:grpSpPr>
        <p:sp>
          <p:nvSpPr>
            <p:cNvPr id="9" name="Line 4"/>
            <p:cNvSpPr/>
            <p:nvPr/>
          </p:nvSpPr>
          <p:spPr>
            <a:xfrm>
              <a:off x="6372000" y="4860000"/>
              <a:ext cx="360" cy="36000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0" name="CustomShape 5"/>
            <p:cNvSpPr/>
            <p:nvPr/>
          </p:nvSpPr>
          <p:spPr>
            <a:xfrm>
              <a:off x="612000" y="5040000"/>
              <a:ext cx="7919280" cy="360"/>
            </a:xfrm>
            <a:custGeom>
              <a:avLst/>
              <a:gdLst/>
              <a:ahLst/>
              <a:cxnLst/>
              <a:rect l="l" t="t" r="r" b="b"/>
              <a:pathLst>
                <a:path w="21600" h="21600">
                  <a:moveTo>
                    <a:pt x="0" y="0"/>
                  </a:moveTo>
                  <a:lnTo>
                    <a:pt x="21600" y="21600"/>
                  </a:lnTo>
                </a:path>
              </a:pathLst>
            </a:custGeom>
            <a:noFill/>
            <a:ln w="12600">
              <a:solidFill>
                <a:srgbClr val="000000"/>
              </a:solidFill>
              <a:round/>
              <a:tailEnd type="triangle" w="lg" len="lg"/>
            </a:ln>
          </p:spPr>
          <p:style>
            <a:lnRef idx="0">
              <a:scrgbClr r="0" g="0" b="0"/>
            </a:lnRef>
            <a:fillRef idx="0">
              <a:scrgbClr r="0" g="0" b="0"/>
            </a:fillRef>
            <a:effectRef idx="0">
              <a:scrgbClr r="0" g="0" b="0"/>
            </a:effectRef>
            <a:fontRef idx="minor"/>
          </p:style>
        </p:sp>
        <p:sp>
          <p:nvSpPr>
            <p:cNvPr id="11" name="Line 6"/>
            <p:cNvSpPr/>
            <p:nvPr/>
          </p:nvSpPr>
          <p:spPr>
            <a:xfrm>
              <a:off x="980280" y="4860000"/>
              <a:ext cx="360" cy="36000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2" name="Line 7"/>
            <p:cNvSpPr/>
            <p:nvPr/>
          </p:nvSpPr>
          <p:spPr>
            <a:xfrm>
              <a:off x="2772000" y="4860000"/>
              <a:ext cx="360" cy="36000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3" name="Line 8"/>
            <p:cNvSpPr/>
            <p:nvPr/>
          </p:nvSpPr>
          <p:spPr>
            <a:xfrm>
              <a:off x="4572000" y="4860000"/>
              <a:ext cx="360" cy="36000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4" name="Line 9"/>
            <p:cNvSpPr/>
            <p:nvPr/>
          </p:nvSpPr>
          <p:spPr>
            <a:xfrm>
              <a:off x="8172000" y="4860000"/>
              <a:ext cx="360" cy="36000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5" name="CustomShape 10"/>
            <p:cNvSpPr/>
            <p:nvPr/>
          </p:nvSpPr>
          <p:spPr>
            <a:xfrm>
              <a:off x="612000" y="5220000"/>
              <a:ext cx="719280" cy="3592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de-DE" sz="1200" b="1" strike="noStrike" spc="-1">
                  <a:solidFill>
                    <a:srgbClr val="000000"/>
                  </a:solidFill>
                  <a:uFill>
                    <a:solidFill>
                      <a:srgbClr val="FFFFFF"/>
                    </a:solidFill>
                  </a:uFill>
                  <a:latin typeface="Cambria"/>
                  <a:ea typeface="DejaVu Sans"/>
                </a:rPr>
                <a:t>1980</a:t>
              </a:r>
              <a:endParaRPr lang="de-DE" sz="1200" b="0" strike="noStrike" spc="-1">
                <a:solidFill>
                  <a:srgbClr val="000000"/>
                </a:solidFill>
                <a:uFill>
                  <a:solidFill>
                    <a:srgbClr val="FFFFFF"/>
                  </a:solidFill>
                </a:uFill>
                <a:latin typeface="Arial"/>
              </a:endParaRPr>
            </a:p>
          </p:txBody>
        </p:sp>
        <p:sp>
          <p:nvSpPr>
            <p:cNvPr id="16" name="CustomShape 11"/>
            <p:cNvSpPr/>
            <p:nvPr/>
          </p:nvSpPr>
          <p:spPr>
            <a:xfrm>
              <a:off x="2412000" y="5220000"/>
              <a:ext cx="719280" cy="3592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de-DE" sz="1200" b="1" strike="noStrike" spc="-1">
                  <a:solidFill>
                    <a:srgbClr val="000000"/>
                  </a:solidFill>
                  <a:uFill>
                    <a:solidFill>
                      <a:srgbClr val="FFFFFF"/>
                    </a:solidFill>
                  </a:uFill>
                  <a:latin typeface="Cambria"/>
                  <a:ea typeface="DejaVu Sans"/>
                </a:rPr>
                <a:t>1990</a:t>
              </a:r>
              <a:endParaRPr lang="de-DE" sz="1200" b="0" strike="noStrike" spc="-1">
                <a:solidFill>
                  <a:srgbClr val="000000"/>
                </a:solidFill>
                <a:uFill>
                  <a:solidFill>
                    <a:srgbClr val="FFFFFF"/>
                  </a:solidFill>
                </a:uFill>
                <a:latin typeface="Arial"/>
              </a:endParaRPr>
            </a:p>
          </p:txBody>
        </p:sp>
        <p:sp>
          <p:nvSpPr>
            <p:cNvPr id="17" name="CustomShape 12"/>
            <p:cNvSpPr/>
            <p:nvPr/>
          </p:nvSpPr>
          <p:spPr>
            <a:xfrm>
              <a:off x="4212000" y="5220000"/>
              <a:ext cx="719280" cy="3592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de-DE" sz="1200" b="1" strike="noStrike" spc="-1">
                  <a:solidFill>
                    <a:srgbClr val="000000"/>
                  </a:solidFill>
                  <a:uFill>
                    <a:solidFill>
                      <a:srgbClr val="FFFFFF"/>
                    </a:solidFill>
                  </a:uFill>
                  <a:latin typeface="Cambria"/>
                  <a:ea typeface="DejaVu Sans"/>
                </a:rPr>
                <a:t>2000</a:t>
              </a:r>
              <a:endParaRPr lang="de-DE" sz="1200" b="0" strike="noStrike" spc="-1">
                <a:solidFill>
                  <a:srgbClr val="000000"/>
                </a:solidFill>
                <a:uFill>
                  <a:solidFill>
                    <a:srgbClr val="FFFFFF"/>
                  </a:solidFill>
                </a:uFill>
                <a:latin typeface="Arial"/>
              </a:endParaRPr>
            </a:p>
          </p:txBody>
        </p:sp>
        <p:sp>
          <p:nvSpPr>
            <p:cNvPr id="18" name="CustomShape 13"/>
            <p:cNvSpPr/>
            <p:nvPr/>
          </p:nvSpPr>
          <p:spPr>
            <a:xfrm>
              <a:off x="6012000" y="5220000"/>
              <a:ext cx="719280" cy="3592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de-DE" sz="1200" b="1" strike="noStrike" spc="-1">
                  <a:solidFill>
                    <a:srgbClr val="000000"/>
                  </a:solidFill>
                  <a:uFill>
                    <a:solidFill>
                      <a:srgbClr val="FFFFFF"/>
                    </a:solidFill>
                  </a:uFill>
                  <a:latin typeface="Cambria"/>
                  <a:ea typeface="DejaVu Sans"/>
                </a:rPr>
                <a:t>2010</a:t>
              </a:r>
              <a:endParaRPr lang="de-DE" sz="1200" b="0" strike="noStrike" spc="-1">
                <a:solidFill>
                  <a:srgbClr val="000000"/>
                </a:solidFill>
                <a:uFill>
                  <a:solidFill>
                    <a:srgbClr val="FFFFFF"/>
                  </a:solidFill>
                </a:uFill>
                <a:latin typeface="Arial"/>
              </a:endParaRPr>
            </a:p>
          </p:txBody>
        </p:sp>
        <p:sp>
          <p:nvSpPr>
            <p:cNvPr id="19" name="CustomShape 14"/>
            <p:cNvSpPr/>
            <p:nvPr/>
          </p:nvSpPr>
          <p:spPr>
            <a:xfrm>
              <a:off x="7812000" y="5220000"/>
              <a:ext cx="719280" cy="3592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de-DE" sz="1200" b="1" strike="noStrike" spc="-1">
                  <a:solidFill>
                    <a:srgbClr val="000000"/>
                  </a:solidFill>
                  <a:uFill>
                    <a:solidFill>
                      <a:srgbClr val="FFFFFF"/>
                    </a:solidFill>
                  </a:uFill>
                  <a:latin typeface="Cambria"/>
                  <a:ea typeface="DejaVu Sans"/>
                </a:rPr>
                <a:t>2020</a:t>
              </a:r>
              <a:endParaRPr lang="de-DE" sz="1200" b="0" strike="noStrike" spc="-1">
                <a:solidFill>
                  <a:srgbClr val="000000"/>
                </a:solidFill>
                <a:uFill>
                  <a:solidFill>
                    <a:srgbClr val="FFFFFF"/>
                  </a:solidFill>
                </a:uFill>
                <a:latin typeface="Arial"/>
              </a:endParaRPr>
            </a:p>
          </p:txBody>
        </p:sp>
        <p:sp>
          <p:nvSpPr>
            <p:cNvPr id="20" name="CustomShape 15"/>
            <p:cNvSpPr/>
            <p:nvPr/>
          </p:nvSpPr>
          <p:spPr>
            <a:xfrm flipH="1" flipV="1">
              <a:off x="1549440" y="5112000"/>
              <a:ext cx="82800" cy="36000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1" name="CustomShape 16"/>
            <p:cNvSpPr/>
            <p:nvPr/>
          </p:nvSpPr>
          <p:spPr>
            <a:xfrm>
              <a:off x="725400" y="5439240"/>
              <a:ext cx="1786680" cy="100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1983</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Inaugural mentioning of the term “Relationship Marketing” by Berry (1983)</a:t>
              </a:r>
              <a:endParaRPr lang="en-US" sz="1200" b="0" strike="noStrike" spc="-1" dirty="0">
                <a:solidFill>
                  <a:srgbClr val="000000"/>
                </a:solidFill>
                <a:uFill>
                  <a:solidFill>
                    <a:srgbClr val="FFFFFF"/>
                  </a:solidFill>
                </a:uFill>
                <a:latin typeface="Arial"/>
              </a:endParaRPr>
            </a:p>
          </p:txBody>
        </p:sp>
        <p:sp>
          <p:nvSpPr>
            <p:cNvPr id="22" name="CustomShape 17"/>
            <p:cNvSpPr/>
            <p:nvPr/>
          </p:nvSpPr>
          <p:spPr>
            <a:xfrm>
              <a:off x="1512000" y="4231800"/>
              <a:ext cx="6299280" cy="359280"/>
            </a:xfrm>
            <a:prstGeom prst="homePlate">
              <a:avLst>
                <a:gd name="adj" fmla="val 50000"/>
              </a:avLst>
            </a:prstGeom>
            <a:solidFill>
              <a:srgbClr val="666666"/>
            </a:solidFill>
            <a:ln w="7200">
              <a:solidFill>
                <a:srgbClr val="000000"/>
              </a:solidFill>
              <a:round/>
            </a:ln>
          </p:spPr>
          <p:style>
            <a:lnRef idx="0">
              <a:scrgbClr r="0" g="0" b="0"/>
            </a:lnRef>
            <a:fillRef idx="0">
              <a:scrgbClr r="0" g="0" b="0"/>
            </a:fillRef>
            <a:effectRef idx="0">
              <a:scrgbClr r="0" g="0" b="0"/>
            </a:effectRef>
            <a:fontRef idx="minor"/>
          </p:style>
          <p:txBody>
            <a:bodyPr lIns="81000" tIns="36000" rIns="81000" bIns="36000" anchor="ctr"/>
            <a:lstStyle/>
            <a:p>
              <a:pPr>
                <a:lnSpc>
                  <a:spcPct val="100000"/>
                </a:lnSpc>
              </a:pPr>
              <a:r>
                <a:rPr lang="en-US" sz="1400" b="0" strike="noStrike" spc="-1" dirty="0" smtClean="0">
                  <a:solidFill>
                    <a:srgbClr val="FFFFFF"/>
                  </a:solidFill>
                  <a:uFill>
                    <a:solidFill>
                      <a:srgbClr val="FFFFFF"/>
                    </a:solidFill>
                  </a:uFill>
                  <a:latin typeface="Cambria"/>
                  <a:ea typeface="DejaVu Sans"/>
                </a:rPr>
                <a:t>Relationship Marketing</a:t>
              </a:r>
              <a:endParaRPr lang="en-US" sz="1400" b="0" strike="noStrike" spc="-1" dirty="0">
                <a:solidFill>
                  <a:srgbClr val="000000"/>
                </a:solidFill>
                <a:uFill>
                  <a:solidFill>
                    <a:srgbClr val="FFFFFF"/>
                  </a:solidFill>
                </a:uFill>
                <a:latin typeface="Arial"/>
              </a:endParaRPr>
            </a:p>
          </p:txBody>
        </p:sp>
        <p:sp>
          <p:nvSpPr>
            <p:cNvPr id="23" name="CustomShape 18"/>
            <p:cNvSpPr/>
            <p:nvPr/>
          </p:nvSpPr>
          <p:spPr>
            <a:xfrm>
              <a:off x="3672000" y="3151800"/>
              <a:ext cx="4139280" cy="359280"/>
            </a:xfrm>
            <a:prstGeom prst="homePlate">
              <a:avLst>
                <a:gd name="adj" fmla="val 50000"/>
              </a:avLst>
            </a:prstGeom>
            <a:solidFill>
              <a:srgbClr val="B2B2B2"/>
            </a:solidFill>
            <a:ln w="7200">
              <a:solidFill>
                <a:srgbClr val="000000"/>
              </a:solidFill>
              <a:round/>
            </a:ln>
          </p:spPr>
          <p:style>
            <a:lnRef idx="0">
              <a:scrgbClr r="0" g="0" b="0"/>
            </a:lnRef>
            <a:fillRef idx="0">
              <a:scrgbClr r="0" g="0" b="0"/>
            </a:fillRef>
            <a:effectRef idx="0">
              <a:scrgbClr r="0" g="0" b="0"/>
            </a:effectRef>
            <a:fontRef idx="minor"/>
          </p:style>
          <p:txBody>
            <a:bodyPr lIns="81000" tIns="36000" rIns="81000" bIns="36000" anchor="ctr"/>
            <a:lstStyle/>
            <a:p>
              <a:pPr>
                <a:lnSpc>
                  <a:spcPct val="100000"/>
                </a:lnSpc>
              </a:pPr>
              <a:r>
                <a:rPr lang="en-US" sz="1400" b="0" strike="noStrike" spc="-1" dirty="0" smtClean="0">
                  <a:solidFill>
                    <a:srgbClr val="FFFFFF"/>
                  </a:solidFill>
                  <a:uFill>
                    <a:solidFill>
                      <a:srgbClr val="FFFFFF"/>
                    </a:solidFill>
                  </a:uFill>
                  <a:latin typeface="Cambria"/>
                  <a:ea typeface="DejaVu Sans"/>
                </a:rPr>
                <a:t>Customer Relationship Management</a:t>
              </a:r>
              <a:endParaRPr lang="en-US" sz="1400" b="0" strike="noStrike" spc="-1" dirty="0">
                <a:solidFill>
                  <a:srgbClr val="000000"/>
                </a:solidFill>
                <a:uFill>
                  <a:solidFill>
                    <a:srgbClr val="FFFFFF"/>
                  </a:solidFill>
                </a:uFill>
                <a:latin typeface="Arial"/>
              </a:endParaRPr>
            </a:p>
          </p:txBody>
        </p:sp>
        <p:sp>
          <p:nvSpPr>
            <p:cNvPr id="24" name="CustomShape 19"/>
            <p:cNvSpPr/>
            <p:nvPr/>
          </p:nvSpPr>
          <p:spPr>
            <a:xfrm>
              <a:off x="3672000" y="2611800"/>
              <a:ext cx="4139280" cy="359280"/>
            </a:xfrm>
            <a:prstGeom prst="homePlate">
              <a:avLst>
                <a:gd name="adj" fmla="val 50000"/>
              </a:avLst>
            </a:prstGeom>
            <a:solidFill>
              <a:srgbClr val="CCCCCC"/>
            </a:solidFill>
            <a:ln w="7200">
              <a:solidFill>
                <a:srgbClr val="000000"/>
              </a:solidFill>
              <a:round/>
            </a:ln>
          </p:spPr>
          <p:style>
            <a:lnRef idx="0">
              <a:scrgbClr r="0" g="0" b="0"/>
            </a:lnRef>
            <a:fillRef idx="0">
              <a:scrgbClr r="0" g="0" b="0"/>
            </a:fillRef>
            <a:effectRef idx="0">
              <a:scrgbClr r="0" g="0" b="0"/>
            </a:effectRef>
            <a:fontRef idx="minor"/>
          </p:style>
          <p:txBody>
            <a:bodyPr lIns="81000" tIns="36000" rIns="81000" bIns="36000" anchor="ctr"/>
            <a:lstStyle/>
            <a:p>
              <a:pPr>
                <a:lnSpc>
                  <a:spcPct val="100000"/>
                </a:lnSpc>
              </a:pPr>
              <a:r>
                <a:rPr lang="en-US" sz="1400" b="0" strike="noStrike" spc="-1" dirty="0" smtClean="0">
                  <a:solidFill>
                    <a:srgbClr val="000000"/>
                  </a:solidFill>
                  <a:uFill>
                    <a:solidFill>
                      <a:srgbClr val="FFFFFF"/>
                    </a:solidFill>
                  </a:uFill>
                  <a:latin typeface="Cambria"/>
                  <a:ea typeface="DejaVu Sans"/>
                </a:rPr>
                <a:t>Loyalty Programs</a:t>
              </a:r>
              <a:endParaRPr lang="en-US" sz="1400" b="0" strike="noStrike" spc="-1" dirty="0">
                <a:solidFill>
                  <a:srgbClr val="000000"/>
                </a:solidFill>
                <a:uFill>
                  <a:solidFill>
                    <a:srgbClr val="FFFFFF"/>
                  </a:solidFill>
                </a:uFill>
                <a:latin typeface="Arial"/>
              </a:endParaRPr>
            </a:p>
          </p:txBody>
        </p:sp>
        <p:sp>
          <p:nvSpPr>
            <p:cNvPr id="25" name="CustomShape 20"/>
            <p:cNvSpPr/>
            <p:nvPr/>
          </p:nvSpPr>
          <p:spPr>
            <a:xfrm>
              <a:off x="3492000" y="3691800"/>
              <a:ext cx="4319280" cy="359280"/>
            </a:xfrm>
            <a:prstGeom prst="homePlate">
              <a:avLst>
                <a:gd name="adj" fmla="val 50000"/>
              </a:avLst>
            </a:prstGeom>
            <a:solidFill>
              <a:srgbClr val="999999"/>
            </a:solidFill>
            <a:ln w="7200">
              <a:solidFill>
                <a:srgbClr val="000000"/>
              </a:solidFill>
              <a:round/>
            </a:ln>
          </p:spPr>
          <p:style>
            <a:lnRef idx="0">
              <a:scrgbClr r="0" g="0" b="0"/>
            </a:lnRef>
            <a:fillRef idx="0">
              <a:scrgbClr r="0" g="0" b="0"/>
            </a:fillRef>
            <a:effectRef idx="0">
              <a:scrgbClr r="0" g="0" b="0"/>
            </a:effectRef>
            <a:fontRef idx="minor"/>
          </p:style>
          <p:txBody>
            <a:bodyPr lIns="81000" tIns="36000" rIns="81000" bIns="36000" anchor="ctr"/>
            <a:lstStyle/>
            <a:p>
              <a:pPr>
                <a:lnSpc>
                  <a:spcPct val="100000"/>
                </a:lnSpc>
              </a:pPr>
              <a:r>
                <a:rPr lang="en-US" sz="1400" b="0" strike="noStrike" spc="-1" dirty="0" smtClean="0">
                  <a:solidFill>
                    <a:srgbClr val="FFFFFF"/>
                  </a:solidFill>
                  <a:uFill>
                    <a:solidFill>
                      <a:srgbClr val="FFFFFF"/>
                    </a:solidFill>
                  </a:uFill>
                  <a:latin typeface="Cambria"/>
                  <a:ea typeface="DejaVu Sans"/>
                </a:rPr>
                <a:t>Customer Loyalty</a:t>
              </a:r>
              <a:endParaRPr lang="en-US" sz="1400" b="0" strike="noStrike" spc="-1" dirty="0">
                <a:solidFill>
                  <a:srgbClr val="000000"/>
                </a:solidFill>
                <a:uFill>
                  <a:solidFill>
                    <a:srgbClr val="FFFFFF"/>
                  </a:solidFill>
                </a:uFill>
                <a:latin typeface="Arial"/>
              </a:endParaRPr>
            </a:p>
          </p:txBody>
        </p:sp>
        <p:sp>
          <p:nvSpPr>
            <p:cNvPr id="26" name="CustomShape 21"/>
            <p:cNvSpPr/>
            <p:nvPr/>
          </p:nvSpPr>
          <p:spPr>
            <a:xfrm>
              <a:off x="4572000" y="2071800"/>
              <a:ext cx="3239280" cy="359280"/>
            </a:xfrm>
            <a:prstGeom prst="homePlate">
              <a:avLst>
                <a:gd name="adj" fmla="val 50000"/>
              </a:avLst>
            </a:prstGeom>
            <a:solidFill>
              <a:srgbClr val="DDDDDD"/>
            </a:solidFill>
            <a:ln w="7200">
              <a:solidFill>
                <a:srgbClr val="000000"/>
              </a:solidFill>
              <a:round/>
            </a:ln>
          </p:spPr>
          <p:style>
            <a:lnRef idx="0">
              <a:scrgbClr r="0" g="0" b="0"/>
            </a:lnRef>
            <a:fillRef idx="0">
              <a:scrgbClr r="0" g="0" b="0"/>
            </a:fillRef>
            <a:effectRef idx="0">
              <a:scrgbClr r="0" g="0" b="0"/>
            </a:effectRef>
            <a:fontRef idx="minor"/>
          </p:style>
          <p:txBody>
            <a:bodyPr lIns="81000" tIns="36000" rIns="81000" bIns="36000" anchor="ctr"/>
            <a:lstStyle/>
            <a:p>
              <a:pPr>
                <a:lnSpc>
                  <a:spcPct val="100000"/>
                </a:lnSpc>
              </a:pPr>
              <a:r>
                <a:rPr lang="en-US" sz="1400" b="0" strike="noStrike" spc="-1" dirty="0" smtClean="0">
                  <a:solidFill>
                    <a:srgbClr val="000000"/>
                  </a:solidFill>
                  <a:uFill>
                    <a:solidFill>
                      <a:srgbClr val="FFFFFF"/>
                    </a:solidFill>
                  </a:uFill>
                  <a:latin typeface="Cambria"/>
                  <a:ea typeface="DejaVu Sans"/>
                </a:rPr>
                <a:t>Customer Centricity</a:t>
              </a:r>
              <a:endParaRPr lang="en-US" sz="1400" b="0" strike="noStrike" spc="-1" dirty="0">
                <a:solidFill>
                  <a:srgbClr val="000000"/>
                </a:solidFill>
                <a:uFill>
                  <a:solidFill>
                    <a:srgbClr val="FFFFFF"/>
                  </a:solidFill>
                </a:uFill>
                <a:latin typeface="Arial"/>
              </a:endParaRPr>
            </a:p>
          </p:txBody>
        </p:sp>
        <p:sp>
          <p:nvSpPr>
            <p:cNvPr id="27" name="CustomShape 22"/>
            <p:cNvSpPr/>
            <p:nvPr/>
          </p:nvSpPr>
          <p:spPr>
            <a:xfrm>
              <a:off x="612000" y="3691800"/>
              <a:ext cx="2849400" cy="359280"/>
            </a:xfrm>
            <a:prstGeom prst="rect">
              <a:avLst/>
            </a:prstGeom>
            <a:noFill/>
            <a:ln w="7200">
              <a:solidFill>
                <a:srgbClr val="808080"/>
              </a:solidFill>
              <a:round/>
            </a:ln>
          </p:spPr>
          <p:style>
            <a:lnRef idx="0">
              <a:scrgbClr r="0" g="0" b="0"/>
            </a:lnRef>
            <a:fillRef idx="0">
              <a:scrgbClr r="0" g="0" b="0"/>
            </a:fillRef>
            <a:effectRef idx="0">
              <a:scrgbClr r="0" g="0" b="0"/>
            </a:effectRef>
            <a:fontRef idx="minor"/>
          </p:style>
          <p:txBody>
            <a:bodyPr lIns="81000" tIns="36000" rIns="81000" bIns="36000" anchor="ctr"/>
            <a:lstStyle/>
            <a:p>
              <a:pPr algn="ctr">
                <a:lnSpc>
                  <a:spcPct val="100000"/>
                </a:lnSpc>
              </a:pPr>
              <a:r>
                <a:rPr lang="en-US" sz="1400" b="0" strike="noStrike" spc="-1" dirty="0" smtClean="0">
                  <a:solidFill>
                    <a:srgbClr val="808080"/>
                  </a:solidFill>
                  <a:uFill>
                    <a:solidFill>
                      <a:srgbClr val="FFFFFF"/>
                    </a:solidFill>
                  </a:uFill>
                  <a:latin typeface="Cambria"/>
                  <a:ea typeface="DejaVu Sans"/>
                </a:rPr>
                <a:t>Brand/Store Loyalty</a:t>
              </a:r>
              <a:endParaRPr lang="en-US" sz="1400" b="0" strike="noStrike" spc="-1" dirty="0">
                <a:solidFill>
                  <a:srgbClr val="000000"/>
                </a:solidFill>
                <a:uFill>
                  <a:solidFill>
                    <a:srgbClr val="FFFFFF"/>
                  </a:solidFill>
                </a:uFill>
                <a:latin typeface="Arial"/>
              </a:endParaRPr>
            </a:p>
          </p:txBody>
        </p:sp>
        <p:sp>
          <p:nvSpPr>
            <p:cNvPr id="28" name="CustomShape 23"/>
            <p:cNvSpPr/>
            <p:nvPr/>
          </p:nvSpPr>
          <p:spPr>
            <a:xfrm>
              <a:off x="6372000" y="1531800"/>
              <a:ext cx="1439280" cy="359280"/>
            </a:xfrm>
            <a:prstGeom prst="homePlate">
              <a:avLst>
                <a:gd name="adj" fmla="val 50000"/>
              </a:avLst>
            </a:prstGeom>
            <a:solidFill>
              <a:srgbClr val="EEEEEE"/>
            </a:solidFill>
            <a:ln w="7200">
              <a:solidFill>
                <a:srgbClr val="000000"/>
              </a:solidFill>
              <a:round/>
            </a:ln>
          </p:spPr>
          <p:style>
            <a:lnRef idx="0">
              <a:scrgbClr r="0" g="0" b="0"/>
            </a:lnRef>
            <a:fillRef idx="0">
              <a:scrgbClr r="0" g="0" b="0"/>
            </a:fillRef>
            <a:effectRef idx="0">
              <a:scrgbClr r="0" g="0" b="0"/>
            </a:effectRef>
            <a:fontRef idx="minor"/>
          </p:style>
        </p:sp>
        <p:sp>
          <p:nvSpPr>
            <p:cNvPr id="29" name="CustomShape 24"/>
            <p:cNvSpPr/>
            <p:nvPr/>
          </p:nvSpPr>
          <p:spPr>
            <a:xfrm>
              <a:off x="7272000" y="1044000"/>
              <a:ext cx="539280" cy="359280"/>
            </a:xfrm>
            <a:prstGeom prst="homePlate">
              <a:avLst>
                <a:gd name="adj" fmla="val 50000"/>
              </a:avLst>
            </a:prstGeom>
            <a:solidFill>
              <a:srgbClr val="EEEEEE">
                <a:alpha val="35000"/>
              </a:srgbClr>
            </a:solidFill>
            <a:ln w="7200">
              <a:solidFill>
                <a:srgbClr val="000000"/>
              </a:solidFill>
              <a:round/>
            </a:ln>
          </p:spPr>
          <p:style>
            <a:lnRef idx="0">
              <a:scrgbClr r="0" g="0" b="0"/>
            </a:lnRef>
            <a:fillRef idx="0">
              <a:scrgbClr r="0" g="0" b="0"/>
            </a:fillRef>
            <a:effectRef idx="0">
              <a:scrgbClr r="0" g="0" b="0"/>
            </a:effectRef>
            <a:fontRef idx="minor"/>
          </p:style>
        </p:sp>
        <p:sp>
          <p:nvSpPr>
            <p:cNvPr id="30" name="CustomShape 25"/>
            <p:cNvSpPr/>
            <p:nvPr/>
          </p:nvSpPr>
          <p:spPr>
            <a:xfrm>
              <a:off x="4434840" y="1561680"/>
              <a:ext cx="1900800" cy="2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b="0" strike="noStrike" spc="-1" dirty="0" smtClean="0">
                  <a:solidFill>
                    <a:srgbClr val="000000"/>
                  </a:solidFill>
                  <a:uFill>
                    <a:solidFill>
                      <a:srgbClr val="FFFFFF"/>
                    </a:solidFill>
                  </a:uFill>
                  <a:latin typeface="Cambria"/>
                </a:rPr>
                <a:t>Customer Engagement</a:t>
              </a:r>
              <a:endParaRPr lang="en-US" sz="1400" b="0" strike="noStrike" spc="-1" dirty="0">
                <a:solidFill>
                  <a:srgbClr val="000000"/>
                </a:solidFill>
                <a:uFill>
                  <a:solidFill>
                    <a:srgbClr val="FFFFFF"/>
                  </a:solidFill>
                </a:uFill>
                <a:latin typeface="Arial"/>
              </a:endParaRPr>
            </a:p>
          </p:txBody>
        </p:sp>
        <p:sp>
          <p:nvSpPr>
            <p:cNvPr id="31" name="CustomShape 26"/>
            <p:cNvSpPr/>
            <p:nvPr/>
          </p:nvSpPr>
          <p:spPr>
            <a:xfrm>
              <a:off x="5429160" y="1073880"/>
              <a:ext cx="1806480" cy="2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b="0" strike="noStrike" spc="-1" dirty="0" smtClean="0">
                  <a:solidFill>
                    <a:srgbClr val="000000"/>
                  </a:solidFill>
                  <a:uFill>
                    <a:solidFill>
                      <a:srgbClr val="FFFFFF"/>
                    </a:solidFill>
                  </a:uFill>
                  <a:latin typeface="Cambria"/>
                </a:rPr>
                <a:t>Customer Experience</a:t>
              </a:r>
              <a:endParaRPr lang="en-US" sz="1400" b="0" strike="noStrike" spc="-1" dirty="0">
                <a:solidFill>
                  <a:srgbClr val="000000"/>
                </a:solidFill>
                <a:uFill>
                  <a:solidFill>
                    <a:srgbClr val="FFFFFF"/>
                  </a:solidFill>
                </a:uFill>
                <a:latin typeface="Arial"/>
              </a:endParaRPr>
            </a:p>
          </p:txBody>
        </p:sp>
      </p:grpSp>
    </p:spTree>
    <p:extLst>
      <p:ext uri="{BB962C8B-B14F-4D97-AF65-F5344CB8AC3E}">
        <p14:creationId xmlns:p14="http://schemas.microsoft.com/office/powerpoint/2010/main" val="273501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11</a:t>
            </a:fld>
            <a:endParaRPr lang="de-DE" dirty="0"/>
          </a:p>
        </p:txBody>
      </p:sp>
      <p:sp>
        <p:nvSpPr>
          <p:cNvPr id="6" name="Inhaltsplatzhalter 5"/>
          <p:cNvSpPr>
            <a:spLocks noGrp="1"/>
          </p:cNvSpPr>
          <p:nvPr>
            <p:ph sz="quarter" idx="13"/>
          </p:nvPr>
        </p:nvSpPr>
        <p:spPr/>
        <p:txBody>
          <a:bodyPr/>
          <a:lstStyle/>
          <a:p>
            <a:r>
              <a:rPr lang="en-US" dirty="0" smtClean="0"/>
              <a:t>Transition to service-based economies</a:t>
            </a:r>
          </a:p>
          <a:p>
            <a:r>
              <a:rPr lang="en-US" dirty="0" smtClean="0"/>
              <a:t>Faster product commoditization</a:t>
            </a:r>
          </a:p>
          <a:p>
            <a:r>
              <a:rPr lang="en-US" dirty="0" smtClean="0"/>
              <a:t>Global competition</a:t>
            </a:r>
          </a:p>
          <a:p>
            <a:r>
              <a:rPr lang="en-US" dirty="0" smtClean="0"/>
              <a:t>Emerging markets</a:t>
            </a:r>
          </a:p>
          <a:p>
            <a:r>
              <a:rPr lang="en-US" dirty="0" smtClean="0"/>
              <a:t>Aging populations</a:t>
            </a:r>
          </a:p>
          <a:p>
            <a:r>
              <a:rPr lang="en-US" dirty="0" smtClean="0"/>
              <a:t>Advertising saturation</a:t>
            </a:r>
            <a:endParaRPr lang="en-US" dirty="0"/>
          </a:p>
        </p:txBody>
      </p:sp>
      <p:sp>
        <p:nvSpPr>
          <p:cNvPr id="5" name="Titel 4"/>
          <p:cNvSpPr>
            <a:spLocks noGrp="1"/>
          </p:cNvSpPr>
          <p:nvPr>
            <p:ph type="title"/>
          </p:nvPr>
        </p:nvSpPr>
        <p:spPr/>
        <p:txBody>
          <a:bodyPr/>
          <a:lstStyle/>
          <a:p>
            <a:r>
              <a:rPr lang="en-US" dirty="0" smtClean="0"/>
              <a:t>Key Trends Increasing the Importance of Relationship Marketing</a:t>
            </a:r>
            <a:endParaRPr lang="en-US" dirty="0"/>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a:ext>
            </a:extLst>
          </a:blip>
          <a:srcRect l="12700" t="17783" r="12526" b="9486"/>
          <a:stretch/>
        </p:blipFill>
        <p:spPr>
          <a:xfrm>
            <a:off x="6086935" y="4230021"/>
            <a:ext cx="1800000" cy="948354"/>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315" y="5466375"/>
            <a:ext cx="1800000" cy="599625"/>
          </a:xfrm>
          <a:prstGeom prst="rect">
            <a:avLst/>
          </a:prstGeom>
        </p:spPr>
      </p:pic>
      <p:pic>
        <p:nvPicPr>
          <p:cNvPr id="15" name="Grafik 14"/>
          <p:cNvPicPr>
            <a:picLocks noChangeAspect="1"/>
          </p:cNvPicPr>
          <p:nvPr/>
        </p:nvPicPr>
        <p:blipFill>
          <a:blip r:embed="rId4"/>
          <a:stretch>
            <a:fillRect/>
          </a:stretch>
        </p:blipFill>
        <p:spPr>
          <a:xfrm>
            <a:off x="5317461" y="5903659"/>
            <a:ext cx="1428750" cy="409575"/>
          </a:xfrm>
          <a:prstGeom prst="rect">
            <a:avLst/>
          </a:prstGeom>
        </p:spPr>
      </p:pic>
      <p:pic>
        <p:nvPicPr>
          <p:cNvPr id="16" name="Grafik 15"/>
          <p:cNvPicPr>
            <a:picLocks noChangeAspect="1"/>
          </p:cNvPicPr>
          <p:nvPr/>
        </p:nvPicPr>
        <p:blipFill>
          <a:blip r:embed="rId5"/>
          <a:stretch>
            <a:fillRect/>
          </a:stretch>
        </p:blipFill>
        <p:spPr>
          <a:xfrm>
            <a:off x="5131836" y="5384843"/>
            <a:ext cx="1800000" cy="252000"/>
          </a:xfrm>
          <a:prstGeom prst="rect">
            <a:avLst/>
          </a:prstGeom>
        </p:spPr>
      </p:pic>
    </p:spTree>
    <p:extLst>
      <p:ext uri="{BB962C8B-B14F-4D97-AF65-F5344CB8AC3E}">
        <p14:creationId xmlns:p14="http://schemas.microsoft.com/office/powerpoint/2010/main" val="220200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408626" y="5720434"/>
            <a:ext cx="648000" cy="600964"/>
          </a:xfrm>
          <a:prstGeom prst="rect">
            <a:avLst/>
          </a:prstGeom>
        </p:spPr>
      </p:pic>
      <p:pic>
        <p:nvPicPr>
          <p:cNvPr id="13" name="Grafik 12"/>
          <p:cNvPicPr>
            <a:picLocks noChangeAspect="1"/>
          </p:cNvPicPr>
          <p:nvPr/>
        </p:nvPicPr>
        <p:blipFill rotWithShape="1">
          <a:blip r:embed="rId3"/>
          <a:srcRect l="19208" r="22705" b="2555"/>
          <a:stretch/>
        </p:blipFill>
        <p:spPr>
          <a:xfrm>
            <a:off x="7307613" y="6020916"/>
            <a:ext cx="1101013" cy="343415"/>
          </a:xfrm>
          <a:prstGeom prst="rect">
            <a:avLst/>
          </a:prstGeom>
        </p:spPr>
      </p:pic>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12</a:t>
            </a:fld>
            <a:endParaRPr lang="de-DE"/>
          </a:p>
        </p:txBody>
      </p:sp>
      <p:sp>
        <p:nvSpPr>
          <p:cNvPr id="4" name="Inhaltsplatzhalter 3"/>
          <p:cNvSpPr>
            <a:spLocks noGrp="1"/>
          </p:cNvSpPr>
          <p:nvPr>
            <p:ph sz="quarter" idx="13"/>
          </p:nvPr>
        </p:nvSpPr>
        <p:spPr/>
        <p:txBody>
          <a:bodyPr/>
          <a:lstStyle/>
          <a:p>
            <a:r>
              <a:rPr lang="en-US" dirty="0" smtClean="0"/>
              <a:t>The </a:t>
            </a:r>
            <a:r>
              <a:rPr lang="en-US" b="1" dirty="0" smtClean="0"/>
              <a:t>digital age</a:t>
            </a:r>
            <a:r>
              <a:rPr lang="en-US" dirty="0" smtClean="0"/>
              <a:t> is defined as “the present time, when most information is in a digital form, especially when compared to the time when computers were not used” </a:t>
            </a:r>
            <a:r>
              <a:rPr lang="en-US" sz="1200" dirty="0" smtClean="0"/>
              <a:t>(Cambridge Dictionary 2018)</a:t>
            </a:r>
          </a:p>
          <a:p>
            <a:r>
              <a:rPr lang="en-US" dirty="0" smtClean="0"/>
              <a:t>Evolution of the digital age along </a:t>
            </a:r>
            <a:r>
              <a:rPr lang="en-US" b="1" dirty="0" smtClean="0"/>
              <a:t>four major milestones</a:t>
            </a:r>
            <a:r>
              <a:rPr lang="en-US" dirty="0" smtClean="0"/>
              <a:t> with manifold implications for sellers and customers:</a:t>
            </a:r>
          </a:p>
          <a:p>
            <a:pPr lvl="1"/>
            <a:r>
              <a:rPr lang="en-US" b="1" dirty="0" smtClean="0"/>
              <a:t>Web 1.0 (1990s):</a:t>
            </a:r>
            <a:r>
              <a:rPr lang="en-US" dirty="0" smtClean="0"/>
              <a:t> Implementation and dissemination of the World Wide Web and the spread of e-commerce </a:t>
            </a:r>
            <a:r>
              <a:rPr lang="en-US" i="1" dirty="0" smtClean="0"/>
              <a:t>(hypertext web)</a:t>
            </a:r>
          </a:p>
          <a:p>
            <a:pPr lvl="1"/>
            <a:r>
              <a:rPr lang="en-US" b="1" dirty="0" smtClean="0"/>
              <a:t>Web 2.0 (early to mid-2000s):</a:t>
            </a:r>
            <a:r>
              <a:rPr lang="en-US" dirty="0" smtClean="0"/>
              <a:t> Internet-based, collaborative systems in which the majority of content is produced by users, and users can interact socially beyond local boundaries </a:t>
            </a:r>
            <a:r>
              <a:rPr lang="en-US" i="1" dirty="0" smtClean="0"/>
              <a:t>(social web)</a:t>
            </a:r>
          </a:p>
          <a:p>
            <a:pPr lvl="1"/>
            <a:r>
              <a:rPr lang="en-US" b="1" dirty="0" smtClean="0"/>
              <a:t>Web 3.0 (late 2000s to mid-2010s):</a:t>
            </a:r>
            <a:r>
              <a:rPr lang="en-US" dirty="0" smtClean="0"/>
              <a:t> Smartphones and mobile apps, Internet of Things (</a:t>
            </a:r>
            <a:r>
              <a:rPr lang="en-US" dirty="0" err="1" smtClean="0"/>
              <a:t>IoT</a:t>
            </a:r>
            <a:r>
              <a:rPr lang="en-US" dirty="0" smtClean="0"/>
              <a:t>), and big data; computers can communicate with one another, as well as analyze and semantically connect data from diverse sources </a:t>
            </a:r>
            <a:r>
              <a:rPr lang="en-US" i="1" dirty="0" smtClean="0"/>
              <a:t>(semantic web)</a:t>
            </a:r>
          </a:p>
          <a:p>
            <a:pPr lvl="1"/>
            <a:r>
              <a:rPr lang="en-US" b="1" dirty="0" smtClean="0"/>
              <a:t>Web 4.0 (since mid-2010s):</a:t>
            </a:r>
            <a:r>
              <a:rPr lang="en-US" dirty="0" smtClean="0"/>
              <a:t> Artificial intelligence and augmented reality as major technological advances; machines and devices equipped with artificial intelligence can mimic the cognitive functions typically associated with human minds, such as learning and problem solving </a:t>
            </a:r>
            <a:r>
              <a:rPr lang="en-US" i="1" dirty="0" smtClean="0"/>
              <a:t>(symbiotic web)</a:t>
            </a:r>
            <a:endParaRPr lang="en-US" i="1" dirty="0"/>
          </a:p>
        </p:txBody>
      </p:sp>
      <p:sp>
        <p:nvSpPr>
          <p:cNvPr id="5" name="Titel 4"/>
          <p:cNvSpPr>
            <a:spLocks noGrp="1"/>
          </p:cNvSpPr>
          <p:nvPr>
            <p:ph type="title"/>
          </p:nvPr>
        </p:nvSpPr>
        <p:spPr/>
        <p:txBody>
          <a:bodyPr>
            <a:normAutofit/>
          </a:bodyPr>
          <a:lstStyle/>
          <a:p>
            <a:r>
              <a:rPr lang="en-US" dirty="0" smtClean="0"/>
              <a:t>The Digital Age: The Mega-Trend Increasing the Importance of Relationship Marketing</a:t>
            </a:r>
            <a:endParaRPr lang="en-US" dirty="0"/>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626" y="5694656"/>
            <a:ext cx="1440000" cy="250954"/>
          </a:xfrm>
          <a:prstGeom prst="rect">
            <a:avLst/>
          </a:prstGeom>
        </p:spPr>
      </p:pic>
      <p:pic>
        <p:nvPicPr>
          <p:cNvPr id="14" name="Grafik 13"/>
          <p:cNvPicPr>
            <a:picLocks noChangeAspect="1"/>
          </p:cNvPicPr>
          <p:nvPr/>
        </p:nvPicPr>
        <p:blipFill>
          <a:blip r:embed="rId5"/>
          <a:stretch>
            <a:fillRect/>
          </a:stretch>
        </p:blipFill>
        <p:spPr>
          <a:xfrm>
            <a:off x="6845404" y="6030000"/>
            <a:ext cx="360000" cy="360000"/>
          </a:xfrm>
          <a:prstGeom prst="rect">
            <a:avLst/>
          </a:prstGeom>
        </p:spPr>
      </p:pic>
    </p:spTree>
    <p:extLst>
      <p:ext uri="{BB962C8B-B14F-4D97-AF65-F5344CB8AC3E}">
        <p14:creationId xmlns:p14="http://schemas.microsoft.com/office/powerpoint/2010/main" val="139349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13</a:t>
            </a:fld>
            <a:endParaRPr lang="de-DE"/>
          </a:p>
        </p:txBody>
      </p:sp>
      <p:sp>
        <p:nvSpPr>
          <p:cNvPr id="5" name="Titel 4"/>
          <p:cNvSpPr>
            <a:spLocks noGrp="1"/>
          </p:cNvSpPr>
          <p:nvPr>
            <p:ph type="title"/>
          </p:nvPr>
        </p:nvSpPr>
        <p:spPr/>
        <p:txBody>
          <a:bodyPr/>
          <a:lstStyle/>
          <a:p>
            <a:r>
              <a:rPr lang="en-US" dirty="0"/>
              <a:t>Characteristics of Customer–Seller Relationships </a:t>
            </a:r>
            <a:r>
              <a:rPr lang="en-US" dirty="0" smtClean="0"/>
              <a:t>in the </a:t>
            </a:r>
            <a:r>
              <a:rPr lang="en-US" dirty="0"/>
              <a:t>Digital Age</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933643537"/>
              </p:ext>
            </p:extLst>
          </p:nvPr>
        </p:nvGraphicFramePr>
        <p:xfrm>
          <a:off x="360000" y="1152000"/>
          <a:ext cx="8424000" cy="4536000"/>
        </p:xfrm>
        <a:graphic>
          <a:graphicData uri="http://schemas.openxmlformats.org/drawingml/2006/table">
            <a:tbl>
              <a:tblPr>
                <a:tableStyleId>{5940675A-B579-460E-94D1-54222C63F5DA}</a:tableStyleId>
              </a:tblPr>
              <a:tblGrid>
                <a:gridCol w="1944000">
                  <a:extLst>
                    <a:ext uri="{9D8B030D-6E8A-4147-A177-3AD203B41FA5}">
                      <a16:colId xmlns:a16="http://schemas.microsoft.com/office/drawing/2014/main" val="2812232516"/>
                    </a:ext>
                  </a:extLst>
                </a:gridCol>
                <a:gridCol w="3240000">
                  <a:extLst>
                    <a:ext uri="{9D8B030D-6E8A-4147-A177-3AD203B41FA5}">
                      <a16:colId xmlns:a16="http://schemas.microsoft.com/office/drawing/2014/main" val="2190218941"/>
                    </a:ext>
                  </a:extLst>
                </a:gridCol>
                <a:gridCol w="3240000">
                  <a:extLst>
                    <a:ext uri="{9D8B030D-6E8A-4147-A177-3AD203B41FA5}">
                      <a16:colId xmlns:a16="http://schemas.microsoft.com/office/drawing/2014/main" val="3369456139"/>
                    </a:ext>
                  </a:extLst>
                </a:gridCol>
              </a:tblGrid>
              <a:tr h="648000">
                <a:tc>
                  <a:txBody>
                    <a:bodyPr/>
                    <a:lstStyle/>
                    <a:p>
                      <a:pPr algn="l" fontAlgn="ctr"/>
                      <a:r>
                        <a:rPr lang="en-US" sz="1800" b="1" u="none" strike="noStrike" noProof="0" dirty="0" smtClean="0">
                          <a:effectLst/>
                          <a:latin typeface="Cambria" panose="02040503050406030204" pitchFamily="18" charset="0"/>
                          <a:ea typeface="Cambria" panose="02040503050406030204" pitchFamily="18" charset="0"/>
                        </a:rPr>
                        <a:t>Relational Characteristics</a:t>
                      </a:r>
                      <a:endParaRPr lang="en-US" sz="1800" b="1" i="0" u="none" strike="noStrike" noProof="0" dirty="0">
                        <a:solidFill>
                          <a:srgbClr val="FFFFFF"/>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1" u="none" strike="noStrike" noProof="0" dirty="0" smtClean="0">
                          <a:effectLst/>
                          <a:latin typeface="Cambria" panose="02040503050406030204" pitchFamily="18" charset="0"/>
                          <a:ea typeface="Cambria" panose="02040503050406030204" pitchFamily="18" charset="0"/>
                        </a:rPr>
                        <a:t>Digital Age</a:t>
                      </a:r>
                      <a:endParaRPr lang="en-US" sz="1800" b="1" i="0" u="none" strike="noStrike" noProof="0" dirty="0">
                        <a:solidFill>
                          <a:srgbClr val="FFFFFF"/>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1" u="none" strike="noStrike" noProof="0" dirty="0" err="1" smtClean="0">
                          <a:effectLst/>
                          <a:latin typeface="Cambria" panose="02040503050406030204" pitchFamily="18" charset="0"/>
                          <a:ea typeface="Cambria" panose="02040503050406030204" pitchFamily="18" charset="0"/>
                        </a:rPr>
                        <a:t>Predigital</a:t>
                      </a:r>
                      <a:r>
                        <a:rPr lang="en-US" sz="1800" b="1" u="none" strike="noStrike" noProof="0" dirty="0" smtClean="0">
                          <a:effectLst/>
                          <a:latin typeface="Cambria" panose="02040503050406030204" pitchFamily="18" charset="0"/>
                          <a:ea typeface="Cambria" panose="02040503050406030204" pitchFamily="18" charset="0"/>
                        </a:rPr>
                        <a:t> Age</a:t>
                      </a:r>
                      <a:endParaRPr lang="en-US" sz="1800" b="1" i="0" u="none" strike="noStrike" noProof="0" dirty="0">
                        <a:solidFill>
                          <a:srgbClr val="FFFFFF"/>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153132"/>
                  </a:ext>
                </a:extLst>
              </a:tr>
              <a:tr h="648000">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Geographic distance</a:t>
                      </a: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Distant</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Close</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124729"/>
                  </a:ext>
                </a:extLst>
              </a:tr>
              <a:tr h="648000">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Channel sophistication</a:t>
                      </a: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err="1" smtClean="0">
                          <a:effectLst/>
                          <a:latin typeface="Cambria" panose="02040503050406030204" pitchFamily="18" charset="0"/>
                          <a:ea typeface="Cambria" panose="02040503050406030204" pitchFamily="18" charset="0"/>
                        </a:rPr>
                        <a:t>Omnichannel</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a:effectLst/>
                          <a:latin typeface="Cambria" panose="02040503050406030204" pitchFamily="18" charset="0"/>
                          <a:ea typeface="Cambria" panose="02040503050406030204" pitchFamily="18" charset="0"/>
                        </a:rPr>
                        <a:t>Single or </a:t>
                      </a:r>
                      <a:r>
                        <a:rPr lang="en-US" sz="1800" u="none" strike="noStrike" noProof="0" dirty="0" smtClean="0">
                          <a:effectLst/>
                          <a:latin typeface="Cambria" panose="02040503050406030204" pitchFamily="18" charset="0"/>
                          <a:ea typeface="Cambria" panose="02040503050406030204" pitchFamily="18" charset="0"/>
                        </a:rPr>
                        <a:t>multichannel</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2403886"/>
                  </a:ext>
                </a:extLst>
              </a:tr>
              <a:tr h="648000">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Interaction constraints</a:t>
                      </a:r>
                      <a:endParaRPr lang="en-US" sz="1800" b="0" i="0"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a:effectLst/>
                          <a:latin typeface="Cambria" panose="02040503050406030204" pitchFamily="18" charset="0"/>
                          <a:ea typeface="Cambria" panose="02040503050406030204" pitchFamily="18" charset="0"/>
                        </a:rPr>
                        <a:t>No time </a:t>
                      </a:r>
                      <a:r>
                        <a:rPr lang="en-US" sz="1800" u="none" strike="noStrike" noProof="0" dirty="0" smtClean="0">
                          <a:effectLst/>
                          <a:latin typeface="Cambria" panose="02040503050406030204" pitchFamily="18" charset="0"/>
                          <a:ea typeface="Cambria" panose="02040503050406030204" pitchFamily="18" charset="0"/>
                        </a:rPr>
                        <a:t>constraints</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a:effectLst/>
                          <a:latin typeface="Cambria" panose="02040503050406030204" pitchFamily="18" charset="0"/>
                          <a:ea typeface="Cambria" panose="02040503050406030204" pitchFamily="18" charset="0"/>
                        </a:rPr>
                        <a:t>Time </a:t>
                      </a:r>
                      <a:r>
                        <a:rPr lang="en-US" sz="1800" u="none" strike="noStrike" noProof="0" dirty="0" smtClean="0">
                          <a:effectLst/>
                          <a:latin typeface="Cambria" panose="02040503050406030204" pitchFamily="18" charset="0"/>
                          <a:ea typeface="Cambria" panose="02040503050406030204" pitchFamily="18" charset="0"/>
                        </a:rPr>
                        <a:t>constraints</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0971894"/>
                  </a:ext>
                </a:extLst>
              </a:tr>
              <a:tr h="648000">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Availability of alternatives</a:t>
                      </a:r>
                      <a:endParaRPr lang="en-US" sz="1800" b="0" i="0"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High</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Limited</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524296"/>
                  </a:ext>
                </a:extLst>
              </a:tr>
              <a:tr h="648000">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Anonymity</a:t>
                      </a:r>
                      <a:endParaRPr lang="en-US" sz="1800" b="0" i="0"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a:effectLst/>
                          <a:latin typeface="Cambria" panose="02040503050406030204" pitchFamily="18" charset="0"/>
                          <a:ea typeface="Cambria" panose="02040503050406030204" pitchFamily="18" charset="0"/>
                        </a:rPr>
                        <a:t>High </a:t>
                      </a:r>
                      <a:r>
                        <a:rPr lang="en-US" sz="1800" u="none" strike="noStrike" noProof="0" dirty="0" smtClean="0">
                          <a:effectLst/>
                          <a:latin typeface="Cambria" panose="02040503050406030204" pitchFamily="18" charset="0"/>
                          <a:ea typeface="Cambria" panose="02040503050406030204" pitchFamily="18" charset="0"/>
                        </a:rPr>
                        <a:t>anonymity</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a:effectLst/>
                          <a:latin typeface="Cambria" panose="02040503050406030204" pitchFamily="18" charset="0"/>
                          <a:ea typeface="Cambria" panose="02040503050406030204" pitchFamily="18" charset="0"/>
                        </a:rPr>
                        <a:t>Low </a:t>
                      </a:r>
                      <a:r>
                        <a:rPr lang="en-US" sz="1800" u="none" strike="noStrike" noProof="0" dirty="0" smtClean="0">
                          <a:effectLst/>
                          <a:latin typeface="Cambria" panose="02040503050406030204" pitchFamily="18" charset="0"/>
                          <a:ea typeface="Cambria" panose="02040503050406030204" pitchFamily="18" charset="0"/>
                        </a:rPr>
                        <a:t>anonymity</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358449"/>
                  </a:ext>
                </a:extLst>
              </a:tr>
              <a:tr h="648000">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Data richness</a:t>
                      </a:r>
                      <a:endParaRPr lang="en-US" sz="1800" b="0" i="0"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High</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u="none" strike="noStrike" noProof="0" dirty="0" smtClean="0">
                          <a:effectLst/>
                          <a:latin typeface="Cambria" panose="02040503050406030204" pitchFamily="18" charset="0"/>
                          <a:ea typeface="Cambria" panose="02040503050406030204" pitchFamily="18" charset="0"/>
                        </a:rPr>
                        <a:t>Mixed</a:t>
                      </a:r>
                      <a:endParaRPr lang="en-US" sz="1800" b="1" i="1" u="none" strike="noStrike" noProof="0" dirty="0">
                        <a:solidFill>
                          <a:srgbClr val="000000"/>
                        </a:solidFill>
                        <a:effectLst/>
                        <a:latin typeface="Cambria" panose="02040503050406030204" pitchFamily="18" charset="0"/>
                        <a:ea typeface="Cambria" panose="02040503050406030204" pitchFamily="18" charset="0"/>
                      </a:endParaRPr>
                    </a:p>
                  </a:txBody>
                  <a:tcPr marL="54028" marR="6003" marT="6003"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4774051"/>
                  </a:ext>
                </a:extLst>
              </a:tr>
            </a:tbl>
          </a:graphicData>
        </a:graphic>
      </p:graphicFrame>
    </p:spTree>
    <p:extLst>
      <p:ext uri="{BB962C8B-B14F-4D97-AF65-F5344CB8AC3E}">
        <p14:creationId xmlns:p14="http://schemas.microsoft.com/office/powerpoint/2010/main" val="61886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14</a:t>
            </a:fld>
            <a:endParaRPr lang="de-DE" dirty="0"/>
          </a:p>
        </p:txBody>
      </p:sp>
      <p:sp>
        <p:nvSpPr>
          <p:cNvPr id="6" name="Inhaltsplatzhalter 5"/>
          <p:cNvSpPr>
            <a:spLocks noGrp="1"/>
          </p:cNvSpPr>
          <p:nvPr>
            <p:ph sz="quarter" idx="13"/>
          </p:nvPr>
        </p:nvSpPr>
        <p:spPr/>
        <p:txBody>
          <a:bodyPr>
            <a:normAutofit/>
          </a:bodyPr>
          <a:lstStyle/>
          <a:p>
            <a:r>
              <a:rPr lang="en-US" dirty="0" smtClean="0"/>
              <a:t>In the digital age, relationship </a:t>
            </a:r>
            <a:r>
              <a:rPr lang="en-US" dirty="0"/>
              <a:t>marketing has </a:t>
            </a:r>
            <a:r>
              <a:rPr lang="en-US" dirty="0" smtClean="0"/>
              <a:t>grown increasingly critical</a:t>
            </a:r>
          </a:p>
          <a:p>
            <a:r>
              <a:rPr lang="en-US" dirty="0" smtClean="0"/>
              <a:t>The </a:t>
            </a:r>
            <a:r>
              <a:rPr lang="en-US" dirty="0"/>
              <a:t>human need for relationships is universal, </a:t>
            </a:r>
            <a:r>
              <a:rPr lang="en-US" dirty="0" smtClean="0"/>
              <a:t>and online </a:t>
            </a:r>
            <a:r>
              <a:rPr lang="en-US" dirty="0"/>
              <a:t>relationships appear equally intimate and emotionally rich </a:t>
            </a:r>
            <a:r>
              <a:rPr lang="en-US" dirty="0" smtClean="0"/>
              <a:t>as offline relational exchanges </a:t>
            </a:r>
            <a:r>
              <a:rPr lang="en-US" sz="1200" dirty="0"/>
              <a:t>(</a:t>
            </a:r>
            <a:r>
              <a:rPr lang="en-US" sz="1200" dirty="0" err="1"/>
              <a:t>Mathwick</a:t>
            </a:r>
            <a:r>
              <a:rPr lang="en-US" sz="1200" dirty="0"/>
              <a:t> </a:t>
            </a:r>
            <a:r>
              <a:rPr lang="en-US" sz="1200" dirty="0" smtClean="0"/>
              <a:t>2002)</a:t>
            </a:r>
          </a:p>
          <a:p>
            <a:r>
              <a:rPr lang="en-US" dirty="0" smtClean="0"/>
              <a:t>As a consequence, relationship </a:t>
            </a:r>
            <a:r>
              <a:rPr lang="en-US" dirty="0"/>
              <a:t>marketing can </a:t>
            </a:r>
            <a:r>
              <a:rPr lang="en-US" dirty="0" smtClean="0"/>
              <a:t>provide the </a:t>
            </a:r>
            <a:r>
              <a:rPr lang="en-US" dirty="0"/>
              <a:t>most substantial and meaningful sustainable competitive </a:t>
            </a:r>
            <a:r>
              <a:rPr lang="en-US" dirty="0" smtClean="0"/>
              <a:t>advantages for </a:t>
            </a:r>
            <a:r>
              <a:rPr lang="en-US" dirty="0"/>
              <a:t>sellers in the digital </a:t>
            </a:r>
            <a:r>
              <a:rPr lang="en-US" dirty="0" smtClean="0"/>
              <a:t>age, based on five propositions:</a:t>
            </a:r>
          </a:p>
          <a:p>
            <a:pPr marL="582300" lvl="1" indent="-342900">
              <a:buFont typeface="+mj-lt"/>
              <a:buAutoNum type="arabicParenBoth"/>
            </a:pPr>
            <a:r>
              <a:rPr lang="en-US" dirty="0"/>
              <a:t>T</a:t>
            </a:r>
            <a:r>
              <a:rPr lang="en-US" dirty="0" smtClean="0"/>
              <a:t>he </a:t>
            </a:r>
            <a:r>
              <a:rPr lang="en-US" dirty="0"/>
              <a:t>core competency underlying relationship marketing is </a:t>
            </a:r>
            <a:r>
              <a:rPr lang="en-US" dirty="0" smtClean="0"/>
              <a:t>seeing customers </a:t>
            </a:r>
            <a:r>
              <a:rPr lang="en-US" dirty="0"/>
              <a:t>as equivalent, relational partners rather than just as </a:t>
            </a:r>
            <a:r>
              <a:rPr lang="en-US" dirty="0" smtClean="0"/>
              <a:t>receivers of </a:t>
            </a:r>
            <a:r>
              <a:rPr lang="en-US" dirty="0"/>
              <a:t>marketing </a:t>
            </a:r>
            <a:r>
              <a:rPr lang="en-US" dirty="0" smtClean="0"/>
              <a:t>messages</a:t>
            </a:r>
          </a:p>
          <a:p>
            <a:pPr marL="582300" lvl="1" indent="-342900">
              <a:buFont typeface="+mj-lt"/>
              <a:buAutoNum type="arabicParenBoth"/>
            </a:pPr>
            <a:r>
              <a:rPr lang="en-US" dirty="0"/>
              <a:t>R</a:t>
            </a:r>
            <a:r>
              <a:rPr lang="en-US" dirty="0" smtClean="0"/>
              <a:t>elationship </a:t>
            </a:r>
            <a:r>
              <a:rPr lang="en-US" dirty="0"/>
              <a:t>marketing allows for personalization and </a:t>
            </a:r>
            <a:r>
              <a:rPr lang="en-US" dirty="0" smtClean="0"/>
              <a:t>purposeful targeting</a:t>
            </a:r>
            <a:r>
              <a:rPr lang="en-US" dirty="0"/>
              <a:t>, rather than </a:t>
            </a:r>
            <a:r>
              <a:rPr lang="en-US" dirty="0" smtClean="0"/>
              <a:t>one-size-fits-all approaches</a:t>
            </a:r>
            <a:r>
              <a:rPr lang="en-US" dirty="0"/>
              <a:t>, and the </a:t>
            </a:r>
            <a:r>
              <a:rPr lang="en-US" dirty="0" smtClean="0"/>
              <a:t>digital age </a:t>
            </a:r>
            <a:r>
              <a:rPr lang="en-US" dirty="0"/>
              <a:t>strongly distinguishes consumers, especially with regard to their </a:t>
            </a:r>
            <a:r>
              <a:rPr lang="en-US" dirty="0" smtClean="0"/>
              <a:t>technological aptitude </a:t>
            </a:r>
            <a:r>
              <a:rPr lang="en-US" dirty="0"/>
              <a:t>and readiness to cope with technological </a:t>
            </a:r>
            <a:r>
              <a:rPr lang="en-US" dirty="0" smtClean="0"/>
              <a:t>advances</a:t>
            </a:r>
          </a:p>
          <a:p>
            <a:pPr marL="582300" lvl="1" indent="-342900">
              <a:buFont typeface="+mj-lt"/>
              <a:buAutoNum type="arabicParenBoth"/>
            </a:pPr>
            <a:r>
              <a:rPr lang="en-US" dirty="0"/>
              <a:t>T</a:t>
            </a:r>
            <a:r>
              <a:rPr lang="en-US" dirty="0" smtClean="0"/>
              <a:t>o </a:t>
            </a:r>
            <a:r>
              <a:rPr lang="en-US" dirty="0"/>
              <a:t>understand and serve customers, relationship </a:t>
            </a:r>
            <a:r>
              <a:rPr lang="en-US" dirty="0" smtClean="0"/>
              <a:t>marketers analyze </a:t>
            </a:r>
            <a:r>
              <a:rPr lang="en-US" dirty="0"/>
              <a:t>customer </a:t>
            </a:r>
            <a:r>
              <a:rPr lang="en-US" dirty="0" smtClean="0"/>
              <a:t>data</a:t>
            </a:r>
          </a:p>
          <a:p>
            <a:pPr marL="582300" lvl="1" indent="-342900">
              <a:buFont typeface="+mj-lt"/>
              <a:buAutoNum type="arabicParenBoth"/>
            </a:pPr>
            <a:r>
              <a:rPr lang="en-US" dirty="0"/>
              <a:t>R</a:t>
            </a:r>
            <a:r>
              <a:rPr lang="en-US" dirty="0" smtClean="0"/>
              <a:t>elationship </a:t>
            </a:r>
            <a:r>
              <a:rPr lang="en-US" dirty="0"/>
              <a:t>marketing can build trust in </a:t>
            </a:r>
            <a:r>
              <a:rPr lang="en-US" dirty="0" smtClean="0"/>
              <a:t>technology-driven and technology-dependent settings</a:t>
            </a:r>
          </a:p>
          <a:p>
            <a:pPr marL="582300" lvl="1" indent="-342900">
              <a:buFont typeface="+mj-lt"/>
              <a:buAutoNum type="arabicParenBoth"/>
            </a:pPr>
            <a:r>
              <a:rPr lang="en-US" dirty="0" smtClean="0"/>
              <a:t>Relationship marketing leverages the hardwired human propensity to embrace reciprocity principles</a:t>
            </a:r>
          </a:p>
        </p:txBody>
      </p:sp>
      <p:sp>
        <p:nvSpPr>
          <p:cNvPr id="5" name="Titel 4"/>
          <p:cNvSpPr>
            <a:spLocks noGrp="1"/>
          </p:cNvSpPr>
          <p:nvPr>
            <p:ph type="title"/>
          </p:nvPr>
        </p:nvSpPr>
        <p:spPr/>
        <p:txBody>
          <a:bodyPr/>
          <a:lstStyle/>
          <a:p>
            <a:r>
              <a:rPr lang="en-US" dirty="0" smtClean="0"/>
              <a:t>Using Relationship Marketing to Succeed in the Digital Age</a:t>
            </a:r>
            <a:endParaRPr lang="en-US" dirty="0"/>
          </a:p>
        </p:txBody>
      </p:sp>
    </p:spTree>
    <p:extLst>
      <p:ext uri="{BB962C8B-B14F-4D97-AF65-F5344CB8AC3E}">
        <p14:creationId xmlns:p14="http://schemas.microsoft.com/office/powerpoint/2010/main" val="382055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15</a:t>
            </a:fld>
            <a:endParaRPr lang="de-DE"/>
          </a:p>
        </p:txBody>
      </p:sp>
      <p:sp>
        <p:nvSpPr>
          <p:cNvPr id="4" name="Inhaltsplatzhalter 3"/>
          <p:cNvSpPr>
            <a:spLocks noGrp="1"/>
          </p:cNvSpPr>
          <p:nvPr>
            <p:ph sz="quarter" idx="13"/>
          </p:nvPr>
        </p:nvSpPr>
        <p:spPr/>
        <p:txBody>
          <a:bodyPr>
            <a:normAutofit/>
          </a:bodyPr>
          <a:lstStyle/>
          <a:p>
            <a:r>
              <a:rPr lang="en-US" dirty="0"/>
              <a:t>Relationships represent a source of sustainable competitive </a:t>
            </a:r>
            <a:r>
              <a:rPr lang="en-US" dirty="0" smtClean="0"/>
              <a:t>advantages for </a:t>
            </a:r>
            <a:r>
              <a:rPr lang="en-US" dirty="0"/>
              <a:t>firms, along with brands and </a:t>
            </a:r>
            <a:r>
              <a:rPr lang="en-US" dirty="0" smtClean="0"/>
              <a:t>offerings</a:t>
            </a:r>
          </a:p>
          <a:p>
            <a:r>
              <a:rPr lang="en-US" dirty="0" smtClean="0"/>
              <a:t>The </a:t>
            </a:r>
            <a:r>
              <a:rPr lang="en-US" dirty="0"/>
              <a:t>shift toward service economies and advancements of the </a:t>
            </a:r>
            <a:r>
              <a:rPr lang="en-US" dirty="0" smtClean="0"/>
              <a:t>digital age </a:t>
            </a:r>
            <a:r>
              <a:rPr lang="en-US" dirty="0"/>
              <a:t>have highlighted the importance of </a:t>
            </a:r>
            <a:r>
              <a:rPr lang="en-US" dirty="0" smtClean="0"/>
              <a:t>relationship-based sustainable competitive advantages</a:t>
            </a:r>
          </a:p>
          <a:p>
            <a:r>
              <a:rPr lang="en-US" dirty="0" smtClean="0"/>
              <a:t>Relationship </a:t>
            </a:r>
            <a:r>
              <a:rPr lang="en-US" dirty="0"/>
              <a:t>marketing is “the process of identifying, </a:t>
            </a:r>
            <a:r>
              <a:rPr lang="en-US" dirty="0" smtClean="0"/>
              <a:t>developing, maintaining</a:t>
            </a:r>
            <a:r>
              <a:rPr lang="en-US" dirty="0"/>
              <a:t>, and terminating relational exchanges, with the </a:t>
            </a:r>
            <a:r>
              <a:rPr lang="en-US" dirty="0" smtClean="0"/>
              <a:t>purpose of </a:t>
            </a:r>
            <a:r>
              <a:rPr lang="en-US" dirty="0"/>
              <a:t>enhancing </a:t>
            </a:r>
            <a:r>
              <a:rPr lang="en-US" dirty="0" smtClean="0"/>
              <a:t>performance”</a:t>
            </a:r>
          </a:p>
          <a:p>
            <a:r>
              <a:rPr lang="en-US" dirty="0" smtClean="0"/>
              <a:t>Relationship </a:t>
            </a:r>
            <a:r>
              <a:rPr lang="en-US" dirty="0"/>
              <a:t>marketing focuses on customers and exhibits a </a:t>
            </a:r>
            <a:r>
              <a:rPr lang="en-US" dirty="0" smtClean="0"/>
              <a:t>long-term, relational </a:t>
            </a:r>
            <a:r>
              <a:rPr lang="en-US" dirty="0"/>
              <a:t>orientation, unlike branding strategies that </a:t>
            </a:r>
            <a:r>
              <a:rPr lang="en-US" dirty="0" smtClean="0"/>
              <a:t>focus on </a:t>
            </a:r>
            <a:r>
              <a:rPr lang="en-US" dirty="0"/>
              <a:t>brands or promotional marketing strategies that feature a </a:t>
            </a:r>
            <a:r>
              <a:rPr lang="en-US" dirty="0" smtClean="0"/>
              <a:t>short-term, transactional orientation</a:t>
            </a:r>
          </a:p>
          <a:p>
            <a:r>
              <a:rPr lang="en-US" dirty="0" smtClean="0"/>
              <a:t>The </a:t>
            </a:r>
            <a:r>
              <a:rPr lang="en-US" dirty="0"/>
              <a:t>terminology associated with relationship </a:t>
            </a:r>
            <a:r>
              <a:rPr lang="en-US" dirty="0" smtClean="0"/>
              <a:t>marketing—customer loyalty</a:t>
            </a:r>
            <a:r>
              <a:rPr lang="en-US" dirty="0"/>
              <a:t>, customer relationship management, loyalty programs, </a:t>
            </a:r>
            <a:r>
              <a:rPr lang="en-US" dirty="0" smtClean="0"/>
              <a:t>customer </a:t>
            </a:r>
            <a:r>
              <a:rPr lang="en-US" dirty="0"/>
              <a:t>centricity, customer engagement, and customer </a:t>
            </a:r>
            <a:r>
              <a:rPr lang="en-US" dirty="0" smtClean="0"/>
              <a:t>experience—marks major </a:t>
            </a:r>
            <a:r>
              <a:rPr lang="en-US" dirty="0"/>
              <a:t>developments in the </a:t>
            </a:r>
            <a:r>
              <a:rPr lang="en-US" dirty="0" smtClean="0"/>
              <a:t>field</a:t>
            </a:r>
          </a:p>
        </p:txBody>
      </p:sp>
      <p:sp>
        <p:nvSpPr>
          <p:cNvPr id="5" name="Titel 4"/>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400724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16</a:t>
            </a:fld>
            <a:endParaRPr lang="de-DE"/>
          </a:p>
        </p:txBody>
      </p:sp>
      <p:sp>
        <p:nvSpPr>
          <p:cNvPr id="4" name="Inhaltsplatzhalter 3"/>
          <p:cNvSpPr>
            <a:spLocks noGrp="1"/>
          </p:cNvSpPr>
          <p:nvPr>
            <p:ph sz="quarter" idx="13"/>
          </p:nvPr>
        </p:nvSpPr>
        <p:spPr/>
        <p:txBody>
          <a:bodyPr>
            <a:normAutofit/>
          </a:bodyPr>
          <a:lstStyle/>
          <a:p>
            <a:r>
              <a:rPr lang="en-US" dirty="0" smtClean="0"/>
              <a:t>A confluence of global trends foster the need for relationships: transitions to service-based economies, faster product commoditization, increased worldwide competition, emerging markets, aging populations, advertising saturation, and the digital age (mega-trend)</a:t>
            </a:r>
          </a:p>
          <a:p>
            <a:r>
              <a:rPr lang="en-US" dirty="0" smtClean="0"/>
              <a:t>The digital age thus far consists of four major steps: Web 1.0 (World Wide Web, e-commerce), Web 2.0 (social media), Web 3.0 (smartphones, mobile apps, Internet of Things, big data), and Web 4.0 (artificial intelligence, augmented reality)</a:t>
            </a:r>
          </a:p>
          <a:p>
            <a:r>
              <a:rPr lang="en-US" dirty="0" smtClean="0"/>
              <a:t>Compared with relationships in the </a:t>
            </a:r>
            <a:r>
              <a:rPr lang="en-US" dirty="0" err="1" smtClean="0"/>
              <a:t>predigital</a:t>
            </a:r>
            <a:r>
              <a:rPr lang="en-US" dirty="0" smtClean="0"/>
              <a:t> age, customer–seller relationships in the digital age feature geographically distant relational partners, </a:t>
            </a:r>
            <a:r>
              <a:rPr lang="en-US" dirty="0" err="1" smtClean="0"/>
              <a:t>omnichannel</a:t>
            </a:r>
            <a:r>
              <a:rPr lang="en-US" dirty="0" smtClean="0"/>
              <a:t> interactions, a lack of time constraints, competition due to many alternatives, a high degree of anonymity, and a data-rich environment</a:t>
            </a:r>
          </a:p>
          <a:p>
            <a:r>
              <a:rPr lang="en-US" dirty="0" smtClean="0"/>
              <a:t>Relationship marketing—which perceives customers as partners, seeks to provide customization, relies on data analysis to understand customers, provides trust signals in technology-mediated settings, and can evoke reciprocity principles—offers a particularly meaningful strategy for the digital age</a:t>
            </a:r>
            <a:endParaRPr lang="en-US" dirty="0"/>
          </a:p>
        </p:txBody>
      </p:sp>
      <p:sp>
        <p:nvSpPr>
          <p:cNvPr id="5" name="Titel 4"/>
          <p:cNvSpPr>
            <a:spLocks noGrp="1"/>
          </p:cNvSpPr>
          <p:nvPr>
            <p:ph type="title"/>
          </p:nvPr>
        </p:nvSpPr>
        <p:spPr/>
        <p:txBody>
          <a:bodyPr/>
          <a:lstStyle/>
          <a:p>
            <a:r>
              <a:rPr lang="en-US" dirty="0" smtClean="0"/>
              <a:t>Takeaways (contd.)</a:t>
            </a:r>
            <a:endParaRPr lang="en-US" dirty="0"/>
          </a:p>
        </p:txBody>
      </p:sp>
    </p:spTree>
    <p:extLst>
      <p:ext uri="{BB962C8B-B14F-4D97-AF65-F5344CB8AC3E}">
        <p14:creationId xmlns:p14="http://schemas.microsoft.com/office/powerpoint/2010/main" val="384178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17</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chemeClr val="bg1"/>
          </a:solidFill>
        </p:spPr>
        <p:txBody>
          <a:bodyPr wrap="none" rtlCol="0" anchor="ctr">
            <a:noAutofit/>
          </a:bodyPr>
          <a:lstStyle/>
          <a:p>
            <a:r>
              <a:rPr lang="en-US" dirty="0" smtClean="0">
                <a:latin typeface="Cambria" panose="02040503050406030204" pitchFamily="18" charset="0"/>
                <a:ea typeface="Cambria" panose="02040503050406030204" pitchFamily="18" charset="0"/>
              </a:rPr>
              <a:t>1	Relationship Marketing and the Digital Age</a:t>
            </a:r>
            <a:endParaRPr lang="en-US" dirty="0">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solidFill>
            <a:srgbClr val="0BC1E5"/>
          </a:solidFill>
        </p:spPr>
        <p:txBody>
          <a:bodyPr wrap="none" rtlCol="0" anchor="ctr">
            <a:noAutofit/>
          </a:bodyPr>
          <a:lstStyle/>
          <a:p>
            <a:r>
              <a:rPr lang="en-US" dirty="0" smtClean="0">
                <a:solidFill>
                  <a:schemeClr val="bg1"/>
                </a:solidFill>
                <a:latin typeface="Cambria" panose="02040503050406030204" pitchFamily="18" charset="0"/>
                <a:ea typeface="Cambria" panose="02040503050406030204" pitchFamily="18" charset="0"/>
              </a:rPr>
              <a:t>2	Relationship Marketing Theory</a:t>
            </a:r>
            <a:endParaRPr lang="en-US" dirty="0">
              <a:solidFill>
                <a:schemeClr val="bg1"/>
              </a:solidFill>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3	Relationship Marketing Framework</a:t>
            </a:r>
            <a:endParaRPr lang="en-US" dirty="0">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4	Relationship Marketing Dynamics</a:t>
            </a:r>
            <a:endParaRPr lang="en-US" dirty="0">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5	Relationship Marketing Strategies</a:t>
            </a:r>
            <a:endParaRPr lang="en-US" dirty="0">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6	Relationship Marketing Targeting</a:t>
            </a:r>
            <a:endParaRPr lang="en-US" dirty="0">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noFill/>
        </p:spPr>
        <p:txBody>
          <a:bodyPr wrap="square" rtlCol="0" anchor="ctr">
            <a:noAutofit/>
          </a:bodyPr>
          <a:lstStyle/>
          <a:p>
            <a:r>
              <a:rPr lang="en-US" dirty="0" smtClean="0">
                <a:latin typeface="Cambria" panose="02040503050406030204" pitchFamily="18" charset="0"/>
                <a:ea typeface="Cambria" panose="02040503050406030204" pitchFamily="18" charset="0"/>
              </a:rPr>
              <a:t>7	Research and Managerial Guidelines for Relationship Marketing in the 	Digital Age</a:t>
            </a:r>
            <a:endParaRPr lang="en-US" dirty="0">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1994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18</a:t>
            </a:fld>
            <a:endParaRPr lang="de-DE" dirty="0"/>
          </a:p>
        </p:txBody>
      </p:sp>
      <p:sp>
        <p:nvSpPr>
          <p:cNvPr id="6" name="Inhaltsplatzhalter 5"/>
          <p:cNvSpPr>
            <a:spLocks noGrp="1"/>
          </p:cNvSpPr>
          <p:nvPr>
            <p:ph sz="quarter" idx="13"/>
          </p:nvPr>
        </p:nvSpPr>
        <p:spPr/>
        <p:txBody>
          <a:bodyPr/>
          <a:lstStyle/>
          <a:p>
            <a:r>
              <a:rPr lang="en-US" dirty="0" smtClean="0"/>
              <a:t>Retrace the historic development of relationship marketing theory and acknowledge the various research disciplines that have informed it from the 1950s to the 2010s</a:t>
            </a:r>
          </a:p>
          <a:p>
            <a:r>
              <a:rPr lang="en-US" dirty="0" smtClean="0"/>
              <a:t>Recognize how evolutionary psychology serves as an overarching theory to understand and explain relationship marketing phenomena</a:t>
            </a:r>
          </a:p>
          <a:p>
            <a:r>
              <a:rPr lang="en-US" dirty="0" smtClean="0"/>
              <a:t>Understand the key theoretical perspectives and constructs that inform interpersonal, </a:t>
            </a:r>
            <a:r>
              <a:rPr lang="en-US" dirty="0" err="1" smtClean="0"/>
              <a:t>interfirm</a:t>
            </a:r>
            <a:r>
              <a:rPr lang="en-US" dirty="0" smtClean="0"/>
              <a:t>, and online customer–company relationships</a:t>
            </a:r>
          </a:p>
          <a:p>
            <a:r>
              <a:rPr lang="en-US" dirty="0" smtClean="0"/>
              <a:t>Build an integrative, comprehensive theoretical framework of relationship marketing by synthesizing key theories and constructs</a:t>
            </a:r>
            <a:endParaRPr lang="en-US" dirty="0"/>
          </a:p>
        </p:txBody>
      </p:sp>
      <p:sp>
        <p:nvSpPr>
          <p:cNvPr id="5" name="Titel 4"/>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389144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19</a:t>
            </a:fld>
            <a:endParaRPr lang="de-DE"/>
          </a:p>
        </p:txBody>
      </p:sp>
      <p:sp>
        <p:nvSpPr>
          <p:cNvPr id="4" name="Inhaltsplatzhalter 3"/>
          <p:cNvSpPr>
            <a:spLocks noGrp="1"/>
          </p:cNvSpPr>
          <p:nvPr>
            <p:ph sz="quarter" idx="13"/>
          </p:nvPr>
        </p:nvSpPr>
        <p:spPr/>
        <p:txBody>
          <a:bodyPr/>
          <a:lstStyle/>
          <a:p>
            <a:r>
              <a:rPr lang="en-US" dirty="0" smtClean="0"/>
              <a:t>Many different disciplines have studied the impact of relationships on human behavior</a:t>
            </a:r>
          </a:p>
          <a:p>
            <a:r>
              <a:rPr lang="en-US" dirty="0" smtClean="0"/>
              <a:t>Many of these different disciplines take central positions in the development of relationship marketing theory that evolved from the 1950s until today</a:t>
            </a:r>
          </a:p>
          <a:p>
            <a:r>
              <a:rPr lang="en-US" dirty="0" smtClean="0"/>
              <a:t>Evolutionary psychology represents a rich, overarching theoretical framework to understand the mechanics of marketing relationships</a:t>
            </a:r>
          </a:p>
          <a:p>
            <a:r>
              <a:rPr lang="en-US" dirty="0" smtClean="0"/>
              <a:t>Three key types of customer–company relationships:</a:t>
            </a:r>
          </a:p>
          <a:p>
            <a:pPr lvl="1"/>
            <a:r>
              <a:rPr lang="en-US" dirty="0" smtClean="0"/>
              <a:t>Interpersonal relationships (B2C or B2B)</a:t>
            </a:r>
          </a:p>
          <a:p>
            <a:pPr lvl="1"/>
            <a:r>
              <a:rPr lang="en-US" dirty="0" err="1" smtClean="0"/>
              <a:t>Interfirm</a:t>
            </a:r>
            <a:r>
              <a:rPr lang="en-US" dirty="0" smtClean="0"/>
              <a:t> relationships (B2B)</a:t>
            </a:r>
          </a:p>
          <a:p>
            <a:pPr lvl="1"/>
            <a:r>
              <a:rPr lang="en-US" dirty="0" smtClean="0"/>
              <a:t>Online relationships (B2C or B2B)</a:t>
            </a:r>
          </a:p>
        </p:txBody>
      </p:sp>
      <p:sp>
        <p:nvSpPr>
          <p:cNvPr id="5" name="Titel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8676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chemeClr val="bg1"/>
          </a:solidFill>
        </p:spPr>
        <p:txBody>
          <a:bodyPr wrap="none" rtlCol="0" anchor="ctr">
            <a:noAutofit/>
          </a:bodyPr>
          <a:lstStyle/>
          <a:p>
            <a:r>
              <a:rPr lang="en-US" dirty="0" smtClean="0">
                <a:latin typeface="Cambria" panose="02040503050406030204" pitchFamily="18" charset="0"/>
                <a:ea typeface="Cambria" panose="02040503050406030204" pitchFamily="18" charset="0"/>
              </a:rPr>
              <a:t>1	Relationship Marketing and the Digital Age</a:t>
            </a:r>
            <a:endParaRPr lang="en-US" dirty="0">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2	Relationship Marketing Theory</a:t>
            </a:r>
            <a:endParaRPr lang="en-US" dirty="0">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3	Relationship Marketing Framework</a:t>
            </a:r>
            <a:endParaRPr lang="en-US" dirty="0">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4	Relationship Marketing Dynamics</a:t>
            </a:r>
            <a:endParaRPr lang="en-US" dirty="0">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5	Relationship Marketing Strategies</a:t>
            </a:r>
            <a:endParaRPr lang="en-US" dirty="0">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6	Relationship Marketing Targeting</a:t>
            </a:r>
            <a:endParaRPr lang="en-US" dirty="0">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noFill/>
        </p:spPr>
        <p:txBody>
          <a:bodyPr wrap="square" rtlCol="0" anchor="ctr">
            <a:noAutofit/>
          </a:bodyPr>
          <a:lstStyle/>
          <a:p>
            <a:r>
              <a:rPr lang="en-US" dirty="0" smtClean="0">
                <a:latin typeface="Cambria" panose="02040503050406030204" pitchFamily="18" charset="0"/>
                <a:ea typeface="Cambria" panose="02040503050406030204" pitchFamily="18" charset="0"/>
              </a:rPr>
              <a:t>7	Research and Managerial Guidelines for Relationship Marketing in the 	Digital Age</a:t>
            </a:r>
            <a:endParaRPr lang="en-US" dirty="0">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438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20</a:t>
            </a:fld>
            <a:endParaRPr lang="de-DE"/>
          </a:p>
        </p:txBody>
      </p:sp>
      <p:sp>
        <p:nvSpPr>
          <p:cNvPr id="5" name="Titel 4"/>
          <p:cNvSpPr>
            <a:spLocks noGrp="1"/>
          </p:cNvSpPr>
          <p:nvPr>
            <p:ph type="title"/>
          </p:nvPr>
        </p:nvSpPr>
        <p:spPr/>
        <p:txBody>
          <a:bodyPr/>
          <a:lstStyle/>
          <a:p>
            <a:r>
              <a:rPr lang="en-US" dirty="0" smtClean="0"/>
              <a:t>Overview of the Evolution of Relationship Marketing Theory</a:t>
            </a:r>
            <a:endParaRPr lang="en-US" dirty="0"/>
          </a:p>
        </p:txBody>
      </p:sp>
      <p:grpSp>
        <p:nvGrpSpPr>
          <p:cNvPr id="39" name="Gruppieren 38"/>
          <p:cNvGrpSpPr/>
          <p:nvPr/>
        </p:nvGrpSpPr>
        <p:grpSpPr>
          <a:xfrm>
            <a:off x="77419" y="1016138"/>
            <a:ext cx="8746560" cy="4228560"/>
            <a:chOff x="180000" y="1314000"/>
            <a:chExt cx="8746560" cy="4228560"/>
          </a:xfrm>
        </p:grpSpPr>
        <p:sp>
          <p:nvSpPr>
            <p:cNvPr id="6" name="CustomShape 4"/>
            <p:cNvSpPr/>
            <p:nvPr/>
          </p:nvSpPr>
          <p:spPr>
            <a:xfrm flipV="1">
              <a:off x="1368000" y="1582560"/>
              <a:ext cx="360" cy="35985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7" name="CustomShape 5"/>
            <p:cNvSpPr/>
            <p:nvPr/>
          </p:nvSpPr>
          <p:spPr>
            <a:xfrm>
              <a:off x="1368000" y="5184000"/>
              <a:ext cx="755856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8" name="CustomShape 6"/>
            <p:cNvSpPr/>
            <p:nvPr/>
          </p:nvSpPr>
          <p:spPr>
            <a:xfrm>
              <a:off x="1368000" y="5184000"/>
              <a:ext cx="107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1950s</a:t>
              </a:r>
              <a:endParaRPr lang="en-US" sz="1200" b="0" strike="noStrike" spc="-1" dirty="0">
                <a:solidFill>
                  <a:srgbClr val="000000"/>
                </a:solidFill>
                <a:uFill>
                  <a:solidFill>
                    <a:srgbClr val="FFFFFF"/>
                  </a:solidFill>
                </a:uFill>
                <a:latin typeface="Arial"/>
              </a:endParaRPr>
            </a:p>
          </p:txBody>
        </p:sp>
        <p:sp>
          <p:nvSpPr>
            <p:cNvPr id="9" name="CustomShape 7"/>
            <p:cNvSpPr/>
            <p:nvPr/>
          </p:nvSpPr>
          <p:spPr>
            <a:xfrm>
              <a:off x="3528000" y="5184000"/>
              <a:ext cx="107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1970s</a:t>
              </a:r>
              <a:endParaRPr lang="en-US" sz="1200" b="0" strike="noStrike" spc="-1" dirty="0">
                <a:solidFill>
                  <a:srgbClr val="000000"/>
                </a:solidFill>
                <a:uFill>
                  <a:solidFill>
                    <a:srgbClr val="FFFFFF"/>
                  </a:solidFill>
                </a:uFill>
                <a:latin typeface="Arial"/>
              </a:endParaRPr>
            </a:p>
          </p:txBody>
        </p:sp>
        <p:sp>
          <p:nvSpPr>
            <p:cNvPr id="10" name="CustomShape 8"/>
            <p:cNvSpPr/>
            <p:nvPr/>
          </p:nvSpPr>
          <p:spPr>
            <a:xfrm>
              <a:off x="6768000" y="5184000"/>
              <a:ext cx="107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2000s</a:t>
              </a:r>
              <a:endParaRPr lang="en-US" sz="1200" b="0" strike="noStrike" spc="-1" dirty="0">
                <a:solidFill>
                  <a:srgbClr val="000000"/>
                </a:solidFill>
                <a:uFill>
                  <a:solidFill>
                    <a:srgbClr val="FFFFFF"/>
                  </a:solidFill>
                </a:uFill>
                <a:latin typeface="Arial"/>
              </a:endParaRPr>
            </a:p>
          </p:txBody>
        </p:sp>
        <p:sp>
          <p:nvSpPr>
            <p:cNvPr id="11" name="CustomShape 9"/>
            <p:cNvSpPr/>
            <p:nvPr/>
          </p:nvSpPr>
          <p:spPr>
            <a:xfrm>
              <a:off x="4608000" y="5184000"/>
              <a:ext cx="107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1980s</a:t>
              </a:r>
              <a:endParaRPr lang="en-US" sz="1200" b="0" strike="noStrike" spc="-1" dirty="0">
                <a:solidFill>
                  <a:srgbClr val="000000"/>
                </a:solidFill>
                <a:uFill>
                  <a:solidFill>
                    <a:srgbClr val="FFFFFF"/>
                  </a:solidFill>
                </a:uFill>
                <a:latin typeface="Arial"/>
              </a:endParaRPr>
            </a:p>
          </p:txBody>
        </p:sp>
        <p:sp>
          <p:nvSpPr>
            <p:cNvPr id="12" name="CustomShape 10"/>
            <p:cNvSpPr/>
            <p:nvPr/>
          </p:nvSpPr>
          <p:spPr>
            <a:xfrm>
              <a:off x="5688000" y="5184000"/>
              <a:ext cx="107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1990s</a:t>
              </a:r>
              <a:endParaRPr lang="en-US" sz="1200" b="0" strike="noStrike" spc="-1" dirty="0">
                <a:solidFill>
                  <a:srgbClr val="000000"/>
                </a:solidFill>
                <a:uFill>
                  <a:solidFill>
                    <a:srgbClr val="FFFFFF"/>
                  </a:solidFill>
                </a:uFill>
                <a:latin typeface="Arial"/>
              </a:endParaRPr>
            </a:p>
          </p:txBody>
        </p:sp>
        <p:sp>
          <p:nvSpPr>
            <p:cNvPr id="13" name="CustomShape 11"/>
            <p:cNvSpPr/>
            <p:nvPr/>
          </p:nvSpPr>
          <p:spPr>
            <a:xfrm>
              <a:off x="7848000" y="5184000"/>
              <a:ext cx="107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2010s</a:t>
              </a:r>
              <a:endParaRPr lang="en-US" sz="1200" b="0" strike="noStrike" spc="-1" dirty="0">
                <a:solidFill>
                  <a:srgbClr val="000000"/>
                </a:solidFill>
                <a:uFill>
                  <a:solidFill>
                    <a:srgbClr val="FFFFFF"/>
                  </a:solidFill>
                </a:uFill>
                <a:latin typeface="Arial"/>
              </a:endParaRPr>
            </a:p>
          </p:txBody>
        </p:sp>
        <p:sp>
          <p:nvSpPr>
            <p:cNvPr id="14" name="CustomShape 12"/>
            <p:cNvSpPr/>
            <p:nvPr/>
          </p:nvSpPr>
          <p:spPr>
            <a:xfrm>
              <a:off x="2448000" y="5184000"/>
              <a:ext cx="107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1960s</a:t>
              </a:r>
              <a:endParaRPr lang="en-US" sz="1200" b="0" strike="noStrike" spc="-1" dirty="0">
                <a:solidFill>
                  <a:srgbClr val="000000"/>
                </a:solidFill>
                <a:uFill>
                  <a:solidFill>
                    <a:srgbClr val="FFFFFF"/>
                  </a:solidFill>
                </a:uFill>
                <a:latin typeface="Arial"/>
              </a:endParaRPr>
            </a:p>
          </p:txBody>
        </p:sp>
        <p:sp>
          <p:nvSpPr>
            <p:cNvPr id="15" name="CustomShape 13"/>
            <p:cNvSpPr/>
            <p:nvPr/>
          </p:nvSpPr>
          <p:spPr>
            <a:xfrm flipV="1">
              <a:off x="2448000" y="5092560"/>
              <a:ext cx="360" cy="1785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16" name="CustomShape 14"/>
            <p:cNvSpPr/>
            <p:nvPr/>
          </p:nvSpPr>
          <p:spPr>
            <a:xfrm flipV="1">
              <a:off x="3528000" y="5092560"/>
              <a:ext cx="360" cy="1785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17" name="CustomShape 15"/>
            <p:cNvSpPr/>
            <p:nvPr/>
          </p:nvSpPr>
          <p:spPr>
            <a:xfrm flipV="1">
              <a:off x="4608000" y="5092560"/>
              <a:ext cx="360" cy="1785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18" name="CustomShape 16"/>
            <p:cNvSpPr/>
            <p:nvPr/>
          </p:nvSpPr>
          <p:spPr>
            <a:xfrm flipV="1">
              <a:off x="5688000" y="5092560"/>
              <a:ext cx="360" cy="1785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19" name="CustomShape 17"/>
            <p:cNvSpPr/>
            <p:nvPr/>
          </p:nvSpPr>
          <p:spPr>
            <a:xfrm flipV="1">
              <a:off x="6768000" y="5092560"/>
              <a:ext cx="360" cy="1785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20" name="CustomShape 18"/>
            <p:cNvSpPr/>
            <p:nvPr/>
          </p:nvSpPr>
          <p:spPr>
            <a:xfrm flipV="1">
              <a:off x="7848000" y="5092560"/>
              <a:ext cx="360" cy="1785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21" name="CustomShape 19"/>
            <p:cNvSpPr/>
            <p:nvPr/>
          </p:nvSpPr>
          <p:spPr>
            <a:xfrm>
              <a:off x="180000" y="4914000"/>
              <a:ext cx="1078560" cy="53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r>
                <a:rPr lang="en-US" sz="1200" b="1" strike="noStrike" spc="-1" dirty="0" smtClean="0">
                  <a:solidFill>
                    <a:srgbClr val="000000"/>
                  </a:solidFill>
                  <a:uFill>
                    <a:solidFill>
                      <a:srgbClr val="FFFFFF"/>
                    </a:solidFill>
                  </a:uFill>
                  <a:latin typeface="Cambria"/>
                  <a:ea typeface="DejaVu Sans"/>
                </a:rPr>
                <a:t>Macro-Level</a:t>
              </a:r>
              <a:endParaRPr lang="en-US" sz="1200" b="0" strike="noStrike" spc="-1" dirty="0" smtClean="0">
                <a:solidFill>
                  <a:srgbClr val="000000"/>
                </a:solidFill>
                <a:uFill>
                  <a:solidFill>
                    <a:srgbClr val="FFFFFF"/>
                  </a:solidFill>
                </a:uFill>
                <a:latin typeface="Arial"/>
              </a:endParaRPr>
            </a:p>
            <a:p>
              <a:pPr algn="r">
                <a:lnSpc>
                  <a:spcPct val="100000"/>
                </a:lnSpc>
              </a:pPr>
              <a:r>
                <a:rPr lang="en-US" sz="1200" b="1" strike="noStrike" spc="-1" dirty="0" smtClean="0">
                  <a:solidFill>
                    <a:srgbClr val="000000"/>
                  </a:solidFill>
                  <a:uFill>
                    <a:solidFill>
                      <a:srgbClr val="FFFFFF"/>
                    </a:solidFill>
                  </a:uFill>
                  <a:latin typeface="Cambria"/>
                  <a:ea typeface="DejaVu Sans"/>
                </a:rPr>
                <a:t>Theories</a:t>
              </a:r>
              <a:endParaRPr lang="en-US" sz="1200" b="0" strike="noStrike" spc="-1" dirty="0">
                <a:solidFill>
                  <a:srgbClr val="000000"/>
                </a:solidFill>
                <a:uFill>
                  <a:solidFill>
                    <a:srgbClr val="FFFFFF"/>
                  </a:solidFill>
                </a:uFill>
                <a:latin typeface="Arial"/>
              </a:endParaRPr>
            </a:p>
          </p:txBody>
        </p:sp>
        <p:sp>
          <p:nvSpPr>
            <p:cNvPr id="22" name="CustomShape 20"/>
            <p:cNvSpPr/>
            <p:nvPr/>
          </p:nvSpPr>
          <p:spPr>
            <a:xfrm>
              <a:off x="180000" y="1314000"/>
              <a:ext cx="1078560" cy="53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r>
                <a:rPr lang="en-US" sz="1200" b="1" strike="noStrike" spc="-1" dirty="0" smtClean="0">
                  <a:solidFill>
                    <a:srgbClr val="000000"/>
                  </a:solidFill>
                  <a:uFill>
                    <a:solidFill>
                      <a:srgbClr val="FFFFFF"/>
                    </a:solidFill>
                  </a:uFill>
                  <a:latin typeface="Cambria"/>
                  <a:ea typeface="DejaVu Sans"/>
                </a:rPr>
                <a:t>Micro-Level</a:t>
              </a:r>
              <a:endParaRPr lang="en-US" sz="1200" b="0" strike="noStrike" spc="-1" dirty="0" smtClean="0">
                <a:solidFill>
                  <a:srgbClr val="000000"/>
                </a:solidFill>
                <a:uFill>
                  <a:solidFill>
                    <a:srgbClr val="FFFFFF"/>
                  </a:solidFill>
                </a:uFill>
                <a:latin typeface="Arial"/>
              </a:endParaRPr>
            </a:p>
            <a:p>
              <a:pPr algn="r">
                <a:lnSpc>
                  <a:spcPct val="100000"/>
                </a:lnSpc>
              </a:pPr>
              <a:r>
                <a:rPr lang="en-US" sz="1200" b="1" strike="noStrike" spc="-1" dirty="0" smtClean="0">
                  <a:solidFill>
                    <a:srgbClr val="000000"/>
                  </a:solidFill>
                  <a:uFill>
                    <a:solidFill>
                      <a:srgbClr val="FFFFFF"/>
                    </a:solidFill>
                  </a:uFill>
                  <a:latin typeface="Cambria"/>
                  <a:ea typeface="DejaVu Sans"/>
                </a:rPr>
                <a:t>Theories</a:t>
              </a:r>
              <a:endParaRPr lang="en-US" sz="1200" b="0" strike="noStrike" spc="-1" dirty="0">
                <a:solidFill>
                  <a:srgbClr val="000000"/>
                </a:solidFill>
                <a:uFill>
                  <a:solidFill>
                    <a:srgbClr val="FFFFFF"/>
                  </a:solidFill>
                </a:uFill>
                <a:latin typeface="Arial"/>
              </a:endParaRPr>
            </a:p>
          </p:txBody>
        </p:sp>
        <p:sp>
          <p:nvSpPr>
            <p:cNvPr id="23" name="CustomShape 21"/>
            <p:cNvSpPr/>
            <p:nvPr/>
          </p:nvSpPr>
          <p:spPr>
            <a:xfrm>
              <a:off x="1403640" y="4356000"/>
              <a:ext cx="1006560" cy="718560"/>
            </a:xfrm>
            <a:prstGeom prst="roundRect">
              <a:avLst>
                <a:gd name="adj" fmla="val 0"/>
              </a:avLst>
            </a:prstGeom>
            <a:solidFill>
              <a:srgbClr val="333333"/>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FFFFFF"/>
                  </a:solidFill>
                  <a:uFill>
                    <a:solidFill>
                      <a:srgbClr val="FFFFFF"/>
                    </a:solidFill>
                  </a:uFill>
                  <a:latin typeface="Cambria"/>
                  <a:ea typeface="DejaVu Sans"/>
                </a:rPr>
                <a:t>Institutional economics</a:t>
              </a:r>
              <a:endParaRPr lang="en-US" sz="1000" b="0" strike="noStrike" spc="-1" dirty="0">
                <a:solidFill>
                  <a:srgbClr val="000000"/>
                </a:solidFill>
                <a:uFill>
                  <a:solidFill>
                    <a:srgbClr val="FFFFFF"/>
                  </a:solidFill>
                </a:uFill>
                <a:latin typeface="Arial"/>
              </a:endParaRPr>
            </a:p>
          </p:txBody>
        </p:sp>
        <p:sp>
          <p:nvSpPr>
            <p:cNvPr id="24" name="CustomShape 22"/>
            <p:cNvSpPr/>
            <p:nvPr/>
          </p:nvSpPr>
          <p:spPr>
            <a:xfrm>
              <a:off x="3563640" y="3022920"/>
              <a:ext cx="1006560" cy="718560"/>
            </a:xfrm>
            <a:prstGeom prst="roundRect">
              <a:avLst>
                <a:gd name="adj" fmla="val 0"/>
              </a:avLst>
            </a:prstGeom>
            <a:solidFill>
              <a:srgbClr val="B2B2B2"/>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Exchange theory</a:t>
              </a:r>
              <a:endParaRPr lang="en-US" sz="1000" b="0" strike="noStrike" spc="-1" dirty="0">
                <a:solidFill>
                  <a:srgbClr val="000000"/>
                </a:solidFill>
                <a:uFill>
                  <a:solidFill>
                    <a:srgbClr val="FFFFFF"/>
                  </a:solidFill>
                </a:uFill>
                <a:latin typeface="Arial"/>
              </a:endParaRPr>
            </a:p>
          </p:txBody>
        </p:sp>
        <p:sp>
          <p:nvSpPr>
            <p:cNvPr id="25" name="CustomShape 23"/>
            <p:cNvSpPr/>
            <p:nvPr/>
          </p:nvSpPr>
          <p:spPr>
            <a:xfrm>
              <a:off x="2483640" y="3022920"/>
              <a:ext cx="1006560" cy="718560"/>
            </a:xfrm>
            <a:prstGeom prst="roundRect">
              <a:avLst>
                <a:gd name="adj" fmla="val 0"/>
              </a:avLst>
            </a:prstGeom>
            <a:solidFill>
              <a:srgbClr val="B2B2B2"/>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Power-dependence framework</a:t>
              </a:r>
              <a:endParaRPr lang="en-US" sz="1000" b="0" strike="noStrike" spc="-1" dirty="0">
                <a:solidFill>
                  <a:srgbClr val="000000"/>
                </a:solidFill>
                <a:uFill>
                  <a:solidFill>
                    <a:srgbClr val="FFFFFF"/>
                  </a:solidFill>
                </a:uFill>
                <a:latin typeface="Arial"/>
              </a:endParaRPr>
            </a:p>
          </p:txBody>
        </p:sp>
        <p:sp>
          <p:nvSpPr>
            <p:cNvPr id="26" name="CustomShape 24"/>
            <p:cNvSpPr/>
            <p:nvPr/>
          </p:nvSpPr>
          <p:spPr>
            <a:xfrm>
              <a:off x="5723640" y="3022920"/>
              <a:ext cx="1006560" cy="718560"/>
            </a:xfrm>
            <a:prstGeom prst="roundRect">
              <a:avLst>
                <a:gd name="adj" fmla="val 0"/>
              </a:avLst>
            </a:prstGeom>
            <a:solidFill>
              <a:srgbClr val="B2B2B2"/>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Commitment-trust theory of relationship marketing</a:t>
              </a:r>
              <a:endParaRPr lang="en-US" sz="1000" b="0" strike="noStrike" spc="-1" dirty="0">
                <a:solidFill>
                  <a:srgbClr val="000000"/>
                </a:solidFill>
                <a:uFill>
                  <a:solidFill>
                    <a:srgbClr val="FFFFFF"/>
                  </a:solidFill>
                </a:uFill>
                <a:latin typeface="Arial"/>
              </a:endParaRPr>
            </a:p>
          </p:txBody>
        </p:sp>
        <p:sp>
          <p:nvSpPr>
            <p:cNvPr id="27" name="CustomShape 25"/>
            <p:cNvSpPr/>
            <p:nvPr/>
          </p:nvSpPr>
          <p:spPr>
            <a:xfrm>
              <a:off x="5723640" y="4356000"/>
              <a:ext cx="1006560" cy="718560"/>
            </a:xfrm>
            <a:prstGeom prst="roundRect">
              <a:avLst>
                <a:gd name="adj" fmla="val 0"/>
              </a:avLst>
            </a:prstGeom>
            <a:solidFill>
              <a:srgbClr val="333333"/>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FFFFFF"/>
                  </a:solidFill>
                  <a:uFill>
                    <a:solidFill>
                      <a:srgbClr val="FFFFFF"/>
                    </a:solidFill>
                  </a:uFill>
                  <a:latin typeface="Cambria"/>
                  <a:ea typeface="DejaVu Sans"/>
                </a:rPr>
                <a:t>Transaction cost economics</a:t>
              </a:r>
              <a:endParaRPr lang="en-US" sz="1000" b="0" strike="noStrike" spc="-1" dirty="0">
                <a:solidFill>
                  <a:srgbClr val="000000"/>
                </a:solidFill>
                <a:uFill>
                  <a:solidFill>
                    <a:srgbClr val="FFFFFF"/>
                  </a:solidFill>
                </a:uFill>
                <a:latin typeface="Arial"/>
              </a:endParaRPr>
            </a:p>
          </p:txBody>
        </p:sp>
        <p:sp>
          <p:nvSpPr>
            <p:cNvPr id="28" name="CustomShape 26"/>
            <p:cNvSpPr/>
            <p:nvPr/>
          </p:nvSpPr>
          <p:spPr>
            <a:xfrm>
              <a:off x="4643640" y="2628000"/>
              <a:ext cx="1006560" cy="71856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Relational exchange theory</a:t>
              </a:r>
              <a:endParaRPr lang="en-US" sz="1000" b="0" strike="noStrike" spc="-1" dirty="0">
                <a:solidFill>
                  <a:srgbClr val="000000"/>
                </a:solidFill>
                <a:uFill>
                  <a:solidFill>
                    <a:srgbClr val="FFFFFF"/>
                  </a:solidFill>
                </a:uFill>
                <a:latin typeface="Arial"/>
              </a:endParaRPr>
            </a:p>
          </p:txBody>
        </p:sp>
        <p:sp>
          <p:nvSpPr>
            <p:cNvPr id="29" name="CustomShape 27"/>
            <p:cNvSpPr/>
            <p:nvPr/>
          </p:nvSpPr>
          <p:spPr>
            <a:xfrm>
              <a:off x="4643640" y="3420000"/>
              <a:ext cx="1006560" cy="71856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FFFFFF"/>
                  </a:solidFill>
                  <a:uFill>
                    <a:solidFill>
                      <a:srgbClr val="FFFFFF"/>
                    </a:solidFill>
                  </a:uFill>
                  <a:latin typeface="Cambria"/>
                  <a:ea typeface="DejaVu Sans"/>
                </a:rPr>
                <a:t>Relational contract theory &amp; social exchange theory</a:t>
              </a:r>
              <a:endParaRPr lang="en-US" sz="1000" b="0" strike="noStrike" spc="-1" dirty="0">
                <a:solidFill>
                  <a:srgbClr val="000000"/>
                </a:solidFill>
                <a:uFill>
                  <a:solidFill>
                    <a:srgbClr val="FFFFFF"/>
                  </a:solidFill>
                </a:uFill>
                <a:latin typeface="Arial"/>
              </a:endParaRPr>
            </a:p>
          </p:txBody>
        </p:sp>
        <p:sp>
          <p:nvSpPr>
            <p:cNvPr id="30" name="CustomShape 28"/>
            <p:cNvSpPr/>
            <p:nvPr/>
          </p:nvSpPr>
          <p:spPr>
            <a:xfrm>
              <a:off x="6803640" y="3420000"/>
              <a:ext cx="1006560" cy="71856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FFFFFF"/>
                  </a:solidFill>
                  <a:uFill>
                    <a:solidFill>
                      <a:srgbClr val="FFFFFF"/>
                    </a:solidFill>
                  </a:uFill>
                  <a:latin typeface="Cambria"/>
                  <a:ea typeface="DejaVu Sans"/>
                </a:rPr>
                <a:t>Network theory</a:t>
              </a:r>
              <a:endParaRPr lang="en-US" sz="1000" b="0" strike="noStrike" spc="-1" dirty="0">
                <a:solidFill>
                  <a:srgbClr val="000000"/>
                </a:solidFill>
                <a:uFill>
                  <a:solidFill>
                    <a:srgbClr val="FFFFFF"/>
                  </a:solidFill>
                </a:uFill>
                <a:latin typeface="Arial"/>
              </a:endParaRPr>
            </a:p>
          </p:txBody>
        </p:sp>
        <p:sp>
          <p:nvSpPr>
            <p:cNvPr id="31" name="CustomShape 29"/>
            <p:cNvSpPr/>
            <p:nvPr/>
          </p:nvSpPr>
          <p:spPr>
            <a:xfrm>
              <a:off x="6803640" y="2628000"/>
              <a:ext cx="1006560" cy="71856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Resource-based view of interfirm relationships</a:t>
              </a:r>
              <a:endParaRPr lang="en-US" sz="1000" b="0" strike="noStrike" spc="-1" dirty="0">
                <a:solidFill>
                  <a:srgbClr val="000000"/>
                </a:solidFill>
                <a:uFill>
                  <a:solidFill>
                    <a:srgbClr val="FFFFFF"/>
                  </a:solidFill>
                </a:uFill>
                <a:latin typeface="Arial"/>
              </a:endParaRPr>
            </a:p>
          </p:txBody>
        </p:sp>
        <p:sp>
          <p:nvSpPr>
            <p:cNvPr id="32" name="CustomShape 30"/>
            <p:cNvSpPr/>
            <p:nvPr/>
          </p:nvSpPr>
          <p:spPr>
            <a:xfrm>
              <a:off x="6803640" y="1584000"/>
              <a:ext cx="1006560" cy="718560"/>
            </a:xfrm>
            <a:prstGeom prst="roundRect">
              <a:avLst>
                <a:gd name="adj" fmla="val 0"/>
              </a:avLst>
            </a:prstGeom>
            <a:solidFill>
              <a:srgbClr val="EEEEEE">
                <a:alpha val="35000"/>
              </a:srgbClr>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Evolutionary psychology</a:t>
              </a:r>
              <a:endParaRPr lang="en-US" sz="1000" b="0" strike="noStrike" spc="-1" dirty="0">
                <a:solidFill>
                  <a:srgbClr val="000000"/>
                </a:solidFill>
                <a:uFill>
                  <a:solidFill>
                    <a:srgbClr val="FFFFFF"/>
                  </a:solidFill>
                </a:uFill>
                <a:latin typeface="Arial"/>
              </a:endParaRPr>
            </a:p>
          </p:txBody>
        </p:sp>
        <p:sp>
          <p:nvSpPr>
            <p:cNvPr id="33" name="CustomShape 31"/>
            <p:cNvSpPr/>
            <p:nvPr/>
          </p:nvSpPr>
          <p:spPr>
            <a:xfrm>
              <a:off x="7883640" y="2232000"/>
              <a:ext cx="1006560" cy="718560"/>
            </a:xfrm>
            <a:prstGeom prst="roundRect">
              <a:avLst>
                <a:gd name="adj" fmla="val 0"/>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Online relationship marketing theory</a:t>
              </a:r>
              <a:endParaRPr lang="en-US" sz="1000" b="0" strike="noStrike" spc="-1" dirty="0">
                <a:solidFill>
                  <a:srgbClr val="000000"/>
                </a:solidFill>
                <a:uFill>
                  <a:solidFill>
                    <a:srgbClr val="FFFFFF"/>
                  </a:solidFill>
                </a:uFill>
                <a:latin typeface="Arial"/>
              </a:endParaRPr>
            </a:p>
          </p:txBody>
        </p:sp>
        <p:sp>
          <p:nvSpPr>
            <p:cNvPr id="34" name="CustomShape 32"/>
            <p:cNvSpPr/>
            <p:nvPr/>
          </p:nvSpPr>
          <p:spPr>
            <a:xfrm>
              <a:off x="7883640" y="3024000"/>
              <a:ext cx="1006560" cy="718560"/>
            </a:xfrm>
            <a:prstGeom prst="roundRect">
              <a:avLst>
                <a:gd name="adj" fmla="val 0"/>
              </a:avLst>
            </a:prstGeom>
            <a:solidFill>
              <a:srgbClr val="B2B2B2"/>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Dynamic theory of relationship marketing</a:t>
              </a:r>
              <a:endParaRPr lang="en-US" sz="1000" b="0" strike="noStrike" spc="-1" dirty="0">
                <a:solidFill>
                  <a:srgbClr val="000000"/>
                </a:solidFill>
                <a:uFill>
                  <a:solidFill>
                    <a:srgbClr val="FFFFFF"/>
                  </a:solidFill>
                </a:uFill>
                <a:latin typeface="Arial"/>
              </a:endParaRPr>
            </a:p>
          </p:txBody>
        </p:sp>
        <p:sp>
          <p:nvSpPr>
            <p:cNvPr id="35" name="CustomShape 33"/>
            <p:cNvSpPr/>
            <p:nvPr/>
          </p:nvSpPr>
          <p:spPr>
            <a:xfrm>
              <a:off x="180000" y="3456000"/>
              <a:ext cx="1078560" cy="71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r>
                <a:rPr lang="en-US" sz="1200" b="0" strike="noStrike" spc="-1" dirty="0" smtClean="0">
                  <a:solidFill>
                    <a:srgbClr val="000000"/>
                  </a:solidFill>
                  <a:uFill>
                    <a:solidFill>
                      <a:srgbClr val="FFFFFF"/>
                    </a:solidFill>
                  </a:uFill>
                  <a:latin typeface="Cambria"/>
                  <a:ea typeface="DejaVu Sans"/>
                </a:rPr>
                <a:t>Sociology</a:t>
              </a:r>
              <a:endParaRPr lang="en-US" sz="1200" b="0" strike="noStrike" spc="-1" dirty="0">
                <a:solidFill>
                  <a:srgbClr val="000000"/>
                </a:solidFill>
                <a:uFill>
                  <a:solidFill>
                    <a:srgbClr val="FFFFFF"/>
                  </a:solidFill>
                </a:uFill>
                <a:latin typeface="Arial"/>
              </a:endParaRPr>
            </a:p>
          </p:txBody>
        </p:sp>
        <p:sp>
          <p:nvSpPr>
            <p:cNvPr id="36" name="CustomShape 34"/>
            <p:cNvSpPr/>
            <p:nvPr/>
          </p:nvSpPr>
          <p:spPr>
            <a:xfrm>
              <a:off x="180000" y="4356000"/>
              <a:ext cx="1078560" cy="71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r>
                <a:rPr lang="en-US" sz="1200" b="0" strike="noStrike" spc="-1" dirty="0" smtClean="0">
                  <a:solidFill>
                    <a:srgbClr val="000000"/>
                  </a:solidFill>
                  <a:uFill>
                    <a:solidFill>
                      <a:srgbClr val="FFFFFF"/>
                    </a:solidFill>
                  </a:uFill>
                  <a:latin typeface="Cambria"/>
                  <a:ea typeface="DejaVu Sans"/>
                </a:rPr>
                <a:t>Economics</a:t>
              </a:r>
              <a:endParaRPr lang="en-US" sz="1200" b="0" strike="noStrike" spc="-1" dirty="0">
                <a:solidFill>
                  <a:srgbClr val="000000"/>
                </a:solidFill>
                <a:uFill>
                  <a:solidFill>
                    <a:srgbClr val="FFFFFF"/>
                  </a:solidFill>
                </a:uFill>
                <a:latin typeface="Arial"/>
              </a:endParaRPr>
            </a:p>
          </p:txBody>
        </p:sp>
        <p:sp>
          <p:nvSpPr>
            <p:cNvPr id="37" name="CustomShape 35"/>
            <p:cNvSpPr/>
            <p:nvPr/>
          </p:nvSpPr>
          <p:spPr>
            <a:xfrm>
              <a:off x="180000" y="1584000"/>
              <a:ext cx="1078560" cy="71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r>
                <a:rPr lang="en-US" sz="1200" b="0" strike="noStrike" spc="-1" dirty="0" smtClean="0">
                  <a:solidFill>
                    <a:srgbClr val="000000"/>
                  </a:solidFill>
                  <a:uFill>
                    <a:solidFill>
                      <a:srgbClr val="FFFFFF"/>
                    </a:solidFill>
                  </a:uFill>
                  <a:latin typeface="Cambria"/>
                  <a:ea typeface="DejaVu Sans"/>
                </a:rPr>
                <a:t>Psychology</a:t>
              </a:r>
              <a:endParaRPr lang="en-US" sz="1200" b="0" strike="noStrike" spc="-1" dirty="0">
                <a:solidFill>
                  <a:srgbClr val="000000"/>
                </a:solidFill>
                <a:uFill>
                  <a:solidFill>
                    <a:srgbClr val="FFFFFF"/>
                  </a:solidFill>
                </a:uFill>
                <a:latin typeface="Arial"/>
              </a:endParaRPr>
            </a:p>
          </p:txBody>
        </p:sp>
        <p:sp>
          <p:nvSpPr>
            <p:cNvPr id="38" name="CustomShape 36"/>
            <p:cNvSpPr/>
            <p:nvPr/>
          </p:nvSpPr>
          <p:spPr>
            <a:xfrm>
              <a:off x="180000" y="2484000"/>
              <a:ext cx="1078560" cy="71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r>
                <a:rPr lang="en-US" sz="1200" b="0" strike="noStrike" spc="-1" dirty="0" smtClean="0">
                  <a:solidFill>
                    <a:srgbClr val="000000"/>
                  </a:solidFill>
                  <a:uFill>
                    <a:solidFill>
                      <a:srgbClr val="FFFFFF"/>
                    </a:solidFill>
                  </a:uFill>
                  <a:latin typeface="Cambria"/>
                  <a:ea typeface="DejaVu Sans"/>
                </a:rPr>
                <a:t>Social Psychology</a:t>
              </a:r>
              <a:endParaRPr lang="en-US" sz="1200" b="0" strike="noStrike" spc="-1" dirty="0">
                <a:solidFill>
                  <a:srgbClr val="000000"/>
                </a:solidFill>
                <a:uFill>
                  <a:solidFill>
                    <a:srgbClr val="FFFFFF"/>
                  </a:solidFill>
                </a:uFill>
                <a:latin typeface="Arial"/>
              </a:endParaRPr>
            </a:p>
          </p:txBody>
        </p:sp>
      </p:grpSp>
      <p:sp>
        <p:nvSpPr>
          <p:cNvPr id="40" name="Textfeld 39"/>
          <p:cNvSpPr txBox="1"/>
          <p:nvPr/>
        </p:nvSpPr>
        <p:spPr>
          <a:xfrm>
            <a:off x="360000" y="5400000"/>
            <a:ext cx="8424000" cy="646331"/>
          </a:xfrm>
          <a:prstGeom prst="rect">
            <a:avLst/>
          </a:prstGeom>
          <a:solidFill>
            <a:srgbClr val="0BC1E5"/>
          </a:solidFill>
          <a:ln>
            <a:noFill/>
          </a:ln>
        </p:spPr>
        <p:txBody>
          <a:bodyPr wrap="square" rtlCol="0" anchor="ctr">
            <a:spAutoFit/>
          </a:bodyPr>
          <a:lstStyle/>
          <a:p>
            <a:r>
              <a:rPr lang="en-US" dirty="0" smtClean="0">
                <a:solidFill>
                  <a:schemeClr val="bg1"/>
                </a:solidFill>
                <a:latin typeface="Cambria" panose="02040503050406030204" pitchFamily="18" charset="0"/>
                <a:ea typeface="Cambria" panose="02040503050406030204" pitchFamily="18" charset="0"/>
              </a:rPr>
              <a:t>A temporal overview of relationship marketing theory shows </a:t>
            </a:r>
            <a:r>
              <a:rPr lang="en-US" dirty="0">
                <a:solidFill>
                  <a:schemeClr val="bg1"/>
                </a:solidFill>
                <a:latin typeface="Cambria" panose="02040503050406030204" pitchFamily="18" charset="0"/>
                <a:ea typeface="Cambria" panose="02040503050406030204" pitchFamily="18" charset="0"/>
              </a:rPr>
              <a:t>a broad pattern </a:t>
            </a:r>
            <a:r>
              <a:rPr lang="en-US" dirty="0" smtClean="0">
                <a:solidFill>
                  <a:schemeClr val="bg1"/>
                </a:solidFill>
                <a:latin typeface="Cambria" panose="02040503050406030204" pitchFamily="18" charset="0"/>
                <a:ea typeface="Cambria" panose="02040503050406030204" pitchFamily="18" charset="0"/>
              </a:rPr>
              <a:t>of more institutional, macro-level theories to more individual</a:t>
            </a:r>
            <a:r>
              <a:rPr lang="en-US" dirty="0">
                <a:solidFill>
                  <a:schemeClr val="bg1"/>
                </a:solidFill>
                <a:latin typeface="Cambria" panose="02040503050406030204" pitchFamily="18" charset="0"/>
                <a:ea typeface="Cambria" panose="02040503050406030204" pitchFamily="18" charset="0"/>
              </a:rPr>
              <a:t>, </a:t>
            </a:r>
            <a:r>
              <a:rPr lang="en-US" dirty="0" smtClean="0">
                <a:solidFill>
                  <a:schemeClr val="bg1"/>
                </a:solidFill>
                <a:latin typeface="Cambria" panose="02040503050406030204" pitchFamily="18" charset="0"/>
                <a:ea typeface="Cambria" panose="02040503050406030204" pitchFamily="18" charset="0"/>
              </a:rPr>
              <a:t>micro-level theories</a:t>
            </a:r>
          </a:p>
        </p:txBody>
      </p:sp>
    </p:spTree>
    <p:extLst>
      <p:ext uri="{BB962C8B-B14F-4D97-AF65-F5344CB8AC3E}">
        <p14:creationId xmlns:p14="http://schemas.microsoft.com/office/powerpoint/2010/main" val="274029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21</a:t>
            </a:fld>
            <a:endParaRPr lang="de-DE" dirty="0"/>
          </a:p>
        </p:txBody>
      </p:sp>
      <p:sp>
        <p:nvSpPr>
          <p:cNvPr id="5" name="Inhaltsplatzhalter 4"/>
          <p:cNvSpPr>
            <a:spLocks noGrp="1"/>
          </p:cNvSpPr>
          <p:nvPr>
            <p:ph sz="quarter" idx="13"/>
          </p:nvPr>
        </p:nvSpPr>
        <p:spPr/>
        <p:txBody>
          <a:bodyPr>
            <a:normAutofit/>
          </a:bodyPr>
          <a:lstStyle/>
          <a:p>
            <a:r>
              <a:rPr lang="en-US" dirty="0" smtClean="0"/>
              <a:t>Relationship marketing effectiveness largely can be explained by the two evolutionary psychological mechanisms of </a:t>
            </a:r>
            <a:r>
              <a:rPr lang="en-US" b="1" dirty="0" smtClean="0"/>
              <a:t>gratitude</a:t>
            </a:r>
            <a:r>
              <a:rPr lang="en-US" dirty="0" smtClean="0"/>
              <a:t> and </a:t>
            </a:r>
            <a:r>
              <a:rPr lang="en-US" b="1" dirty="0" smtClean="0"/>
              <a:t>unfairness</a:t>
            </a:r>
          </a:p>
          <a:p>
            <a:r>
              <a:rPr lang="en-US" dirty="0" smtClean="0"/>
              <a:t>The psychological traits that have allowed humans to feel gratitude but also perceive unfairness likely developed as evolutionary survival mechanisms over our ancestral hunter–gatherer past</a:t>
            </a:r>
          </a:p>
          <a:p>
            <a:r>
              <a:rPr lang="en-US" b="1" dirty="0" smtClean="0"/>
              <a:t>Evolutionary psychology</a:t>
            </a:r>
            <a:r>
              <a:rPr lang="en-US" dirty="0" smtClean="0"/>
              <a:t> combines modern psychology with evolutionary biology and uses the logic of natural selection to explain the development of human mental processes and behaviors </a:t>
            </a:r>
            <a:r>
              <a:rPr lang="en-US" sz="1200" dirty="0" smtClean="0"/>
              <a:t>(</a:t>
            </a:r>
            <a:r>
              <a:rPr lang="en-US" sz="1200" dirty="0" err="1" smtClean="0"/>
              <a:t>Saad</a:t>
            </a:r>
            <a:r>
              <a:rPr lang="en-US" sz="1200" dirty="0" smtClean="0"/>
              <a:t> 2011)</a:t>
            </a:r>
          </a:p>
          <a:p>
            <a:r>
              <a:rPr lang="en-US" dirty="0" smtClean="0"/>
              <a:t>A key assumption is that organisms always seek to ensure their survival and pass their genes on to future generations </a:t>
            </a:r>
            <a:r>
              <a:rPr lang="en-US" sz="1200" dirty="0" smtClean="0"/>
              <a:t>(</a:t>
            </a:r>
            <a:r>
              <a:rPr lang="en-US" sz="1200" dirty="0" err="1" smtClean="0"/>
              <a:t>Colarelli</a:t>
            </a:r>
            <a:r>
              <a:rPr lang="en-US" sz="1200" dirty="0" smtClean="0"/>
              <a:t> and </a:t>
            </a:r>
            <a:r>
              <a:rPr lang="en-US" sz="1200" dirty="0" err="1" smtClean="0"/>
              <a:t>Dettmann</a:t>
            </a:r>
            <a:r>
              <a:rPr lang="en-US" sz="1200" dirty="0" smtClean="0"/>
              <a:t> 2003)</a:t>
            </a:r>
          </a:p>
          <a:p>
            <a:r>
              <a:rPr lang="en-US" dirty="0" smtClean="0"/>
              <a:t>Survival has long depended on an individual member’s adherence to group norms</a:t>
            </a:r>
          </a:p>
          <a:p>
            <a:r>
              <a:rPr lang="en-US" dirty="0" smtClean="0"/>
              <a:t>Rewarding group members who cooperate and punishing group members who fail to adhere to cooperative norms is crucial</a:t>
            </a:r>
            <a:endParaRPr lang="en-US" sz="1200" dirty="0" smtClean="0"/>
          </a:p>
        </p:txBody>
      </p:sp>
      <p:sp>
        <p:nvSpPr>
          <p:cNvPr id="4" name="Titel 3"/>
          <p:cNvSpPr>
            <a:spLocks noGrp="1"/>
          </p:cNvSpPr>
          <p:nvPr>
            <p:ph type="title"/>
          </p:nvPr>
        </p:nvSpPr>
        <p:spPr/>
        <p:txBody>
          <a:bodyPr/>
          <a:lstStyle/>
          <a:p>
            <a:r>
              <a:rPr lang="en-US" dirty="0" smtClean="0"/>
              <a:t>Twin Pillars of Relationship Marketing Effectiveness:</a:t>
            </a:r>
            <a:br>
              <a:rPr lang="en-US" dirty="0" smtClean="0"/>
            </a:br>
            <a:r>
              <a:rPr lang="en-US" dirty="0" smtClean="0"/>
              <a:t>The Evolutionary Psychology of Gratitude and Unfairness</a:t>
            </a:r>
            <a:endParaRPr lang="en-US" dirty="0"/>
          </a:p>
        </p:txBody>
      </p:sp>
    </p:spTree>
    <p:extLst>
      <p:ext uri="{BB962C8B-B14F-4D97-AF65-F5344CB8AC3E}">
        <p14:creationId xmlns:p14="http://schemas.microsoft.com/office/powerpoint/2010/main" val="218412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22</a:t>
            </a:fld>
            <a:endParaRPr lang="de-DE"/>
          </a:p>
        </p:txBody>
      </p:sp>
      <p:sp>
        <p:nvSpPr>
          <p:cNvPr id="4" name="Inhaltsplatzhalter 3"/>
          <p:cNvSpPr>
            <a:spLocks noGrp="1"/>
          </p:cNvSpPr>
          <p:nvPr>
            <p:ph sz="quarter" idx="13"/>
          </p:nvPr>
        </p:nvSpPr>
        <p:spPr/>
        <p:txBody>
          <a:bodyPr/>
          <a:lstStyle/>
          <a:p>
            <a:r>
              <a:rPr lang="en-US" b="1" dirty="0" smtClean="0"/>
              <a:t>Gratitude</a:t>
            </a:r>
            <a:r>
              <a:rPr lang="en-US" dirty="0" smtClean="0"/>
              <a:t> captures feelings of gratefulness, thankfulness, or appreciation for a benefit received and encourages </a:t>
            </a:r>
            <a:r>
              <a:rPr lang="en-US" b="1" dirty="0" smtClean="0"/>
              <a:t>reciprocity</a:t>
            </a:r>
          </a:p>
          <a:p>
            <a:r>
              <a:rPr lang="en-US" b="1" dirty="0" smtClean="0"/>
              <a:t>Unfairness</a:t>
            </a:r>
            <a:r>
              <a:rPr lang="en-US" dirty="0" smtClean="0"/>
              <a:t> represents a person’s view of the degree to which the ratio of his or her received outcomes relative to inputs, compared with the corresponding input–outcome ratios of other customers, seems unacceptable or inequitable and fosters </a:t>
            </a:r>
            <a:r>
              <a:rPr lang="en-US" b="1" dirty="0" smtClean="0"/>
              <a:t>punishment</a:t>
            </a:r>
          </a:p>
          <a:p>
            <a:r>
              <a:rPr lang="en-US" dirty="0" smtClean="0"/>
              <a:t>Gratitude and unfairness can be thought of as two opposite sides of the same coin:</a:t>
            </a:r>
          </a:p>
          <a:p>
            <a:pPr lvl="1"/>
            <a:r>
              <a:rPr lang="en-US" b="1" dirty="0" smtClean="0"/>
              <a:t>Gratitude and reciprocity</a:t>
            </a:r>
            <a:r>
              <a:rPr lang="en-US" dirty="0" smtClean="0"/>
              <a:t> reward adherence to group norms</a:t>
            </a:r>
          </a:p>
          <a:p>
            <a:pPr lvl="1"/>
            <a:r>
              <a:rPr lang="en-US" b="1" dirty="0" smtClean="0"/>
              <a:t>Unfairness and punishment</a:t>
            </a:r>
            <a:r>
              <a:rPr lang="en-US" dirty="0" smtClean="0"/>
              <a:t> mitigate deviance from group norms</a:t>
            </a:r>
          </a:p>
          <a:p>
            <a:r>
              <a:rPr lang="en-US" dirty="0" smtClean="0"/>
              <a:t>Both mechanisms are universal, hereditary, and deeply ingrained in human beings and serve to reinforce cooperation within groups</a:t>
            </a:r>
            <a:endParaRPr lang="en-US" dirty="0"/>
          </a:p>
        </p:txBody>
      </p:sp>
      <p:sp>
        <p:nvSpPr>
          <p:cNvPr id="5" name="Titel 4"/>
          <p:cNvSpPr>
            <a:spLocks noGrp="1"/>
          </p:cNvSpPr>
          <p:nvPr>
            <p:ph type="title"/>
          </p:nvPr>
        </p:nvSpPr>
        <p:spPr/>
        <p:txBody>
          <a:bodyPr/>
          <a:lstStyle/>
          <a:p>
            <a:r>
              <a:rPr lang="en-US" dirty="0" smtClean="0"/>
              <a:t>Understanding Gratitude and Unfairness</a:t>
            </a:r>
            <a:endParaRPr lang="en-US" dirty="0"/>
          </a:p>
        </p:txBody>
      </p:sp>
      <p:sp>
        <p:nvSpPr>
          <p:cNvPr id="6" name="Textfeld 5"/>
          <p:cNvSpPr txBox="1"/>
          <p:nvPr/>
        </p:nvSpPr>
        <p:spPr>
          <a:xfrm>
            <a:off x="360000" y="5400000"/>
            <a:ext cx="8424000" cy="646331"/>
          </a:xfrm>
          <a:prstGeom prst="rect">
            <a:avLst/>
          </a:prstGeom>
          <a:solidFill>
            <a:srgbClr val="0BC1E5"/>
          </a:solidFill>
          <a:ln>
            <a:noFill/>
          </a:ln>
        </p:spPr>
        <p:txBody>
          <a:bodyPr wrap="square" rtlCol="0" anchor="ctr">
            <a:spAutoFit/>
          </a:bodyPr>
          <a:lstStyle/>
          <a:p>
            <a:r>
              <a:rPr lang="en-US" dirty="0">
                <a:solidFill>
                  <a:schemeClr val="bg1"/>
                </a:solidFill>
                <a:latin typeface="Cambria" panose="02040503050406030204" pitchFamily="18" charset="0"/>
                <a:ea typeface="Cambria" panose="02040503050406030204" pitchFamily="18" charset="0"/>
              </a:rPr>
              <a:t>Because they can promote or impede relationships, gratitude and unfairness</a:t>
            </a:r>
          </a:p>
          <a:p>
            <a:r>
              <a:rPr lang="en-US" dirty="0">
                <a:solidFill>
                  <a:schemeClr val="bg1"/>
                </a:solidFill>
                <a:latin typeface="Cambria" panose="02040503050406030204" pitchFamily="18" charset="0"/>
                <a:ea typeface="Cambria" panose="02040503050406030204" pitchFamily="18" charset="0"/>
              </a:rPr>
              <a:t>represent the </a:t>
            </a:r>
            <a:r>
              <a:rPr lang="en-US" i="1" dirty="0">
                <a:solidFill>
                  <a:schemeClr val="bg1"/>
                </a:solidFill>
                <a:latin typeface="Cambria" panose="02040503050406030204" pitchFamily="18" charset="0"/>
                <a:ea typeface="Cambria" panose="02040503050406030204" pitchFamily="18" charset="0"/>
              </a:rPr>
              <a:t>twin pillars of relationship </a:t>
            </a:r>
            <a:r>
              <a:rPr lang="en-US" i="1" dirty="0" smtClean="0">
                <a:solidFill>
                  <a:schemeClr val="bg1"/>
                </a:solidFill>
                <a:latin typeface="Cambria" panose="02040503050406030204" pitchFamily="18" charset="0"/>
                <a:ea typeface="Cambria" panose="02040503050406030204" pitchFamily="18" charset="0"/>
              </a:rPr>
              <a:t>marketing</a:t>
            </a:r>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084753" y="4457057"/>
            <a:ext cx="1800000" cy="643813"/>
          </a:xfrm>
          <a:prstGeom prst="rect">
            <a:avLst/>
          </a:prstGeom>
        </p:spPr>
      </p:pic>
    </p:spTree>
    <p:extLst>
      <p:ext uri="{BB962C8B-B14F-4D97-AF65-F5344CB8AC3E}">
        <p14:creationId xmlns:p14="http://schemas.microsoft.com/office/powerpoint/2010/main" val="136166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23</a:t>
            </a:fld>
            <a:endParaRPr lang="de-DE"/>
          </a:p>
        </p:txBody>
      </p:sp>
      <p:sp>
        <p:nvSpPr>
          <p:cNvPr id="4" name="Inhaltsplatzhalter 3"/>
          <p:cNvSpPr>
            <a:spLocks noGrp="1"/>
          </p:cNvSpPr>
          <p:nvPr>
            <p:ph sz="quarter" idx="13"/>
          </p:nvPr>
        </p:nvSpPr>
        <p:spPr/>
        <p:txBody>
          <a:bodyPr/>
          <a:lstStyle/>
          <a:p>
            <a:r>
              <a:rPr lang="en-US" b="1" dirty="0" smtClean="0"/>
              <a:t>Interpersonal relationships </a:t>
            </a:r>
            <a:r>
              <a:rPr lang="en-US" dirty="0" smtClean="0"/>
              <a:t>involve exchange dyads of two individuals, one representing the customer side (i.e., individual customer) and the other representing the company side (i.e., individual salesperson)</a:t>
            </a:r>
          </a:p>
          <a:p>
            <a:r>
              <a:rPr lang="en-US" b="1" dirty="0" smtClean="0"/>
              <a:t>Four key drivers</a:t>
            </a:r>
            <a:r>
              <a:rPr lang="en-US" dirty="0" smtClean="0"/>
              <a:t> of relationship performance based on two theories:</a:t>
            </a:r>
          </a:p>
          <a:p>
            <a:pPr lvl="1"/>
            <a:r>
              <a:rPr lang="en-US" dirty="0" smtClean="0"/>
              <a:t>Customer commitment and trust </a:t>
            </a:r>
            <a:r>
              <a:rPr lang="en-US" i="1" dirty="0" smtClean="0"/>
              <a:t>(social exchange theory)</a:t>
            </a:r>
          </a:p>
          <a:p>
            <a:pPr lvl="1"/>
            <a:r>
              <a:rPr lang="en-US" dirty="0" smtClean="0"/>
              <a:t>Customer gratitude and reciprocity norms </a:t>
            </a:r>
            <a:r>
              <a:rPr lang="en-US" i="1" dirty="0" smtClean="0"/>
              <a:t>(evolutionary psychology)</a:t>
            </a:r>
          </a:p>
        </p:txBody>
      </p:sp>
      <p:sp>
        <p:nvSpPr>
          <p:cNvPr id="5" name="Titel 4"/>
          <p:cNvSpPr>
            <a:spLocks noGrp="1"/>
          </p:cNvSpPr>
          <p:nvPr>
            <p:ph type="title"/>
          </p:nvPr>
        </p:nvSpPr>
        <p:spPr/>
        <p:txBody>
          <a:bodyPr/>
          <a:lstStyle/>
          <a:p>
            <a:r>
              <a:rPr lang="en-US" dirty="0" smtClean="0"/>
              <a:t>A Typology of Marketing Relationships:</a:t>
            </a:r>
            <a:br>
              <a:rPr lang="en-US" dirty="0" smtClean="0"/>
            </a:br>
            <a:r>
              <a:rPr lang="en-US" dirty="0" smtClean="0"/>
              <a:t>Interpersonal Relationships</a:t>
            </a:r>
            <a:endParaRPr lang="en-US" dirty="0"/>
          </a:p>
        </p:txBody>
      </p:sp>
      <p:grpSp>
        <p:nvGrpSpPr>
          <p:cNvPr id="15" name="Gruppieren 14"/>
          <p:cNvGrpSpPr>
            <a:grpSpLocks/>
          </p:cNvGrpSpPr>
          <p:nvPr/>
        </p:nvGrpSpPr>
        <p:grpSpPr>
          <a:xfrm>
            <a:off x="378000" y="3600000"/>
            <a:ext cx="8387640" cy="2559600"/>
            <a:chOff x="359820" y="1404000"/>
            <a:chExt cx="8387640" cy="2559600"/>
          </a:xfrm>
        </p:grpSpPr>
        <p:sp>
          <p:nvSpPr>
            <p:cNvPr id="6" name="CustomShape 1"/>
            <p:cNvSpPr/>
            <p:nvPr/>
          </p:nvSpPr>
          <p:spPr>
            <a:xfrm>
              <a:off x="6623820" y="1800000"/>
              <a:ext cx="2123640" cy="216360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7" name="CustomShape 2"/>
            <p:cNvSpPr/>
            <p:nvPr/>
          </p:nvSpPr>
          <p:spPr>
            <a:xfrm>
              <a:off x="359820" y="1800000"/>
              <a:ext cx="2123640" cy="216360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8" name="CustomShape 6"/>
            <p:cNvSpPr/>
            <p:nvPr/>
          </p:nvSpPr>
          <p:spPr>
            <a:xfrm flipH="1">
              <a:off x="2555820" y="3203703"/>
              <a:ext cx="399600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9" name="CustomShape 7"/>
            <p:cNvSpPr/>
            <p:nvPr/>
          </p:nvSpPr>
          <p:spPr>
            <a:xfrm>
              <a:off x="2555820" y="2555703"/>
              <a:ext cx="399600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0" name="CustomShape 8"/>
            <p:cNvSpPr/>
            <p:nvPr/>
          </p:nvSpPr>
          <p:spPr>
            <a:xfrm>
              <a:off x="701820" y="1404000"/>
              <a:ext cx="143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Individual Salesperson</a:t>
              </a:r>
              <a:endParaRPr lang="en-US" sz="1200" b="0" strike="noStrike" spc="-1" dirty="0">
                <a:solidFill>
                  <a:srgbClr val="000000"/>
                </a:solidFill>
                <a:uFill>
                  <a:solidFill>
                    <a:srgbClr val="FFFFFF"/>
                  </a:solidFill>
                </a:uFill>
                <a:latin typeface="Arial"/>
              </a:endParaRPr>
            </a:p>
          </p:txBody>
        </p:sp>
        <p:sp>
          <p:nvSpPr>
            <p:cNvPr id="11" name="CustomShape 9"/>
            <p:cNvSpPr/>
            <p:nvPr/>
          </p:nvSpPr>
          <p:spPr>
            <a:xfrm>
              <a:off x="6965820" y="1404000"/>
              <a:ext cx="143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Individual Customer</a:t>
              </a:r>
              <a:endParaRPr lang="en-US" sz="1200" b="0" strike="noStrike" spc="-1" dirty="0">
                <a:solidFill>
                  <a:srgbClr val="000000"/>
                </a:solidFill>
                <a:uFill>
                  <a:solidFill>
                    <a:srgbClr val="FFFFFF"/>
                  </a:solidFill>
                </a:uFill>
                <a:latin typeface="Arial"/>
              </a:endParaRPr>
            </a:p>
          </p:txBody>
        </p:sp>
        <p:sp>
          <p:nvSpPr>
            <p:cNvPr id="12" name="CustomShape 10"/>
            <p:cNvSpPr/>
            <p:nvPr/>
          </p:nvSpPr>
          <p:spPr>
            <a:xfrm>
              <a:off x="6875820" y="1936503"/>
              <a:ext cx="161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Interpersonal Relationship Quality</a:t>
              </a:r>
              <a:endParaRPr lang="en-US" sz="1200" b="0" strike="noStrike" spc="-1" dirty="0">
                <a:solidFill>
                  <a:srgbClr val="000000"/>
                </a:solidFill>
                <a:uFill>
                  <a:solidFill>
                    <a:srgbClr val="FFFFFF"/>
                  </a:solidFill>
                </a:uFill>
                <a:latin typeface="Arial"/>
              </a:endParaRPr>
            </a:p>
          </p:txBody>
        </p:sp>
        <p:sp>
          <p:nvSpPr>
            <p:cNvPr id="13" name="CustomShape 11"/>
            <p:cNvSpPr/>
            <p:nvPr/>
          </p:nvSpPr>
          <p:spPr>
            <a:xfrm>
              <a:off x="521820" y="2397303"/>
              <a:ext cx="1799640" cy="97164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Relationship marketing investments</a:t>
              </a:r>
              <a:endParaRPr lang="en-US" sz="1200" b="0" strike="noStrike" spc="-1" dirty="0">
                <a:solidFill>
                  <a:srgbClr val="FFFFFF"/>
                </a:solidFill>
                <a:uFill>
                  <a:solidFill>
                    <a:srgbClr val="FFFFFF"/>
                  </a:solidFill>
                </a:uFill>
                <a:latin typeface="Arial"/>
              </a:endParaRPr>
            </a:p>
          </p:txBody>
        </p:sp>
        <p:sp>
          <p:nvSpPr>
            <p:cNvPr id="14" name="CustomShape 12"/>
            <p:cNvSpPr/>
            <p:nvPr/>
          </p:nvSpPr>
          <p:spPr>
            <a:xfrm>
              <a:off x="6785820" y="2339703"/>
              <a:ext cx="1799640" cy="97164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Commitment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Trust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Gratitude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Reciprocity norms</a:t>
              </a:r>
              <a:endParaRPr lang="en-US" sz="1200" b="0" strike="noStrike" spc="-1" dirty="0">
                <a:solidFill>
                  <a:srgbClr val="000000"/>
                </a:solidFill>
                <a:uFill>
                  <a:solidFill>
                    <a:srgbClr val="FFFFFF"/>
                  </a:solidFill>
                </a:uFill>
                <a:latin typeface="Arial"/>
              </a:endParaRPr>
            </a:p>
          </p:txBody>
        </p:sp>
      </p:grpSp>
      <p:pic>
        <p:nvPicPr>
          <p:cNvPr id="18" name="Grafik 17"/>
          <p:cNvPicPr>
            <a:picLocks noChangeAspect="1"/>
          </p:cNvPicPr>
          <p:nvPr/>
        </p:nvPicPr>
        <p:blipFill>
          <a:blip r:embed="rId2"/>
          <a:stretch>
            <a:fillRect/>
          </a:stretch>
        </p:blipFill>
        <p:spPr>
          <a:xfrm>
            <a:off x="7883640" y="2124172"/>
            <a:ext cx="720000" cy="720000"/>
          </a:xfrm>
          <a:prstGeom prst="rect">
            <a:avLst/>
          </a:prstGeom>
        </p:spPr>
      </p:pic>
    </p:spTree>
    <p:extLst>
      <p:ext uri="{BB962C8B-B14F-4D97-AF65-F5344CB8AC3E}">
        <p14:creationId xmlns:p14="http://schemas.microsoft.com/office/powerpoint/2010/main" val="337954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24</a:t>
            </a:fld>
            <a:endParaRPr lang="de-DE"/>
          </a:p>
        </p:txBody>
      </p:sp>
      <p:sp>
        <p:nvSpPr>
          <p:cNvPr id="4" name="Inhaltsplatzhalter 3"/>
          <p:cNvSpPr>
            <a:spLocks noGrp="1"/>
          </p:cNvSpPr>
          <p:nvPr>
            <p:ph sz="quarter" idx="13"/>
          </p:nvPr>
        </p:nvSpPr>
        <p:spPr/>
        <p:txBody>
          <a:bodyPr/>
          <a:lstStyle/>
          <a:p>
            <a:r>
              <a:rPr lang="en-US" b="1" dirty="0" err="1" smtClean="0"/>
              <a:t>Interfirm</a:t>
            </a:r>
            <a:r>
              <a:rPr lang="en-US" b="1" dirty="0" smtClean="0"/>
              <a:t> relationships </a:t>
            </a:r>
            <a:r>
              <a:rPr lang="en-US" dirty="0" smtClean="0"/>
              <a:t>involve multiple interactions among many people at multiple levels in the organization—in effect, a network of multilevel relationships</a:t>
            </a:r>
          </a:p>
          <a:p>
            <a:r>
              <a:rPr lang="en-US" b="1" dirty="0" smtClean="0"/>
              <a:t>Three key drivers</a:t>
            </a:r>
            <a:r>
              <a:rPr lang="en-US" dirty="0" smtClean="0"/>
              <a:t> of relationship performance based on </a:t>
            </a:r>
            <a:r>
              <a:rPr lang="en-US" i="1" dirty="0" smtClean="0"/>
              <a:t>network theory</a:t>
            </a:r>
            <a:r>
              <a:rPr lang="en-US" dirty="0" smtClean="0"/>
              <a:t>:</a:t>
            </a:r>
          </a:p>
          <a:p>
            <a:pPr lvl="1"/>
            <a:r>
              <a:rPr lang="en-US" dirty="0" smtClean="0"/>
              <a:t>(Interpersonal) Relationship quality</a:t>
            </a:r>
          </a:p>
          <a:p>
            <a:pPr lvl="1"/>
            <a:r>
              <a:rPr lang="en-US" dirty="0" smtClean="0"/>
              <a:t>Relationship breadth</a:t>
            </a:r>
          </a:p>
          <a:p>
            <a:pPr lvl="1"/>
            <a:r>
              <a:rPr lang="en-US" dirty="0" smtClean="0"/>
              <a:t>Relationship composition</a:t>
            </a:r>
            <a:endParaRPr lang="en-US" i="1" dirty="0" smtClean="0"/>
          </a:p>
        </p:txBody>
      </p:sp>
      <p:sp>
        <p:nvSpPr>
          <p:cNvPr id="5" name="Titel 4"/>
          <p:cNvSpPr>
            <a:spLocks noGrp="1"/>
          </p:cNvSpPr>
          <p:nvPr>
            <p:ph type="title"/>
          </p:nvPr>
        </p:nvSpPr>
        <p:spPr/>
        <p:txBody>
          <a:bodyPr/>
          <a:lstStyle/>
          <a:p>
            <a:r>
              <a:rPr lang="en-US" dirty="0" smtClean="0"/>
              <a:t>A Typology of Marketing Relationships:</a:t>
            </a:r>
            <a:br>
              <a:rPr lang="en-US" dirty="0" smtClean="0"/>
            </a:br>
            <a:r>
              <a:rPr lang="en-US" dirty="0" err="1" smtClean="0"/>
              <a:t>Interfirm</a:t>
            </a:r>
            <a:r>
              <a:rPr lang="en-US" dirty="0" smtClean="0"/>
              <a:t> Relationships</a:t>
            </a:r>
            <a:endParaRPr lang="en-US" dirty="0"/>
          </a:p>
        </p:txBody>
      </p:sp>
      <p:grpSp>
        <p:nvGrpSpPr>
          <p:cNvPr id="27" name="Gruppieren 26"/>
          <p:cNvGrpSpPr/>
          <p:nvPr/>
        </p:nvGrpSpPr>
        <p:grpSpPr>
          <a:xfrm>
            <a:off x="360000" y="2430367"/>
            <a:ext cx="8387640" cy="3999240"/>
            <a:chOff x="360000" y="1404000"/>
            <a:chExt cx="8387640" cy="3999240"/>
          </a:xfrm>
        </p:grpSpPr>
        <p:sp>
          <p:nvSpPr>
            <p:cNvPr id="16" name="CustomShape 1"/>
            <p:cNvSpPr/>
            <p:nvPr/>
          </p:nvSpPr>
          <p:spPr>
            <a:xfrm>
              <a:off x="6624000" y="1800000"/>
              <a:ext cx="2123640" cy="360324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17" name="CustomShape 2"/>
            <p:cNvSpPr/>
            <p:nvPr/>
          </p:nvSpPr>
          <p:spPr>
            <a:xfrm>
              <a:off x="360000" y="2527791"/>
              <a:ext cx="2123640" cy="216360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18" name="CustomShape 6"/>
            <p:cNvSpPr/>
            <p:nvPr/>
          </p:nvSpPr>
          <p:spPr>
            <a:xfrm>
              <a:off x="720000" y="2131791"/>
              <a:ext cx="143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Seller</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Firm</a:t>
              </a:r>
              <a:endParaRPr lang="en-US" sz="1200" b="0" strike="noStrike" spc="-1" dirty="0">
                <a:solidFill>
                  <a:srgbClr val="000000"/>
                </a:solidFill>
                <a:uFill>
                  <a:solidFill>
                    <a:srgbClr val="FFFFFF"/>
                  </a:solidFill>
                </a:uFill>
                <a:latin typeface="Arial"/>
              </a:endParaRPr>
            </a:p>
          </p:txBody>
        </p:sp>
        <p:sp>
          <p:nvSpPr>
            <p:cNvPr id="19" name="CustomShape 7"/>
            <p:cNvSpPr/>
            <p:nvPr/>
          </p:nvSpPr>
          <p:spPr>
            <a:xfrm>
              <a:off x="522000" y="3125024"/>
              <a:ext cx="1799640" cy="971640"/>
            </a:xfrm>
            <a:prstGeom prst="roundRect">
              <a:avLst>
                <a:gd name="adj" fmla="val 0"/>
              </a:avLst>
            </a:prstGeom>
            <a:solidFill>
              <a:srgbClr val="808080"/>
            </a:solidFill>
            <a:ln w="6480">
              <a:solidFill>
                <a:srgbClr val="000000"/>
              </a:solidFill>
              <a:beve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Relationship marketing investments</a:t>
              </a:r>
              <a:endParaRPr lang="en-US" sz="1200" b="0" strike="noStrike" spc="-1" dirty="0">
                <a:solidFill>
                  <a:srgbClr val="000000"/>
                </a:solidFill>
                <a:uFill>
                  <a:solidFill>
                    <a:srgbClr val="FFFFFF"/>
                  </a:solidFill>
                </a:uFill>
                <a:latin typeface="Arial"/>
              </a:endParaRPr>
            </a:p>
          </p:txBody>
        </p:sp>
        <p:sp>
          <p:nvSpPr>
            <p:cNvPr id="20" name="CustomShape 8"/>
            <p:cNvSpPr/>
            <p:nvPr/>
          </p:nvSpPr>
          <p:spPr>
            <a:xfrm>
              <a:off x="6966000" y="1404000"/>
              <a:ext cx="143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Customer</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Firm</a:t>
              </a:r>
              <a:endParaRPr lang="en-US" sz="1200" b="0" strike="noStrike" spc="-1" dirty="0">
                <a:solidFill>
                  <a:srgbClr val="000000"/>
                </a:solidFill>
                <a:uFill>
                  <a:solidFill>
                    <a:srgbClr val="FFFFFF"/>
                  </a:solidFill>
                </a:uFill>
                <a:latin typeface="Arial"/>
              </a:endParaRPr>
            </a:p>
          </p:txBody>
        </p:sp>
        <p:sp>
          <p:nvSpPr>
            <p:cNvPr id="21" name="CustomShape 9"/>
            <p:cNvSpPr/>
            <p:nvPr/>
          </p:nvSpPr>
          <p:spPr>
            <a:xfrm>
              <a:off x="6786000" y="2503800"/>
              <a:ext cx="1799640" cy="97164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Commitment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Trust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Gratitude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Reciprocity norms</a:t>
              </a:r>
              <a:endParaRPr lang="en-US" sz="1200" b="0" strike="noStrike" spc="-1" dirty="0">
                <a:solidFill>
                  <a:srgbClr val="000000"/>
                </a:solidFill>
                <a:uFill>
                  <a:solidFill>
                    <a:srgbClr val="FFFFFF"/>
                  </a:solidFill>
                </a:uFill>
                <a:latin typeface="Arial"/>
              </a:endParaRPr>
            </a:p>
          </p:txBody>
        </p:sp>
        <p:sp>
          <p:nvSpPr>
            <p:cNvPr id="22" name="CustomShape 10"/>
            <p:cNvSpPr/>
            <p:nvPr/>
          </p:nvSpPr>
          <p:spPr>
            <a:xfrm>
              <a:off x="6876000" y="2107800"/>
              <a:ext cx="161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Interpersonal Relationship Quality</a:t>
              </a:r>
              <a:endParaRPr lang="en-US" sz="1200" b="0" strike="noStrike" spc="-1" dirty="0">
                <a:solidFill>
                  <a:srgbClr val="000000"/>
                </a:solidFill>
                <a:uFill>
                  <a:solidFill>
                    <a:srgbClr val="FFFFFF"/>
                  </a:solidFill>
                </a:uFill>
                <a:latin typeface="Arial"/>
              </a:endParaRPr>
            </a:p>
          </p:txBody>
        </p:sp>
        <p:sp>
          <p:nvSpPr>
            <p:cNvPr id="23" name="CustomShape 11"/>
            <p:cNvSpPr/>
            <p:nvPr/>
          </p:nvSpPr>
          <p:spPr>
            <a:xfrm>
              <a:off x="6786000" y="4118400"/>
              <a:ext cx="1864440" cy="97164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Relationship breadth</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Relationship composition</a:t>
              </a:r>
              <a:endParaRPr lang="en-US" sz="1200" b="0" strike="noStrike" spc="-1" dirty="0">
                <a:solidFill>
                  <a:srgbClr val="000000"/>
                </a:solidFill>
                <a:uFill>
                  <a:solidFill>
                    <a:srgbClr val="FFFFFF"/>
                  </a:solidFill>
                </a:uFill>
                <a:latin typeface="Arial"/>
              </a:endParaRPr>
            </a:p>
          </p:txBody>
        </p:sp>
        <p:sp>
          <p:nvSpPr>
            <p:cNvPr id="24" name="CustomShape 12"/>
            <p:cNvSpPr/>
            <p:nvPr/>
          </p:nvSpPr>
          <p:spPr>
            <a:xfrm>
              <a:off x="6876000" y="3722400"/>
              <a:ext cx="161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Interfirm Relationship</a:t>
              </a:r>
              <a:endParaRPr lang="en-US" sz="1200" b="0" strike="noStrike" spc="-1" dirty="0">
                <a:solidFill>
                  <a:srgbClr val="000000"/>
                </a:solidFill>
                <a:uFill>
                  <a:solidFill>
                    <a:srgbClr val="FFFFFF"/>
                  </a:solidFill>
                </a:uFill>
                <a:latin typeface="Arial"/>
              </a:endParaRPr>
            </a:p>
          </p:txBody>
        </p:sp>
        <p:sp>
          <p:nvSpPr>
            <p:cNvPr id="25" name="CustomShape 13"/>
            <p:cNvSpPr/>
            <p:nvPr/>
          </p:nvSpPr>
          <p:spPr>
            <a:xfrm flipH="1">
              <a:off x="2556000" y="3924360"/>
              <a:ext cx="399600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6" name="CustomShape 14"/>
            <p:cNvSpPr/>
            <p:nvPr/>
          </p:nvSpPr>
          <p:spPr>
            <a:xfrm>
              <a:off x="2556000" y="3276360"/>
              <a:ext cx="399600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864982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25</a:t>
            </a:fld>
            <a:endParaRPr lang="de-DE"/>
          </a:p>
        </p:txBody>
      </p:sp>
      <p:sp>
        <p:nvSpPr>
          <p:cNvPr id="4" name="Inhaltsplatzhalter 3"/>
          <p:cNvSpPr>
            <a:spLocks noGrp="1"/>
          </p:cNvSpPr>
          <p:nvPr>
            <p:ph sz="quarter" idx="13"/>
          </p:nvPr>
        </p:nvSpPr>
        <p:spPr/>
        <p:txBody>
          <a:bodyPr/>
          <a:lstStyle/>
          <a:p>
            <a:r>
              <a:rPr lang="en-US" b="1" dirty="0" smtClean="0"/>
              <a:t>Online relationships</a:t>
            </a:r>
            <a:r>
              <a:rPr lang="en-US" dirty="0" smtClean="0"/>
              <a:t> are relational exchanges that are mediated by technology (e.g., Internet, computer) and take place in a non–face-to-face (individual/firm customer-to-technology) environment.</a:t>
            </a:r>
          </a:p>
          <a:p>
            <a:r>
              <a:rPr lang="en-US" b="1" dirty="0" smtClean="0"/>
              <a:t>Three key drivers</a:t>
            </a:r>
            <a:r>
              <a:rPr lang="en-US" dirty="0" smtClean="0"/>
              <a:t> of relationship performance based on three theories:</a:t>
            </a:r>
          </a:p>
          <a:p>
            <a:pPr lvl="1"/>
            <a:r>
              <a:rPr lang="en-US" dirty="0" smtClean="0"/>
              <a:t>Flow </a:t>
            </a:r>
            <a:r>
              <a:rPr lang="en-US" i="1" dirty="0" smtClean="0"/>
              <a:t>(flow theory)</a:t>
            </a:r>
          </a:p>
          <a:p>
            <a:pPr lvl="1"/>
            <a:r>
              <a:rPr lang="en-US" dirty="0" smtClean="0"/>
              <a:t>Media richness </a:t>
            </a:r>
            <a:r>
              <a:rPr lang="en-US" i="1" dirty="0" smtClean="0"/>
              <a:t>(media richness theory)</a:t>
            </a:r>
          </a:p>
          <a:p>
            <a:pPr lvl="1"/>
            <a:r>
              <a:rPr lang="en-US" dirty="0" err="1" smtClean="0"/>
              <a:t>Parasocial</a:t>
            </a:r>
            <a:r>
              <a:rPr lang="en-US" dirty="0" smtClean="0"/>
              <a:t> interaction </a:t>
            </a:r>
            <a:r>
              <a:rPr lang="en-US" i="1" dirty="0" smtClean="0"/>
              <a:t>(</a:t>
            </a:r>
            <a:r>
              <a:rPr lang="en-US" i="1" dirty="0" err="1" smtClean="0"/>
              <a:t>parasocial</a:t>
            </a:r>
            <a:r>
              <a:rPr lang="en-US" i="1" dirty="0" smtClean="0"/>
              <a:t> interaction theory)</a:t>
            </a:r>
          </a:p>
        </p:txBody>
      </p:sp>
      <p:sp>
        <p:nvSpPr>
          <p:cNvPr id="5" name="Titel 4"/>
          <p:cNvSpPr>
            <a:spLocks noGrp="1"/>
          </p:cNvSpPr>
          <p:nvPr>
            <p:ph type="title"/>
          </p:nvPr>
        </p:nvSpPr>
        <p:spPr/>
        <p:txBody>
          <a:bodyPr/>
          <a:lstStyle/>
          <a:p>
            <a:r>
              <a:rPr lang="en-US" dirty="0" smtClean="0"/>
              <a:t>A Typology of Marketing Relationships:</a:t>
            </a:r>
            <a:br>
              <a:rPr lang="en-US" dirty="0" smtClean="0"/>
            </a:br>
            <a:r>
              <a:rPr lang="en-US" dirty="0" smtClean="0"/>
              <a:t>Online Relationships</a:t>
            </a:r>
            <a:endParaRPr lang="en-US" dirty="0"/>
          </a:p>
        </p:txBody>
      </p:sp>
      <p:grpSp>
        <p:nvGrpSpPr>
          <p:cNvPr id="6" name="Gruppieren 5"/>
          <p:cNvGrpSpPr/>
          <p:nvPr/>
        </p:nvGrpSpPr>
        <p:grpSpPr>
          <a:xfrm>
            <a:off x="360000" y="2812928"/>
            <a:ext cx="8387640" cy="3643065"/>
            <a:chOff x="360000" y="676215"/>
            <a:chExt cx="8387640" cy="3643065"/>
          </a:xfrm>
        </p:grpSpPr>
        <p:sp>
          <p:nvSpPr>
            <p:cNvPr id="28" name="CustomShape 1"/>
            <p:cNvSpPr/>
            <p:nvPr/>
          </p:nvSpPr>
          <p:spPr>
            <a:xfrm flipH="1">
              <a:off x="2556000" y="3037733"/>
              <a:ext cx="399600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9" name="CustomShape 2"/>
            <p:cNvSpPr/>
            <p:nvPr/>
          </p:nvSpPr>
          <p:spPr>
            <a:xfrm>
              <a:off x="2556000" y="2389733"/>
              <a:ext cx="399600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0" name="CustomShape 3"/>
            <p:cNvSpPr/>
            <p:nvPr/>
          </p:nvSpPr>
          <p:spPr>
            <a:xfrm>
              <a:off x="4392000" y="2592000"/>
              <a:ext cx="358560" cy="172728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31" name="CustomShape 4"/>
            <p:cNvSpPr/>
            <p:nvPr/>
          </p:nvSpPr>
          <p:spPr>
            <a:xfrm>
              <a:off x="6624000" y="1070775"/>
              <a:ext cx="2123640" cy="324360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32" name="CustomShape 5"/>
            <p:cNvSpPr/>
            <p:nvPr/>
          </p:nvSpPr>
          <p:spPr>
            <a:xfrm>
              <a:off x="360000" y="1630606"/>
              <a:ext cx="2123640" cy="216360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33" name="CustomShape 9"/>
            <p:cNvSpPr/>
            <p:nvPr/>
          </p:nvSpPr>
          <p:spPr>
            <a:xfrm>
              <a:off x="720000" y="1236046"/>
              <a:ext cx="143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Seller</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Firm</a:t>
              </a:r>
              <a:endParaRPr lang="en-US" sz="1200" b="0" strike="noStrike" spc="-1" dirty="0">
                <a:solidFill>
                  <a:srgbClr val="000000"/>
                </a:solidFill>
                <a:uFill>
                  <a:solidFill>
                    <a:srgbClr val="FFFFFF"/>
                  </a:solidFill>
                </a:uFill>
                <a:latin typeface="Arial"/>
              </a:endParaRPr>
            </a:p>
          </p:txBody>
        </p:sp>
        <p:sp>
          <p:nvSpPr>
            <p:cNvPr id="34" name="CustomShape 10"/>
            <p:cNvSpPr/>
            <p:nvPr/>
          </p:nvSpPr>
          <p:spPr>
            <a:xfrm>
              <a:off x="522000" y="2227733"/>
              <a:ext cx="1799640" cy="97164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Relationship marketing investments</a:t>
              </a:r>
              <a:endParaRPr lang="en-US" sz="1200" b="0" strike="noStrike" spc="-1" dirty="0">
                <a:solidFill>
                  <a:srgbClr val="000000"/>
                </a:solidFill>
                <a:uFill>
                  <a:solidFill>
                    <a:srgbClr val="FFFFFF"/>
                  </a:solidFill>
                </a:uFill>
                <a:latin typeface="Arial"/>
              </a:endParaRPr>
            </a:p>
          </p:txBody>
        </p:sp>
        <p:sp>
          <p:nvSpPr>
            <p:cNvPr id="35" name="CustomShape 11"/>
            <p:cNvSpPr/>
            <p:nvPr/>
          </p:nvSpPr>
          <p:spPr>
            <a:xfrm>
              <a:off x="6966000" y="676215"/>
              <a:ext cx="143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Individual Customer</a:t>
              </a:r>
              <a:endParaRPr lang="en-US" sz="1200" b="0" strike="noStrike" spc="-1" dirty="0">
                <a:solidFill>
                  <a:srgbClr val="000000"/>
                </a:solidFill>
                <a:uFill>
                  <a:solidFill>
                    <a:srgbClr val="FFFFFF"/>
                  </a:solidFill>
                </a:uFill>
                <a:latin typeface="Arial"/>
              </a:endParaRPr>
            </a:p>
          </p:txBody>
        </p:sp>
        <p:sp>
          <p:nvSpPr>
            <p:cNvPr id="36" name="CustomShape 12"/>
            <p:cNvSpPr/>
            <p:nvPr/>
          </p:nvSpPr>
          <p:spPr>
            <a:xfrm>
              <a:off x="6786000" y="1599579"/>
              <a:ext cx="1799640" cy="97164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Commitment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Trust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Gratitude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Reciprocity norms</a:t>
              </a:r>
              <a:endParaRPr lang="en-US" sz="1200" b="0" strike="noStrike" spc="-1" dirty="0">
                <a:solidFill>
                  <a:srgbClr val="000000"/>
                </a:solidFill>
                <a:uFill>
                  <a:solidFill>
                    <a:srgbClr val="FFFFFF"/>
                  </a:solidFill>
                </a:uFill>
                <a:latin typeface="Arial"/>
              </a:endParaRPr>
            </a:p>
          </p:txBody>
        </p:sp>
        <p:sp>
          <p:nvSpPr>
            <p:cNvPr id="37" name="CustomShape 13"/>
            <p:cNvSpPr/>
            <p:nvPr/>
          </p:nvSpPr>
          <p:spPr>
            <a:xfrm>
              <a:off x="6876000" y="1203579"/>
              <a:ext cx="161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Interpersonal Relationship Quality</a:t>
              </a:r>
              <a:endParaRPr lang="en-US" sz="1200" b="0" strike="noStrike" spc="-1" dirty="0">
                <a:solidFill>
                  <a:srgbClr val="000000"/>
                </a:solidFill>
                <a:uFill>
                  <a:solidFill>
                    <a:srgbClr val="FFFFFF"/>
                  </a:solidFill>
                </a:uFill>
                <a:latin typeface="Arial"/>
              </a:endParaRPr>
            </a:p>
          </p:txBody>
        </p:sp>
        <p:sp>
          <p:nvSpPr>
            <p:cNvPr id="38" name="CustomShape 14"/>
            <p:cNvSpPr/>
            <p:nvPr/>
          </p:nvSpPr>
          <p:spPr>
            <a:xfrm>
              <a:off x="6786000" y="3219579"/>
              <a:ext cx="1864440" cy="97164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Flow</a:t>
              </a:r>
            </a:p>
            <a:p>
              <a:pPr algn="ctr">
                <a:lnSpc>
                  <a:spcPct val="100000"/>
                </a:lnSpc>
              </a:pPr>
              <a:r>
                <a:rPr lang="en-US" sz="1200" b="0" strike="noStrike" spc="-1" dirty="0" smtClean="0">
                  <a:solidFill>
                    <a:srgbClr val="000000"/>
                  </a:solidFill>
                  <a:uFill>
                    <a:solidFill>
                      <a:srgbClr val="FFFFFF"/>
                    </a:solidFill>
                  </a:uFill>
                  <a:latin typeface="Cambria"/>
                  <a:ea typeface="DejaVu Sans"/>
                </a:rPr>
                <a:t>Media richness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err="1" smtClean="0">
                  <a:solidFill>
                    <a:srgbClr val="000000"/>
                  </a:solidFill>
                  <a:uFill>
                    <a:solidFill>
                      <a:srgbClr val="FFFFFF"/>
                    </a:solidFill>
                  </a:uFill>
                  <a:latin typeface="Cambria"/>
                  <a:ea typeface="DejaVu Sans"/>
                </a:rPr>
                <a:t>Parasocial</a:t>
              </a:r>
              <a:r>
                <a:rPr lang="en-US" sz="1200" b="0" strike="noStrike" spc="-1" dirty="0" smtClean="0">
                  <a:solidFill>
                    <a:srgbClr val="000000"/>
                  </a:solidFill>
                  <a:uFill>
                    <a:solidFill>
                      <a:srgbClr val="FFFFFF"/>
                    </a:solidFill>
                  </a:uFill>
                  <a:latin typeface="Cambria"/>
                  <a:ea typeface="DejaVu Sans"/>
                </a:rPr>
                <a:t> interaction</a:t>
              </a:r>
              <a:endParaRPr lang="en-US" sz="1200" b="0" strike="noStrike" spc="-1" dirty="0">
                <a:solidFill>
                  <a:srgbClr val="000000"/>
                </a:solidFill>
                <a:uFill>
                  <a:solidFill>
                    <a:srgbClr val="FFFFFF"/>
                  </a:solidFill>
                </a:uFill>
                <a:latin typeface="Arial"/>
              </a:endParaRPr>
            </a:p>
          </p:txBody>
        </p:sp>
        <p:sp>
          <p:nvSpPr>
            <p:cNvPr id="39" name="CustomShape 15"/>
            <p:cNvSpPr/>
            <p:nvPr/>
          </p:nvSpPr>
          <p:spPr>
            <a:xfrm>
              <a:off x="6876000" y="2816379"/>
              <a:ext cx="1618560" cy="3585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Online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Relationship</a:t>
              </a:r>
              <a:endParaRPr lang="en-US" sz="1200" b="0" strike="noStrike" spc="-1" dirty="0">
                <a:solidFill>
                  <a:srgbClr val="000000"/>
                </a:solidFill>
                <a:uFill>
                  <a:solidFill>
                    <a:srgbClr val="FFFFFF"/>
                  </a:solidFill>
                </a:uFill>
                <a:latin typeface="Arial"/>
              </a:endParaRPr>
            </a:p>
          </p:txBody>
        </p:sp>
        <p:sp>
          <p:nvSpPr>
            <p:cNvPr id="40" name="CustomShape 16"/>
            <p:cNvSpPr/>
            <p:nvPr/>
          </p:nvSpPr>
          <p:spPr>
            <a:xfrm>
              <a:off x="3168000" y="3795943"/>
              <a:ext cx="2806560" cy="4366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Internet Technology</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as (Partial) Relationship Mediator</a:t>
              </a:r>
              <a:endParaRPr lang="en-US" sz="1200" b="0" strike="noStrike" spc="-1" dirty="0">
                <a:solidFill>
                  <a:srgbClr val="000000"/>
                </a:solidFill>
                <a:uFill>
                  <a:solidFill>
                    <a:srgbClr val="FFFFFF"/>
                  </a:solidFill>
                </a:uFill>
                <a:latin typeface="Arial"/>
              </a:endParaRPr>
            </a:p>
          </p:txBody>
        </p:sp>
        <p:sp>
          <p:nvSpPr>
            <p:cNvPr id="41" name="CustomShape 17"/>
            <p:cNvSpPr/>
            <p:nvPr/>
          </p:nvSpPr>
          <p:spPr>
            <a:xfrm>
              <a:off x="4392000" y="1630606"/>
              <a:ext cx="355680" cy="2160000"/>
            </a:xfrm>
            <a:prstGeom prst="roundRect">
              <a:avLst>
                <a:gd name="adj" fmla="val 0"/>
              </a:avLst>
            </a:prstGeom>
            <a:pattFill prst="ltUpDiag">
              <a:fgClr>
                <a:srgbClr val="000000"/>
              </a:fgClr>
              <a:bgClr>
                <a:srgbClr val="FFFFFF"/>
              </a:bgClr>
            </a:pattFill>
            <a:ln w="6480">
              <a:solidFill>
                <a:srgbClr val="000000"/>
              </a:solidFill>
              <a:round/>
            </a:ln>
          </p:spPr>
          <p:style>
            <a:lnRef idx="0">
              <a:scrgbClr r="0" g="0" b="0"/>
            </a:lnRef>
            <a:fillRef idx="0">
              <a:scrgbClr r="0" g="0" b="0"/>
            </a:fillRef>
            <a:effectRef idx="0">
              <a:scrgbClr r="0" g="0" b="0"/>
            </a:effectRef>
            <a:fontRef idx="minor"/>
          </p:style>
        </p:sp>
      </p:grpSp>
      <p:pic>
        <p:nvPicPr>
          <p:cNvPr id="21" name="Grafik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4560" y="1793583"/>
            <a:ext cx="1080000" cy="452805"/>
          </a:xfrm>
          <a:prstGeom prst="rect">
            <a:avLst/>
          </a:prstGeom>
        </p:spPr>
      </p:pic>
    </p:spTree>
    <p:extLst>
      <p:ext uri="{BB962C8B-B14F-4D97-AF65-F5344CB8AC3E}">
        <p14:creationId xmlns:p14="http://schemas.microsoft.com/office/powerpoint/2010/main" val="1822973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26</a:t>
            </a:fld>
            <a:endParaRPr lang="de-DE"/>
          </a:p>
        </p:txBody>
      </p:sp>
      <p:sp>
        <p:nvSpPr>
          <p:cNvPr id="4" name="Inhaltsplatzhalter 3"/>
          <p:cNvSpPr>
            <a:spLocks noGrp="1"/>
          </p:cNvSpPr>
          <p:nvPr>
            <p:ph sz="quarter" idx="13"/>
          </p:nvPr>
        </p:nvSpPr>
        <p:spPr/>
        <p:txBody>
          <a:bodyPr>
            <a:normAutofit/>
          </a:bodyPr>
          <a:lstStyle/>
          <a:p>
            <a:r>
              <a:rPr lang="en-US" dirty="0" smtClean="0"/>
              <a:t>The three perspectives of interpersonal, </a:t>
            </a:r>
            <a:r>
              <a:rPr lang="en-US" dirty="0" err="1" smtClean="0"/>
              <a:t>interfirm</a:t>
            </a:r>
            <a:r>
              <a:rPr lang="en-US" dirty="0" smtClean="0"/>
              <a:t>, and online relationships between companies and customers provide an </a:t>
            </a:r>
            <a:r>
              <a:rPr lang="en-US" b="1" dirty="0" smtClean="0"/>
              <a:t>integrative framework</a:t>
            </a:r>
            <a:r>
              <a:rPr lang="en-US" dirty="0" smtClean="0"/>
              <a:t> of how marketing relationships work</a:t>
            </a:r>
          </a:p>
          <a:p>
            <a:r>
              <a:rPr lang="en-US" b="1" dirty="0" smtClean="0"/>
              <a:t>Interpersonal relationship marketing theory</a:t>
            </a:r>
            <a:r>
              <a:rPr lang="en-US" dirty="0" smtClean="0"/>
              <a:t> clarifies the core psychology that informs customer–company relationships</a:t>
            </a:r>
          </a:p>
          <a:p>
            <a:r>
              <a:rPr lang="en-US" b="1" dirty="0" err="1" smtClean="0"/>
              <a:t>Interfirm</a:t>
            </a:r>
            <a:r>
              <a:rPr lang="en-US" b="1" dirty="0" smtClean="0"/>
              <a:t> relationship marketing theory</a:t>
            </a:r>
            <a:r>
              <a:rPr lang="en-US" dirty="0" smtClean="0"/>
              <a:t> extends this view by going beyond relational dyads to encompass a whole network of interpersonal, individual-to-firm, and </a:t>
            </a:r>
            <a:r>
              <a:rPr lang="en-US" dirty="0" err="1" smtClean="0"/>
              <a:t>interfirm</a:t>
            </a:r>
            <a:r>
              <a:rPr lang="en-US" dirty="0" smtClean="0"/>
              <a:t> relationships present in a typical </a:t>
            </a:r>
            <a:r>
              <a:rPr lang="en-US" dirty="0" err="1" smtClean="0"/>
              <a:t>interfirm</a:t>
            </a:r>
            <a:r>
              <a:rPr lang="en-US" dirty="0" smtClean="0"/>
              <a:t> relationship between seller and buyer companies</a:t>
            </a:r>
          </a:p>
          <a:p>
            <a:r>
              <a:rPr lang="en-US" b="1" dirty="0" smtClean="0"/>
              <a:t>Online relationship marketing theory</a:t>
            </a:r>
            <a:r>
              <a:rPr lang="en-US" dirty="0" smtClean="0"/>
              <a:t> broadens knowledge even further, by accommodating the developments of the digital age and clarifying relationships in which interactions between exchange partners are partially or fully mediated by Internet technology</a:t>
            </a:r>
          </a:p>
        </p:txBody>
      </p:sp>
      <p:sp>
        <p:nvSpPr>
          <p:cNvPr id="5" name="Titel 4"/>
          <p:cNvSpPr>
            <a:spLocks noGrp="1"/>
          </p:cNvSpPr>
          <p:nvPr>
            <p:ph type="title"/>
          </p:nvPr>
        </p:nvSpPr>
        <p:spPr/>
        <p:txBody>
          <a:bodyPr/>
          <a:lstStyle/>
          <a:p>
            <a:r>
              <a:rPr lang="en-US" dirty="0" smtClean="0"/>
              <a:t>An Integrative Theoretical Framework of Relationship Marketing Theory</a:t>
            </a:r>
            <a:endParaRPr lang="en-US" dirty="0"/>
          </a:p>
        </p:txBody>
      </p:sp>
      <p:sp>
        <p:nvSpPr>
          <p:cNvPr id="6" name="Textfeld 5"/>
          <p:cNvSpPr txBox="1"/>
          <p:nvPr/>
        </p:nvSpPr>
        <p:spPr>
          <a:xfrm>
            <a:off x="360000" y="5400000"/>
            <a:ext cx="8424000" cy="923330"/>
          </a:xfrm>
          <a:prstGeom prst="rect">
            <a:avLst/>
          </a:prstGeom>
          <a:solidFill>
            <a:srgbClr val="0BC1E5"/>
          </a:solidFill>
          <a:ln>
            <a:noFill/>
          </a:ln>
        </p:spPr>
        <p:txBody>
          <a:bodyPr wrap="square" rtlCol="0" anchor="ctr">
            <a:spAutoFit/>
          </a:bodyPr>
          <a:lstStyle/>
          <a:p>
            <a:r>
              <a:rPr lang="en-US" dirty="0">
                <a:solidFill>
                  <a:schemeClr val="bg1"/>
                </a:solidFill>
                <a:latin typeface="Cambria" panose="02040503050406030204" pitchFamily="18" charset="0"/>
                <a:ea typeface="Cambria" panose="02040503050406030204" pitchFamily="18" charset="0"/>
              </a:rPr>
              <a:t>The impact of firms’ relationship marketing investments on relationship performance is mediated by a series of mechanisms </a:t>
            </a:r>
            <a:r>
              <a:rPr lang="en-US" dirty="0" smtClean="0">
                <a:solidFill>
                  <a:schemeClr val="bg1"/>
                </a:solidFill>
                <a:latin typeface="Cambria" panose="02040503050406030204" pitchFamily="18" charset="0"/>
                <a:ea typeface="Cambria" panose="02040503050406030204" pitchFamily="18" charset="0"/>
              </a:rPr>
              <a:t>where </a:t>
            </a:r>
            <a:r>
              <a:rPr lang="en-US" dirty="0">
                <a:solidFill>
                  <a:schemeClr val="bg1"/>
                </a:solidFill>
                <a:latin typeface="Cambria" panose="02040503050406030204" pitchFamily="18" charset="0"/>
                <a:ea typeface="Cambria" panose="02040503050406030204" pitchFamily="18" charset="0"/>
              </a:rPr>
              <a:t>each mechanism contributes individually to a specific facet or type of </a:t>
            </a:r>
            <a:r>
              <a:rPr lang="en-US" dirty="0" smtClean="0">
                <a:solidFill>
                  <a:schemeClr val="bg1"/>
                </a:solidFill>
                <a:latin typeface="Cambria" panose="02040503050406030204" pitchFamily="18" charset="0"/>
                <a:ea typeface="Cambria" panose="02040503050406030204" pitchFamily="18" charset="0"/>
              </a:rPr>
              <a:t>relationship</a:t>
            </a:r>
            <a:endParaRPr lang="en-US"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7707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27</a:t>
            </a:fld>
            <a:endParaRPr lang="de-DE"/>
          </a:p>
        </p:txBody>
      </p:sp>
      <p:sp>
        <p:nvSpPr>
          <p:cNvPr id="4" name="Inhaltsplatzhalter 3"/>
          <p:cNvSpPr>
            <a:spLocks noGrp="1"/>
          </p:cNvSpPr>
          <p:nvPr>
            <p:ph sz="quarter" idx="13"/>
          </p:nvPr>
        </p:nvSpPr>
        <p:spPr/>
        <p:txBody>
          <a:bodyPr>
            <a:normAutofit/>
          </a:bodyPr>
          <a:lstStyle/>
          <a:p>
            <a:r>
              <a:rPr lang="en-US" dirty="0" smtClean="0"/>
              <a:t>For more than six decades of relationship marketing research, insights from diverse domains such as economics, sociology, social psychology, and psychology have informed theory building</a:t>
            </a:r>
          </a:p>
          <a:p>
            <a:r>
              <a:rPr lang="en-US" dirty="0" smtClean="0"/>
              <a:t>Over time, relationship marketing theory has shifted from more institutional, macro-level theories (e.g., economics, sociology) to more individual, micro-level theoretical perspectives (e.g., social psychology, psychology)</a:t>
            </a:r>
          </a:p>
          <a:p>
            <a:r>
              <a:rPr lang="en-US" dirty="0" smtClean="0"/>
              <a:t>Evolutionary psychology parsimoniously identifies the psychological mechanisms of gratitude and unfairness as the twin pillars of relationship marketing</a:t>
            </a:r>
          </a:p>
          <a:p>
            <a:r>
              <a:rPr lang="en-US" dirty="0" smtClean="0"/>
              <a:t>Both gratitude and unfairness are universal, hereditary, and hardwired into human beings. Gratitude reinforces relationships through reciprocity; unfairness impedes relationships through punishment</a:t>
            </a:r>
          </a:p>
          <a:p>
            <a:r>
              <a:rPr lang="en-US" dirty="0" smtClean="0"/>
              <a:t>Three types of marketing relationships are interpersonal, </a:t>
            </a:r>
            <a:r>
              <a:rPr lang="en-US" dirty="0" err="1" smtClean="0"/>
              <a:t>interfirm</a:t>
            </a:r>
            <a:r>
              <a:rPr lang="en-US" dirty="0" smtClean="0"/>
              <a:t>, and online relationships. Each type features its own characteristics, key theories, and constructs</a:t>
            </a:r>
          </a:p>
        </p:txBody>
      </p:sp>
      <p:sp>
        <p:nvSpPr>
          <p:cNvPr id="5" name="Titel 4"/>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4224341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28</a:t>
            </a:fld>
            <a:endParaRPr lang="de-DE"/>
          </a:p>
        </p:txBody>
      </p:sp>
      <p:sp>
        <p:nvSpPr>
          <p:cNvPr id="4" name="Inhaltsplatzhalter 3"/>
          <p:cNvSpPr>
            <a:spLocks noGrp="1"/>
          </p:cNvSpPr>
          <p:nvPr>
            <p:ph sz="quarter" idx="13"/>
          </p:nvPr>
        </p:nvSpPr>
        <p:spPr/>
        <p:txBody>
          <a:bodyPr>
            <a:normAutofit/>
          </a:bodyPr>
          <a:lstStyle/>
          <a:p>
            <a:r>
              <a:rPr lang="en-US" dirty="0" smtClean="0"/>
              <a:t>Interpersonal relationship marketing theory is based on social exchange theory and evolutionary psychology; it identifies customer commitment, trust, gratitude, and reciprocity norms as key mechanisms of relationship performance</a:t>
            </a:r>
          </a:p>
          <a:p>
            <a:r>
              <a:rPr lang="en-US" dirty="0" err="1" smtClean="0"/>
              <a:t>Interfirm</a:t>
            </a:r>
            <a:r>
              <a:rPr lang="en-US" dirty="0" smtClean="0"/>
              <a:t> relationship marketing theory draws on network theory to establish relationship quality, breadth, and composition as the key drivers of relationship performance</a:t>
            </a:r>
          </a:p>
          <a:p>
            <a:r>
              <a:rPr lang="en-US" dirty="0" smtClean="0"/>
              <a:t>Online relationship marketing theory distills flow, media richness, and </a:t>
            </a:r>
            <a:r>
              <a:rPr lang="en-US" dirty="0" err="1" smtClean="0"/>
              <a:t>parasocial</a:t>
            </a:r>
            <a:r>
              <a:rPr lang="en-US" dirty="0" smtClean="0"/>
              <a:t> interaction as major antecedents to relationship performance in online contexts</a:t>
            </a:r>
          </a:p>
          <a:p>
            <a:r>
              <a:rPr lang="en-US" dirty="0" smtClean="0"/>
              <a:t>An integrative theory of relationship marketing combines interpersonal, </a:t>
            </a:r>
            <a:r>
              <a:rPr lang="en-US" dirty="0" err="1" smtClean="0"/>
              <a:t>interfirm</a:t>
            </a:r>
            <a:r>
              <a:rPr lang="en-US" dirty="0" smtClean="0"/>
              <a:t>, and online perspectives and their respective theories and constructs to illuminate relationship marketing effectiveness in the digital age</a:t>
            </a:r>
            <a:endParaRPr lang="en-US" dirty="0"/>
          </a:p>
        </p:txBody>
      </p:sp>
      <p:sp>
        <p:nvSpPr>
          <p:cNvPr id="5" name="Titel 4"/>
          <p:cNvSpPr>
            <a:spLocks noGrp="1"/>
          </p:cNvSpPr>
          <p:nvPr>
            <p:ph type="title"/>
          </p:nvPr>
        </p:nvSpPr>
        <p:spPr/>
        <p:txBody>
          <a:bodyPr/>
          <a:lstStyle/>
          <a:p>
            <a:r>
              <a:rPr lang="en-US" dirty="0" smtClean="0"/>
              <a:t>Takeaways (contd.)</a:t>
            </a:r>
            <a:endParaRPr lang="en-US" dirty="0"/>
          </a:p>
        </p:txBody>
      </p:sp>
    </p:spTree>
    <p:extLst>
      <p:ext uri="{BB962C8B-B14F-4D97-AF65-F5344CB8AC3E}">
        <p14:creationId xmlns:p14="http://schemas.microsoft.com/office/powerpoint/2010/main" val="121662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29</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chemeClr val="bg1"/>
          </a:solidFill>
        </p:spPr>
        <p:txBody>
          <a:bodyPr wrap="none" rtlCol="0" anchor="ctr">
            <a:noAutofit/>
          </a:bodyPr>
          <a:lstStyle/>
          <a:p>
            <a:r>
              <a:rPr lang="en-US" dirty="0" smtClean="0">
                <a:latin typeface="Cambria" panose="02040503050406030204" pitchFamily="18" charset="0"/>
                <a:ea typeface="Cambria" panose="02040503050406030204" pitchFamily="18" charset="0"/>
              </a:rPr>
              <a:t>1	Relationship Marketing and the Digital Age</a:t>
            </a:r>
            <a:endParaRPr lang="en-US" dirty="0">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2	Relationship Marketing Theory</a:t>
            </a:r>
            <a:endParaRPr lang="en-US" dirty="0">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solidFill>
            <a:srgbClr val="0BC1E5"/>
          </a:solidFill>
        </p:spPr>
        <p:txBody>
          <a:bodyPr wrap="none" rtlCol="0" anchor="ctr">
            <a:noAutofit/>
          </a:bodyPr>
          <a:lstStyle/>
          <a:p>
            <a:r>
              <a:rPr lang="en-US" dirty="0" smtClean="0">
                <a:solidFill>
                  <a:schemeClr val="bg1"/>
                </a:solidFill>
                <a:latin typeface="Cambria" panose="02040503050406030204" pitchFamily="18" charset="0"/>
                <a:ea typeface="Cambria" panose="02040503050406030204" pitchFamily="18" charset="0"/>
              </a:rPr>
              <a:t>3	Relationship Marketing Framework</a:t>
            </a:r>
            <a:endParaRPr lang="en-US" dirty="0">
              <a:solidFill>
                <a:schemeClr val="bg1"/>
              </a:solidFill>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4	Relationship Marketing Dynamics</a:t>
            </a:r>
            <a:endParaRPr lang="en-US" dirty="0">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5	Relationship Marketing Strategies</a:t>
            </a:r>
            <a:endParaRPr lang="en-US" dirty="0">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6	Relationship Marketing Targeting</a:t>
            </a:r>
            <a:endParaRPr lang="en-US" dirty="0">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noFill/>
        </p:spPr>
        <p:txBody>
          <a:bodyPr wrap="square" rtlCol="0" anchor="ctr">
            <a:noAutofit/>
          </a:bodyPr>
          <a:lstStyle/>
          <a:p>
            <a:r>
              <a:rPr lang="en-US" dirty="0" smtClean="0">
                <a:latin typeface="Cambria" panose="02040503050406030204" pitchFamily="18" charset="0"/>
                <a:ea typeface="Cambria" panose="02040503050406030204" pitchFamily="18" charset="0"/>
              </a:rPr>
              <a:t>7	Research and Managerial Guidelines for Relationship Marketing in the 	Digital Age</a:t>
            </a:r>
            <a:endParaRPr lang="en-US" dirty="0">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2876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rgbClr val="0BC1E5"/>
          </a:solidFill>
        </p:spPr>
        <p:txBody>
          <a:bodyPr wrap="none" rtlCol="0" anchor="ctr">
            <a:noAutofit/>
          </a:bodyPr>
          <a:lstStyle/>
          <a:p>
            <a:r>
              <a:rPr lang="en-US" dirty="0" smtClean="0">
                <a:solidFill>
                  <a:schemeClr val="bg1"/>
                </a:solidFill>
                <a:latin typeface="Cambria" panose="02040503050406030204" pitchFamily="18" charset="0"/>
                <a:ea typeface="Cambria" panose="02040503050406030204" pitchFamily="18" charset="0"/>
              </a:rPr>
              <a:t>1	Relationship Marketing and the Digital Age</a:t>
            </a:r>
            <a:endParaRPr lang="en-US" dirty="0">
              <a:solidFill>
                <a:schemeClr val="bg1"/>
              </a:solidFill>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2	Relationship Marketing Theory</a:t>
            </a:r>
            <a:endParaRPr lang="en-US" dirty="0">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3	Relationship Marketing Framework</a:t>
            </a:r>
            <a:endParaRPr lang="en-US" dirty="0">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4	Relationship Marketing Dynamics</a:t>
            </a:r>
            <a:endParaRPr lang="en-US" dirty="0">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5	Relationship Marketing Strategies</a:t>
            </a:r>
            <a:endParaRPr lang="en-US" dirty="0">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6	Relationship Marketing Targeting</a:t>
            </a:r>
            <a:endParaRPr lang="en-US" dirty="0">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noFill/>
        </p:spPr>
        <p:txBody>
          <a:bodyPr wrap="square" rtlCol="0" anchor="ctr">
            <a:noAutofit/>
          </a:bodyPr>
          <a:lstStyle/>
          <a:p>
            <a:r>
              <a:rPr lang="en-US" dirty="0" smtClean="0">
                <a:latin typeface="Cambria" panose="02040503050406030204" pitchFamily="18" charset="0"/>
                <a:ea typeface="Cambria" panose="02040503050406030204" pitchFamily="18" charset="0"/>
              </a:rPr>
              <a:t>7	Research and Managerial Guidelines for Relationship Marketing in the 	Digital Age</a:t>
            </a:r>
            <a:endParaRPr lang="en-US" dirty="0">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9633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30</a:t>
            </a:fld>
            <a:endParaRPr lang="de-DE" dirty="0"/>
          </a:p>
        </p:txBody>
      </p:sp>
      <p:sp>
        <p:nvSpPr>
          <p:cNvPr id="6" name="Inhaltsplatzhalter 5"/>
          <p:cNvSpPr>
            <a:spLocks noGrp="1"/>
          </p:cNvSpPr>
          <p:nvPr>
            <p:ph sz="quarter" idx="13"/>
          </p:nvPr>
        </p:nvSpPr>
        <p:spPr/>
        <p:txBody>
          <a:bodyPr/>
          <a:lstStyle/>
          <a:p>
            <a:r>
              <a:rPr lang="en-US" dirty="0" smtClean="0"/>
              <a:t>Understand the three causal stages of the relationship marketing framework: seller relationship marketing investments → customer relational mechanisms → seller relationship marketing performance outcomes</a:t>
            </a:r>
          </a:p>
          <a:p>
            <a:r>
              <a:rPr lang="en-US" dirty="0" smtClean="0"/>
              <a:t>Identify financial, social, and structural relationship marketing investments as three generic relationship marketing strategies available to companies and consider their differential effectiveness</a:t>
            </a:r>
          </a:p>
          <a:p>
            <a:r>
              <a:rPr lang="en-US" dirty="0" smtClean="0"/>
              <a:t>Classify emotional, cognitive, conative, and behavioral relational mechanisms among customers and understand their causal order</a:t>
            </a:r>
          </a:p>
          <a:p>
            <a:r>
              <a:rPr lang="en-US" dirty="0" smtClean="0"/>
              <a:t>Recognize the various financial and nonfinancial performance ramifications spurred by effective relationship marketing investments</a:t>
            </a:r>
            <a:endParaRPr lang="en-US" dirty="0"/>
          </a:p>
        </p:txBody>
      </p:sp>
      <p:sp>
        <p:nvSpPr>
          <p:cNvPr id="5" name="Titel 4"/>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290903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31</a:t>
            </a:fld>
            <a:endParaRPr lang="de-DE"/>
          </a:p>
        </p:txBody>
      </p:sp>
      <p:sp>
        <p:nvSpPr>
          <p:cNvPr id="4" name="Inhaltsplatzhalter 3"/>
          <p:cNvSpPr>
            <a:spLocks noGrp="1"/>
          </p:cNvSpPr>
          <p:nvPr>
            <p:ph sz="quarter" idx="13"/>
          </p:nvPr>
        </p:nvSpPr>
        <p:spPr/>
        <p:txBody>
          <a:bodyPr>
            <a:normAutofit/>
          </a:bodyPr>
          <a:lstStyle/>
          <a:p>
            <a:r>
              <a:rPr lang="en-US" dirty="0" smtClean="0"/>
              <a:t>Managers devote substantial time and money to relationship marketing efforts, with the assumption that doing so ultimately will improve company performance</a:t>
            </a:r>
          </a:p>
          <a:p>
            <a:r>
              <a:rPr lang="en-US" dirty="0" smtClean="0"/>
              <a:t>Yet, it is difficult to specify the returns on investments in relationship marketing, in terms of their actual financial and nonfinancial impacts or the precise routes through which they improve performance</a:t>
            </a:r>
          </a:p>
          <a:p>
            <a:r>
              <a:rPr lang="en-US" dirty="0" smtClean="0"/>
              <a:t>Relationship marketing’s performance impact occurs through a </a:t>
            </a:r>
            <a:r>
              <a:rPr lang="en-US" b="1" dirty="0" smtClean="0"/>
              <a:t>three-stage causal framework</a:t>
            </a:r>
            <a:r>
              <a:rPr lang="en-US" dirty="0" smtClean="0"/>
              <a:t>: seller relationship marketing investments → customer relational mechanisms → seller relationship marketing performance outcomes</a:t>
            </a:r>
          </a:p>
          <a:p>
            <a:r>
              <a:rPr lang="en-US" dirty="0" smtClean="0"/>
              <a:t>The performance impact of relationship marketing investments occurs through the stimulation of a </a:t>
            </a:r>
            <a:r>
              <a:rPr lang="en-US" b="1" dirty="0" smtClean="0"/>
              <a:t>battery of customer relational mechanisms</a:t>
            </a:r>
            <a:r>
              <a:rPr lang="en-US" dirty="0" smtClean="0"/>
              <a:t> that mediate </a:t>
            </a:r>
            <a:r>
              <a:rPr lang="en-US" dirty="0"/>
              <a:t>the impact of relationship marketing investments on performance </a:t>
            </a:r>
            <a:r>
              <a:rPr lang="en-US" dirty="0" smtClean="0"/>
              <a:t>outcomes:</a:t>
            </a:r>
          </a:p>
          <a:p>
            <a:pPr lvl="1"/>
            <a:r>
              <a:rPr lang="en-US" dirty="0" smtClean="0"/>
              <a:t>Positive emotions (i.e., negative emotions need to be avoided)</a:t>
            </a:r>
          </a:p>
          <a:p>
            <a:pPr lvl="1"/>
            <a:r>
              <a:rPr lang="en-US" dirty="0" smtClean="0"/>
              <a:t>Cognitions</a:t>
            </a:r>
          </a:p>
          <a:p>
            <a:pPr lvl="1"/>
            <a:r>
              <a:rPr lang="en-US" dirty="0" smtClean="0"/>
              <a:t>Conations</a:t>
            </a:r>
          </a:p>
          <a:p>
            <a:pPr lvl="1"/>
            <a:r>
              <a:rPr lang="en-US" dirty="0" smtClean="0"/>
              <a:t>Behaviors</a:t>
            </a:r>
          </a:p>
        </p:txBody>
      </p:sp>
      <p:sp>
        <p:nvSpPr>
          <p:cNvPr id="5" name="Titel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85585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32</a:t>
            </a:fld>
            <a:endParaRPr lang="de-DE"/>
          </a:p>
        </p:txBody>
      </p:sp>
      <p:sp>
        <p:nvSpPr>
          <p:cNvPr id="5" name="Titel 4"/>
          <p:cNvSpPr>
            <a:spLocks noGrp="1"/>
          </p:cNvSpPr>
          <p:nvPr>
            <p:ph type="title"/>
          </p:nvPr>
        </p:nvSpPr>
        <p:spPr/>
        <p:txBody>
          <a:bodyPr>
            <a:normAutofit/>
          </a:bodyPr>
          <a:lstStyle/>
          <a:p>
            <a:r>
              <a:rPr lang="en-US" dirty="0"/>
              <a:t>A Framework of Relationship Marketing’s Impact on Seller Performance </a:t>
            </a:r>
            <a:r>
              <a:rPr lang="en-US" dirty="0" smtClean="0"/>
              <a:t>Outcomes</a:t>
            </a:r>
            <a:endParaRPr lang="de-DE" dirty="0"/>
          </a:p>
        </p:txBody>
      </p:sp>
      <p:grpSp>
        <p:nvGrpSpPr>
          <p:cNvPr id="27" name="Gruppieren 26"/>
          <p:cNvGrpSpPr/>
          <p:nvPr/>
        </p:nvGrpSpPr>
        <p:grpSpPr>
          <a:xfrm>
            <a:off x="540" y="1013624"/>
            <a:ext cx="9142920" cy="5148000"/>
            <a:chOff x="0" y="972000"/>
            <a:chExt cx="9142920" cy="5148000"/>
          </a:xfrm>
        </p:grpSpPr>
        <p:sp>
          <p:nvSpPr>
            <p:cNvPr id="6" name="CustomShape 1"/>
            <p:cNvSpPr/>
            <p:nvPr/>
          </p:nvSpPr>
          <p:spPr>
            <a:xfrm>
              <a:off x="2412000" y="1440000"/>
              <a:ext cx="4315680" cy="467928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7" name="CustomShape 2"/>
            <p:cNvSpPr/>
            <p:nvPr/>
          </p:nvSpPr>
          <p:spPr>
            <a:xfrm>
              <a:off x="7020000" y="2034360"/>
              <a:ext cx="2014920" cy="349092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8" name="CustomShape 6"/>
            <p:cNvSpPr/>
            <p:nvPr/>
          </p:nvSpPr>
          <p:spPr>
            <a:xfrm>
              <a:off x="144000" y="1404000"/>
              <a:ext cx="1946520" cy="6177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i="1" strike="noStrike" spc="-1" dirty="0" smtClean="0">
                  <a:solidFill>
                    <a:srgbClr val="000000"/>
                  </a:solidFill>
                  <a:uFill>
                    <a:solidFill>
                      <a:srgbClr val="FFFFFF"/>
                    </a:solidFill>
                  </a:uFill>
                  <a:latin typeface="Cambria"/>
                  <a:ea typeface="DejaVu Sans"/>
                </a:rPr>
                <a:t>Seller Domain</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Relationship Marketing Investments</a:t>
              </a:r>
              <a:endParaRPr lang="en-US" sz="1200" b="0" strike="noStrike" spc="-1" dirty="0">
                <a:solidFill>
                  <a:srgbClr val="000000"/>
                </a:solidFill>
                <a:uFill>
                  <a:solidFill>
                    <a:srgbClr val="FFFFFF"/>
                  </a:solidFill>
                </a:uFill>
                <a:latin typeface="Arial"/>
              </a:endParaRPr>
            </a:p>
          </p:txBody>
        </p:sp>
        <p:sp>
          <p:nvSpPr>
            <p:cNvPr id="9" name="CustomShape 7"/>
            <p:cNvSpPr/>
            <p:nvPr/>
          </p:nvSpPr>
          <p:spPr>
            <a:xfrm>
              <a:off x="7056000" y="1404000"/>
              <a:ext cx="1942920" cy="61776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i="1" strike="noStrike" spc="-1" dirty="0" smtClean="0">
                  <a:solidFill>
                    <a:srgbClr val="000000"/>
                  </a:solidFill>
                  <a:uFill>
                    <a:solidFill>
                      <a:srgbClr val="FFFFFF"/>
                    </a:solidFill>
                  </a:uFill>
                  <a:latin typeface="Cambria"/>
                  <a:ea typeface="DejaVu Sans"/>
                </a:rPr>
                <a:t>Seller Domain</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Relationship Marketing Performance Outcomes</a:t>
              </a:r>
              <a:endParaRPr lang="en-US" sz="1200" b="0" strike="noStrike" spc="-1" dirty="0">
                <a:solidFill>
                  <a:srgbClr val="000000"/>
                </a:solidFill>
                <a:uFill>
                  <a:solidFill>
                    <a:srgbClr val="FFFFFF"/>
                  </a:solidFill>
                </a:uFill>
                <a:latin typeface="Arial"/>
              </a:endParaRPr>
            </a:p>
          </p:txBody>
        </p:sp>
        <p:sp>
          <p:nvSpPr>
            <p:cNvPr id="10" name="CustomShape 8"/>
            <p:cNvSpPr/>
            <p:nvPr/>
          </p:nvSpPr>
          <p:spPr>
            <a:xfrm>
              <a:off x="7136280" y="2700720"/>
              <a:ext cx="1791360" cy="97128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Financial</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FFFFFF"/>
                  </a:solidFill>
                  <a:uFill>
                    <a:solidFill>
                      <a:srgbClr val="FFFFFF"/>
                    </a:solidFill>
                  </a:uFill>
                  <a:latin typeface="Cambria"/>
                  <a:ea typeface="DejaVu Sans"/>
                </a:rPr>
                <a:t>relationship marketing performance outcomes</a:t>
              </a:r>
              <a:endParaRPr lang="en-US" sz="1200" b="0" strike="noStrike" spc="-1" dirty="0">
                <a:solidFill>
                  <a:srgbClr val="000000"/>
                </a:solidFill>
                <a:uFill>
                  <a:solidFill>
                    <a:srgbClr val="FFFFFF"/>
                  </a:solidFill>
                </a:uFill>
                <a:latin typeface="Arial"/>
              </a:endParaRPr>
            </a:p>
          </p:txBody>
        </p:sp>
        <p:sp>
          <p:nvSpPr>
            <p:cNvPr id="11" name="CustomShape 9"/>
            <p:cNvSpPr/>
            <p:nvPr/>
          </p:nvSpPr>
          <p:spPr>
            <a:xfrm>
              <a:off x="7128000" y="3850920"/>
              <a:ext cx="1791360" cy="97128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Nonfinancial relationship marketing performance outcomes</a:t>
              </a:r>
              <a:endParaRPr lang="en-US" sz="1200" b="0" strike="noStrike" spc="-1" dirty="0">
                <a:solidFill>
                  <a:srgbClr val="000000"/>
                </a:solidFill>
                <a:uFill>
                  <a:solidFill>
                    <a:srgbClr val="FFFFFF"/>
                  </a:solidFill>
                </a:uFill>
                <a:latin typeface="Arial"/>
              </a:endParaRPr>
            </a:p>
          </p:txBody>
        </p:sp>
        <p:sp>
          <p:nvSpPr>
            <p:cNvPr id="12" name="CustomShape 10"/>
            <p:cNvSpPr/>
            <p:nvPr/>
          </p:nvSpPr>
          <p:spPr>
            <a:xfrm>
              <a:off x="0" y="972000"/>
              <a:ext cx="9142920" cy="4366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i="1" strike="noStrike" spc="-1" dirty="0" smtClean="0">
                  <a:solidFill>
                    <a:srgbClr val="000000"/>
                  </a:solidFill>
                  <a:uFill>
                    <a:solidFill>
                      <a:srgbClr val="FFFFFF"/>
                    </a:solidFill>
                  </a:uFill>
                  <a:latin typeface="Cambria"/>
                  <a:ea typeface="DejaVu Sans"/>
                </a:rPr>
                <a:t>Customer Domain</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Relational Mechanisms</a:t>
              </a:r>
              <a:endParaRPr lang="en-US" sz="1200" b="0" strike="noStrike" spc="-1" dirty="0">
                <a:solidFill>
                  <a:srgbClr val="000000"/>
                </a:solidFill>
                <a:uFill>
                  <a:solidFill>
                    <a:srgbClr val="FFFFFF"/>
                  </a:solidFill>
                </a:uFill>
                <a:latin typeface="Arial"/>
              </a:endParaRPr>
            </a:p>
          </p:txBody>
        </p:sp>
        <p:sp>
          <p:nvSpPr>
            <p:cNvPr id="13" name="CustomShape 11"/>
            <p:cNvSpPr/>
            <p:nvPr/>
          </p:nvSpPr>
          <p:spPr>
            <a:xfrm>
              <a:off x="4752000" y="3294000"/>
              <a:ext cx="1799640" cy="96804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Behavioral relational mechanisms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Loyalty</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Engagement</a:t>
              </a:r>
              <a:endParaRPr lang="en-US" sz="1200" b="0" strike="noStrike" spc="-1" dirty="0">
                <a:solidFill>
                  <a:srgbClr val="000000"/>
                </a:solidFill>
                <a:uFill>
                  <a:solidFill>
                    <a:srgbClr val="FFFFFF"/>
                  </a:solidFill>
                </a:uFill>
                <a:latin typeface="Arial"/>
              </a:endParaRPr>
            </a:p>
          </p:txBody>
        </p:sp>
        <p:sp>
          <p:nvSpPr>
            <p:cNvPr id="14" name="CustomShape 12"/>
            <p:cNvSpPr/>
            <p:nvPr/>
          </p:nvSpPr>
          <p:spPr>
            <a:xfrm>
              <a:off x="2592000" y="1584000"/>
              <a:ext cx="1799640" cy="97128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Emotional relational mechanisms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Gratitude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Unfairness (–)</a:t>
              </a:r>
              <a:endParaRPr lang="en-US" sz="1200" b="0" strike="noStrike" spc="-1" dirty="0">
                <a:solidFill>
                  <a:srgbClr val="000000"/>
                </a:solidFill>
                <a:uFill>
                  <a:solidFill>
                    <a:srgbClr val="FFFFFF"/>
                  </a:solidFill>
                </a:uFill>
                <a:latin typeface="Arial"/>
              </a:endParaRPr>
            </a:p>
          </p:txBody>
        </p:sp>
        <p:sp>
          <p:nvSpPr>
            <p:cNvPr id="15" name="CustomShape 13"/>
            <p:cNvSpPr/>
            <p:nvPr/>
          </p:nvSpPr>
          <p:spPr>
            <a:xfrm>
              <a:off x="2592000" y="2772000"/>
              <a:ext cx="1799640" cy="201528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Cognitive relational mechanisms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Commitment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Trust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Reciprocity norms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Relationship breadth</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Relationship composition</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Media richness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err="1" smtClean="0">
                  <a:solidFill>
                    <a:srgbClr val="000000"/>
                  </a:solidFill>
                  <a:uFill>
                    <a:solidFill>
                      <a:srgbClr val="FFFFFF"/>
                    </a:solidFill>
                  </a:uFill>
                  <a:latin typeface="Cambria"/>
                  <a:ea typeface="DejaVu Sans"/>
                </a:rPr>
                <a:t>Parasocial</a:t>
              </a:r>
              <a:r>
                <a:rPr lang="en-US" sz="1200" b="0" strike="noStrike" spc="-1" dirty="0" smtClean="0">
                  <a:solidFill>
                    <a:srgbClr val="000000"/>
                  </a:solidFill>
                  <a:uFill>
                    <a:solidFill>
                      <a:srgbClr val="FFFFFF"/>
                    </a:solidFill>
                  </a:uFill>
                  <a:latin typeface="Cambria"/>
                  <a:ea typeface="DejaVu Sans"/>
                </a:rPr>
                <a:t> interaction</a:t>
              </a:r>
              <a:endParaRPr lang="en-US" sz="1200" b="0" strike="noStrike" spc="-1" dirty="0">
                <a:solidFill>
                  <a:srgbClr val="000000"/>
                </a:solidFill>
                <a:uFill>
                  <a:solidFill>
                    <a:srgbClr val="FFFFFF"/>
                  </a:solidFill>
                </a:uFill>
                <a:latin typeface="Arial"/>
              </a:endParaRPr>
            </a:p>
          </p:txBody>
        </p:sp>
        <p:sp>
          <p:nvSpPr>
            <p:cNvPr id="16" name="CustomShape 14"/>
            <p:cNvSpPr/>
            <p:nvPr/>
          </p:nvSpPr>
          <p:spPr>
            <a:xfrm>
              <a:off x="2592000" y="5004000"/>
              <a:ext cx="1799640" cy="971280"/>
            </a:xfrm>
            <a:prstGeom prst="roundRect">
              <a:avLst>
                <a:gd name="adj" fmla="val 0"/>
              </a:avLst>
            </a:prstGeom>
            <a:solidFill>
              <a:srgbClr val="CCCCCC"/>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Conative relational mechanisms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Relationship velocity</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Experience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Flow</a:t>
              </a:r>
              <a:endParaRPr lang="en-US" sz="1200" b="0" strike="noStrike" spc="-1" dirty="0">
                <a:solidFill>
                  <a:srgbClr val="000000"/>
                </a:solidFill>
                <a:uFill>
                  <a:solidFill>
                    <a:srgbClr val="FFFFFF"/>
                  </a:solidFill>
                </a:uFill>
                <a:latin typeface="Arial"/>
              </a:endParaRPr>
            </a:p>
          </p:txBody>
        </p:sp>
        <p:sp>
          <p:nvSpPr>
            <p:cNvPr id="17" name="Line 15"/>
            <p:cNvSpPr/>
            <p:nvPr/>
          </p:nvSpPr>
          <p:spPr>
            <a:xfrm>
              <a:off x="4572000" y="1440000"/>
              <a:ext cx="360" cy="4680000"/>
            </a:xfrm>
            <a:prstGeom prst="line">
              <a:avLst/>
            </a:prstGeom>
            <a:ln w="6477">
              <a:solidFill>
                <a:srgbClr val="000000"/>
              </a:solidFill>
              <a:prstDash val="dash"/>
              <a:bevel/>
            </a:ln>
          </p:spPr>
          <p:style>
            <a:lnRef idx="0">
              <a:scrgbClr r="0" g="0" b="0"/>
            </a:lnRef>
            <a:fillRef idx="0">
              <a:scrgbClr r="0" g="0" b="0"/>
            </a:fillRef>
            <a:effectRef idx="0">
              <a:scrgbClr r="0" g="0" b="0"/>
            </a:effectRef>
            <a:fontRef idx="minor"/>
          </p:style>
        </p:sp>
        <p:sp>
          <p:nvSpPr>
            <p:cNvPr id="18" name="CustomShape 16"/>
            <p:cNvSpPr/>
            <p:nvPr/>
          </p:nvSpPr>
          <p:spPr>
            <a:xfrm>
              <a:off x="6786000" y="3776400"/>
              <a:ext cx="17892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9" name="CustomShape 17"/>
            <p:cNvSpPr/>
            <p:nvPr/>
          </p:nvSpPr>
          <p:spPr>
            <a:xfrm flipV="1">
              <a:off x="2178000" y="3771720"/>
              <a:ext cx="17892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0" name="CustomShape 18"/>
            <p:cNvSpPr/>
            <p:nvPr/>
          </p:nvSpPr>
          <p:spPr>
            <a:xfrm>
              <a:off x="108000" y="2034360"/>
              <a:ext cx="2011320" cy="3490920"/>
            </a:xfrm>
            <a:prstGeom prst="roundRect">
              <a:avLst>
                <a:gd name="adj" fmla="val 0"/>
              </a:avLst>
            </a:prstGeom>
            <a:solidFill>
              <a:srgbClr val="EEEEEE">
                <a:alpha val="35000"/>
              </a:srgbClr>
            </a:solidFill>
            <a:ln w="6480">
              <a:solidFill>
                <a:srgbClr val="000000"/>
              </a:solidFill>
              <a:prstDash val="dash"/>
              <a:bevel/>
            </a:ln>
          </p:spPr>
          <p:style>
            <a:lnRef idx="0">
              <a:scrgbClr r="0" g="0" b="0"/>
            </a:lnRef>
            <a:fillRef idx="0">
              <a:scrgbClr r="0" g="0" b="0"/>
            </a:fillRef>
            <a:effectRef idx="0">
              <a:scrgbClr r="0" g="0" b="0"/>
            </a:effectRef>
            <a:fontRef idx="minor"/>
          </p:style>
        </p:sp>
        <p:sp>
          <p:nvSpPr>
            <p:cNvPr id="21" name="CustomShape 19"/>
            <p:cNvSpPr/>
            <p:nvPr/>
          </p:nvSpPr>
          <p:spPr>
            <a:xfrm>
              <a:off x="216360" y="2178360"/>
              <a:ext cx="1799280" cy="97128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Financial relationship marketing investments</a:t>
              </a:r>
              <a:endParaRPr lang="en-US" sz="1200" b="0" strike="noStrike" spc="-1" dirty="0">
                <a:solidFill>
                  <a:srgbClr val="000000"/>
                </a:solidFill>
                <a:uFill>
                  <a:solidFill>
                    <a:srgbClr val="FFFFFF"/>
                  </a:solidFill>
                </a:uFill>
                <a:latin typeface="Arial"/>
              </a:endParaRPr>
            </a:p>
          </p:txBody>
        </p:sp>
        <p:sp>
          <p:nvSpPr>
            <p:cNvPr id="22" name="CustomShape 20"/>
            <p:cNvSpPr/>
            <p:nvPr/>
          </p:nvSpPr>
          <p:spPr>
            <a:xfrm>
              <a:off x="216000" y="3294000"/>
              <a:ext cx="1799280" cy="97128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Social relationship marketing investments</a:t>
              </a:r>
              <a:endParaRPr lang="en-US" sz="1200" b="0" strike="noStrike" spc="-1" dirty="0">
                <a:solidFill>
                  <a:srgbClr val="000000"/>
                </a:solidFill>
                <a:uFill>
                  <a:solidFill>
                    <a:srgbClr val="FFFFFF"/>
                  </a:solidFill>
                </a:uFill>
                <a:latin typeface="Arial"/>
              </a:endParaRPr>
            </a:p>
          </p:txBody>
        </p:sp>
        <p:sp>
          <p:nvSpPr>
            <p:cNvPr id="23" name="CustomShape 21"/>
            <p:cNvSpPr/>
            <p:nvPr/>
          </p:nvSpPr>
          <p:spPr>
            <a:xfrm>
              <a:off x="216360" y="4410360"/>
              <a:ext cx="1799280" cy="97128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Structural relationship marketing investments</a:t>
              </a:r>
              <a:endParaRPr lang="en-US" sz="1200" b="0" strike="noStrike" spc="-1" dirty="0">
                <a:solidFill>
                  <a:srgbClr val="000000"/>
                </a:solidFill>
                <a:uFill>
                  <a:solidFill>
                    <a:srgbClr val="FFFFFF"/>
                  </a:solidFill>
                </a:uFill>
                <a:latin typeface="Arial"/>
              </a:endParaRPr>
            </a:p>
          </p:txBody>
        </p:sp>
        <p:sp>
          <p:nvSpPr>
            <p:cNvPr id="24" name="CustomShape 22"/>
            <p:cNvSpPr/>
            <p:nvPr/>
          </p:nvSpPr>
          <p:spPr>
            <a:xfrm>
              <a:off x="4608000" y="3776400"/>
              <a:ext cx="12564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5" name="CustomShape 23"/>
            <p:cNvSpPr/>
            <p:nvPr/>
          </p:nvSpPr>
          <p:spPr>
            <a:xfrm rot="5400000" flipV="1">
              <a:off x="3420360" y="2663280"/>
              <a:ext cx="14328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6" name="CustomShape 24"/>
            <p:cNvSpPr/>
            <p:nvPr/>
          </p:nvSpPr>
          <p:spPr>
            <a:xfrm rot="5400000" flipV="1">
              <a:off x="3420360" y="4895280"/>
              <a:ext cx="143280" cy="3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1722989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33</a:t>
            </a:fld>
            <a:endParaRPr lang="de-DE" dirty="0"/>
          </a:p>
        </p:txBody>
      </p:sp>
      <p:sp>
        <p:nvSpPr>
          <p:cNvPr id="6" name="Inhaltsplatzhalter 5"/>
          <p:cNvSpPr>
            <a:spLocks noGrp="1"/>
          </p:cNvSpPr>
          <p:nvPr>
            <p:ph sz="quarter" idx="13"/>
          </p:nvPr>
        </p:nvSpPr>
        <p:spPr/>
        <p:txBody>
          <a:bodyPr/>
          <a:lstStyle/>
          <a:p>
            <a:r>
              <a:rPr lang="en-US" b="1" dirty="0" smtClean="0"/>
              <a:t>Seller relationship marketing investments</a:t>
            </a:r>
            <a:r>
              <a:rPr lang="en-US" dirty="0" smtClean="0"/>
              <a:t> consist of dedicated relationship marketing strategies or programs, designed and implemented to build, grow, and maintain strong customer–company relational bonds by stimulating favorable relational mechanisms among customers</a:t>
            </a:r>
          </a:p>
          <a:p>
            <a:r>
              <a:rPr lang="en-US" dirty="0" smtClean="0"/>
              <a:t>Three types of seller relationship marketing investments:</a:t>
            </a:r>
          </a:p>
          <a:p>
            <a:pPr lvl="1"/>
            <a:r>
              <a:rPr lang="en-US" b="1" dirty="0" smtClean="0"/>
              <a:t>Financial relationship marketing investments:</a:t>
            </a:r>
            <a:r>
              <a:rPr lang="en-US" dirty="0" smtClean="0"/>
              <a:t> Provision of direct economic benefits in exchange for past or future customer loyalty, includes special discounts, free products to generate incremental sales, and other incentives that easily may be converted to cost savings (e.g., free shipping; extended payment terms)</a:t>
            </a:r>
          </a:p>
          <a:p>
            <a:pPr lvl="1"/>
            <a:r>
              <a:rPr lang="en-US" b="1" dirty="0" smtClean="0"/>
              <a:t>Social relationship marketing investments:</a:t>
            </a:r>
            <a:r>
              <a:rPr lang="en-US" dirty="0" smtClean="0"/>
              <a:t> Efforts to personalize the relationship and convey special status, entails social engagements such as meals and sporting events and therefore may vary from ad hoc, low cost interactions to expensive, formal recognitions</a:t>
            </a:r>
          </a:p>
          <a:p>
            <a:pPr lvl="1"/>
            <a:r>
              <a:rPr lang="en-US" b="1" dirty="0" smtClean="0"/>
              <a:t>Structural relationship marketing investments:</a:t>
            </a:r>
            <a:r>
              <a:rPr lang="en-US" dirty="0" smtClean="0"/>
              <a:t> Offer tangible, value-added benefits that are difficult for customers to supply themselves, may include electronic order-processing interfaces, customized packaging, or other custom procedural changes</a:t>
            </a:r>
            <a:endParaRPr lang="en-US" dirty="0"/>
          </a:p>
        </p:txBody>
      </p:sp>
      <p:sp>
        <p:nvSpPr>
          <p:cNvPr id="5" name="Titel 4"/>
          <p:cNvSpPr>
            <a:spLocks noGrp="1"/>
          </p:cNvSpPr>
          <p:nvPr>
            <p:ph type="title"/>
          </p:nvPr>
        </p:nvSpPr>
        <p:spPr/>
        <p:txBody>
          <a:bodyPr/>
          <a:lstStyle/>
          <a:p>
            <a:r>
              <a:rPr lang="en-US" dirty="0" smtClean="0"/>
              <a:t>Seller Relationship Marketing Investments</a:t>
            </a:r>
            <a:endParaRPr lang="en-US" dirty="0"/>
          </a:p>
        </p:txBody>
      </p:sp>
      <p:pic>
        <p:nvPicPr>
          <p:cNvPr id="7" name="Grafi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7560" y="5449720"/>
            <a:ext cx="1202107" cy="504000"/>
          </a:xfrm>
          <a:prstGeom prst="rect">
            <a:avLst/>
          </a:prstGeom>
        </p:spPr>
      </p:pic>
      <p:pic>
        <p:nvPicPr>
          <p:cNvPr id="4" name="Grafik 3"/>
          <p:cNvPicPr>
            <a:picLocks noChangeAspect="1"/>
          </p:cNvPicPr>
          <p:nvPr/>
        </p:nvPicPr>
        <p:blipFill>
          <a:blip r:embed="rId3"/>
          <a:stretch>
            <a:fillRect/>
          </a:stretch>
        </p:blipFill>
        <p:spPr>
          <a:xfrm>
            <a:off x="6624000" y="6107270"/>
            <a:ext cx="1800000" cy="210730"/>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667" y="5557720"/>
            <a:ext cx="1550768" cy="360000"/>
          </a:xfrm>
          <a:prstGeom prst="rect">
            <a:avLst/>
          </a:prstGeom>
        </p:spPr>
      </p:pic>
    </p:spTree>
    <p:extLst>
      <p:ext uri="{BB962C8B-B14F-4D97-AF65-F5344CB8AC3E}">
        <p14:creationId xmlns:p14="http://schemas.microsoft.com/office/powerpoint/2010/main" val="1873175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34</a:t>
            </a:fld>
            <a:endParaRPr lang="de-DE"/>
          </a:p>
        </p:txBody>
      </p:sp>
      <p:sp>
        <p:nvSpPr>
          <p:cNvPr id="4" name="Inhaltsplatzhalter 3"/>
          <p:cNvSpPr>
            <a:spLocks noGrp="1"/>
          </p:cNvSpPr>
          <p:nvPr>
            <p:ph sz="quarter" idx="13"/>
          </p:nvPr>
        </p:nvSpPr>
        <p:spPr/>
        <p:txBody>
          <a:bodyPr>
            <a:normAutofit/>
          </a:bodyPr>
          <a:lstStyle/>
          <a:p>
            <a:r>
              <a:rPr lang="en-US" b="1" dirty="0" smtClean="0"/>
              <a:t>Customer relational mechanisms </a:t>
            </a:r>
            <a:r>
              <a:rPr lang="en-US" dirty="0" smtClean="0"/>
              <a:t>capture the customer’s emotions, cognitions, conations, and behaviors stemming from his or her interactions with the seller; they mediate or transmit the effect of relationship marketing investments on performance</a:t>
            </a:r>
          </a:p>
          <a:p>
            <a:r>
              <a:rPr lang="en-US" dirty="0" smtClean="0"/>
              <a:t>Four types of customer relational mechanisms:</a:t>
            </a:r>
          </a:p>
          <a:p>
            <a:pPr lvl="1"/>
            <a:r>
              <a:rPr lang="en-US" b="1" dirty="0" smtClean="0"/>
              <a:t>Emotional relational mechanisms:</a:t>
            </a:r>
            <a:r>
              <a:rPr lang="en-US" dirty="0" smtClean="0"/>
              <a:t> Gratitude, unfairness (–)</a:t>
            </a:r>
          </a:p>
          <a:p>
            <a:pPr lvl="1"/>
            <a:r>
              <a:rPr lang="en-US" b="1" dirty="0" smtClean="0"/>
              <a:t>Cognitive relational mechanisms:</a:t>
            </a:r>
            <a:r>
              <a:rPr lang="en-US" dirty="0" smtClean="0"/>
              <a:t> Commitment, trust, reciprocity norms, relationship breadth, relationship composition, media richness, </a:t>
            </a:r>
            <a:r>
              <a:rPr lang="en-US" dirty="0" err="1" smtClean="0"/>
              <a:t>parasocial</a:t>
            </a:r>
            <a:r>
              <a:rPr lang="en-US" dirty="0" smtClean="0"/>
              <a:t> interaction</a:t>
            </a:r>
          </a:p>
          <a:p>
            <a:pPr lvl="1"/>
            <a:r>
              <a:rPr lang="en-US" b="1" dirty="0" smtClean="0"/>
              <a:t>Conative relational mechanisms:</a:t>
            </a:r>
            <a:r>
              <a:rPr lang="en-US" dirty="0" smtClean="0"/>
              <a:t> Relationship velocity, experience, flow</a:t>
            </a:r>
          </a:p>
          <a:p>
            <a:pPr lvl="1"/>
            <a:r>
              <a:rPr lang="en-US" b="1" dirty="0" smtClean="0"/>
              <a:t>Behavioral relational mechanisms:</a:t>
            </a:r>
            <a:r>
              <a:rPr lang="en-US" dirty="0" smtClean="0"/>
              <a:t> Loyalty, engagement</a:t>
            </a:r>
          </a:p>
          <a:p>
            <a:pPr lvl="1"/>
            <a:endParaRPr lang="en-US" dirty="0" smtClean="0"/>
          </a:p>
        </p:txBody>
      </p:sp>
      <p:sp>
        <p:nvSpPr>
          <p:cNvPr id="5" name="Titel 4"/>
          <p:cNvSpPr>
            <a:spLocks noGrp="1"/>
          </p:cNvSpPr>
          <p:nvPr>
            <p:ph type="title"/>
          </p:nvPr>
        </p:nvSpPr>
        <p:spPr/>
        <p:txBody>
          <a:bodyPr/>
          <a:lstStyle/>
          <a:p>
            <a:r>
              <a:rPr lang="en-US" dirty="0" smtClean="0"/>
              <a:t>Customer Relational Mechanisms</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855" y="5154445"/>
            <a:ext cx="1019083" cy="1019083"/>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469" y="4866445"/>
            <a:ext cx="1800000" cy="764818"/>
          </a:xfrm>
          <a:prstGeom prst="rect">
            <a:avLst/>
          </a:prstGeom>
        </p:spPr>
      </p:pic>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t="33469" b="32517"/>
          <a:stretch/>
        </p:blipFill>
        <p:spPr>
          <a:xfrm>
            <a:off x="7329600" y="5741755"/>
            <a:ext cx="1800000" cy="612245"/>
          </a:xfrm>
          <a:prstGeom prst="rect">
            <a:avLst/>
          </a:prstGeom>
        </p:spPr>
      </p:pic>
    </p:spTree>
    <p:extLst>
      <p:ext uri="{BB962C8B-B14F-4D97-AF65-F5344CB8AC3E}">
        <p14:creationId xmlns:p14="http://schemas.microsoft.com/office/powerpoint/2010/main" val="2709216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35</a:t>
            </a:fld>
            <a:endParaRPr lang="de-DE"/>
          </a:p>
        </p:txBody>
      </p:sp>
      <p:sp>
        <p:nvSpPr>
          <p:cNvPr id="4" name="Inhaltsplatzhalter 3"/>
          <p:cNvSpPr>
            <a:spLocks noGrp="1"/>
          </p:cNvSpPr>
          <p:nvPr>
            <p:ph sz="quarter" idx="13"/>
          </p:nvPr>
        </p:nvSpPr>
        <p:spPr/>
        <p:txBody>
          <a:bodyPr/>
          <a:lstStyle/>
          <a:p>
            <a:r>
              <a:rPr lang="en-US" b="1" dirty="0" smtClean="0"/>
              <a:t>Seller relationship marketing performance outcomes</a:t>
            </a:r>
            <a:r>
              <a:rPr lang="en-US" dirty="0" smtClean="0"/>
              <a:t> encompass the performance measures to assess the effectiveness of the seller’s relationship marketing efforts</a:t>
            </a:r>
          </a:p>
          <a:p>
            <a:r>
              <a:rPr lang="en-US" dirty="0" smtClean="0"/>
              <a:t>Two types of seller relationship marketing performance outcomes:</a:t>
            </a:r>
          </a:p>
          <a:p>
            <a:pPr lvl="1"/>
            <a:r>
              <a:rPr lang="en-US" b="1" dirty="0" smtClean="0"/>
              <a:t>Financial relationship marketing performance outcomes:</a:t>
            </a:r>
            <a:r>
              <a:rPr lang="en-US" dirty="0" smtClean="0"/>
              <a:t> Sales-based (e.g., revenue, share of wallet, retention rate) and profitability-based measures (customer lifetime value, customer engagement value, return on investment)</a:t>
            </a:r>
          </a:p>
          <a:p>
            <a:pPr lvl="1"/>
            <a:r>
              <a:rPr lang="en-US" b="1" dirty="0" smtClean="0"/>
              <a:t>Nonfinancial relationship marketing performance outcomes:</a:t>
            </a:r>
            <a:r>
              <a:rPr lang="en-US" dirty="0" smtClean="0"/>
              <a:t> Knowledge-based outcomes (e.g., patents, time to market, new product success rates)</a:t>
            </a:r>
            <a:endParaRPr lang="en-US" dirty="0"/>
          </a:p>
        </p:txBody>
      </p:sp>
      <p:sp>
        <p:nvSpPr>
          <p:cNvPr id="5" name="Titel 4"/>
          <p:cNvSpPr>
            <a:spLocks noGrp="1"/>
          </p:cNvSpPr>
          <p:nvPr>
            <p:ph type="title"/>
          </p:nvPr>
        </p:nvSpPr>
        <p:spPr/>
        <p:txBody>
          <a:bodyPr/>
          <a:lstStyle/>
          <a:p>
            <a:r>
              <a:rPr lang="en-US" dirty="0" smtClean="0"/>
              <a:t>Seller Relationship Marketing Performance Outcomes</a:t>
            </a:r>
            <a:endParaRPr lang="en-US" dirty="0"/>
          </a:p>
        </p:txBody>
      </p:sp>
    </p:spTree>
    <p:extLst>
      <p:ext uri="{BB962C8B-B14F-4D97-AF65-F5344CB8AC3E}">
        <p14:creationId xmlns:p14="http://schemas.microsoft.com/office/powerpoint/2010/main" val="2803938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36</a:t>
            </a:fld>
            <a:endParaRPr lang="de-DE"/>
          </a:p>
        </p:txBody>
      </p:sp>
      <p:sp>
        <p:nvSpPr>
          <p:cNvPr id="4" name="Inhaltsplatzhalter 3"/>
          <p:cNvSpPr>
            <a:spLocks noGrp="1"/>
          </p:cNvSpPr>
          <p:nvPr>
            <p:ph sz="quarter" idx="13"/>
          </p:nvPr>
        </p:nvSpPr>
        <p:spPr/>
        <p:txBody>
          <a:bodyPr>
            <a:normAutofit/>
          </a:bodyPr>
          <a:lstStyle/>
          <a:p>
            <a:r>
              <a:rPr lang="en-US" dirty="0"/>
              <a:t>Relationship marketing investments affect firm performance by </a:t>
            </a:r>
            <a:r>
              <a:rPr lang="en-US" dirty="0" smtClean="0"/>
              <a:t>stimulating relational </a:t>
            </a:r>
            <a:r>
              <a:rPr lang="en-US" dirty="0"/>
              <a:t>mechanisms among </a:t>
            </a:r>
            <a:r>
              <a:rPr lang="en-US" dirty="0" smtClean="0"/>
              <a:t>customers</a:t>
            </a:r>
          </a:p>
          <a:p>
            <a:r>
              <a:rPr lang="en-US" dirty="0" smtClean="0"/>
              <a:t>Three </a:t>
            </a:r>
            <a:r>
              <a:rPr lang="en-US" dirty="0"/>
              <a:t>generic types of relationship marketing investments are </a:t>
            </a:r>
            <a:r>
              <a:rPr lang="en-US" dirty="0" smtClean="0"/>
              <a:t>financial, social</a:t>
            </a:r>
            <a:r>
              <a:rPr lang="en-US" dirty="0"/>
              <a:t>, and structural relationship marketing programs, </a:t>
            </a:r>
            <a:r>
              <a:rPr lang="en-US" dirty="0" smtClean="0"/>
              <a:t>each with </a:t>
            </a:r>
            <a:r>
              <a:rPr lang="en-US" dirty="0"/>
              <a:t>differential effects and performance </a:t>
            </a:r>
            <a:r>
              <a:rPr lang="en-US" dirty="0" smtClean="0"/>
              <a:t>implications</a:t>
            </a:r>
          </a:p>
          <a:p>
            <a:r>
              <a:rPr lang="en-US" dirty="0" smtClean="0"/>
              <a:t>Customer </a:t>
            </a:r>
            <a:r>
              <a:rPr lang="en-US" dirty="0"/>
              <a:t>relational mechanisms integrate customers’ responses </a:t>
            </a:r>
            <a:r>
              <a:rPr lang="en-US" dirty="0" smtClean="0"/>
              <a:t>to sellers</a:t>
            </a:r>
            <a:r>
              <a:rPr lang="en-US" dirty="0"/>
              <a:t>’ relationship marketing efforts and encompass </a:t>
            </a:r>
            <a:r>
              <a:rPr lang="en-US" dirty="0" smtClean="0"/>
              <a:t>emotional, cognitive</a:t>
            </a:r>
            <a:r>
              <a:rPr lang="en-US" dirty="0"/>
              <a:t>, conative, and behavioral </a:t>
            </a:r>
            <a:r>
              <a:rPr lang="en-US" dirty="0" smtClean="0"/>
              <a:t>processes</a:t>
            </a:r>
          </a:p>
          <a:p>
            <a:r>
              <a:rPr lang="en-US" dirty="0" smtClean="0"/>
              <a:t>Customer </a:t>
            </a:r>
            <a:r>
              <a:rPr lang="en-US" dirty="0"/>
              <a:t>gratitude and unfairness represent the key emotional </a:t>
            </a:r>
            <a:r>
              <a:rPr lang="en-US" dirty="0" smtClean="0"/>
              <a:t>mechanisms in </a:t>
            </a:r>
            <a:r>
              <a:rPr lang="en-US" dirty="0"/>
              <a:t>customer–company relationships, acting as opposing </a:t>
            </a:r>
            <a:r>
              <a:rPr lang="en-US" dirty="0" smtClean="0"/>
              <a:t>twin pillars</a:t>
            </a:r>
            <a:r>
              <a:rPr lang="en-US" dirty="0"/>
              <a:t>. Customer commitment, trust, reciprocity norms, </a:t>
            </a:r>
            <a:r>
              <a:rPr lang="en-US" dirty="0" smtClean="0"/>
              <a:t>relationship breadth</a:t>
            </a:r>
            <a:r>
              <a:rPr lang="en-US" dirty="0"/>
              <a:t>, and relationship composition jointly reflect a customer’s </a:t>
            </a:r>
            <a:r>
              <a:rPr lang="en-US" dirty="0" smtClean="0"/>
              <a:t>cognitions when </a:t>
            </a:r>
            <a:r>
              <a:rPr lang="en-US" dirty="0"/>
              <a:t>evaluating a relational bond with a seller. </a:t>
            </a:r>
            <a:r>
              <a:rPr lang="en-US" dirty="0" smtClean="0"/>
              <a:t>Relationship velocity</a:t>
            </a:r>
            <a:r>
              <a:rPr lang="en-US" dirty="0"/>
              <a:t>, customer experience, media richness, </a:t>
            </a:r>
            <a:r>
              <a:rPr lang="en-US" dirty="0" err="1"/>
              <a:t>parasocial</a:t>
            </a:r>
            <a:r>
              <a:rPr lang="en-US" dirty="0"/>
              <a:t> </a:t>
            </a:r>
            <a:r>
              <a:rPr lang="en-US" dirty="0" smtClean="0"/>
              <a:t>interaction, and </a:t>
            </a:r>
            <a:r>
              <a:rPr lang="en-US" dirty="0"/>
              <a:t>flow reflect customers’ conative assessments. Customer loyalty </a:t>
            </a:r>
            <a:r>
              <a:rPr lang="en-US" dirty="0" smtClean="0"/>
              <a:t>and engagement </a:t>
            </a:r>
            <a:r>
              <a:rPr lang="en-US" dirty="0"/>
              <a:t>capture their behavioral manifestations toward the </a:t>
            </a:r>
            <a:r>
              <a:rPr lang="en-US" dirty="0" smtClean="0"/>
              <a:t>firm</a:t>
            </a:r>
          </a:p>
        </p:txBody>
      </p:sp>
      <p:sp>
        <p:nvSpPr>
          <p:cNvPr id="5" name="Titel 4"/>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210022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37</a:t>
            </a:fld>
            <a:endParaRPr lang="de-DE"/>
          </a:p>
        </p:txBody>
      </p:sp>
      <p:sp>
        <p:nvSpPr>
          <p:cNvPr id="4" name="Inhaltsplatzhalter 3"/>
          <p:cNvSpPr>
            <a:spLocks noGrp="1"/>
          </p:cNvSpPr>
          <p:nvPr>
            <p:ph sz="quarter" idx="13"/>
          </p:nvPr>
        </p:nvSpPr>
        <p:spPr/>
        <p:txBody>
          <a:bodyPr/>
          <a:lstStyle/>
          <a:p>
            <a:r>
              <a:rPr lang="en-US" dirty="0" smtClean="0"/>
              <a:t>Typically, customers’ short-term emotions influence their longer-term cognitions, which together affect conations. Emotions, cognitions, and conations all affect customers’ behavior toward the seller</a:t>
            </a:r>
          </a:p>
          <a:p>
            <a:r>
              <a:rPr lang="en-US" dirty="0" smtClean="0"/>
              <a:t>If effective, relationship marketing investments result in enhanced seller performance, as indicated by superior financial and nonfinancial performance</a:t>
            </a:r>
          </a:p>
          <a:p>
            <a:r>
              <a:rPr lang="en-US" dirty="0" smtClean="0"/>
              <a:t>Financial relationship marketing performance can be assessed by measuring sales-based or profitability-based outcomes; nonfinancial performance is reflected in sellers’ superior knowledge gained from customers who share important information</a:t>
            </a:r>
          </a:p>
          <a:p>
            <a:r>
              <a:rPr lang="en-US" dirty="0" smtClean="0"/>
              <a:t>Customer lifetime value (CLV), customer engagement value (CEV), and return on investment (ROI) represent comprehensive, profitability-based indicators of relationship marketing performance</a:t>
            </a:r>
            <a:endParaRPr lang="en-US" dirty="0"/>
          </a:p>
        </p:txBody>
      </p:sp>
      <p:sp>
        <p:nvSpPr>
          <p:cNvPr id="5" name="Titel 4"/>
          <p:cNvSpPr>
            <a:spLocks noGrp="1"/>
          </p:cNvSpPr>
          <p:nvPr>
            <p:ph type="title"/>
          </p:nvPr>
        </p:nvSpPr>
        <p:spPr/>
        <p:txBody>
          <a:bodyPr/>
          <a:lstStyle/>
          <a:p>
            <a:r>
              <a:rPr lang="en-US" dirty="0" smtClean="0"/>
              <a:t>Takeaways (contd.)</a:t>
            </a:r>
            <a:endParaRPr lang="en-US" dirty="0"/>
          </a:p>
        </p:txBody>
      </p:sp>
    </p:spTree>
    <p:extLst>
      <p:ext uri="{BB962C8B-B14F-4D97-AF65-F5344CB8AC3E}">
        <p14:creationId xmlns:p14="http://schemas.microsoft.com/office/powerpoint/2010/main" val="577869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38</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chemeClr val="bg1"/>
          </a:solidFill>
        </p:spPr>
        <p:txBody>
          <a:bodyPr wrap="none" rtlCol="0" anchor="ctr">
            <a:noAutofit/>
          </a:bodyPr>
          <a:lstStyle/>
          <a:p>
            <a:r>
              <a:rPr lang="en-US" dirty="0" smtClean="0">
                <a:latin typeface="Cambria" panose="02040503050406030204" pitchFamily="18" charset="0"/>
                <a:ea typeface="Cambria" panose="02040503050406030204" pitchFamily="18" charset="0"/>
              </a:rPr>
              <a:t>1	Relationship Marketing and the Digital Age</a:t>
            </a:r>
            <a:endParaRPr lang="en-US" dirty="0">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2	Relationship Marketing Theory</a:t>
            </a:r>
            <a:endParaRPr lang="en-US" dirty="0">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3	Relationship Marketing Framework</a:t>
            </a:r>
            <a:endParaRPr lang="en-US" dirty="0">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solidFill>
            <a:srgbClr val="0BC1E5"/>
          </a:solidFill>
        </p:spPr>
        <p:txBody>
          <a:bodyPr wrap="none" rtlCol="0" anchor="ctr">
            <a:noAutofit/>
          </a:bodyPr>
          <a:lstStyle/>
          <a:p>
            <a:r>
              <a:rPr lang="en-US" dirty="0" smtClean="0">
                <a:solidFill>
                  <a:schemeClr val="bg1"/>
                </a:solidFill>
                <a:latin typeface="Cambria" panose="02040503050406030204" pitchFamily="18" charset="0"/>
                <a:ea typeface="Cambria" panose="02040503050406030204" pitchFamily="18" charset="0"/>
              </a:rPr>
              <a:t>4	Relationship Marketing Dynamics</a:t>
            </a:r>
            <a:endParaRPr lang="en-US" dirty="0">
              <a:solidFill>
                <a:schemeClr val="bg1"/>
              </a:solidFill>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5	Relationship Marketing Strategies</a:t>
            </a:r>
            <a:endParaRPr lang="en-US" dirty="0">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6	Relationship Marketing Targeting</a:t>
            </a:r>
            <a:endParaRPr lang="en-US" dirty="0">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noFill/>
        </p:spPr>
        <p:txBody>
          <a:bodyPr wrap="square" rtlCol="0" anchor="ctr">
            <a:noAutofit/>
          </a:bodyPr>
          <a:lstStyle/>
          <a:p>
            <a:r>
              <a:rPr lang="en-US" dirty="0" smtClean="0">
                <a:latin typeface="Cambria" panose="02040503050406030204" pitchFamily="18" charset="0"/>
                <a:ea typeface="Cambria" panose="02040503050406030204" pitchFamily="18" charset="0"/>
              </a:rPr>
              <a:t>7	Research and Managerial Guidelines for Relationship Marketing in the 	Digital Age</a:t>
            </a:r>
            <a:endParaRPr lang="en-US" dirty="0">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7632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39</a:t>
            </a:fld>
            <a:endParaRPr lang="de-DE" dirty="0"/>
          </a:p>
        </p:txBody>
      </p:sp>
      <p:sp>
        <p:nvSpPr>
          <p:cNvPr id="6" name="Inhaltsplatzhalter 5"/>
          <p:cNvSpPr>
            <a:spLocks noGrp="1"/>
          </p:cNvSpPr>
          <p:nvPr>
            <p:ph sz="quarter" idx="13"/>
          </p:nvPr>
        </p:nvSpPr>
        <p:spPr/>
        <p:txBody>
          <a:bodyPr/>
          <a:lstStyle/>
          <a:p>
            <a:r>
              <a:rPr lang="en-US" dirty="0" smtClean="0"/>
              <a:t>Assess relationships and relationship marketing from a dynamic perspective</a:t>
            </a:r>
          </a:p>
          <a:p>
            <a:r>
              <a:rPr lang="en-US" dirty="0" smtClean="0"/>
              <a:t>Retrace the advancement of dynamic relationship marketing by considering three perspectives on incremental relationship change</a:t>
            </a:r>
          </a:p>
          <a:p>
            <a:r>
              <a:rPr lang="en-US" dirty="0" smtClean="0"/>
              <a:t>Understand the four different stages of the classic life cycle perspective</a:t>
            </a:r>
          </a:p>
          <a:p>
            <a:r>
              <a:rPr lang="en-US" dirty="0" smtClean="0"/>
              <a:t>Acknowledge the contribution of the relationship velocity perspective</a:t>
            </a:r>
          </a:p>
          <a:p>
            <a:r>
              <a:rPr lang="en-US" dirty="0" smtClean="0"/>
              <a:t>Synthesize life cycle stage and relationship velocity perspectives into a parsimonious, dynamic perspective on relationship states and migration mechanisms</a:t>
            </a:r>
          </a:p>
          <a:p>
            <a:r>
              <a:rPr lang="en-US" dirty="0" smtClean="0"/>
              <a:t>Recognize transformational relationship events as triggers of disruptive relationship change</a:t>
            </a:r>
          </a:p>
          <a:p>
            <a:r>
              <a:rPr lang="en-US" dirty="0" smtClean="0"/>
              <a:t>Learn how customer information gathered from market research techniques, CRM database analyses, and big data analytics helps identify the status quo of customer–seller relationships</a:t>
            </a:r>
            <a:endParaRPr lang="en-US" dirty="0"/>
          </a:p>
        </p:txBody>
      </p:sp>
      <p:sp>
        <p:nvSpPr>
          <p:cNvPr id="5" name="Titel 4"/>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62372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a:t>
            </a:fld>
            <a:endParaRPr lang="de-DE" dirty="0"/>
          </a:p>
        </p:txBody>
      </p:sp>
      <p:sp>
        <p:nvSpPr>
          <p:cNvPr id="6" name="Inhaltsplatzhalter 5"/>
          <p:cNvSpPr>
            <a:spLocks noGrp="1"/>
          </p:cNvSpPr>
          <p:nvPr>
            <p:ph sz="quarter" idx="13"/>
          </p:nvPr>
        </p:nvSpPr>
        <p:spPr/>
        <p:txBody>
          <a:bodyPr>
            <a:normAutofit/>
          </a:bodyPr>
          <a:lstStyle/>
          <a:p>
            <a:r>
              <a:rPr lang="en-US" dirty="0" smtClean="0"/>
              <a:t>Understand relationship marketing as an important source of sustainable competitive advantage for companies, with increasing relevance in today’s world</a:t>
            </a:r>
          </a:p>
          <a:p>
            <a:r>
              <a:rPr lang="en-US" dirty="0" smtClean="0"/>
              <a:t>Define relationship marketing</a:t>
            </a:r>
          </a:p>
          <a:p>
            <a:r>
              <a:rPr lang="en-US" dirty="0" smtClean="0"/>
              <a:t>Identify the conceptual differences between relationship marketing and other strategies, such as branding or promotional marketing</a:t>
            </a:r>
          </a:p>
          <a:p>
            <a:r>
              <a:rPr lang="en-US" dirty="0" smtClean="0"/>
              <a:t>Review the evolution of relationship marketing terminology over four decades</a:t>
            </a:r>
          </a:p>
          <a:p>
            <a:r>
              <a:rPr lang="en-US" dirty="0" smtClean="0"/>
              <a:t>Outline various trends in the economy and society that have increased the relevance of strong customer–seller relationships</a:t>
            </a:r>
          </a:p>
          <a:p>
            <a:r>
              <a:rPr lang="en-US" dirty="0" smtClean="0"/>
              <a:t>Analyze how the advancement of the digital age as a mega-trend has revolutionized customers’ and sellers’ lives</a:t>
            </a:r>
          </a:p>
          <a:p>
            <a:r>
              <a:rPr lang="en-US" dirty="0" smtClean="0"/>
              <a:t>Evaluate the diverse characteristics that differentiate customer–seller relationships in the digital age versus the </a:t>
            </a:r>
            <a:r>
              <a:rPr lang="en-US" dirty="0" err="1" smtClean="0"/>
              <a:t>predigital</a:t>
            </a:r>
            <a:r>
              <a:rPr lang="en-US" dirty="0" smtClean="0"/>
              <a:t> age</a:t>
            </a:r>
          </a:p>
          <a:p>
            <a:r>
              <a:rPr lang="en-US" dirty="0" smtClean="0"/>
              <a:t>Detail the growing importance of relationship marketing for firms striving to succeed in the digital age</a:t>
            </a:r>
            <a:endParaRPr lang="en-US" dirty="0"/>
          </a:p>
        </p:txBody>
      </p:sp>
      <p:sp>
        <p:nvSpPr>
          <p:cNvPr id="5" name="Titel 4"/>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414230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40</a:t>
            </a:fld>
            <a:endParaRPr lang="de-DE"/>
          </a:p>
        </p:txBody>
      </p:sp>
      <p:sp>
        <p:nvSpPr>
          <p:cNvPr id="4" name="Inhaltsplatzhalter 3"/>
          <p:cNvSpPr>
            <a:spLocks noGrp="1"/>
          </p:cNvSpPr>
          <p:nvPr>
            <p:ph sz="quarter" idx="13"/>
          </p:nvPr>
        </p:nvSpPr>
        <p:spPr/>
        <p:txBody>
          <a:bodyPr>
            <a:normAutofit/>
          </a:bodyPr>
          <a:lstStyle/>
          <a:p>
            <a:r>
              <a:rPr lang="en-US" dirty="0" smtClean="0"/>
              <a:t>Relationships change over time and are fundamentally dynamic </a:t>
            </a:r>
            <a:r>
              <a:rPr lang="en-US" sz="1200" dirty="0" smtClean="0"/>
              <a:t>(Palmatier et al. 2013; Zhang et al. 2016)</a:t>
            </a:r>
          </a:p>
          <a:p>
            <a:r>
              <a:rPr lang="en-US" dirty="0" smtClean="0"/>
              <a:t>Relationships pass through multiple stages, such that the key relational constructs shift and change</a:t>
            </a:r>
          </a:p>
          <a:p>
            <a:r>
              <a:rPr lang="en-US" dirty="0" smtClean="0"/>
              <a:t>However, managers and researchers often evaluate customer–seller relationships with a static perspective, largely because it is so difficult to capture and analyze relational data over time, especially for unobserved relational constructs</a:t>
            </a:r>
          </a:p>
          <a:p>
            <a:r>
              <a:rPr lang="en-US" dirty="0" smtClean="0"/>
              <a:t>Salespeople typically rely on emotional intelligence, adaptive selling, and empathy when interacting with customers to recognize important cues about the relationship, track its progress, and dynamically adjust their selling behaviors</a:t>
            </a:r>
          </a:p>
          <a:p>
            <a:r>
              <a:rPr lang="en-US" dirty="0" smtClean="0"/>
              <a:t>As relationships become impersonal, technology-mediated, or less rich in the digital age, firms have to gather data from various customer interfaces in multiple channels, limit their costs by limiting their use of direct selling, and work to target individual customers, making a dynamic view even more critical</a:t>
            </a:r>
            <a:endParaRPr lang="en-US" dirty="0"/>
          </a:p>
        </p:txBody>
      </p:sp>
      <p:sp>
        <p:nvSpPr>
          <p:cNvPr id="5" name="Titel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343103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41</a:t>
            </a:fld>
            <a:endParaRPr lang="de-DE"/>
          </a:p>
        </p:txBody>
      </p:sp>
      <p:sp>
        <p:nvSpPr>
          <p:cNvPr id="5" name="Titel 4"/>
          <p:cNvSpPr>
            <a:spLocks noGrp="1"/>
          </p:cNvSpPr>
          <p:nvPr>
            <p:ph type="title"/>
          </p:nvPr>
        </p:nvSpPr>
        <p:spPr/>
        <p:txBody>
          <a:bodyPr/>
          <a:lstStyle/>
          <a:p>
            <a:r>
              <a:rPr lang="en-US" dirty="0"/>
              <a:t>Approaches to Managing Relationship </a:t>
            </a:r>
            <a:r>
              <a:rPr lang="en-US" dirty="0" smtClean="0"/>
              <a:t>Marketing Dynamics</a:t>
            </a:r>
            <a:endParaRPr lang="de-DE" dirty="0"/>
          </a:p>
        </p:txBody>
      </p:sp>
      <p:grpSp>
        <p:nvGrpSpPr>
          <p:cNvPr id="9" name="Gruppieren 8"/>
          <p:cNvGrpSpPr/>
          <p:nvPr/>
        </p:nvGrpSpPr>
        <p:grpSpPr>
          <a:xfrm>
            <a:off x="1692000" y="2349000"/>
            <a:ext cx="5760000" cy="2160000"/>
            <a:chOff x="1692000" y="2277681"/>
            <a:chExt cx="5760000" cy="2160000"/>
          </a:xfrm>
        </p:grpSpPr>
        <p:sp>
          <p:nvSpPr>
            <p:cNvPr id="6" name="Textfeld 5"/>
            <p:cNvSpPr txBox="1"/>
            <p:nvPr/>
          </p:nvSpPr>
          <p:spPr>
            <a:xfrm>
              <a:off x="1692000" y="2277681"/>
              <a:ext cx="2160000" cy="2160000"/>
            </a:xfrm>
            <a:prstGeom prst="rect">
              <a:avLst/>
            </a:prstGeom>
            <a:solidFill>
              <a:srgbClr val="0BC1E5"/>
            </a:solidFill>
            <a:ln>
              <a:noFill/>
            </a:ln>
          </p:spPr>
          <p:txBody>
            <a:bodyPr wrap="square" rtlCol="0" anchor="ctr">
              <a:noAutofit/>
            </a:bodyPr>
            <a:lstStyle/>
            <a:p>
              <a:pPr algn="ctr"/>
              <a:r>
                <a:rPr lang="en-US" sz="2400" i="1" dirty="0" smtClean="0">
                  <a:solidFill>
                    <a:schemeClr val="bg1"/>
                  </a:solidFill>
                  <a:latin typeface="Cambria" panose="02040503050406030204" pitchFamily="18" charset="0"/>
                  <a:ea typeface="Cambria" panose="02040503050406030204" pitchFamily="18" charset="0"/>
                </a:rPr>
                <a:t>Incremental</a:t>
              </a:r>
            </a:p>
            <a:p>
              <a:pPr algn="ctr"/>
              <a:r>
                <a:rPr lang="en-US" sz="2400" dirty="0" smtClean="0">
                  <a:solidFill>
                    <a:schemeClr val="bg1"/>
                  </a:solidFill>
                  <a:latin typeface="Cambria" panose="02040503050406030204" pitchFamily="18" charset="0"/>
                  <a:ea typeface="Cambria" panose="02040503050406030204" pitchFamily="18" charset="0"/>
                </a:rPr>
                <a:t>Relationship</a:t>
              </a:r>
            </a:p>
            <a:p>
              <a:pPr algn="ctr"/>
              <a:r>
                <a:rPr lang="en-US" sz="2400" dirty="0" smtClean="0">
                  <a:solidFill>
                    <a:schemeClr val="bg1"/>
                  </a:solidFill>
                  <a:latin typeface="Cambria" panose="02040503050406030204" pitchFamily="18" charset="0"/>
                  <a:ea typeface="Cambria" panose="02040503050406030204" pitchFamily="18" charset="0"/>
                </a:rPr>
                <a:t>Change</a:t>
              </a:r>
              <a:endParaRPr lang="en-US" sz="2400" dirty="0">
                <a:solidFill>
                  <a:schemeClr val="bg1"/>
                </a:solidFill>
                <a:latin typeface="Cambria" panose="02040503050406030204" pitchFamily="18" charset="0"/>
                <a:ea typeface="Cambria" panose="02040503050406030204" pitchFamily="18" charset="0"/>
              </a:endParaRPr>
            </a:p>
          </p:txBody>
        </p:sp>
        <p:sp>
          <p:nvSpPr>
            <p:cNvPr id="7" name="Textfeld 6"/>
            <p:cNvSpPr txBox="1"/>
            <p:nvPr/>
          </p:nvSpPr>
          <p:spPr>
            <a:xfrm>
              <a:off x="5292000" y="2277681"/>
              <a:ext cx="2160000" cy="2160000"/>
            </a:xfrm>
            <a:prstGeom prst="rect">
              <a:avLst/>
            </a:prstGeom>
            <a:solidFill>
              <a:srgbClr val="0BC1E5"/>
            </a:solidFill>
            <a:ln>
              <a:noFill/>
            </a:ln>
          </p:spPr>
          <p:txBody>
            <a:bodyPr wrap="square" rtlCol="0" anchor="ctr">
              <a:noAutofit/>
            </a:bodyPr>
            <a:lstStyle/>
            <a:p>
              <a:pPr algn="ctr"/>
              <a:r>
                <a:rPr lang="en-US" sz="2400" i="1" dirty="0" smtClean="0">
                  <a:solidFill>
                    <a:schemeClr val="bg1"/>
                  </a:solidFill>
                  <a:latin typeface="Cambria" panose="02040503050406030204" pitchFamily="18" charset="0"/>
                  <a:ea typeface="Cambria" panose="02040503050406030204" pitchFamily="18" charset="0"/>
                </a:rPr>
                <a:t>Disruptive</a:t>
              </a:r>
            </a:p>
            <a:p>
              <a:pPr algn="ctr"/>
              <a:r>
                <a:rPr lang="en-US" sz="2400" dirty="0" smtClean="0">
                  <a:solidFill>
                    <a:schemeClr val="bg1"/>
                  </a:solidFill>
                  <a:latin typeface="Cambria" panose="02040503050406030204" pitchFamily="18" charset="0"/>
                  <a:ea typeface="Cambria" panose="02040503050406030204" pitchFamily="18" charset="0"/>
                </a:rPr>
                <a:t>Relationship</a:t>
              </a:r>
            </a:p>
            <a:p>
              <a:pPr algn="ctr"/>
              <a:r>
                <a:rPr lang="en-US" sz="2400" dirty="0" smtClean="0">
                  <a:solidFill>
                    <a:schemeClr val="bg1"/>
                  </a:solidFill>
                  <a:latin typeface="Cambria" panose="02040503050406030204" pitchFamily="18" charset="0"/>
                  <a:ea typeface="Cambria" panose="02040503050406030204" pitchFamily="18" charset="0"/>
                </a:rPr>
                <a:t>Change</a:t>
              </a:r>
              <a:endParaRPr lang="en-US" sz="2400" dirty="0">
                <a:solidFill>
                  <a:schemeClr val="bg1"/>
                </a:solidFill>
                <a:latin typeface="Cambria" panose="02040503050406030204" pitchFamily="18" charset="0"/>
                <a:ea typeface="Cambria" panose="02040503050406030204" pitchFamily="18" charset="0"/>
              </a:endParaRPr>
            </a:p>
          </p:txBody>
        </p:sp>
        <p:sp>
          <p:nvSpPr>
            <p:cNvPr id="8" name="Textfeld 7"/>
            <p:cNvSpPr txBox="1"/>
            <p:nvPr/>
          </p:nvSpPr>
          <p:spPr>
            <a:xfrm>
              <a:off x="4212000" y="3173015"/>
              <a:ext cx="720000" cy="369332"/>
            </a:xfrm>
            <a:prstGeom prst="rect">
              <a:avLst/>
            </a:prstGeom>
            <a:noFill/>
          </p:spPr>
          <p:txBody>
            <a:bodyPr wrap="none" rtlCol="0" anchor="ctr">
              <a:noAutofit/>
            </a:bodyPr>
            <a:lstStyle/>
            <a:p>
              <a:pPr algn="ctr"/>
              <a:r>
                <a:rPr lang="en-US" sz="2400" dirty="0" smtClean="0">
                  <a:latin typeface="Cambria" panose="02040503050406030204" pitchFamily="18" charset="0"/>
                  <a:ea typeface="Cambria" panose="02040503050406030204" pitchFamily="18" charset="0"/>
                </a:rPr>
                <a:t>vs.</a:t>
              </a:r>
              <a:endParaRPr lang="en-US" sz="24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54528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42</a:t>
            </a:fld>
            <a:endParaRPr lang="de-DE" dirty="0"/>
          </a:p>
        </p:txBody>
      </p:sp>
      <p:sp>
        <p:nvSpPr>
          <p:cNvPr id="4" name="Titel 3"/>
          <p:cNvSpPr>
            <a:spLocks noGrp="1"/>
          </p:cNvSpPr>
          <p:nvPr>
            <p:ph type="title"/>
          </p:nvPr>
        </p:nvSpPr>
        <p:spPr/>
        <p:txBody>
          <a:bodyPr/>
          <a:lstStyle/>
          <a:p>
            <a:r>
              <a:rPr lang="en-US" dirty="0" smtClean="0"/>
              <a:t>Incremental Relationship Change:</a:t>
            </a:r>
            <a:br>
              <a:rPr lang="en-US" dirty="0" smtClean="0"/>
            </a:br>
            <a:r>
              <a:rPr lang="en-US" dirty="0" smtClean="0"/>
              <a:t>Relationship Life Cycle Stages</a:t>
            </a:r>
            <a:endParaRPr lang="en-US" dirty="0"/>
          </a:p>
        </p:txBody>
      </p:sp>
      <p:grpSp>
        <p:nvGrpSpPr>
          <p:cNvPr id="10" name="Gruppieren 9"/>
          <p:cNvGrpSpPr/>
          <p:nvPr/>
        </p:nvGrpSpPr>
        <p:grpSpPr>
          <a:xfrm>
            <a:off x="541849" y="1665360"/>
            <a:ext cx="7799040" cy="3527280"/>
            <a:chOff x="481680" y="1753560"/>
            <a:chExt cx="7799040" cy="3527280"/>
          </a:xfrm>
        </p:grpSpPr>
        <p:graphicFrame>
          <p:nvGraphicFramePr>
            <p:cNvPr id="5" name="Table 5"/>
            <p:cNvGraphicFramePr/>
            <p:nvPr>
              <p:extLst>
                <p:ext uri="{D42A27DB-BD31-4B8C-83A1-F6EECF244321}">
                  <p14:modId xmlns:p14="http://schemas.microsoft.com/office/powerpoint/2010/main" val="2037000626"/>
                </p:ext>
              </p:extLst>
            </p:nvPr>
          </p:nvGraphicFramePr>
          <p:xfrm>
            <a:off x="1692000" y="1753560"/>
            <a:ext cx="6588720" cy="3527280"/>
          </p:xfrm>
          <a:graphic>
            <a:graphicData uri="http://schemas.openxmlformats.org/drawingml/2006/table">
              <a:tbl>
                <a:tblPr/>
                <a:tblGrid>
                  <a:gridCol w="1613520">
                    <a:extLst>
                      <a:ext uri="{9D8B030D-6E8A-4147-A177-3AD203B41FA5}">
                        <a16:colId xmlns:a16="http://schemas.microsoft.com/office/drawing/2014/main" val="20000"/>
                      </a:ext>
                    </a:extLst>
                  </a:gridCol>
                  <a:gridCol w="1747800">
                    <a:extLst>
                      <a:ext uri="{9D8B030D-6E8A-4147-A177-3AD203B41FA5}">
                        <a16:colId xmlns:a16="http://schemas.microsoft.com/office/drawing/2014/main" val="20001"/>
                      </a:ext>
                    </a:extLst>
                  </a:gridCol>
                  <a:gridCol w="1680840">
                    <a:extLst>
                      <a:ext uri="{9D8B030D-6E8A-4147-A177-3AD203B41FA5}">
                        <a16:colId xmlns:a16="http://schemas.microsoft.com/office/drawing/2014/main" val="20002"/>
                      </a:ext>
                    </a:extLst>
                  </a:gridCol>
                  <a:gridCol w="1546560">
                    <a:extLst>
                      <a:ext uri="{9D8B030D-6E8A-4147-A177-3AD203B41FA5}">
                        <a16:colId xmlns:a16="http://schemas.microsoft.com/office/drawing/2014/main" val="20003"/>
                      </a:ext>
                    </a:extLst>
                  </a:gridCol>
                </a:tblGrid>
                <a:tr h="539280">
                  <a:tc>
                    <a:txBody>
                      <a:bodyPr/>
                      <a:lstStyle/>
                      <a:p>
                        <a:pPr algn="ctr">
                          <a:lnSpc>
                            <a:spcPct val="100000"/>
                          </a:lnSpc>
                        </a:pPr>
                        <a:r>
                          <a:rPr lang="en-US" sz="1200" b="1" strike="noStrike" spc="-1" noProof="0" smtClean="0">
                            <a:solidFill>
                              <a:srgbClr val="000000"/>
                            </a:solidFill>
                            <a:uFill>
                              <a:solidFill>
                                <a:srgbClr val="FFFFFF"/>
                              </a:solidFill>
                            </a:uFill>
                            <a:latin typeface="Cambria"/>
                          </a:rPr>
                          <a:t>Exploratory/Early Stage</a:t>
                        </a:r>
                        <a:endParaRPr lang="en-US" sz="1200" b="0" strike="noStrike" spc="-1" noProof="0">
                          <a:solidFill>
                            <a:srgbClr val="000000"/>
                          </a:solidFill>
                          <a:uFill>
                            <a:solidFill>
                              <a:srgbClr val="FFFFFF"/>
                            </a:solidFill>
                          </a:uFill>
                          <a:latin typeface="Cambria"/>
                        </a:endParaRPr>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2F2F2"/>
                      </a:solidFill>
                    </a:tcPr>
                  </a:tc>
                  <a:tc>
                    <a:txBody>
                      <a:bodyPr/>
                      <a:lstStyle/>
                      <a:p>
                        <a:pPr algn="ctr">
                          <a:lnSpc>
                            <a:spcPct val="100000"/>
                          </a:lnSpc>
                        </a:pPr>
                        <a:r>
                          <a:rPr lang="en-US" sz="1200" b="1" strike="noStrike" spc="-1" noProof="0" smtClean="0">
                            <a:solidFill>
                              <a:srgbClr val="000000"/>
                            </a:solidFill>
                            <a:uFill>
                              <a:solidFill>
                                <a:srgbClr val="FFFFFF"/>
                              </a:solidFill>
                            </a:uFill>
                            <a:latin typeface="Cambria"/>
                          </a:rPr>
                          <a:t>Growth/Development Stage</a:t>
                        </a:r>
                        <a:endParaRPr lang="en-US" sz="1200" b="0" strike="noStrike" spc="-1" noProof="0">
                          <a:solidFill>
                            <a:srgbClr val="000000"/>
                          </a:solidFill>
                          <a:uFill>
                            <a:solidFill>
                              <a:srgbClr val="FFFFFF"/>
                            </a:solidFill>
                          </a:uFill>
                          <a:latin typeface="Arial"/>
                        </a:endParaRPr>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2F2F2"/>
                      </a:solidFill>
                    </a:tcPr>
                  </a:tc>
                  <a:tc>
                    <a:txBody>
                      <a:bodyPr/>
                      <a:lstStyle/>
                      <a:p>
                        <a:pPr algn="ctr">
                          <a:lnSpc>
                            <a:spcPct val="100000"/>
                          </a:lnSpc>
                        </a:pPr>
                        <a:r>
                          <a:rPr lang="en-US" sz="1200" b="1" strike="noStrike" spc="-1" noProof="0" smtClean="0">
                            <a:solidFill>
                              <a:srgbClr val="000000"/>
                            </a:solidFill>
                            <a:uFill>
                              <a:solidFill>
                                <a:srgbClr val="FFFFFF"/>
                              </a:solidFill>
                            </a:uFill>
                            <a:latin typeface="Cambria"/>
                          </a:rPr>
                          <a:t>Maturity/Maintain Stage</a:t>
                        </a:r>
                        <a:endParaRPr lang="en-US" sz="1200" b="0" strike="noStrike" spc="-1" noProof="0">
                          <a:solidFill>
                            <a:srgbClr val="000000"/>
                          </a:solidFill>
                          <a:uFill>
                            <a:solidFill>
                              <a:srgbClr val="FFFFFF"/>
                            </a:solidFill>
                          </a:uFill>
                          <a:latin typeface="Arial"/>
                        </a:endParaRPr>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2F2F2"/>
                      </a:solidFill>
                    </a:tcPr>
                  </a:tc>
                  <a:tc>
                    <a:txBody>
                      <a:bodyPr/>
                      <a:lstStyle/>
                      <a:p>
                        <a:pPr algn="ctr">
                          <a:lnSpc>
                            <a:spcPct val="100000"/>
                          </a:lnSpc>
                        </a:pPr>
                        <a:r>
                          <a:rPr lang="en-US" sz="1200" b="1" strike="noStrike" spc="-1" noProof="0" smtClean="0">
                            <a:solidFill>
                              <a:srgbClr val="000000"/>
                            </a:solidFill>
                            <a:uFill>
                              <a:solidFill>
                                <a:srgbClr val="FFFFFF"/>
                              </a:solidFill>
                            </a:uFill>
                            <a:latin typeface="Cambria"/>
                          </a:rPr>
                          <a:t>Decline/Recovery Stage</a:t>
                        </a:r>
                        <a:endParaRPr lang="en-US" sz="1200" b="0" strike="noStrike" spc="-1" noProof="0">
                          <a:solidFill>
                            <a:srgbClr val="000000"/>
                          </a:solidFill>
                          <a:uFill>
                            <a:solidFill>
                              <a:srgbClr val="FFFFFF"/>
                            </a:solidFill>
                          </a:uFill>
                          <a:latin typeface="Arial"/>
                        </a:endParaRPr>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2F2F2"/>
                      </a:solidFill>
                    </a:tcPr>
                  </a:tc>
                  <a:extLst>
                    <a:ext uri="{0D108BD9-81ED-4DB2-BD59-A6C34878D82A}">
                      <a16:rowId xmlns:a16="http://schemas.microsoft.com/office/drawing/2014/main" val="10000"/>
                    </a:ext>
                  </a:extLst>
                </a:tr>
                <a:tr h="2988000">
                  <a:tc>
                    <a:txBody>
                      <a:bodyPr/>
                      <a:lstStyle/>
                      <a:p>
                        <a:endParaRPr lang="en-US" noProof="0"/>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a:lstStyle/>
                      <a:p>
                        <a:endParaRPr lang="en-US" noProof="0"/>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a:lstStyle/>
                      <a:p>
                        <a:endParaRPr lang="en-US" noProof="0"/>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a:lstStyle/>
                      <a:p>
                        <a:endParaRPr lang="en-US" noProof="0" dirty="0"/>
                      </a:p>
                    </a:txBody>
                    <a:tcPr marL="80640" marR="8064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extLst>
                    <a:ext uri="{0D108BD9-81ED-4DB2-BD59-A6C34878D82A}">
                      <a16:rowId xmlns:a16="http://schemas.microsoft.com/office/drawing/2014/main" val="10001"/>
                    </a:ext>
                  </a:extLst>
                </a:tr>
              </a:tbl>
            </a:graphicData>
          </a:graphic>
        </p:graphicFrame>
        <p:sp>
          <p:nvSpPr>
            <p:cNvPr id="6" name="CustomShape 6"/>
            <p:cNvSpPr/>
            <p:nvPr/>
          </p:nvSpPr>
          <p:spPr>
            <a:xfrm flipV="1">
              <a:off x="1086840" y="3382200"/>
              <a:ext cx="360" cy="1394280"/>
            </a:xfrm>
            <a:custGeom>
              <a:avLst/>
              <a:gdLst/>
              <a:ahLst/>
              <a:cxnLst/>
              <a:rect l="l" t="t" r="r" b="b"/>
              <a:pathLst>
                <a:path w="21600" h="21600">
                  <a:moveTo>
                    <a:pt x="0" y="0"/>
                  </a:moveTo>
                  <a:lnTo>
                    <a:pt x="21600" y="21600"/>
                  </a:lnTo>
                </a:path>
              </a:pathLst>
            </a:custGeom>
            <a:noFill/>
            <a:ln w="6480">
              <a:solidFill>
                <a:srgbClr val="000000"/>
              </a:solidFill>
              <a:round/>
              <a:tailEnd type="triangle" w="lg" len="lg"/>
            </a:ln>
          </p:spPr>
          <p:style>
            <a:lnRef idx="0">
              <a:scrgbClr r="0" g="0" b="0"/>
            </a:lnRef>
            <a:fillRef idx="0">
              <a:scrgbClr r="0" g="0" b="0"/>
            </a:fillRef>
            <a:effectRef idx="0">
              <a:scrgbClr r="0" g="0" b="0"/>
            </a:effectRef>
            <a:fontRef idx="minor"/>
          </p:style>
        </p:sp>
        <p:sp>
          <p:nvSpPr>
            <p:cNvPr id="7" name="CustomShape 7"/>
            <p:cNvSpPr/>
            <p:nvPr/>
          </p:nvSpPr>
          <p:spPr>
            <a:xfrm>
              <a:off x="481680" y="2878560"/>
              <a:ext cx="120240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01"/>
                </a:spcBef>
              </a:pPr>
              <a:r>
                <a:rPr lang="en-US" sz="1200" b="1" strike="noStrike" spc="-1" dirty="0" smtClean="0">
                  <a:solidFill>
                    <a:srgbClr val="000000"/>
                  </a:solidFill>
                  <a:uFill>
                    <a:solidFill>
                      <a:srgbClr val="FFFFFF"/>
                    </a:solidFill>
                  </a:uFill>
                  <a:latin typeface="Cambria"/>
                  <a:ea typeface="DejaVu Sans"/>
                </a:rPr>
                <a:t>Relationship Quality High</a:t>
              </a:r>
              <a:endParaRPr lang="en-US" sz="1200" b="0" strike="noStrike" spc="-1" dirty="0">
                <a:solidFill>
                  <a:srgbClr val="000000"/>
                </a:solidFill>
                <a:uFill>
                  <a:solidFill>
                    <a:srgbClr val="FFFFFF"/>
                  </a:solidFill>
                </a:uFill>
                <a:latin typeface="Arial"/>
              </a:endParaRPr>
            </a:p>
          </p:txBody>
        </p:sp>
        <p:sp>
          <p:nvSpPr>
            <p:cNvPr id="8" name="CustomShape 8"/>
            <p:cNvSpPr/>
            <p:nvPr/>
          </p:nvSpPr>
          <p:spPr>
            <a:xfrm>
              <a:off x="481680" y="4811400"/>
              <a:ext cx="120240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01"/>
                </a:spcBef>
              </a:pPr>
              <a:r>
                <a:rPr lang="en-US" sz="1200" b="1" strike="noStrike" spc="-1" dirty="0" smtClean="0">
                  <a:solidFill>
                    <a:srgbClr val="000000"/>
                  </a:solidFill>
                  <a:uFill>
                    <a:solidFill>
                      <a:srgbClr val="FFFFFF"/>
                    </a:solidFill>
                  </a:uFill>
                  <a:latin typeface="Cambria"/>
                  <a:ea typeface="DejaVu Sans"/>
                </a:rPr>
                <a:t>Relationship Quality Low</a:t>
              </a:r>
              <a:endParaRPr lang="en-US" sz="1200" b="0" strike="noStrike" spc="-1" dirty="0">
                <a:solidFill>
                  <a:srgbClr val="000000"/>
                </a:solidFill>
                <a:uFill>
                  <a:solidFill>
                    <a:srgbClr val="FFFFFF"/>
                  </a:solidFill>
                </a:uFill>
                <a:latin typeface="Arial"/>
              </a:endParaRPr>
            </a:p>
          </p:txBody>
        </p:sp>
        <p:sp>
          <p:nvSpPr>
            <p:cNvPr id="9" name="Freeform 9"/>
            <p:cNvSpPr/>
            <p:nvPr/>
          </p:nvSpPr>
          <p:spPr>
            <a:xfrm>
              <a:off x="1908000" y="3423600"/>
              <a:ext cx="5771160" cy="1857240"/>
            </a:xfrm>
            <a:custGeom>
              <a:avLst/>
              <a:gdLst/>
              <a:ahLst/>
              <a:cxnLst/>
              <a:rect l="0" t="0" r="r" b="b"/>
              <a:pathLst>
                <a:path w="16031" h="5159">
                  <a:moveTo>
                    <a:pt x="10300" y="0"/>
                  </a:moveTo>
                  <a:cubicBezTo>
                    <a:pt x="13300" y="290"/>
                    <a:pt x="16030" y="5158"/>
                    <a:pt x="16030" y="5158"/>
                  </a:cubicBezTo>
                  <a:lnTo>
                    <a:pt x="0" y="5158"/>
                  </a:lnTo>
                  <a:cubicBezTo>
                    <a:pt x="0" y="5158"/>
                    <a:pt x="5100" y="290"/>
                    <a:pt x="10300" y="0"/>
                  </a:cubicBezTo>
                </a:path>
              </a:pathLst>
            </a:custGeom>
            <a:solidFill>
              <a:srgbClr val="EEEEEE"/>
            </a:solidFill>
            <a:ln w="7200">
              <a:solidFill>
                <a:srgbClr val="000000"/>
              </a:solidFill>
              <a:round/>
            </a:ln>
          </p:spPr>
        </p:sp>
      </p:grpSp>
      <p:pic>
        <p:nvPicPr>
          <p:cNvPr id="12" name="Grafik 11"/>
          <p:cNvPicPr>
            <a:picLocks noChangeAspect="1"/>
          </p:cNvPicPr>
          <p:nvPr/>
        </p:nvPicPr>
        <p:blipFill>
          <a:blip r:embed="rId2"/>
          <a:stretch>
            <a:fillRect/>
          </a:stretch>
        </p:blipFill>
        <p:spPr>
          <a:xfrm>
            <a:off x="7164000" y="5770000"/>
            <a:ext cx="1800000" cy="448000"/>
          </a:xfrm>
          <a:prstGeom prst="rect">
            <a:avLst/>
          </a:prstGeom>
        </p:spPr>
      </p:pic>
    </p:spTree>
    <p:extLst>
      <p:ext uri="{BB962C8B-B14F-4D97-AF65-F5344CB8AC3E}">
        <p14:creationId xmlns:p14="http://schemas.microsoft.com/office/powerpoint/2010/main" val="2256256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43</a:t>
            </a:fld>
            <a:endParaRPr lang="de-DE" dirty="0"/>
          </a:p>
        </p:txBody>
      </p:sp>
      <p:sp>
        <p:nvSpPr>
          <p:cNvPr id="4" name="Titel 3"/>
          <p:cNvSpPr>
            <a:spLocks noGrp="1"/>
          </p:cNvSpPr>
          <p:nvPr>
            <p:ph type="title"/>
          </p:nvPr>
        </p:nvSpPr>
        <p:spPr/>
        <p:txBody>
          <a:bodyPr/>
          <a:lstStyle/>
          <a:p>
            <a:r>
              <a:rPr lang="en-US" dirty="0" smtClean="0"/>
              <a:t>Incremental Relationship Change:</a:t>
            </a:r>
            <a:br>
              <a:rPr lang="en-US" dirty="0" smtClean="0"/>
            </a:br>
            <a:r>
              <a:rPr lang="en-US" dirty="0" smtClean="0"/>
              <a:t>Relationship Velocity</a:t>
            </a:r>
            <a:endParaRPr lang="en-US" dirty="0"/>
          </a:p>
        </p:txBody>
      </p:sp>
      <p:grpSp>
        <p:nvGrpSpPr>
          <p:cNvPr id="13" name="Gruppieren 12"/>
          <p:cNvGrpSpPr/>
          <p:nvPr/>
        </p:nvGrpSpPr>
        <p:grpSpPr>
          <a:xfrm>
            <a:off x="972360" y="909360"/>
            <a:ext cx="7199280" cy="5039280"/>
            <a:chOff x="720000" y="1017000"/>
            <a:chExt cx="7199280" cy="5039280"/>
          </a:xfrm>
        </p:grpSpPr>
        <p:graphicFrame>
          <p:nvGraphicFramePr>
            <p:cNvPr id="5" name="Diagramm 11"/>
            <p:cNvGraphicFramePr/>
            <p:nvPr>
              <p:extLst>
                <p:ext uri="{D42A27DB-BD31-4B8C-83A1-F6EECF244321}">
                  <p14:modId xmlns:p14="http://schemas.microsoft.com/office/powerpoint/2010/main" val="2287018574"/>
                </p:ext>
              </p:extLst>
            </p:nvPr>
          </p:nvGraphicFramePr>
          <p:xfrm>
            <a:off x="720000" y="1017000"/>
            <a:ext cx="7199280" cy="5039280"/>
          </p:xfrm>
          <a:graphic>
            <a:graphicData uri="http://schemas.openxmlformats.org/drawingml/2006/chart">
              <c:chart xmlns:c="http://schemas.openxmlformats.org/drawingml/2006/chart" xmlns:r="http://schemas.openxmlformats.org/officeDocument/2006/relationships" r:id="rId2"/>
            </a:graphicData>
          </a:graphic>
        </p:graphicFrame>
        <p:sp>
          <p:nvSpPr>
            <p:cNvPr id="6" name="CustomShape 5"/>
            <p:cNvSpPr/>
            <p:nvPr/>
          </p:nvSpPr>
          <p:spPr>
            <a:xfrm>
              <a:off x="3360600" y="1906200"/>
              <a:ext cx="1259280" cy="61992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Positive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Commitment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Velocity</a:t>
              </a:r>
              <a:endParaRPr lang="en-US" sz="1200" b="0" strike="noStrike" spc="-1" dirty="0">
                <a:solidFill>
                  <a:srgbClr val="000000"/>
                </a:solidFill>
                <a:uFill>
                  <a:solidFill>
                    <a:srgbClr val="FFFFFF"/>
                  </a:solidFill>
                </a:uFill>
                <a:latin typeface="Arial"/>
              </a:endParaRPr>
            </a:p>
          </p:txBody>
        </p:sp>
        <p:sp>
          <p:nvSpPr>
            <p:cNvPr id="7" name="CustomShape 6"/>
            <p:cNvSpPr/>
            <p:nvPr/>
          </p:nvSpPr>
          <p:spPr>
            <a:xfrm>
              <a:off x="6562435" y="1877839"/>
              <a:ext cx="1259280" cy="61992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Negative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Commitment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Velocity</a:t>
              </a:r>
              <a:endParaRPr lang="en-US" sz="1200" b="0" strike="noStrike" spc="-1" dirty="0">
                <a:solidFill>
                  <a:srgbClr val="000000"/>
                </a:solidFill>
                <a:uFill>
                  <a:solidFill>
                    <a:srgbClr val="FFFFFF"/>
                  </a:solidFill>
                </a:uFill>
                <a:latin typeface="Arial"/>
              </a:endParaRPr>
            </a:p>
          </p:txBody>
        </p:sp>
        <p:sp>
          <p:nvSpPr>
            <p:cNvPr id="8" name="CustomShape 7"/>
            <p:cNvSpPr/>
            <p:nvPr/>
          </p:nvSpPr>
          <p:spPr>
            <a:xfrm>
              <a:off x="4138920" y="3353760"/>
              <a:ext cx="2159280" cy="25488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Equal Levels of Commitment</a:t>
              </a:r>
              <a:endParaRPr lang="en-US" sz="1200" b="0" strike="noStrike" spc="-1" dirty="0">
                <a:solidFill>
                  <a:srgbClr val="000000"/>
                </a:solidFill>
                <a:uFill>
                  <a:solidFill>
                    <a:srgbClr val="FFFFFF"/>
                  </a:solidFill>
                </a:uFill>
                <a:latin typeface="Arial"/>
              </a:endParaRPr>
            </a:p>
          </p:txBody>
        </p:sp>
        <p:sp>
          <p:nvSpPr>
            <p:cNvPr id="9" name="Line 8"/>
            <p:cNvSpPr/>
            <p:nvPr/>
          </p:nvSpPr>
          <p:spPr>
            <a:xfrm>
              <a:off x="4285562" y="2912400"/>
              <a:ext cx="2622014" cy="0"/>
            </a:xfrm>
            <a:prstGeom prst="line">
              <a:avLst/>
            </a:prstGeom>
            <a:ln w="12600">
              <a:solidFill>
                <a:srgbClr val="000000"/>
              </a:solidFill>
              <a:custDash>
                <a:ds d="400000" sp="300000"/>
              </a:custDash>
              <a:round/>
            </a:ln>
          </p:spPr>
          <p:style>
            <a:lnRef idx="0">
              <a:scrgbClr r="0" g="0" b="0"/>
            </a:lnRef>
            <a:fillRef idx="0">
              <a:scrgbClr r="0" g="0" b="0"/>
            </a:fillRef>
            <a:effectRef idx="0">
              <a:scrgbClr r="0" g="0" b="0"/>
            </a:effectRef>
            <a:fontRef idx="minor"/>
          </p:style>
        </p:sp>
        <p:sp>
          <p:nvSpPr>
            <p:cNvPr id="10" name="CustomShape 9"/>
            <p:cNvSpPr/>
            <p:nvPr/>
          </p:nvSpPr>
          <p:spPr>
            <a:xfrm flipV="1">
              <a:off x="5218920" y="2978280"/>
              <a:ext cx="270360" cy="3711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1" name="CustomShape 10"/>
            <p:cNvSpPr/>
            <p:nvPr/>
          </p:nvSpPr>
          <p:spPr>
            <a:xfrm rot="261072" flipV="1">
              <a:off x="4138920" y="2274411"/>
              <a:ext cx="741960" cy="488160"/>
            </a:xfrm>
            <a:custGeom>
              <a:avLst/>
              <a:gdLst/>
              <a:ahLst/>
              <a:cxnLst/>
              <a:rect l="l" t="t" r="r" b="b"/>
              <a:pathLst>
                <a:path w="21600" h="21600">
                  <a:moveTo>
                    <a:pt x="0" y="0"/>
                  </a:moveTo>
                  <a:lnTo>
                    <a:pt x="21600" y="21600"/>
                  </a:lnTo>
                </a:path>
              </a:pathLst>
            </a:custGeom>
            <a:noFill/>
            <a:ln w="12600">
              <a:solidFill>
                <a:srgbClr val="000000"/>
              </a:solidFill>
              <a:round/>
              <a:headEnd type="oval" w="med" len="med"/>
              <a:tailEnd type="triangle" w="med" len="med"/>
            </a:ln>
          </p:spPr>
          <p:style>
            <a:lnRef idx="0">
              <a:scrgbClr r="0" g="0" b="0"/>
            </a:lnRef>
            <a:fillRef idx="0">
              <a:scrgbClr r="0" g="0" b="0"/>
            </a:fillRef>
            <a:effectRef idx="0">
              <a:scrgbClr r="0" g="0" b="0"/>
            </a:effectRef>
            <a:fontRef idx="minor"/>
          </p:style>
        </p:sp>
        <p:sp>
          <p:nvSpPr>
            <p:cNvPr id="12" name="CustomShape 11"/>
            <p:cNvSpPr/>
            <p:nvPr/>
          </p:nvSpPr>
          <p:spPr>
            <a:xfrm rot="381163">
              <a:off x="6777207" y="2581205"/>
              <a:ext cx="741600" cy="489600"/>
            </a:xfrm>
            <a:custGeom>
              <a:avLst/>
              <a:gdLst/>
              <a:ahLst/>
              <a:cxnLst/>
              <a:rect l="l" t="t" r="r" b="b"/>
              <a:pathLst>
                <a:path w="21600" h="21600">
                  <a:moveTo>
                    <a:pt x="0" y="0"/>
                  </a:moveTo>
                  <a:lnTo>
                    <a:pt x="21600" y="21600"/>
                  </a:lnTo>
                </a:path>
              </a:pathLst>
            </a:custGeom>
            <a:noFill/>
            <a:ln w="12600">
              <a:solidFill>
                <a:srgbClr val="000000"/>
              </a:solidFill>
              <a:round/>
              <a:headEnd type="oval" w="med" len="med"/>
              <a:tailEnd type="triangle" w="med" len="med"/>
            </a:ln>
          </p:spPr>
          <p:style>
            <a:lnRef idx="0">
              <a:scrgbClr r="0" g="0" b="0"/>
            </a:lnRef>
            <a:fillRef idx="0">
              <a:scrgbClr r="0" g="0" b="0"/>
            </a:fillRef>
            <a:effectRef idx="0">
              <a:scrgbClr r="0" g="0" b="0"/>
            </a:effectRef>
            <a:fontRef idx="minor"/>
          </p:style>
        </p:sp>
      </p:grpSp>
      <p:sp>
        <p:nvSpPr>
          <p:cNvPr id="14" name="CustomShape 4"/>
          <p:cNvSpPr/>
          <p:nvPr/>
        </p:nvSpPr>
        <p:spPr>
          <a:xfrm>
            <a:off x="360000" y="5940000"/>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Adapted from Palmatier et al. (2013).</a:t>
            </a:r>
            <a:endParaRPr lang="en-US" sz="1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042604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44</a:t>
            </a:fld>
            <a:endParaRPr lang="de-DE" dirty="0"/>
          </a:p>
        </p:txBody>
      </p:sp>
      <p:sp>
        <p:nvSpPr>
          <p:cNvPr id="4" name="Titel 3"/>
          <p:cNvSpPr>
            <a:spLocks noGrp="1"/>
          </p:cNvSpPr>
          <p:nvPr>
            <p:ph type="title"/>
          </p:nvPr>
        </p:nvSpPr>
        <p:spPr/>
        <p:txBody>
          <a:bodyPr>
            <a:normAutofit/>
          </a:bodyPr>
          <a:lstStyle/>
          <a:p>
            <a:r>
              <a:rPr lang="en-US" dirty="0" smtClean="0"/>
              <a:t>Incremental Relationship Change:</a:t>
            </a:r>
            <a:br>
              <a:rPr lang="en-US" dirty="0" smtClean="0"/>
            </a:br>
            <a:r>
              <a:rPr lang="en-US" dirty="0" smtClean="0"/>
              <a:t>Relationship States and Migration Mechanisms</a:t>
            </a:r>
            <a:endParaRPr lang="en-US" dirty="0"/>
          </a:p>
        </p:txBody>
      </p:sp>
      <p:sp>
        <p:nvSpPr>
          <p:cNvPr id="6" name="CustomShape 4"/>
          <p:cNvSpPr/>
          <p:nvPr/>
        </p:nvSpPr>
        <p:spPr>
          <a:xfrm>
            <a:off x="360000" y="5940000"/>
            <a:ext cx="842400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Note:</a:t>
            </a:r>
            <a:r>
              <a:rPr lang="en-US" sz="1000" b="0" strike="noStrike" spc="-1" dirty="0" smtClean="0">
                <a:solidFill>
                  <a:srgbClr val="000000"/>
                </a:solidFill>
                <a:uFill>
                  <a:solidFill>
                    <a:srgbClr val="FFFFFF"/>
                  </a:solidFill>
                </a:uFill>
                <a:latin typeface="Cambria"/>
                <a:ea typeface="DejaVu Sans"/>
              </a:rPr>
              <a:t> Percentages represent how many customers migrate or remain in a relationship state each year.</a:t>
            </a:r>
            <a:endParaRPr lang="en-US" sz="1000" b="0" strike="noStrike" spc="-1" dirty="0" smtClean="0">
              <a:solidFill>
                <a:srgbClr val="000000"/>
              </a:solidFill>
              <a:uFill>
                <a:solidFill>
                  <a:srgbClr val="FFFFFF"/>
                </a:solidFill>
              </a:uFill>
              <a:latin typeface="Arial"/>
            </a:endParaRPr>
          </a:p>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Adapted from </a:t>
            </a:r>
            <a:r>
              <a:rPr lang="en-US" sz="1000" b="0" strike="noStrike" spc="-1" dirty="0" smtClean="0">
                <a:solidFill>
                  <a:srgbClr val="000000"/>
                </a:solidFill>
                <a:uFill>
                  <a:solidFill>
                    <a:srgbClr val="FFFFFF"/>
                  </a:solidFill>
                </a:uFill>
                <a:latin typeface="Cambria"/>
                <a:ea typeface="Calibri"/>
              </a:rPr>
              <a:t>Zhang et al. (2016).</a:t>
            </a:r>
            <a:endParaRPr lang="en-US" sz="1000" b="0" strike="noStrike" spc="-1" dirty="0">
              <a:solidFill>
                <a:srgbClr val="000000"/>
              </a:solidFill>
              <a:uFill>
                <a:solidFill>
                  <a:srgbClr val="FFFFFF"/>
                </a:solidFill>
              </a:uFill>
              <a:latin typeface="Arial"/>
            </a:endParaRPr>
          </a:p>
        </p:txBody>
      </p:sp>
      <p:grpSp>
        <p:nvGrpSpPr>
          <p:cNvPr id="44" name="Gruppieren 43"/>
          <p:cNvGrpSpPr/>
          <p:nvPr/>
        </p:nvGrpSpPr>
        <p:grpSpPr>
          <a:xfrm>
            <a:off x="571696" y="1171980"/>
            <a:ext cx="7646040" cy="4514040"/>
            <a:chOff x="498600" y="952920"/>
            <a:chExt cx="7646040" cy="4514040"/>
          </a:xfrm>
        </p:grpSpPr>
        <p:sp>
          <p:nvSpPr>
            <p:cNvPr id="7" name="CustomShape 5"/>
            <p:cNvSpPr/>
            <p:nvPr/>
          </p:nvSpPr>
          <p:spPr>
            <a:xfrm flipH="1">
              <a:off x="4518360" y="3213360"/>
              <a:ext cx="1260000" cy="360"/>
            </a:xfrm>
            <a:custGeom>
              <a:avLst/>
              <a:gdLst/>
              <a:ahLst/>
              <a:cxnLst/>
              <a:rect l="l" t="t" r="r" b="b"/>
              <a:pathLst>
                <a:path w="21600" h="21600">
                  <a:moveTo>
                    <a:pt x="0" y="0"/>
                  </a:moveTo>
                  <a:lnTo>
                    <a:pt x="21600" y="21600"/>
                  </a:lnTo>
                </a:path>
              </a:pathLst>
            </a:custGeom>
            <a:noFill/>
            <a:ln w="9360">
              <a:solidFill>
                <a:srgbClr val="A6A6A6"/>
              </a:solidFill>
              <a:round/>
              <a:tailEnd type="triangle" w="med" len="med"/>
            </a:ln>
          </p:spPr>
          <p:style>
            <a:lnRef idx="0">
              <a:scrgbClr r="0" g="0" b="0"/>
            </a:lnRef>
            <a:fillRef idx="0">
              <a:scrgbClr r="0" g="0" b="0"/>
            </a:fillRef>
            <a:effectRef idx="0">
              <a:scrgbClr r="0" g="0" b="0"/>
            </a:effectRef>
            <a:fontRef idx="minor"/>
          </p:style>
        </p:sp>
        <p:sp>
          <p:nvSpPr>
            <p:cNvPr id="8" name="CustomShape 6"/>
            <p:cNvSpPr/>
            <p:nvPr/>
          </p:nvSpPr>
          <p:spPr>
            <a:xfrm>
              <a:off x="5457960" y="3151440"/>
              <a:ext cx="167040" cy="15804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9" name="CustomShape 7"/>
            <p:cNvSpPr/>
            <p:nvPr/>
          </p:nvSpPr>
          <p:spPr>
            <a:xfrm flipH="1" flipV="1">
              <a:off x="5469480" y="2453760"/>
              <a:ext cx="298080" cy="758160"/>
            </a:xfrm>
            <a:custGeom>
              <a:avLst/>
              <a:gdLst/>
              <a:ahLst/>
              <a:cxnLst/>
              <a:rect l="l" t="t" r="r" b="b"/>
              <a:pathLst>
                <a:path w="21600" h="21600">
                  <a:moveTo>
                    <a:pt x="0" y="0"/>
                  </a:moveTo>
                  <a:lnTo>
                    <a:pt x="21600" y="21600"/>
                  </a:lnTo>
                </a:path>
              </a:pathLst>
            </a:custGeom>
            <a:noFill/>
            <a:ln w="9360">
              <a:solidFill>
                <a:srgbClr val="A6A6A6"/>
              </a:solidFill>
              <a:round/>
              <a:tailEnd type="triangle" w="med" len="med"/>
            </a:ln>
          </p:spPr>
          <p:style>
            <a:lnRef idx="0">
              <a:scrgbClr r="0" g="0" b="0"/>
            </a:lnRef>
            <a:fillRef idx="0">
              <a:scrgbClr r="0" g="0" b="0"/>
            </a:fillRef>
            <a:effectRef idx="0">
              <a:scrgbClr r="0" g="0" b="0"/>
            </a:effectRef>
            <a:fontRef idx="minor"/>
          </p:style>
        </p:sp>
        <p:sp>
          <p:nvSpPr>
            <p:cNvPr id="10" name="CustomShape 8"/>
            <p:cNvSpPr/>
            <p:nvPr/>
          </p:nvSpPr>
          <p:spPr>
            <a:xfrm>
              <a:off x="5572080" y="2862000"/>
              <a:ext cx="208080" cy="1411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11" name="CustomShape 9"/>
            <p:cNvSpPr/>
            <p:nvPr/>
          </p:nvSpPr>
          <p:spPr>
            <a:xfrm>
              <a:off x="4965480" y="3140280"/>
              <a:ext cx="190800" cy="15804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12" name="CustomShape 10"/>
            <p:cNvSpPr/>
            <p:nvPr/>
          </p:nvSpPr>
          <p:spPr>
            <a:xfrm flipH="1" flipV="1">
              <a:off x="3524760" y="4448520"/>
              <a:ext cx="2109960" cy="51840"/>
            </a:xfrm>
            <a:custGeom>
              <a:avLst/>
              <a:gdLst/>
              <a:ahLst/>
              <a:cxnLst/>
              <a:rect l="l" t="t" r="r" b="b"/>
              <a:pathLst>
                <a:path w="21600" h="21600">
                  <a:moveTo>
                    <a:pt x="0" y="0"/>
                  </a:moveTo>
                  <a:lnTo>
                    <a:pt x="21600" y="21600"/>
                  </a:lnTo>
                </a:path>
              </a:pathLst>
            </a:custGeom>
            <a:noFill/>
            <a:ln w="9360">
              <a:solidFill>
                <a:srgbClr val="A6A6A6"/>
              </a:solidFill>
              <a:round/>
              <a:tailEnd type="triangle" w="med" len="med"/>
            </a:ln>
          </p:spPr>
          <p:style>
            <a:lnRef idx="0">
              <a:scrgbClr r="0" g="0" b="0"/>
            </a:lnRef>
            <a:fillRef idx="0">
              <a:scrgbClr r="0" g="0" b="0"/>
            </a:fillRef>
            <a:effectRef idx="0">
              <a:scrgbClr r="0" g="0" b="0"/>
            </a:effectRef>
            <a:fontRef idx="minor"/>
          </p:style>
        </p:sp>
        <p:sp>
          <p:nvSpPr>
            <p:cNvPr id="13" name="CustomShape 11"/>
            <p:cNvSpPr/>
            <p:nvPr/>
          </p:nvSpPr>
          <p:spPr>
            <a:xfrm>
              <a:off x="4423320" y="4361400"/>
              <a:ext cx="303120" cy="29304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14" name="CustomShape 12"/>
            <p:cNvSpPr/>
            <p:nvPr/>
          </p:nvSpPr>
          <p:spPr>
            <a:xfrm flipH="1" flipV="1">
              <a:off x="4968720" y="4266000"/>
              <a:ext cx="650520" cy="232200"/>
            </a:xfrm>
            <a:custGeom>
              <a:avLst/>
              <a:gdLst/>
              <a:ahLst/>
              <a:cxnLst/>
              <a:rect l="l" t="t" r="r" b="b"/>
              <a:pathLst>
                <a:path w="21600" h="21600">
                  <a:moveTo>
                    <a:pt x="0" y="0"/>
                  </a:moveTo>
                  <a:lnTo>
                    <a:pt x="21600" y="21600"/>
                  </a:lnTo>
                </a:path>
              </a:pathLst>
            </a:custGeom>
            <a:noFill/>
            <a:ln w="9360">
              <a:solidFill>
                <a:srgbClr val="A6A6A6"/>
              </a:solidFill>
              <a:round/>
              <a:tailEnd type="triangle" w="med" len="med"/>
            </a:ln>
          </p:spPr>
          <p:style>
            <a:lnRef idx="0">
              <a:scrgbClr r="0" g="0" b="0"/>
            </a:lnRef>
            <a:fillRef idx="0">
              <a:scrgbClr r="0" g="0" b="0"/>
            </a:fillRef>
            <a:effectRef idx="0">
              <a:scrgbClr r="0" g="0" b="0"/>
            </a:effectRef>
            <a:fontRef idx="minor"/>
          </p:style>
        </p:sp>
        <p:sp>
          <p:nvSpPr>
            <p:cNvPr id="15" name="CustomShape 13"/>
            <p:cNvSpPr/>
            <p:nvPr/>
          </p:nvSpPr>
          <p:spPr>
            <a:xfrm flipV="1">
              <a:off x="4299480" y="1751040"/>
              <a:ext cx="881280" cy="12261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6" name="CustomShape 14"/>
            <p:cNvSpPr/>
            <p:nvPr/>
          </p:nvSpPr>
          <p:spPr>
            <a:xfrm flipV="1">
              <a:off x="2671920" y="2981880"/>
              <a:ext cx="932040" cy="119592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7" name="CustomShape 15"/>
            <p:cNvSpPr/>
            <p:nvPr/>
          </p:nvSpPr>
          <p:spPr>
            <a:xfrm flipH="1">
              <a:off x="2874960" y="2978280"/>
              <a:ext cx="1423440" cy="172980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8" name="CustomShape 16"/>
            <p:cNvSpPr/>
            <p:nvPr/>
          </p:nvSpPr>
          <p:spPr>
            <a:xfrm>
              <a:off x="4686480" y="1909800"/>
              <a:ext cx="605880" cy="2365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de-DE" sz="1200" b="1" strike="noStrike" spc="-1">
                  <a:solidFill>
                    <a:srgbClr val="000000"/>
                  </a:solidFill>
                  <a:uFill>
                    <a:solidFill>
                      <a:srgbClr val="FFFFFF"/>
                    </a:solidFill>
                  </a:uFill>
                  <a:latin typeface="Cambria"/>
                  <a:ea typeface="DejaVu Sans"/>
                </a:rPr>
                <a:t>60</a:t>
              </a:r>
              <a:r>
                <a:rPr lang="de-DE" sz="1200" b="0" strike="noStrike" spc="-1">
                  <a:solidFill>
                    <a:srgbClr val="000000"/>
                  </a:solidFill>
                  <a:uFill>
                    <a:solidFill>
                      <a:srgbClr val="FFFFFF"/>
                    </a:solidFill>
                  </a:uFill>
                  <a:latin typeface="Cambria"/>
                  <a:ea typeface="DejaVu Sans"/>
                </a:rPr>
                <a:t>%</a:t>
              </a:r>
              <a:endParaRPr lang="de-DE" sz="1200" b="0" strike="noStrike" spc="-1">
                <a:solidFill>
                  <a:srgbClr val="000000"/>
                </a:solidFill>
                <a:uFill>
                  <a:solidFill>
                    <a:srgbClr val="FFFFFF"/>
                  </a:solidFill>
                </a:uFill>
                <a:latin typeface="Arial"/>
              </a:endParaRPr>
            </a:p>
          </p:txBody>
        </p:sp>
        <p:sp>
          <p:nvSpPr>
            <p:cNvPr id="19" name="CustomShape 17"/>
            <p:cNvSpPr/>
            <p:nvPr/>
          </p:nvSpPr>
          <p:spPr>
            <a:xfrm>
              <a:off x="3912120" y="3094560"/>
              <a:ext cx="605880" cy="2365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de-DE" sz="1200" b="1" strike="noStrike" spc="-1">
                  <a:solidFill>
                    <a:srgbClr val="000000"/>
                  </a:solidFill>
                  <a:uFill>
                    <a:solidFill>
                      <a:srgbClr val="FFFFFF"/>
                    </a:solidFill>
                  </a:uFill>
                  <a:latin typeface="Cambria"/>
                  <a:ea typeface="DejaVu Sans"/>
                </a:rPr>
                <a:t>15</a:t>
              </a:r>
              <a:r>
                <a:rPr lang="de-DE" sz="1200" b="0" strike="noStrike" spc="-1">
                  <a:solidFill>
                    <a:srgbClr val="000000"/>
                  </a:solidFill>
                  <a:uFill>
                    <a:solidFill>
                      <a:srgbClr val="FFFFFF"/>
                    </a:solidFill>
                  </a:uFill>
                  <a:latin typeface="Cambria"/>
                  <a:ea typeface="DejaVu Sans"/>
                </a:rPr>
                <a:t>%</a:t>
              </a:r>
              <a:endParaRPr lang="de-DE" sz="1200" b="0" strike="noStrike" spc="-1">
                <a:solidFill>
                  <a:srgbClr val="000000"/>
                </a:solidFill>
                <a:uFill>
                  <a:solidFill>
                    <a:srgbClr val="FFFFFF"/>
                  </a:solidFill>
                </a:uFill>
                <a:latin typeface="Arial"/>
              </a:endParaRPr>
            </a:p>
          </p:txBody>
        </p:sp>
        <p:sp>
          <p:nvSpPr>
            <p:cNvPr id="20" name="CustomShape 18"/>
            <p:cNvSpPr/>
            <p:nvPr/>
          </p:nvSpPr>
          <p:spPr>
            <a:xfrm>
              <a:off x="2920680" y="4330440"/>
              <a:ext cx="605880" cy="2365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de-DE" sz="1200" b="1" strike="noStrike" spc="-1">
                  <a:solidFill>
                    <a:srgbClr val="000000"/>
                  </a:solidFill>
                  <a:uFill>
                    <a:solidFill>
                      <a:srgbClr val="FFFFFF"/>
                    </a:solidFill>
                  </a:uFill>
                  <a:latin typeface="Cambria"/>
                  <a:ea typeface="DejaVu Sans"/>
                </a:rPr>
                <a:t>16</a:t>
              </a:r>
              <a:r>
                <a:rPr lang="de-DE" sz="1200" b="0" strike="noStrike" spc="-1">
                  <a:solidFill>
                    <a:srgbClr val="000000"/>
                  </a:solidFill>
                  <a:uFill>
                    <a:solidFill>
                      <a:srgbClr val="FFFFFF"/>
                    </a:solidFill>
                  </a:uFill>
                  <a:latin typeface="Cambria"/>
                  <a:ea typeface="DejaVu Sans"/>
                </a:rPr>
                <a:t>%</a:t>
              </a:r>
              <a:endParaRPr lang="de-DE" sz="1200" b="0" strike="noStrike" spc="-1">
                <a:solidFill>
                  <a:srgbClr val="000000"/>
                </a:solidFill>
                <a:uFill>
                  <a:solidFill>
                    <a:srgbClr val="FFFFFF"/>
                  </a:solidFill>
                </a:uFill>
                <a:latin typeface="Arial"/>
              </a:endParaRPr>
            </a:p>
          </p:txBody>
        </p:sp>
        <p:sp>
          <p:nvSpPr>
            <p:cNvPr id="21" name="CustomShape 19"/>
            <p:cNvSpPr/>
            <p:nvPr/>
          </p:nvSpPr>
          <p:spPr>
            <a:xfrm>
              <a:off x="1467360" y="2963880"/>
              <a:ext cx="1873080" cy="316440"/>
            </a:xfrm>
            <a:prstGeom prst="rect">
              <a:avLst/>
            </a:prstGeom>
            <a:no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en-US" sz="1200" b="1" i="1" strike="noStrike" spc="-1" dirty="0" smtClean="0">
                  <a:solidFill>
                    <a:srgbClr val="000000"/>
                  </a:solidFill>
                  <a:uFill>
                    <a:solidFill>
                      <a:srgbClr val="FFFFFF"/>
                    </a:solidFill>
                  </a:uFill>
                  <a:latin typeface="Cambria"/>
                  <a:ea typeface="DejaVu Sans"/>
                </a:rPr>
                <a:t>Exploration</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i="1" strike="noStrike" spc="-1" dirty="0" smtClean="0">
                  <a:solidFill>
                    <a:srgbClr val="000000"/>
                  </a:solidFill>
                  <a:uFill>
                    <a:solidFill>
                      <a:srgbClr val="FFFFFF"/>
                    </a:solidFill>
                  </a:uFill>
                  <a:latin typeface="Cambria"/>
                  <a:ea typeface="DejaVu Sans"/>
                </a:rPr>
                <a:t>Migration Mechanism</a:t>
              </a:r>
              <a:endParaRPr lang="en-US" sz="1200" b="0" strike="noStrike" spc="-1" dirty="0" smtClean="0">
                <a:solidFill>
                  <a:srgbClr val="000000"/>
                </a:solidFill>
                <a:uFill>
                  <a:solidFill>
                    <a:srgbClr val="FFFFFF"/>
                  </a:solidFill>
                </a:uFill>
                <a:latin typeface="Arial"/>
              </a:endParaRPr>
            </a:p>
            <a:p>
              <a:pPr algn="ctr">
                <a:lnSpc>
                  <a:spcPct val="100000"/>
                </a:lnSpc>
              </a:pPr>
              <a:endParaRPr lang="en-US" sz="1200" b="0" strike="noStrike" spc="-1" dirty="0">
                <a:solidFill>
                  <a:srgbClr val="000000"/>
                </a:solidFill>
                <a:uFill>
                  <a:solidFill>
                    <a:srgbClr val="FFFFFF"/>
                  </a:solidFill>
                </a:uFill>
                <a:latin typeface="Arial"/>
              </a:endParaRPr>
            </a:p>
          </p:txBody>
        </p:sp>
        <p:sp>
          <p:nvSpPr>
            <p:cNvPr id="22" name="CustomShape 20"/>
            <p:cNvSpPr/>
            <p:nvPr/>
          </p:nvSpPr>
          <p:spPr>
            <a:xfrm>
              <a:off x="498600" y="4212000"/>
              <a:ext cx="1950480" cy="316440"/>
            </a:xfrm>
            <a:prstGeom prst="rect">
              <a:avLst/>
            </a:prstGeom>
            <a:no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en-US" sz="1200" b="1" i="1" strike="noStrike" spc="-1" dirty="0" smtClean="0">
                  <a:solidFill>
                    <a:srgbClr val="000000"/>
                  </a:solidFill>
                  <a:uFill>
                    <a:solidFill>
                      <a:srgbClr val="FFFFFF"/>
                    </a:solidFill>
                  </a:uFill>
                  <a:latin typeface="Cambria"/>
                  <a:ea typeface="DejaVu Sans"/>
                </a:rPr>
                <a:t>Recovery</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i="1" strike="noStrike" spc="-1" dirty="0" smtClean="0">
                  <a:solidFill>
                    <a:srgbClr val="000000"/>
                  </a:solidFill>
                  <a:uFill>
                    <a:solidFill>
                      <a:srgbClr val="FFFFFF"/>
                    </a:solidFill>
                  </a:uFill>
                  <a:latin typeface="Cambria"/>
                  <a:ea typeface="DejaVu Sans"/>
                </a:rPr>
                <a:t>Migration Mechanism</a:t>
              </a:r>
              <a:endParaRPr lang="en-US" sz="1200" b="0" strike="noStrike" spc="-1" dirty="0" smtClean="0">
                <a:solidFill>
                  <a:srgbClr val="000000"/>
                </a:solidFill>
                <a:uFill>
                  <a:solidFill>
                    <a:srgbClr val="FFFFFF"/>
                  </a:solidFill>
                </a:uFill>
                <a:latin typeface="Arial"/>
              </a:endParaRPr>
            </a:p>
            <a:p>
              <a:pPr algn="ctr">
                <a:lnSpc>
                  <a:spcPct val="100000"/>
                </a:lnSpc>
              </a:pPr>
              <a:endParaRPr lang="en-US" sz="1200" b="0" strike="noStrike" spc="-1" dirty="0">
                <a:solidFill>
                  <a:srgbClr val="000000"/>
                </a:solidFill>
                <a:uFill>
                  <a:solidFill>
                    <a:srgbClr val="FFFFFF"/>
                  </a:solidFill>
                </a:uFill>
                <a:latin typeface="Arial"/>
              </a:endParaRPr>
            </a:p>
          </p:txBody>
        </p:sp>
        <p:sp>
          <p:nvSpPr>
            <p:cNvPr id="23" name="CustomShape 21"/>
            <p:cNvSpPr/>
            <p:nvPr/>
          </p:nvSpPr>
          <p:spPr>
            <a:xfrm>
              <a:off x="5163840" y="3093840"/>
              <a:ext cx="1873080" cy="316440"/>
            </a:xfrm>
            <a:prstGeom prst="rect">
              <a:avLst/>
            </a:prstGeom>
            <a:no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en-US" sz="1200" b="1" i="1" strike="noStrike" spc="-1" dirty="0" smtClean="0">
                  <a:solidFill>
                    <a:srgbClr val="000000"/>
                  </a:solidFill>
                  <a:uFill>
                    <a:solidFill>
                      <a:srgbClr val="FFFFFF"/>
                    </a:solidFill>
                  </a:uFill>
                  <a:latin typeface="Cambria"/>
                  <a:ea typeface="DejaVu Sans"/>
                </a:rPr>
                <a:t>Neglect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i="1" strike="noStrike" spc="-1" dirty="0" smtClean="0">
                  <a:solidFill>
                    <a:srgbClr val="000000"/>
                  </a:solidFill>
                  <a:uFill>
                    <a:solidFill>
                      <a:srgbClr val="FFFFFF"/>
                    </a:solidFill>
                  </a:uFill>
                  <a:latin typeface="Cambria"/>
                  <a:ea typeface="DejaVu Sans"/>
                </a:rPr>
                <a:t>Migration Mechanism</a:t>
              </a:r>
              <a:endParaRPr lang="en-US" sz="1200" b="0" strike="noStrike" spc="-1" dirty="0" smtClean="0">
                <a:solidFill>
                  <a:srgbClr val="000000"/>
                </a:solidFill>
                <a:uFill>
                  <a:solidFill>
                    <a:srgbClr val="FFFFFF"/>
                  </a:solidFill>
                </a:uFill>
                <a:latin typeface="Arial"/>
              </a:endParaRPr>
            </a:p>
            <a:p>
              <a:pPr algn="ctr">
                <a:lnSpc>
                  <a:spcPct val="100000"/>
                </a:lnSpc>
              </a:pPr>
              <a:endParaRPr lang="en-US" sz="1200" b="0" strike="noStrike" spc="-1" dirty="0">
                <a:solidFill>
                  <a:srgbClr val="000000"/>
                </a:solidFill>
                <a:uFill>
                  <a:solidFill>
                    <a:srgbClr val="FFFFFF"/>
                  </a:solidFill>
                </a:uFill>
                <a:latin typeface="Arial"/>
              </a:endParaRPr>
            </a:p>
          </p:txBody>
        </p:sp>
        <p:sp>
          <p:nvSpPr>
            <p:cNvPr id="24" name="CustomShape 22"/>
            <p:cNvSpPr/>
            <p:nvPr/>
          </p:nvSpPr>
          <p:spPr>
            <a:xfrm>
              <a:off x="5070960" y="4385160"/>
              <a:ext cx="1873080" cy="316440"/>
            </a:xfrm>
            <a:prstGeom prst="rect">
              <a:avLst/>
            </a:prstGeom>
            <a:no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en-US" sz="1200" b="1" i="1" strike="noStrike" spc="-1" dirty="0" smtClean="0">
                  <a:solidFill>
                    <a:srgbClr val="000000"/>
                  </a:solidFill>
                  <a:uFill>
                    <a:solidFill>
                      <a:srgbClr val="FFFFFF"/>
                    </a:solidFill>
                  </a:uFill>
                  <a:latin typeface="Cambria"/>
                  <a:ea typeface="DejaVu Sans"/>
                </a:rPr>
                <a:t>Betrayal</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i="1" strike="noStrike" spc="-1" dirty="0" smtClean="0">
                  <a:solidFill>
                    <a:srgbClr val="000000"/>
                  </a:solidFill>
                  <a:uFill>
                    <a:solidFill>
                      <a:srgbClr val="FFFFFF"/>
                    </a:solidFill>
                  </a:uFill>
                  <a:latin typeface="Cambria"/>
                  <a:ea typeface="DejaVu Sans"/>
                </a:rPr>
                <a:t>Migration Mechanism</a:t>
              </a:r>
              <a:endParaRPr lang="en-US" sz="1200" b="0" strike="noStrike" spc="-1" dirty="0" smtClean="0">
                <a:solidFill>
                  <a:srgbClr val="000000"/>
                </a:solidFill>
                <a:uFill>
                  <a:solidFill>
                    <a:srgbClr val="FFFFFF"/>
                  </a:solidFill>
                </a:uFill>
                <a:latin typeface="Arial"/>
              </a:endParaRPr>
            </a:p>
            <a:p>
              <a:pPr algn="ctr">
                <a:lnSpc>
                  <a:spcPct val="100000"/>
                </a:lnSpc>
              </a:pPr>
              <a:endParaRPr lang="en-US" sz="1200" b="0" strike="noStrike" spc="-1" dirty="0">
                <a:solidFill>
                  <a:srgbClr val="000000"/>
                </a:solidFill>
                <a:uFill>
                  <a:solidFill>
                    <a:srgbClr val="FFFFFF"/>
                  </a:solidFill>
                </a:uFill>
                <a:latin typeface="Arial"/>
              </a:endParaRPr>
            </a:p>
          </p:txBody>
        </p:sp>
        <p:sp>
          <p:nvSpPr>
            <p:cNvPr id="25" name="CustomShape 23"/>
            <p:cNvSpPr/>
            <p:nvPr/>
          </p:nvSpPr>
          <p:spPr>
            <a:xfrm rot="5400000">
              <a:off x="2877480" y="2039040"/>
              <a:ext cx="3302280" cy="2726280"/>
            </a:xfrm>
            <a:prstGeom prst="curvedConnector2">
              <a:avLst/>
            </a:prstGeom>
            <a:noFill/>
            <a:ln w="6480">
              <a:solidFill>
                <a:srgbClr val="000000"/>
              </a:solidFill>
              <a:round/>
              <a:tailEnd type="triangle" w="med" len="med"/>
            </a:ln>
          </p:spPr>
          <p:style>
            <a:lnRef idx="0">
              <a:scrgbClr r="0" g="0" b="0"/>
            </a:lnRef>
            <a:fillRef idx="0">
              <a:scrgbClr r="0" g="0" b="0"/>
            </a:fillRef>
            <a:effectRef idx="0">
              <a:scrgbClr r="0" g="0" b="0"/>
            </a:effectRef>
            <a:fontRef idx="minor"/>
          </p:style>
        </p:sp>
        <p:sp>
          <p:nvSpPr>
            <p:cNvPr id="26" name="CustomShape 24"/>
            <p:cNvSpPr/>
            <p:nvPr/>
          </p:nvSpPr>
          <p:spPr>
            <a:xfrm rot="5400000">
              <a:off x="3793680" y="2180520"/>
              <a:ext cx="2105280" cy="1247400"/>
            </a:xfrm>
            <a:prstGeom prst="curvedConnector2">
              <a:avLst/>
            </a:prstGeom>
            <a:noFill/>
            <a:ln w="6480">
              <a:solidFill>
                <a:srgbClr val="000000"/>
              </a:solidFill>
              <a:round/>
              <a:tailEnd type="triangle" w="med" len="med"/>
            </a:ln>
          </p:spPr>
          <p:style>
            <a:lnRef idx="0">
              <a:scrgbClr r="0" g="0" b="0"/>
            </a:lnRef>
            <a:fillRef idx="0">
              <a:scrgbClr r="0" g="0" b="0"/>
            </a:fillRef>
            <a:effectRef idx="0">
              <a:scrgbClr r="0" g="0" b="0"/>
            </a:effectRef>
            <a:fontRef idx="minor"/>
          </p:style>
        </p:sp>
        <p:sp>
          <p:nvSpPr>
            <p:cNvPr id="27" name="CustomShape 25"/>
            <p:cNvSpPr/>
            <p:nvPr/>
          </p:nvSpPr>
          <p:spPr>
            <a:xfrm>
              <a:off x="5181480" y="1905840"/>
              <a:ext cx="1173600" cy="2365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00440" tIns="50040" rIns="100440" bIns="50040"/>
            <a:lstStyle/>
            <a:p>
              <a:pPr>
                <a:lnSpc>
                  <a:spcPct val="100000"/>
                </a:lnSpc>
              </a:pPr>
              <a:r>
                <a:rPr lang="de-DE" sz="1200" b="1" strike="noStrike" spc="-1">
                  <a:solidFill>
                    <a:srgbClr val="000000"/>
                  </a:solidFill>
                  <a:uFill>
                    <a:solidFill>
                      <a:srgbClr val="FFFFFF"/>
                    </a:solidFill>
                  </a:uFill>
                  <a:latin typeface="Cambria"/>
                  <a:ea typeface="DejaVu Sans"/>
                </a:rPr>
                <a:t>  15%     21%</a:t>
              </a:r>
              <a:endParaRPr lang="de-DE" sz="1200" b="0" strike="noStrike" spc="-1">
                <a:solidFill>
                  <a:srgbClr val="000000"/>
                </a:solidFill>
                <a:uFill>
                  <a:solidFill>
                    <a:srgbClr val="FFFFFF"/>
                  </a:solidFill>
                </a:uFill>
                <a:latin typeface="Arial"/>
              </a:endParaRPr>
            </a:p>
          </p:txBody>
        </p:sp>
        <p:sp>
          <p:nvSpPr>
            <p:cNvPr id="28" name="CustomShape 26"/>
            <p:cNvSpPr/>
            <p:nvPr/>
          </p:nvSpPr>
          <p:spPr>
            <a:xfrm>
              <a:off x="6833160" y="952920"/>
              <a:ext cx="1259280" cy="395280"/>
            </a:xfrm>
            <a:prstGeom prst="rect">
              <a:avLst/>
            </a:prstGeom>
            <a:no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en-US" sz="1200" b="1" strike="noStrike" spc="-1" dirty="0" smtClean="0">
                  <a:solidFill>
                    <a:srgbClr val="000000"/>
                  </a:solidFill>
                  <a:uFill>
                    <a:solidFill>
                      <a:srgbClr val="FFFFFF"/>
                    </a:solidFill>
                  </a:uFill>
                  <a:latin typeface="Cambria"/>
                  <a:ea typeface="DejaVu Sans"/>
                </a:rPr>
                <a:t>Strong Relationships</a:t>
              </a:r>
              <a:endParaRPr lang="en-US" sz="1200" b="0" strike="noStrike" spc="-1" dirty="0">
                <a:solidFill>
                  <a:srgbClr val="000000"/>
                </a:solidFill>
                <a:uFill>
                  <a:solidFill>
                    <a:srgbClr val="FFFFFF"/>
                  </a:solidFill>
                </a:uFill>
                <a:latin typeface="Arial"/>
              </a:endParaRPr>
            </a:p>
          </p:txBody>
        </p:sp>
        <p:sp>
          <p:nvSpPr>
            <p:cNvPr id="29" name="CustomShape 27"/>
            <p:cNvSpPr/>
            <p:nvPr/>
          </p:nvSpPr>
          <p:spPr>
            <a:xfrm>
              <a:off x="6781320" y="2997360"/>
              <a:ext cx="1363320" cy="3952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en-US" sz="1200" b="1" strike="noStrike" spc="-1" dirty="0" smtClean="0">
                  <a:solidFill>
                    <a:srgbClr val="000000"/>
                  </a:solidFill>
                  <a:uFill>
                    <a:solidFill>
                      <a:srgbClr val="FFFFFF"/>
                    </a:solidFill>
                  </a:uFill>
                  <a:latin typeface="Cambria"/>
                  <a:ea typeface="DejaVu Sans"/>
                </a:rPr>
                <a:t>Weak Relationships</a:t>
              </a:r>
              <a:endParaRPr lang="en-US" sz="1200" b="0" strike="noStrike" spc="-1" dirty="0">
                <a:solidFill>
                  <a:srgbClr val="000000"/>
                </a:solidFill>
                <a:uFill>
                  <a:solidFill>
                    <a:srgbClr val="FFFFFF"/>
                  </a:solidFill>
                </a:uFill>
                <a:latin typeface="Arial"/>
              </a:endParaRPr>
            </a:p>
          </p:txBody>
        </p:sp>
        <p:sp>
          <p:nvSpPr>
            <p:cNvPr id="30" name="CustomShape 28"/>
            <p:cNvSpPr/>
            <p:nvPr/>
          </p:nvSpPr>
          <p:spPr>
            <a:xfrm>
              <a:off x="6839280" y="5054760"/>
              <a:ext cx="1247040" cy="371160"/>
            </a:xfrm>
            <a:prstGeom prst="rect">
              <a:avLst/>
            </a:prstGeom>
            <a:no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en-US" sz="1200" b="1" strike="noStrike" spc="-1" dirty="0" smtClean="0">
                  <a:solidFill>
                    <a:srgbClr val="000000"/>
                  </a:solidFill>
                  <a:uFill>
                    <a:solidFill>
                      <a:srgbClr val="FFFFFF"/>
                    </a:solidFill>
                  </a:uFill>
                  <a:latin typeface="Cambria"/>
                  <a:ea typeface="DejaVu Sans"/>
                </a:rPr>
                <a:t>Poor Relationships</a:t>
              </a:r>
              <a:endParaRPr lang="en-US" sz="1200" b="0" strike="noStrike" spc="-1" dirty="0">
                <a:solidFill>
                  <a:srgbClr val="000000"/>
                </a:solidFill>
                <a:uFill>
                  <a:solidFill>
                    <a:srgbClr val="FFFFFF"/>
                  </a:solidFill>
                </a:uFill>
                <a:latin typeface="Arial"/>
              </a:endParaRPr>
            </a:p>
          </p:txBody>
        </p:sp>
        <p:sp>
          <p:nvSpPr>
            <p:cNvPr id="31" name="CustomShape 29"/>
            <p:cNvSpPr/>
            <p:nvPr/>
          </p:nvSpPr>
          <p:spPr>
            <a:xfrm>
              <a:off x="2256840" y="1814040"/>
              <a:ext cx="1833840" cy="218880"/>
            </a:xfrm>
            <a:prstGeom prst="roundRect">
              <a:avLst>
                <a:gd name="adj" fmla="val 16667"/>
              </a:avLst>
            </a:prstGeom>
            <a:noFill/>
            <a:ln w="25560">
              <a:noFill/>
            </a:ln>
          </p:spPr>
          <p:style>
            <a:lnRef idx="0">
              <a:scrgbClr r="0" g="0" b="0"/>
            </a:lnRef>
            <a:fillRef idx="0">
              <a:scrgbClr r="0" g="0" b="0"/>
            </a:fillRef>
            <a:effectRef idx="0">
              <a:scrgbClr r="0" g="0" b="0"/>
            </a:effectRef>
            <a:fontRef idx="minor"/>
          </p:style>
          <p:txBody>
            <a:bodyPr lIns="101880" tIns="51120" rIns="101880" bIns="51120" anchor="ctr"/>
            <a:lstStyle/>
            <a:p>
              <a:pPr algn="ctr">
                <a:lnSpc>
                  <a:spcPct val="100000"/>
                </a:lnSpc>
              </a:pPr>
              <a:r>
                <a:rPr lang="en-US" sz="1200" b="1" i="1" strike="noStrike" spc="-1" dirty="0" smtClean="0">
                  <a:solidFill>
                    <a:srgbClr val="000000"/>
                  </a:solidFill>
                  <a:uFill>
                    <a:solidFill>
                      <a:srgbClr val="FFFFFF"/>
                    </a:solidFill>
                  </a:uFill>
                  <a:latin typeface="Cambria"/>
                  <a:ea typeface="DejaVu Sans"/>
                </a:rPr>
                <a:t>Endowment</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i="1" strike="noStrike" spc="-1" dirty="0" smtClean="0">
                  <a:solidFill>
                    <a:srgbClr val="000000"/>
                  </a:solidFill>
                  <a:uFill>
                    <a:solidFill>
                      <a:srgbClr val="FFFFFF"/>
                    </a:solidFill>
                  </a:uFill>
                  <a:latin typeface="Cambria"/>
                  <a:ea typeface="DejaVu Sans"/>
                </a:rPr>
                <a:t>Migration Mechanism</a:t>
              </a:r>
              <a:endParaRPr lang="en-US" sz="1200" b="0" strike="noStrike" spc="-1" dirty="0">
                <a:solidFill>
                  <a:srgbClr val="000000"/>
                </a:solidFill>
                <a:uFill>
                  <a:solidFill>
                    <a:srgbClr val="FFFFFF"/>
                  </a:solidFill>
                </a:uFill>
                <a:latin typeface="Arial"/>
              </a:endParaRPr>
            </a:p>
          </p:txBody>
        </p:sp>
        <p:sp>
          <p:nvSpPr>
            <p:cNvPr id="32" name="CustomShape 30"/>
            <p:cNvSpPr/>
            <p:nvPr/>
          </p:nvSpPr>
          <p:spPr>
            <a:xfrm flipH="1" flipV="1">
              <a:off x="7461720" y="1498680"/>
              <a:ext cx="720" cy="1439280"/>
            </a:xfrm>
            <a:custGeom>
              <a:avLst/>
              <a:gdLst/>
              <a:ahLst/>
              <a:cxnLst/>
              <a:rect l="l" t="t" r="r" b="b"/>
              <a:pathLst>
                <a:path w="21600" h="21600">
                  <a:moveTo>
                    <a:pt x="0" y="0"/>
                  </a:moveTo>
                  <a:lnTo>
                    <a:pt x="21600" y="21600"/>
                  </a:lnTo>
                </a:path>
              </a:pathLst>
            </a:custGeom>
            <a:noFill/>
            <a:ln w="9360">
              <a:solidFill>
                <a:srgbClr val="000000"/>
              </a:solidFill>
              <a:round/>
              <a:tailEnd type="triangle" w="lg" len="lg"/>
            </a:ln>
          </p:spPr>
          <p:style>
            <a:lnRef idx="0">
              <a:scrgbClr r="0" g="0" b="0"/>
            </a:lnRef>
            <a:fillRef idx="0">
              <a:scrgbClr r="0" g="0" b="0"/>
            </a:fillRef>
            <a:effectRef idx="0">
              <a:scrgbClr r="0" g="0" b="0"/>
            </a:effectRef>
            <a:fontRef idx="minor"/>
          </p:style>
        </p:sp>
        <p:sp>
          <p:nvSpPr>
            <p:cNvPr id="33" name="CustomShape 31"/>
            <p:cNvSpPr/>
            <p:nvPr/>
          </p:nvSpPr>
          <p:spPr>
            <a:xfrm flipV="1">
              <a:off x="2291040" y="4217040"/>
              <a:ext cx="410760" cy="48852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 name="CustomShape 32"/>
            <p:cNvSpPr/>
            <p:nvPr/>
          </p:nvSpPr>
          <p:spPr>
            <a:xfrm>
              <a:off x="3158640" y="3094560"/>
              <a:ext cx="605880" cy="2365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de-DE" sz="1200" b="1" strike="noStrike" spc="-1">
                  <a:solidFill>
                    <a:srgbClr val="000000"/>
                  </a:solidFill>
                  <a:uFill>
                    <a:solidFill>
                      <a:srgbClr val="FFFFFF"/>
                    </a:solidFill>
                  </a:uFill>
                  <a:latin typeface="Cambria"/>
                  <a:ea typeface="DejaVu Sans"/>
                </a:rPr>
                <a:t>41</a:t>
              </a:r>
              <a:r>
                <a:rPr lang="de-DE" sz="1200" b="0" strike="noStrike" spc="-1">
                  <a:solidFill>
                    <a:srgbClr val="000000"/>
                  </a:solidFill>
                  <a:uFill>
                    <a:solidFill>
                      <a:srgbClr val="FFFFFF"/>
                    </a:solidFill>
                  </a:uFill>
                  <a:latin typeface="Cambria"/>
                  <a:ea typeface="DejaVu Sans"/>
                </a:rPr>
                <a:t>%</a:t>
              </a:r>
              <a:endParaRPr lang="de-DE" sz="1200" b="0" strike="noStrike" spc="-1">
                <a:solidFill>
                  <a:srgbClr val="000000"/>
                </a:solidFill>
                <a:uFill>
                  <a:solidFill>
                    <a:srgbClr val="FFFFFF"/>
                  </a:solidFill>
                </a:uFill>
                <a:latin typeface="Arial"/>
              </a:endParaRPr>
            </a:p>
          </p:txBody>
        </p:sp>
        <p:sp>
          <p:nvSpPr>
            <p:cNvPr id="35" name="CustomShape 33"/>
            <p:cNvSpPr/>
            <p:nvPr/>
          </p:nvSpPr>
          <p:spPr>
            <a:xfrm>
              <a:off x="2256480" y="4330080"/>
              <a:ext cx="605880" cy="2365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00440" tIns="50040" rIns="100440" bIns="50040"/>
            <a:lstStyle/>
            <a:p>
              <a:pPr algn="ctr">
                <a:lnSpc>
                  <a:spcPct val="100000"/>
                </a:lnSpc>
              </a:pPr>
              <a:r>
                <a:rPr lang="de-DE" sz="1200" b="1" strike="noStrike" spc="-1">
                  <a:solidFill>
                    <a:srgbClr val="000000"/>
                  </a:solidFill>
                  <a:uFill>
                    <a:solidFill>
                      <a:srgbClr val="FFFFFF"/>
                    </a:solidFill>
                  </a:uFill>
                  <a:latin typeface="Cambria"/>
                  <a:ea typeface="DejaVu Sans"/>
                </a:rPr>
                <a:t>40</a:t>
              </a:r>
              <a:r>
                <a:rPr lang="de-DE" sz="1200" b="0" strike="noStrike" spc="-1">
                  <a:solidFill>
                    <a:srgbClr val="000000"/>
                  </a:solidFill>
                  <a:uFill>
                    <a:solidFill>
                      <a:srgbClr val="FFFFFF"/>
                    </a:solidFill>
                  </a:uFill>
                  <a:latin typeface="Cambria"/>
                  <a:ea typeface="DejaVu Sans"/>
                </a:rPr>
                <a:t>%</a:t>
              </a:r>
              <a:endParaRPr lang="de-DE" sz="1200" b="0" strike="noStrike" spc="-1">
                <a:solidFill>
                  <a:srgbClr val="000000"/>
                </a:solidFill>
                <a:uFill>
                  <a:solidFill>
                    <a:srgbClr val="FFFFFF"/>
                  </a:solidFill>
                </a:uFill>
                <a:latin typeface="Arial"/>
              </a:endParaRPr>
            </a:p>
          </p:txBody>
        </p:sp>
        <p:sp>
          <p:nvSpPr>
            <p:cNvPr id="36" name="CustomShape 34"/>
            <p:cNvSpPr/>
            <p:nvPr/>
          </p:nvSpPr>
          <p:spPr>
            <a:xfrm flipH="1" flipV="1">
              <a:off x="7459200" y="3543120"/>
              <a:ext cx="360" cy="1475280"/>
            </a:xfrm>
            <a:custGeom>
              <a:avLst/>
              <a:gdLst/>
              <a:ahLst/>
              <a:cxnLst/>
              <a:rect l="l" t="t" r="r" b="b"/>
              <a:pathLst>
                <a:path w="21600" h="21600">
                  <a:moveTo>
                    <a:pt x="0" y="0"/>
                  </a:moveTo>
                  <a:lnTo>
                    <a:pt x="21600" y="21600"/>
                  </a:lnTo>
                </a:path>
              </a:pathLst>
            </a:custGeom>
            <a:noFill/>
            <a:ln w="9360">
              <a:solidFill>
                <a:srgbClr val="000000"/>
              </a:solidFill>
              <a:round/>
              <a:tailEnd type="triangle" w="lg" len="lg"/>
            </a:ln>
          </p:spPr>
          <p:style>
            <a:lnRef idx="0">
              <a:scrgbClr r="0" g="0" b="0"/>
            </a:lnRef>
            <a:fillRef idx="0">
              <a:scrgbClr r="0" g="0" b="0"/>
            </a:fillRef>
            <a:effectRef idx="0">
              <a:scrgbClr r="0" g="0" b="0"/>
            </a:effectRef>
            <a:fontRef idx="minor"/>
          </p:style>
        </p:sp>
        <p:sp>
          <p:nvSpPr>
            <p:cNvPr id="37" name="CustomShape 35"/>
            <p:cNvSpPr/>
            <p:nvPr/>
          </p:nvSpPr>
          <p:spPr>
            <a:xfrm flipV="1">
              <a:off x="1887120" y="4388040"/>
              <a:ext cx="455760" cy="360"/>
            </a:xfrm>
            <a:custGeom>
              <a:avLst/>
              <a:gdLst/>
              <a:ahLst/>
              <a:cxnLst/>
              <a:rect l="l" t="t" r="r" b="b"/>
              <a:pathLst>
                <a:path w="21600" h="21600">
                  <a:moveTo>
                    <a:pt x="0" y="0"/>
                  </a:moveTo>
                  <a:lnTo>
                    <a:pt x="21600" y="21600"/>
                  </a:lnTo>
                </a:path>
              </a:pathLst>
            </a:custGeom>
            <a:noFill/>
            <a:ln w="9360">
              <a:solidFill>
                <a:srgbClr val="A6A6A6"/>
              </a:solidFill>
              <a:round/>
              <a:tailEnd type="triangle" w="med" len="med"/>
            </a:ln>
          </p:spPr>
          <p:style>
            <a:lnRef idx="0">
              <a:scrgbClr r="0" g="0" b="0"/>
            </a:lnRef>
            <a:fillRef idx="0">
              <a:scrgbClr r="0" g="0" b="0"/>
            </a:fillRef>
            <a:effectRef idx="0">
              <a:scrgbClr r="0" g="0" b="0"/>
            </a:effectRef>
            <a:fontRef idx="minor"/>
          </p:style>
        </p:sp>
        <p:sp>
          <p:nvSpPr>
            <p:cNvPr id="38" name="CustomShape 36"/>
            <p:cNvSpPr/>
            <p:nvPr/>
          </p:nvSpPr>
          <p:spPr>
            <a:xfrm flipV="1">
              <a:off x="2863440" y="3111120"/>
              <a:ext cx="455760" cy="360"/>
            </a:xfrm>
            <a:custGeom>
              <a:avLst/>
              <a:gdLst/>
              <a:ahLst/>
              <a:cxnLst/>
              <a:rect l="l" t="t" r="r" b="b"/>
              <a:pathLst>
                <a:path w="21600" h="21600">
                  <a:moveTo>
                    <a:pt x="0" y="0"/>
                  </a:moveTo>
                  <a:lnTo>
                    <a:pt x="21600" y="21600"/>
                  </a:lnTo>
                </a:path>
              </a:pathLst>
            </a:custGeom>
            <a:noFill/>
            <a:ln w="9360">
              <a:solidFill>
                <a:srgbClr val="A6A6A6"/>
              </a:solidFill>
              <a:round/>
              <a:tailEnd type="triangle" w="med" len="med"/>
            </a:ln>
          </p:spPr>
          <p:style>
            <a:lnRef idx="0">
              <a:scrgbClr r="0" g="0" b="0"/>
            </a:lnRef>
            <a:fillRef idx="0">
              <a:scrgbClr r="0" g="0" b="0"/>
            </a:fillRef>
            <a:effectRef idx="0">
              <a:scrgbClr r="0" g="0" b="0"/>
            </a:effectRef>
            <a:fontRef idx="minor"/>
          </p:style>
        </p:sp>
        <p:sp>
          <p:nvSpPr>
            <p:cNvPr id="39" name="CustomShape 37"/>
            <p:cNvSpPr/>
            <p:nvPr/>
          </p:nvSpPr>
          <p:spPr>
            <a:xfrm flipV="1">
              <a:off x="3938400" y="1937880"/>
              <a:ext cx="932400" cy="360"/>
            </a:xfrm>
            <a:custGeom>
              <a:avLst/>
              <a:gdLst/>
              <a:ahLst/>
              <a:cxnLst/>
              <a:rect l="l" t="t" r="r" b="b"/>
              <a:pathLst>
                <a:path w="21600" h="21600">
                  <a:moveTo>
                    <a:pt x="0" y="0"/>
                  </a:moveTo>
                  <a:lnTo>
                    <a:pt x="21600" y="21600"/>
                  </a:lnTo>
                </a:path>
              </a:pathLst>
            </a:custGeom>
            <a:noFill/>
            <a:ln w="9360">
              <a:solidFill>
                <a:srgbClr val="A6A6A6"/>
              </a:solidFill>
              <a:round/>
              <a:tailEnd type="triangle" w="med" len="med"/>
            </a:ln>
          </p:spPr>
          <p:style>
            <a:lnRef idx="0">
              <a:scrgbClr r="0" g="0" b="0"/>
            </a:lnRef>
            <a:fillRef idx="0">
              <a:scrgbClr r="0" g="0" b="0"/>
            </a:fillRef>
            <a:effectRef idx="0">
              <a:scrgbClr r="0" g="0" b="0"/>
            </a:effectRef>
            <a:fontRef idx="minor"/>
          </p:style>
        </p:sp>
        <p:sp>
          <p:nvSpPr>
            <p:cNvPr id="40" name="CustomShape 38"/>
            <p:cNvSpPr/>
            <p:nvPr/>
          </p:nvSpPr>
          <p:spPr>
            <a:xfrm>
              <a:off x="1473480" y="4746960"/>
              <a:ext cx="1620000" cy="720000"/>
            </a:xfrm>
            <a:prstGeom prst="rect">
              <a:avLst/>
            </a:prstGeom>
            <a:solidFill>
              <a:srgbClr val="B2B2B2"/>
            </a:solidFill>
            <a:ln w="7200">
              <a:solidFill>
                <a:srgbClr val="000000"/>
              </a:solidFill>
              <a:round/>
            </a:ln>
          </p:spPr>
          <p:style>
            <a:lnRef idx="0">
              <a:scrgbClr r="0" g="0" b="0"/>
            </a:lnRef>
            <a:fillRef idx="0">
              <a:scrgbClr r="0" g="0" b="0"/>
            </a:fillRef>
            <a:effectRef idx="0">
              <a:scrgbClr r="0" g="0" b="0"/>
            </a:effectRef>
            <a:fontRef idx="minor"/>
          </p:style>
          <p:txBody>
            <a:bodyPr wrap="none" lIns="93600" tIns="48600" rIns="93600" bIns="486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Damaged State </a:t>
              </a:r>
              <a:r>
                <a:rPr lang="en-US" dirty="0" smtClean="0"/>
                <a:t/>
              </a:r>
              <a:br>
                <a:rPr lang="en-US" dirty="0" smtClean="0"/>
              </a:br>
              <a:r>
                <a:rPr lang="en-US" sz="1200" b="1" strike="noStrike" spc="-1" dirty="0" smtClean="0">
                  <a:solidFill>
                    <a:srgbClr val="000000"/>
                  </a:solidFill>
                  <a:uFill>
                    <a:solidFill>
                      <a:srgbClr val="FFFFFF"/>
                    </a:solidFill>
                  </a:uFill>
                  <a:latin typeface="Cambria"/>
                  <a:ea typeface="DejaVu Sans"/>
                </a:rPr>
                <a:t>(56%)</a:t>
              </a:r>
              <a:endParaRPr lang="en-US" sz="1200" b="0" strike="noStrike" spc="-1" dirty="0">
                <a:solidFill>
                  <a:srgbClr val="000000"/>
                </a:solidFill>
                <a:uFill>
                  <a:solidFill>
                    <a:srgbClr val="FFFFFF"/>
                  </a:solidFill>
                </a:uFill>
                <a:latin typeface="Arial"/>
              </a:endParaRPr>
            </a:p>
          </p:txBody>
        </p:sp>
        <p:sp>
          <p:nvSpPr>
            <p:cNvPr id="41" name="CustomShape 39"/>
            <p:cNvSpPr/>
            <p:nvPr/>
          </p:nvSpPr>
          <p:spPr>
            <a:xfrm>
              <a:off x="2570040" y="3482280"/>
              <a:ext cx="1620000" cy="720000"/>
            </a:xfrm>
            <a:prstGeom prst="rect">
              <a:avLst/>
            </a:prstGeom>
            <a:solidFill>
              <a:srgbClr val="CCCCCC"/>
            </a:solidFill>
            <a:ln w="7200">
              <a:solidFill>
                <a:srgbClr val="000000"/>
              </a:solidFill>
              <a:round/>
            </a:ln>
          </p:spPr>
          <p:style>
            <a:lnRef idx="0">
              <a:scrgbClr r="0" g="0" b="0"/>
            </a:lnRef>
            <a:fillRef idx="0">
              <a:scrgbClr r="0" g="0" b="0"/>
            </a:fillRef>
            <a:effectRef idx="0">
              <a:scrgbClr r="0" g="0" b="0"/>
            </a:effectRef>
            <a:fontRef idx="minor"/>
          </p:style>
          <p:txBody>
            <a:bodyPr wrap="none" lIns="93600" tIns="48600" rIns="93600" bIns="486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Transactional State </a:t>
              </a:r>
              <a:r>
                <a:rPr lang="en-US" dirty="0" smtClean="0"/>
                <a:t/>
              </a:r>
              <a:br>
                <a:rPr lang="en-US" dirty="0" smtClean="0"/>
              </a:br>
              <a:r>
                <a:rPr lang="en-US" sz="1200" b="1" strike="noStrike" spc="-1" dirty="0" smtClean="0">
                  <a:solidFill>
                    <a:srgbClr val="000000"/>
                  </a:solidFill>
                  <a:uFill>
                    <a:solidFill>
                      <a:srgbClr val="FFFFFF"/>
                    </a:solidFill>
                  </a:uFill>
                  <a:latin typeface="Cambria"/>
                  <a:ea typeface="DejaVu Sans"/>
                </a:rPr>
                <a:t>(43%)</a:t>
              </a:r>
              <a:endParaRPr lang="en-US" sz="1200" b="0" strike="noStrike" spc="-1" dirty="0">
                <a:solidFill>
                  <a:srgbClr val="000000"/>
                </a:solidFill>
                <a:uFill>
                  <a:solidFill>
                    <a:srgbClr val="FFFFFF"/>
                  </a:solidFill>
                </a:uFill>
                <a:latin typeface="Arial"/>
              </a:endParaRPr>
            </a:p>
          </p:txBody>
        </p:sp>
        <p:sp>
          <p:nvSpPr>
            <p:cNvPr id="42" name="CustomShape 40"/>
            <p:cNvSpPr/>
            <p:nvPr/>
          </p:nvSpPr>
          <p:spPr>
            <a:xfrm>
              <a:off x="3488040" y="2246400"/>
              <a:ext cx="1620000" cy="720000"/>
            </a:xfrm>
            <a:prstGeom prst="rect">
              <a:avLst/>
            </a:prstGeom>
            <a:solidFill>
              <a:srgbClr val="DDDDDD"/>
            </a:solidFill>
            <a:ln w="7200">
              <a:solidFill>
                <a:srgbClr val="000000"/>
              </a:solidFill>
              <a:round/>
            </a:ln>
          </p:spPr>
          <p:style>
            <a:lnRef idx="0">
              <a:scrgbClr r="0" g="0" b="0"/>
            </a:lnRef>
            <a:fillRef idx="0">
              <a:scrgbClr r="0" g="0" b="0"/>
            </a:fillRef>
            <a:effectRef idx="0">
              <a:scrgbClr r="0" g="0" b="0"/>
            </a:effectRef>
            <a:fontRef idx="minor"/>
          </p:style>
          <p:txBody>
            <a:bodyPr wrap="none" lIns="93600" tIns="48600" rIns="93600" bIns="486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Transitional State </a:t>
              </a:r>
              <a:r>
                <a:rPr lang="en-US" dirty="0" smtClean="0"/>
                <a:t/>
              </a:r>
              <a:br>
                <a:rPr lang="en-US" dirty="0" smtClean="0"/>
              </a:br>
              <a:r>
                <a:rPr lang="en-US" sz="1200" b="1" strike="noStrike" spc="-1" dirty="0" smtClean="0">
                  <a:solidFill>
                    <a:srgbClr val="000000"/>
                  </a:solidFill>
                  <a:uFill>
                    <a:solidFill>
                      <a:srgbClr val="FFFFFF"/>
                    </a:solidFill>
                  </a:uFill>
                  <a:latin typeface="Cambria"/>
                  <a:ea typeface="DejaVu Sans"/>
                </a:rPr>
                <a:t>(25%)</a:t>
              </a:r>
              <a:endParaRPr lang="en-US" sz="1200" b="0" strike="noStrike" spc="-1" dirty="0">
                <a:solidFill>
                  <a:srgbClr val="000000"/>
                </a:solidFill>
                <a:uFill>
                  <a:solidFill>
                    <a:srgbClr val="FFFFFF"/>
                  </a:solidFill>
                </a:uFill>
                <a:latin typeface="Arial"/>
              </a:endParaRPr>
            </a:p>
          </p:txBody>
        </p:sp>
        <p:sp>
          <p:nvSpPr>
            <p:cNvPr id="43" name="CustomShape 41"/>
            <p:cNvSpPr/>
            <p:nvPr/>
          </p:nvSpPr>
          <p:spPr>
            <a:xfrm>
              <a:off x="4372200" y="1008000"/>
              <a:ext cx="1620000" cy="720000"/>
            </a:xfrm>
            <a:prstGeom prst="rect">
              <a:avLst/>
            </a:prstGeom>
            <a:solidFill>
              <a:srgbClr val="EEEEEE"/>
            </a:solidFill>
            <a:ln w="7200">
              <a:solidFill>
                <a:srgbClr val="000000"/>
              </a:solidFill>
              <a:round/>
            </a:ln>
          </p:spPr>
          <p:style>
            <a:lnRef idx="0">
              <a:scrgbClr r="0" g="0" b="0"/>
            </a:lnRef>
            <a:fillRef idx="0">
              <a:scrgbClr r="0" g="0" b="0"/>
            </a:fillRef>
            <a:effectRef idx="0">
              <a:scrgbClr r="0" g="0" b="0"/>
            </a:effectRef>
            <a:fontRef idx="minor"/>
          </p:style>
          <p:txBody>
            <a:bodyPr wrap="none" lIns="93600" tIns="48600" rIns="93600" bIns="486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Communal State </a:t>
              </a:r>
              <a:r>
                <a:rPr lang="en-US" dirty="0" smtClean="0"/>
                <a:t/>
              </a:r>
              <a:br>
                <a:rPr lang="en-US" dirty="0" smtClean="0"/>
              </a:br>
              <a:r>
                <a:rPr lang="en-US" sz="1200" b="1" strike="noStrike" spc="-1" dirty="0" smtClean="0">
                  <a:solidFill>
                    <a:srgbClr val="000000"/>
                  </a:solidFill>
                  <a:uFill>
                    <a:solidFill>
                      <a:srgbClr val="FFFFFF"/>
                    </a:solidFill>
                  </a:uFill>
                  <a:latin typeface="Cambria"/>
                  <a:ea typeface="DejaVu Sans"/>
                </a:rPr>
                <a:t>(61%)</a:t>
              </a:r>
              <a:endParaRPr lang="en-US" sz="1200" b="0" strike="noStrike" spc="-1" dirty="0">
                <a:solidFill>
                  <a:srgbClr val="000000"/>
                </a:solidFill>
                <a:uFill>
                  <a:solidFill>
                    <a:srgbClr val="FFFFFF"/>
                  </a:solidFill>
                </a:uFill>
                <a:latin typeface="Arial"/>
              </a:endParaRPr>
            </a:p>
          </p:txBody>
        </p:sp>
      </p:grpSp>
    </p:spTree>
    <p:extLst>
      <p:ext uri="{BB962C8B-B14F-4D97-AF65-F5344CB8AC3E}">
        <p14:creationId xmlns:p14="http://schemas.microsoft.com/office/powerpoint/2010/main" val="3053056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45</a:t>
            </a:fld>
            <a:endParaRPr lang="de-DE" dirty="0"/>
          </a:p>
        </p:txBody>
      </p:sp>
      <p:sp>
        <p:nvSpPr>
          <p:cNvPr id="4" name="Titel 3"/>
          <p:cNvSpPr>
            <a:spLocks noGrp="1"/>
          </p:cNvSpPr>
          <p:nvPr>
            <p:ph type="title"/>
          </p:nvPr>
        </p:nvSpPr>
        <p:spPr/>
        <p:txBody>
          <a:bodyPr>
            <a:normAutofit/>
          </a:bodyPr>
          <a:lstStyle/>
          <a:p>
            <a:r>
              <a:rPr lang="en-US" dirty="0" smtClean="0"/>
              <a:t>Disruptive Relationship Change:</a:t>
            </a:r>
            <a:br>
              <a:rPr lang="en-US" dirty="0" smtClean="0"/>
            </a:br>
            <a:r>
              <a:rPr lang="en-US" dirty="0" smtClean="0"/>
              <a:t>Transformational Relationship Events</a:t>
            </a:r>
            <a:endParaRPr lang="en-US" dirty="0"/>
          </a:p>
        </p:txBody>
      </p:sp>
      <p:sp>
        <p:nvSpPr>
          <p:cNvPr id="6" name="CustomShape 4"/>
          <p:cNvSpPr/>
          <p:nvPr/>
        </p:nvSpPr>
        <p:spPr>
          <a:xfrm>
            <a:off x="360000" y="5940000"/>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Adapted from </a:t>
            </a:r>
            <a:r>
              <a:rPr lang="en-US" sz="1000" b="0" strike="noStrike" spc="-1" dirty="0" smtClean="0">
                <a:solidFill>
                  <a:srgbClr val="000000"/>
                </a:solidFill>
                <a:uFill>
                  <a:solidFill>
                    <a:srgbClr val="FFFFFF"/>
                  </a:solidFill>
                </a:uFill>
                <a:latin typeface="Cambria"/>
                <a:ea typeface="Calibri"/>
              </a:rPr>
              <a:t>Harmeling et al. (2015).</a:t>
            </a:r>
            <a:endParaRPr lang="en-US" sz="1000" b="0" strike="noStrike" spc="-1" dirty="0">
              <a:solidFill>
                <a:srgbClr val="000000"/>
              </a:solidFill>
              <a:uFill>
                <a:solidFill>
                  <a:srgbClr val="FFFFFF"/>
                </a:solidFill>
              </a:uFill>
              <a:latin typeface="Arial"/>
            </a:endParaRPr>
          </a:p>
        </p:txBody>
      </p:sp>
      <p:grpSp>
        <p:nvGrpSpPr>
          <p:cNvPr id="44" name="Gruppieren 43"/>
          <p:cNvGrpSpPr/>
          <p:nvPr/>
        </p:nvGrpSpPr>
        <p:grpSpPr>
          <a:xfrm>
            <a:off x="504000" y="1488780"/>
            <a:ext cx="7681680" cy="3880440"/>
            <a:chOff x="504000" y="1584000"/>
            <a:chExt cx="7681680" cy="3880440"/>
          </a:xfrm>
        </p:grpSpPr>
        <p:sp>
          <p:nvSpPr>
            <p:cNvPr id="7" name="Line 5"/>
            <p:cNvSpPr/>
            <p:nvPr/>
          </p:nvSpPr>
          <p:spPr>
            <a:xfrm>
              <a:off x="1704600" y="1585080"/>
              <a:ext cx="360" cy="36000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8" name="Line 6"/>
            <p:cNvSpPr/>
            <p:nvPr/>
          </p:nvSpPr>
          <p:spPr>
            <a:xfrm>
              <a:off x="8184600" y="1584000"/>
              <a:ext cx="360" cy="36000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9" name="Line 7"/>
            <p:cNvSpPr/>
            <p:nvPr/>
          </p:nvSpPr>
          <p:spPr>
            <a:xfrm>
              <a:off x="1704600" y="5185080"/>
              <a:ext cx="64800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10" name="Line 8"/>
            <p:cNvSpPr/>
            <p:nvPr/>
          </p:nvSpPr>
          <p:spPr>
            <a:xfrm flipH="1">
              <a:off x="1704600" y="1585080"/>
              <a:ext cx="64800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pic>
          <p:nvPicPr>
            <p:cNvPr id="11" name="Grafik 10"/>
            <p:cNvPicPr/>
            <p:nvPr/>
          </p:nvPicPr>
          <p:blipFill>
            <a:blip r:embed="rId2"/>
            <a:stretch/>
          </p:blipFill>
          <p:spPr>
            <a:xfrm>
              <a:off x="1716480" y="2199166"/>
              <a:ext cx="6469200" cy="2988000"/>
            </a:xfrm>
            <a:prstGeom prst="rect">
              <a:avLst/>
            </a:prstGeom>
            <a:ln>
              <a:noFill/>
            </a:ln>
          </p:spPr>
        </p:pic>
        <p:sp>
          <p:nvSpPr>
            <p:cNvPr id="12" name="CustomShape 9"/>
            <p:cNvSpPr/>
            <p:nvPr/>
          </p:nvSpPr>
          <p:spPr>
            <a:xfrm>
              <a:off x="4204080" y="5191560"/>
              <a:ext cx="148068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Relationship Stage</a:t>
              </a:r>
              <a:endParaRPr lang="en-US" sz="1200" b="0" strike="noStrike" spc="-1" dirty="0">
                <a:solidFill>
                  <a:srgbClr val="000000"/>
                </a:solidFill>
                <a:uFill>
                  <a:solidFill>
                    <a:srgbClr val="FFFFFF"/>
                  </a:solidFill>
                </a:uFill>
                <a:latin typeface="Arial"/>
              </a:endParaRPr>
            </a:p>
          </p:txBody>
        </p:sp>
        <p:sp>
          <p:nvSpPr>
            <p:cNvPr id="13" name="CustomShape 10"/>
            <p:cNvSpPr/>
            <p:nvPr/>
          </p:nvSpPr>
          <p:spPr>
            <a:xfrm>
              <a:off x="3328920" y="2621160"/>
              <a:ext cx="71280" cy="71280"/>
            </a:xfrm>
            <a:prstGeom prst="ellipse">
              <a:avLst/>
            </a:prstGeom>
            <a:solidFill>
              <a:srgbClr val="000000"/>
            </a:solidFill>
            <a:ln w="25560">
              <a:solidFill>
                <a:srgbClr val="000000"/>
              </a:solidFill>
              <a:round/>
            </a:ln>
          </p:spPr>
          <p:style>
            <a:lnRef idx="0">
              <a:scrgbClr r="0" g="0" b="0"/>
            </a:lnRef>
            <a:fillRef idx="0">
              <a:scrgbClr r="0" g="0" b="0"/>
            </a:fillRef>
            <a:effectRef idx="0">
              <a:scrgbClr r="0" g="0" b="0"/>
            </a:effectRef>
            <a:fontRef idx="minor"/>
          </p:style>
        </p:sp>
        <p:sp>
          <p:nvSpPr>
            <p:cNvPr id="14" name="CustomShape 11"/>
            <p:cNvSpPr/>
            <p:nvPr/>
          </p:nvSpPr>
          <p:spPr>
            <a:xfrm>
              <a:off x="3043080" y="2306880"/>
              <a:ext cx="64260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Point 3</a:t>
              </a:r>
              <a:endParaRPr lang="en-US" sz="1200" b="0" strike="noStrike" spc="-1" dirty="0">
                <a:solidFill>
                  <a:srgbClr val="000000"/>
                </a:solidFill>
                <a:uFill>
                  <a:solidFill>
                    <a:srgbClr val="FFFFFF"/>
                  </a:solidFill>
                </a:uFill>
                <a:latin typeface="Arial"/>
              </a:endParaRPr>
            </a:p>
          </p:txBody>
        </p:sp>
        <p:sp>
          <p:nvSpPr>
            <p:cNvPr id="15" name="CustomShape 12"/>
            <p:cNvSpPr/>
            <p:nvPr/>
          </p:nvSpPr>
          <p:spPr>
            <a:xfrm>
              <a:off x="5930640" y="4609800"/>
              <a:ext cx="71280" cy="71280"/>
            </a:xfrm>
            <a:prstGeom prst="ellipse">
              <a:avLst/>
            </a:prstGeom>
            <a:solidFill>
              <a:srgbClr val="000000"/>
            </a:solidFill>
            <a:ln w="25560">
              <a:solidFill>
                <a:srgbClr val="000000"/>
              </a:solidFill>
              <a:round/>
            </a:ln>
          </p:spPr>
          <p:style>
            <a:lnRef idx="0">
              <a:scrgbClr r="0" g="0" b="0"/>
            </a:lnRef>
            <a:fillRef idx="0">
              <a:scrgbClr r="0" g="0" b="0"/>
            </a:fillRef>
            <a:effectRef idx="0">
              <a:scrgbClr r="0" g="0" b="0"/>
            </a:effectRef>
            <a:fontRef idx="minor"/>
          </p:style>
        </p:sp>
        <p:sp>
          <p:nvSpPr>
            <p:cNvPr id="16" name="CustomShape 13"/>
            <p:cNvSpPr/>
            <p:nvPr/>
          </p:nvSpPr>
          <p:spPr>
            <a:xfrm>
              <a:off x="5644800" y="4699080"/>
              <a:ext cx="64260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Point 2</a:t>
              </a:r>
              <a:endParaRPr lang="en-US" sz="1200" b="0" strike="noStrike" spc="-1" dirty="0">
                <a:solidFill>
                  <a:srgbClr val="000000"/>
                </a:solidFill>
                <a:uFill>
                  <a:solidFill>
                    <a:srgbClr val="FFFFFF"/>
                  </a:solidFill>
                </a:uFill>
                <a:latin typeface="Arial"/>
              </a:endParaRPr>
            </a:p>
          </p:txBody>
        </p:sp>
        <p:sp>
          <p:nvSpPr>
            <p:cNvPr id="17" name="CustomShape 14"/>
            <p:cNvSpPr/>
            <p:nvPr/>
          </p:nvSpPr>
          <p:spPr>
            <a:xfrm>
              <a:off x="3328920" y="4605840"/>
              <a:ext cx="71280" cy="71280"/>
            </a:xfrm>
            <a:prstGeom prst="ellipse">
              <a:avLst/>
            </a:prstGeom>
            <a:solidFill>
              <a:srgbClr val="000000"/>
            </a:solidFill>
            <a:ln w="25560">
              <a:solidFill>
                <a:srgbClr val="000000"/>
              </a:solidFill>
              <a:round/>
            </a:ln>
          </p:spPr>
          <p:style>
            <a:lnRef idx="0">
              <a:scrgbClr r="0" g="0" b="0"/>
            </a:lnRef>
            <a:fillRef idx="0">
              <a:scrgbClr r="0" g="0" b="0"/>
            </a:fillRef>
            <a:effectRef idx="0">
              <a:scrgbClr r="0" g="0" b="0"/>
            </a:effectRef>
            <a:fontRef idx="minor"/>
          </p:style>
        </p:sp>
        <p:sp>
          <p:nvSpPr>
            <p:cNvPr id="18" name="CustomShape 15"/>
            <p:cNvSpPr/>
            <p:nvPr/>
          </p:nvSpPr>
          <p:spPr>
            <a:xfrm>
              <a:off x="3043080" y="4703040"/>
              <a:ext cx="64260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Point 1</a:t>
              </a:r>
              <a:endParaRPr lang="en-US" sz="1200" b="0" strike="noStrike" spc="-1" dirty="0">
                <a:solidFill>
                  <a:srgbClr val="000000"/>
                </a:solidFill>
                <a:uFill>
                  <a:solidFill>
                    <a:srgbClr val="FFFFFF"/>
                  </a:solidFill>
                </a:uFill>
                <a:latin typeface="Arial"/>
              </a:endParaRPr>
            </a:p>
          </p:txBody>
        </p:sp>
        <p:sp>
          <p:nvSpPr>
            <p:cNvPr id="19" name="CustomShape 16"/>
            <p:cNvSpPr/>
            <p:nvPr/>
          </p:nvSpPr>
          <p:spPr>
            <a:xfrm>
              <a:off x="5930640" y="2612880"/>
              <a:ext cx="71280" cy="71280"/>
            </a:xfrm>
            <a:prstGeom prst="ellipse">
              <a:avLst/>
            </a:prstGeom>
            <a:solidFill>
              <a:srgbClr val="000000"/>
            </a:solidFill>
            <a:ln w="25560">
              <a:solidFill>
                <a:srgbClr val="000000"/>
              </a:solidFill>
              <a:round/>
            </a:ln>
          </p:spPr>
          <p:style>
            <a:lnRef idx="0">
              <a:scrgbClr r="0" g="0" b="0"/>
            </a:lnRef>
            <a:fillRef idx="0">
              <a:scrgbClr r="0" g="0" b="0"/>
            </a:fillRef>
            <a:effectRef idx="0">
              <a:scrgbClr r="0" g="0" b="0"/>
            </a:effectRef>
            <a:fontRef idx="minor"/>
          </p:style>
        </p:sp>
        <p:sp>
          <p:nvSpPr>
            <p:cNvPr id="20" name="CustomShape 17"/>
            <p:cNvSpPr/>
            <p:nvPr/>
          </p:nvSpPr>
          <p:spPr>
            <a:xfrm>
              <a:off x="5644800" y="2315160"/>
              <a:ext cx="64260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Point 4</a:t>
              </a:r>
              <a:endParaRPr lang="en-US" sz="1200" b="0" strike="noStrike" spc="-1" dirty="0">
                <a:solidFill>
                  <a:srgbClr val="000000"/>
                </a:solidFill>
                <a:uFill>
                  <a:solidFill>
                    <a:srgbClr val="FFFFFF"/>
                  </a:solidFill>
                </a:uFill>
                <a:latin typeface="Arial"/>
              </a:endParaRPr>
            </a:p>
          </p:txBody>
        </p:sp>
        <p:sp>
          <p:nvSpPr>
            <p:cNvPr id="21" name="CustomShape 18"/>
            <p:cNvSpPr/>
            <p:nvPr/>
          </p:nvSpPr>
          <p:spPr>
            <a:xfrm>
              <a:off x="3879720" y="2287800"/>
              <a:ext cx="15112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Same positive event</a:t>
              </a:r>
              <a:endParaRPr lang="en-US" sz="1200" b="0" strike="noStrike" spc="-1" dirty="0">
                <a:solidFill>
                  <a:srgbClr val="000000"/>
                </a:solidFill>
                <a:uFill>
                  <a:solidFill>
                    <a:srgbClr val="FFFFFF"/>
                  </a:solidFill>
                </a:uFill>
                <a:latin typeface="Arial"/>
              </a:endParaRPr>
            </a:p>
          </p:txBody>
        </p:sp>
        <p:sp>
          <p:nvSpPr>
            <p:cNvPr id="22" name="CustomShape 19"/>
            <p:cNvSpPr/>
            <p:nvPr/>
          </p:nvSpPr>
          <p:spPr>
            <a:xfrm flipH="1">
              <a:off x="3569760" y="2424960"/>
              <a:ext cx="306360" cy="19548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3" name="CustomShape 20"/>
            <p:cNvSpPr/>
            <p:nvPr/>
          </p:nvSpPr>
          <p:spPr>
            <a:xfrm>
              <a:off x="5391720" y="2424960"/>
              <a:ext cx="371520" cy="19548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4" name="CustomShape 21"/>
            <p:cNvSpPr/>
            <p:nvPr/>
          </p:nvSpPr>
          <p:spPr>
            <a:xfrm>
              <a:off x="3899880" y="4745160"/>
              <a:ext cx="15112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Same negative event</a:t>
              </a:r>
              <a:endParaRPr lang="en-US" sz="1200" b="0" strike="noStrike" spc="-1" dirty="0">
                <a:solidFill>
                  <a:srgbClr val="000000"/>
                </a:solidFill>
                <a:uFill>
                  <a:solidFill>
                    <a:srgbClr val="FFFFFF"/>
                  </a:solidFill>
                </a:uFill>
                <a:latin typeface="Arial"/>
              </a:endParaRPr>
            </a:p>
          </p:txBody>
        </p:sp>
        <p:sp>
          <p:nvSpPr>
            <p:cNvPr id="25" name="CustomShape 22"/>
            <p:cNvSpPr/>
            <p:nvPr/>
          </p:nvSpPr>
          <p:spPr>
            <a:xfrm flipH="1" flipV="1">
              <a:off x="3533400" y="4641120"/>
              <a:ext cx="362520" cy="23976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6" name="CustomShape 23"/>
            <p:cNvSpPr/>
            <p:nvPr/>
          </p:nvSpPr>
          <p:spPr>
            <a:xfrm flipV="1">
              <a:off x="5411880" y="4667760"/>
              <a:ext cx="351360" cy="21312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7" name="CustomShape 24"/>
            <p:cNvSpPr/>
            <p:nvPr/>
          </p:nvSpPr>
          <p:spPr>
            <a:xfrm flipV="1">
              <a:off x="1105560" y="2233800"/>
              <a:ext cx="360" cy="2301480"/>
            </a:xfrm>
            <a:custGeom>
              <a:avLst/>
              <a:gdLst/>
              <a:ahLst/>
              <a:cxnLst/>
              <a:rect l="l" t="t" r="r" b="b"/>
              <a:pathLst>
                <a:path w="21600" h="21600">
                  <a:moveTo>
                    <a:pt x="0" y="0"/>
                  </a:moveTo>
                  <a:lnTo>
                    <a:pt x="21600" y="21600"/>
                  </a:lnTo>
                </a:path>
              </a:pathLst>
            </a:custGeom>
            <a:noFill/>
            <a:ln w="6480">
              <a:solidFill>
                <a:srgbClr val="000000"/>
              </a:solidFill>
              <a:round/>
              <a:tailEnd type="triangle" w="lg" len="lg"/>
            </a:ln>
          </p:spPr>
          <p:style>
            <a:lnRef idx="0">
              <a:scrgbClr r="0" g="0" b="0"/>
            </a:lnRef>
            <a:fillRef idx="0">
              <a:scrgbClr r="0" g="0" b="0"/>
            </a:fillRef>
            <a:effectRef idx="0">
              <a:scrgbClr r="0" g="0" b="0"/>
            </a:effectRef>
            <a:fontRef idx="minor"/>
          </p:style>
        </p:sp>
        <p:sp>
          <p:nvSpPr>
            <p:cNvPr id="28" name="CustomShape 25"/>
            <p:cNvSpPr/>
            <p:nvPr/>
          </p:nvSpPr>
          <p:spPr>
            <a:xfrm>
              <a:off x="504000" y="1590480"/>
              <a:ext cx="1202400" cy="637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01"/>
                </a:spcBef>
              </a:pPr>
              <a:r>
                <a:rPr lang="en-US" sz="1200" b="1" strike="noStrike" spc="-1" dirty="0" smtClean="0">
                  <a:solidFill>
                    <a:srgbClr val="000000"/>
                  </a:solidFill>
                  <a:uFill>
                    <a:solidFill>
                      <a:srgbClr val="FFFFFF"/>
                    </a:solidFill>
                  </a:uFill>
                  <a:latin typeface="Cambria"/>
                  <a:ea typeface="DejaVu Sans"/>
                </a:rPr>
                <a:t>High Relational Expectations</a:t>
              </a:r>
              <a:endParaRPr lang="en-US" sz="1200" b="0" strike="noStrike" spc="-1" dirty="0">
                <a:solidFill>
                  <a:srgbClr val="000000"/>
                </a:solidFill>
                <a:uFill>
                  <a:solidFill>
                    <a:srgbClr val="FFFFFF"/>
                  </a:solidFill>
                </a:uFill>
                <a:latin typeface="Arial"/>
              </a:endParaRPr>
            </a:p>
          </p:txBody>
        </p:sp>
        <p:sp>
          <p:nvSpPr>
            <p:cNvPr id="29" name="CustomShape 26"/>
            <p:cNvSpPr/>
            <p:nvPr/>
          </p:nvSpPr>
          <p:spPr>
            <a:xfrm>
              <a:off x="504000" y="4538880"/>
              <a:ext cx="1202400" cy="637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01"/>
                </a:spcBef>
              </a:pPr>
              <a:r>
                <a:rPr lang="en-US" sz="1200" b="1" strike="noStrike" spc="-1" dirty="0" smtClean="0">
                  <a:solidFill>
                    <a:srgbClr val="000000"/>
                  </a:solidFill>
                  <a:uFill>
                    <a:solidFill>
                      <a:srgbClr val="FFFFFF"/>
                    </a:solidFill>
                  </a:uFill>
                  <a:latin typeface="Cambria"/>
                  <a:ea typeface="DejaVu Sans"/>
                </a:rPr>
                <a:t>Low Relational Expectations</a:t>
              </a:r>
              <a:endParaRPr lang="en-US" sz="1200" b="0" strike="noStrike" spc="-1" dirty="0">
                <a:solidFill>
                  <a:srgbClr val="000000"/>
                </a:solidFill>
                <a:uFill>
                  <a:solidFill>
                    <a:srgbClr val="FFFFFF"/>
                  </a:solidFill>
                </a:uFill>
                <a:latin typeface="Arial"/>
              </a:endParaRPr>
            </a:p>
          </p:txBody>
        </p:sp>
        <p:sp>
          <p:nvSpPr>
            <p:cNvPr id="30" name="CustomShape 27"/>
            <p:cNvSpPr/>
            <p:nvPr/>
          </p:nvSpPr>
          <p:spPr>
            <a:xfrm>
              <a:off x="1930680" y="2798280"/>
              <a:ext cx="6251760" cy="2381040"/>
            </a:xfrm>
            <a:custGeom>
              <a:avLst/>
              <a:gdLst/>
              <a:ahLst/>
              <a:cxnLst/>
              <a:rect l="l" t="t" r="r" b="b"/>
              <a:pathLst>
                <a:path w="6252518" h="2381754">
                  <a:moveTo>
                    <a:pt x="0" y="2381754"/>
                  </a:moveTo>
                  <a:cubicBezTo>
                    <a:pt x="1641389" y="1370559"/>
                    <a:pt x="3282778" y="359364"/>
                    <a:pt x="4324864" y="83397"/>
                  </a:cubicBezTo>
                  <a:cubicBezTo>
                    <a:pt x="5366950" y="-192570"/>
                    <a:pt x="5809734" y="266689"/>
                    <a:pt x="6252518" y="725949"/>
                  </a:cubicBezTo>
                </a:path>
              </a:pathLst>
            </a:custGeom>
            <a:noFill/>
            <a:ln w="6480">
              <a:solidFill>
                <a:srgbClr val="000000"/>
              </a:solidFill>
              <a:round/>
            </a:ln>
          </p:spPr>
          <p:style>
            <a:lnRef idx="0">
              <a:scrgbClr r="0" g="0" b="0"/>
            </a:lnRef>
            <a:fillRef idx="0">
              <a:scrgbClr r="0" g="0" b="0"/>
            </a:fillRef>
            <a:effectRef idx="0">
              <a:scrgbClr r="0" g="0" b="0"/>
            </a:effectRef>
            <a:fontRef idx="minor"/>
          </p:style>
        </p:sp>
        <p:sp>
          <p:nvSpPr>
            <p:cNvPr id="31" name="CustomShape 28"/>
            <p:cNvSpPr/>
            <p:nvPr/>
          </p:nvSpPr>
          <p:spPr>
            <a:xfrm>
              <a:off x="1719000" y="1683000"/>
              <a:ext cx="16552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Positive TRE Region</a:t>
              </a:r>
              <a:endParaRPr lang="en-US" sz="1200" b="0" strike="noStrike" spc="-1" dirty="0">
                <a:solidFill>
                  <a:srgbClr val="000000"/>
                </a:solidFill>
                <a:uFill>
                  <a:solidFill>
                    <a:srgbClr val="FFFFFF"/>
                  </a:solidFill>
                </a:uFill>
                <a:latin typeface="Arial"/>
              </a:endParaRPr>
            </a:p>
          </p:txBody>
        </p:sp>
        <p:sp>
          <p:nvSpPr>
            <p:cNvPr id="32" name="CustomShape 29"/>
            <p:cNvSpPr/>
            <p:nvPr/>
          </p:nvSpPr>
          <p:spPr>
            <a:xfrm>
              <a:off x="6528240" y="4821840"/>
              <a:ext cx="16552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Negative TRE Region</a:t>
              </a:r>
              <a:endParaRPr lang="en-US" sz="1200" b="0" strike="noStrike" spc="-1" dirty="0">
                <a:solidFill>
                  <a:srgbClr val="000000"/>
                </a:solidFill>
                <a:uFill>
                  <a:solidFill>
                    <a:srgbClr val="FFFFFF"/>
                  </a:solidFill>
                </a:uFill>
                <a:latin typeface="Arial"/>
              </a:endParaRPr>
            </a:p>
          </p:txBody>
        </p:sp>
        <p:sp>
          <p:nvSpPr>
            <p:cNvPr id="33" name="CustomShape 30"/>
            <p:cNvSpPr/>
            <p:nvPr/>
          </p:nvSpPr>
          <p:spPr>
            <a:xfrm>
              <a:off x="1505520" y="4234680"/>
              <a:ext cx="151128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1" strike="noStrike" spc="-1" dirty="0" smtClean="0">
                  <a:solidFill>
                    <a:srgbClr val="999999"/>
                  </a:solidFill>
                  <a:uFill>
                    <a:solidFill>
                      <a:srgbClr val="FFFFFF"/>
                    </a:solidFill>
                  </a:uFill>
                  <a:latin typeface="Cambria"/>
                  <a:ea typeface="DejaVu Sans"/>
                </a:rPr>
                <a:t>Zone of</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999999"/>
                  </a:solidFill>
                  <a:uFill>
                    <a:solidFill>
                      <a:srgbClr val="FFFFFF"/>
                    </a:solidFill>
                  </a:uFill>
                  <a:latin typeface="Cambria"/>
                  <a:ea typeface="DejaVu Sans"/>
                </a:rPr>
                <a:t>Indifference</a:t>
              </a:r>
              <a:endParaRPr lang="en-US" sz="1200" b="0" strike="noStrike" spc="-1" dirty="0">
                <a:solidFill>
                  <a:srgbClr val="000000"/>
                </a:solidFill>
                <a:uFill>
                  <a:solidFill>
                    <a:srgbClr val="FFFFFF"/>
                  </a:solidFill>
                </a:uFill>
                <a:latin typeface="Arial"/>
              </a:endParaRPr>
            </a:p>
          </p:txBody>
        </p:sp>
        <p:sp>
          <p:nvSpPr>
            <p:cNvPr id="34" name="CustomShape 31"/>
            <p:cNvSpPr/>
            <p:nvPr/>
          </p:nvSpPr>
          <p:spPr>
            <a:xfrm>
              <a:off x="6002640" y="3479040"/>
              <a:ext cx="199008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000" b="0" strike="noStrike" spc="-1" dirty="0" smtClean="0">
                  <a:solidFill>
                    <a:srgbClr val="000000"/>
                  </a:solidFill>
                  <a:uFill>
                    <a:solidFill>
                      <a:srgbClr val="FFFFFF"/>
                    </a:solidFill>
                  </a:uFill>
                  <a:latin typeface="Cambria"/>
                  <a:ea typeface="DejaVu Sans"/>
                </a:rPr>
                <a:t>Changing relational expectations as relationship matures</a:t>
              </a:r>
              <a:endParaRPr lang="en-US" sz="1000" b="0" strike="noStrike" spc="-1" dirty="0" smtClean="0">
                <a:solidFill>
                  <a:srgbClr val="000000"/>
                </a:solidFill>
                <a:uFill>
                  <a:solidFill>
                    <a:srgbClr val="FFFFFF"/>
                  </a:solidFill>
                </a:uFill>
                <a:latin typeface="Arial"/>
              </a:endParaRPr>
            </a:p>
            <a:p>
              <a:pPr algn="ctr">
                <a:lnSpc>
                  <a:spcPct val="100000"/>
                </a:lnSpc>
              </a:pPr>
              <a:r>
                <a:rPr lang="en-US" sz="1000" b="0" strike="noStrike" spc="-1" dirty="0" smtClean="0">
                  <a:solidFill>
                    <a:srgbClr val="000000"/>
                  </a:solidFill>
                  <a:uFill>
                    <a:solidFill>
                      <a:srgbClr val="FFFFFF"/>
                    </a:solidFill>
                  </a:uFill>
                  <a:latin typeface="Cambria"/>
                  <a:ea typeface="DejaVu Sans"/>
                </a:rPr>
                <a:t>(lifecycle perspective)</a:t>
              </a:r>
              <a:endParaRPr lang="en-US" sz="1000" b="0" strike="noStrike" spc="-1" dirty="0">
                <a:solidFill>
                  <a:srgbClr val="000000"/>
                </a:solidFill>
                <a:uFill>
                  <a:solidFill>
                    <a:srgbClr val="FFFFFF"/>
                  </a:solidFill>
                </a:uFill>
                <a:latin typeface="Arial"/>
              </a:endParaRPr>
            </a:p>
          </p:txBody>
        </p:sp>
        <p:sp>
          <p:nvSpPr>
            <p:cNvPr id="35" name="CustomShape 32"/>
            <p:cNvSpPr/>
            <p:nvPr/>
          </p:nvSpPr>
          <p:spPr>
            <a:xfrm flipV="1">
              <a:off x="6998040" y="2927160"/>
              <a:ext cx="360" cy="54540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6" name="CustomShape 33"/>
            <p:cNvSpPr/>
            <p:nvPr/>
          </p:nvSpPr>
          <p:spPr>
            <a:xfrm>
              <a:off x="3372480" y="2764080"/>
              <a:ext cx="107280" cy="1439280"/>
            </a:xfrm>
            <a:prstGeom prst="rightBrace">
              <a:avLst>
                <a:gd name="adj1" fmla="val 8333"/>
                <a:gd name="adj2" fmla="val 50000"/>
              </a:avLst>
            </a:prstGeom>
            <a:noFill/>
            <a:ln w="9360">
              <a:solidFill>
                <a:srgbClr val="000000"/>
              </a:solidFill>
              <a:round/>
            </a:ln>
          </p:spPr>
          <p:style>
            <a:lnRef idx="0">
              <a:scrgbClr r="0" g="0" b="0"/>
            </a:lnRef>
            <a:fillRef idx="0">
              <a:scrgbClr r="0" g="0" b="0"/>
            </a:fillRef>
            <a:effectRef idx="0">
              <a:scrgbClr r="0" g="0" b="0"/>
            </a:effectRef>
            <a:fontRef idx="minor"/>
          </p:style>
        </p:sp>
        <p:sp>
          <p:nvSpPr>
            <p:cNvPr id="37" name="CustomShape 34"/>
            <p:cNvSpPr/>
            <p:nvPr/>
          </p:nvSpPr>
          <p:spPr>
            <a:xfrm>
              <a:off x="3372480" y="4330080"/>
              <a:ext cx="107280" cy="215280"/>
            </a:xfrm>
            <a:prstGeom prst="rightBrace">
              <a:avLst>
                <a:gd name="adj1" fmla="val 8333"/>
                <a:gd name="adj2" fmla="val 50000"/>
              </a:avLst>
            </a:prstGeom>
            <a:noFill/>
            <a:ln w="9360">
              <a:solidFill>
                <a:srgbClr val="000000"/>
              </a:solidFill>
              <a:round/>
            </a:ln>
          </p:spPr>
          <p:style>
            <a:lnRef idx="0">
              <a:scrgbClr r="0" g="0" b="0"/>
            </a:lnRef>
            <a:fillRef idx="0">
              <a:scrgbClr r="0" g="0" b="0"/>
            </a:fillRef>
            <a:effectRef idx="0">
              <a:scrgbClr r="0" g="0" b="0"/>
            </a:effectRef>
            <a:fontRef idx="minor"/>
          </p:style>
        </p:sp>
        <p:sp>
          <p:nvSpPr>
            <p:cNvPr id="38" name="CustomShape 35"/>
            <p:cNvSpPr/>
            <p:nvPr/>
          </p:nvSpPr>
          <p:spPr>
            <a:xfrm>
              <a:off x="3480480" y="3286080"/>
              <a:ext cx="15112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000" b="0" strike="noStrike" spc="-1" dirty="0" smtClean="0">
                  <a:solidFill>
                    <a:srgbClr val="000000"/>
                  </a:solidFill>
                  <a:uFill>
                    <a:solidFill>
                      <a:srgbClr val="FFFFFF"/>
                    </a:solidFill>
                  </a:uFill>
                  <a:latin typeface="Cambria"/>
                  <a:ea typeface="DejaVu Sans"/>
                </a:rPr>
                <a:t>Large relational disconfirmation (= TRE)</a:t>
              </a:r>
              <a:endParaRPr lang="en-US" sz="1000" b="0" strike="noStrike" spc="-1" dirty="0">
                <a:solidFill>
                  <a:srgbClr val="000000"/>
                </a:solidFill>
                <a:uFill>
                  <a:solidFill>
                    <a:srgbClr val="FFFFFF"/>
                  </a:solidFill>
                </a:uFill>
                <a:latin typeface="Arial"/>
              </a:endParaRPr>
            </a:p>
          </p:txBody>
        </p:sp>
        <p:sp>
          <p:nvSpPr>
            <p:cNvPr id="39" name="CustomShape 36"/>
            <p:cNvSpPr/>
            <p:nvPr/>
          </p:nvSpPr>
          <p:spPr>
            <a:xfrm>
              <a:off x="3480480" y="4241520"/>
              <a:ext cx="167544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000" b="0" strike="noStrike" spc="-1" dirty="0" smtClean="0">
                  <a:solidFill>
                    <a:srgbClr val="000000"/>
                  </a:solidFill>
                  <a:uFill>
                    <a:solidFill>
                      <a:srgbClr val="FFFFFF"/>
                    </a:solidFill>
                  </a:uFill>
                  <a:latin typeface="Cambria"/>
                  <a:ea typeface="DejaVu Sans"/>
                </a:rPr>
                <a:t>Small relational disconfirmation (= no TRE)</a:t>
              </a:r>
              <a:endParaRPr lang="en-US" sz="1000" b="0" strike="noStrike" spc="-1" dirty="0">
                <a:solidFill>
                  <a:srgbClr val="000000"/>
                </a:solidFill>
                <a:uFill>
                  <a:solidFill>
                    <a:srgbClr val="FFFFFF"/>
                  </a:solidFill>
                </a:uFill>
                <a:latin typeface="Arial"/>
              </a:endParaRPr>
            </a:p>
          </p:txBody>
        </p:sp>
        <p:sp>
          <p:nvSpPr>
            <p:cNvPr id="40" name="CustomShape 37"/>
            <p:cNvSpPr/>
            <p:nvPr/>
          </p:nvSpPr>
          <p:spPr>
            <a:xfrm>
              <a:off x="5856480" y="2722680"/>
              <a:ext cx="107280" cy="215280"/>
            </a:xfrm>
            <a:prstGeom prst="leftBrace">
              <a:avLst>
                <a:gd name="adj1" fmla="val 8333"/>
                <a:gd name="adj2" fmla="val 50000"/>
              </a:avLst>
            </a:prstGeom>
            <a:noFill/>
            <a:ln w="9360">
              <a:solidFill>
                <a:srgbClr val="000000"/>
              </a:solidFill>
              <a:round/>
            </a:ln>
          </p:spPr>
          <p:style>
            <a:lnRef idx="0">
              <a:scrgbClr r="0" g="0" b="0"/>
            </a:lnRef>
            <a:fillRef idx="0">
              <a:scrgbClr r="0" g="0" b="0"/>
            </a:fillRef>
            <a:effectRef idx="0">
              <a:scrgbClr r="0" g="0" b="0"/>
            </a:effectRef>
            <a:fontRef idx="minor"/>
          </p:style>
        </p:sp>
        <p:sp>
          <p:nvSpPr>
            <p:cNvPr id="41" name="CustomShape 38"/>
            <p:cNvSpPr/>
            <p:nvPr/>
          </p:nvSpPr>
          <p:spPr>
            <a:xfrm>
              <a:off x="5856480" y="3091320"/>
              <a:ext cx="107280" cy="1439280"/>
            </a:xfrm>
            <a:prstGeom prst="leftBrace">
              <a:avLst>
                <a:gd name="adj1" fmla="val 8333"/>
                <a:gd name="adj2" fmla="val 50000"/>
              </a:avLst>
            </a:prstGeom>
            <a:noFill/>
            <a:ln w="9360">
              <a:solidFill>
                <a:srgbClr val="000000"/>
              </a:solidFill>
              <a:round/>
            </a:ln>
          </p:spPr>
          <p:style>
            <a:lnRef idx="0">
              <a:scrgbClr r="0" g="0" b="0"/>
            </a:lnRef>
            <a:fillRef idx="0">
              <a:scrgbClr r="0" g="0" b="0"/>
            </a:fillRef>
            <a:effectRef idx="0">
              <a:scrgbClr r="0" g="0" b="0"/>
            </a:effectRef>
            <a:fontRef idx="minor"/>
          </p:style>
        </p:sp>
        <p:sp>
          <p:nvSpPr>
            <p:cNvPr id="42" name="CustomShape 39"/>
            <p:cNvSpPr/>
            <p:nvPr/>
          </p:nvSpPr>
          <p:spPr>
            <a:xfrm>
              <a:off x="4200840" y="2640240"/>
              <a:ext cx="167544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1000" b="0" strike="noStrike" spc="-1" dirty="0" smtClean="0">
                  <a:solidFill>
                    <a:srgbClr val="000000"/>
                  </a:solidFill>
                  <a:uFill>
                    <a:solidFill>
                      <a:srgbClr val="FFFFFF"/>
                    </a:solidFill>
                  </a:uFill>
                  <a:latin typeface="Cambria"/>
                  <a:ea typeface="DejaVu Sans"/>
                </a:rPr>
                <a:t>Small relational disconfirmation (= no TRE)</a:t>
              </a:r>
              <a:endParaRPr lang="en-US" sz="1000" b="0" strike="noStrike" spc="-1" dirty="0">
                <a:solidFill>
                  <a:srgbClr val="000000"/>
                </a:solidFill>
                <a:uFill>
                  <a:solidFill>
                    <a:srgbClr val="FFFFFF"/>
                  </a:solidFill>
                </a:uFill>
                <a:latin typeface="Arial"/>
              </a:endParaRPr>
            </a:p>
          </p:txBody>
        </p:sp>
        <p:sp>
          <p:nvSpPr>
            <p:cNvPr id="43" name="CustomShape 40"/>
            <p:cNvSpPr/>
            <p:nvPr/>
          </p:nvSpPr>
          <p:spPr>
            <a:xfrm>
              <a:off x="4365360" y="3611160"/>
              <a:ext cx="15112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1000" b="0" strike="noStrike" spc="-1" dirty="0" smtClean="0">
                  <a:solidFill>
                    <a:srgbClr val="000000"/>
                  </a:solidFill>
                  <a:uFill>
                    <a:solidFill>
                      <a:srgbClr val="FFFFFF"/>
                    </a:solidFill>
                  </a:uFill>
                  <a:latin typeface="Cambria"/>
                  <a:ea typeface="DejaVu Sans"/>
                </a:rPr>
                <a:t>Large relational disconfirmation (= TRE)</a:t>
              </a:r>
              <a:endParaRPr lang="en-US" sz="1000" b="0" strike="noStrike" spc="-1" dirty="0">
                <a:solidFill>
                  <a:srgbClr val="000000"/>
                </a:solidFill>
                <a:uFill>
                  <a:solidFill>
                    <a:srgbClr val="FFFFFF"/>
                  </a:solidFill>
                </a:uFill>
                <a:latin typeface="Arial"/>
              </a:endParaRPr>
            </a:p>
          </p:txBody>
        </p:sp>
      </p:grpSp>
      <p:pic>
        <p:nvPicPr>
          <p:cNvPr id="45" name="Grafik 44"/>
          <p:cNvPicPr>
            <a:picLocks noChangeAspect="1"/>
          </p:cNvPicPr>
          <p:nvPr/>
        </p:nvPicPr>
        <p:blipFill rotWithShape="1">
          <a:blip r:embed="rId3">
            <a:extLst>
              <a:ext uri="{28A0092B-C50C-407E-A947-70E740481C1C}">
                <a14:useLocalDpi xmlns:a14="http://schemas.microsoft.com/office/drawing/2010/main" val="0"/>
              </a:ext>
            </a:extLst>
          </a:blip>
          <a:srcRect t="35024" b="35283"/>
          <a:stretch/>
        </p:blipFill>
        <p:spPr>
          <a:xfrm>
            <a:off x="6681326" y="5579100"/>
            <a:ext cx="2356680" cy="699796"/>
          </a:xfrm>
          <a:prstGeom prst="rect">
            <a:avLst/>
          </a:prstGeom>
        </p:spPr>
      </p:pic>
    </p:spTree>
    <p:extLst>
      <p:ext uri="{BB962C8B-B14F-4D97-AF65-F5344CB8AC3E}">
        <p14:creationId xmlns:p14="http://schemas.microsoft.com/office/powerpoint/2010/main" val="98547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46</a:t>
            </a:fld>
            <a:endParaRPr lang="de-DE" dirty="0"/>
          </a:p>
        </p:txBody>
      </p:sp>
      <p:sp>
        <p:nvSpPr>
          <p:cNvPr id="5" name="Inhaltsplatzhalter 4"/>
          <p:cNvSpPr>
            <a:spLocks noGrp="1"/>
          </p:cNvSpPr>
          <p:nvPr>
            <p:ph sz="quarter" idx="13"/>
          </p:nvPr>
        </p:nvSpPr>
        <p:spPr/>
        <p:txBody>
          <a:bodyPr>
            <a:normAutofit/>
          </a:bodyPr>
          <a:lstStyle/>
          <a:p>
            <a:r>
              <a:rPr lang="en-US" dirty="0"/>
              <a:t>Customer–seller relationships in the digital age take place in a </a:t>
            </a:r>
            <a:r>
              <a:rPr lang="en-US" dirty="0" smtClean="0"/>
              <a:t>data-rich environment</a:t>
            </a:r>
          </a:p>
          <a:p>
            <a:r>
              <a:rPr lang="en-US" dirty="0" smtClean="0"/>
              <a:t>Relationship </a:t>
            </a:r>
            <a:r>
              <a:rPr lang="en-US" dirty="0"/>
              <a:t>marketers can use a plethora of data </a:t>
            </a:r>
            <a:r>
              <a:rPr lang="en-US" dirty="0" smtClean="0"/>
              <a:t>sources to </a:t>
            </a:r>
            <a:r>
              <a:rPr lang="en-US" dirty="0"/>
              <a:t>assess empirically where customers currently stand in their </a:t>
            </a:r>
            <a:r>
              <a:rPr lang="en-US" dirty="0" smtClean="0"/>
              <a:t>relationship with </a:t>
            </a:r>
            <a:r>
              <a:rPr lang="en-US" dirty="0"/>
              <a:t>the firm and how the relationship is likely to </a:t>
            </a:r>
            <a:r>
              <a:rPr lang="en-US" dirty="0" smtClean="0"/>
              <a:t>evolve and </a:t>
            </a:r>
            <a:r>
              <a:rPr lang="en-US" dirty="0"/>
              <a:t>then </a:t>
            </a:r>
            <a:r>
              <a:rPr lang="en-US" dirty="0" smtClean="0"/>
              <a:t>adapt relationship </a:t>
            </a:r>
            <a:r>
              <a:rPr lang="en-US" dirty="0"/>
              <a:t>marketing strategies </a:t>
            </a:r>
            <a:r>
              <a:rPr lang="en-US" dirty="0" smtClean="0"/>
              <a:t>accordingly</a:t>
            </a:r>
          </a:p>
          <a:p>
            <a:r>
              <a:rPr lang="en-US" dirty="0" smtClean="0"/>
              <a:t>Effectively combining more </a:t>
            </a:r>
            <a:r>
              <a:rPr lang="en-US" dirty="0"/>
              <a:t>traditional </a:t>
            </a:r>
            <a:r>
              <a:rPr lang="en-US" dirty="0" smtClean="0"/>
              <a:t>(1) market </a:t>
            </a:r>
            <a:r>
              <a:rPr lang="en-US" dirty="0"/>
              <a:t>research and </a:t>
            </a:r>
            <a:r>
              <a:rPr lang="en-US" dirty="0" smtClean="0"/>
              <a:t>(2) customer </a:t>
            </a:r>
            <a:r>
              <a:rPr lang="en-US" dirty="0"/>
              <a:t>relationship </a:t>
            </a:r>
            <a:r>
              <a:rPr lang="en-US" dirty="0" smtClean="0"/>
              <a:t>management (CRM</a:t>
            </a:r>
            <a:r>
              <a:rPr lang="en-US" dirty="0"/>
              <a:t>) database analyses with </a:t>
            </a:r>
            <a:r>
              <a:rPr lang="en-US" dirty="0" smtClean="0"/>
              <a:t>(3) big </a:t>
            </a:r>
            <a:r>
              <a:rPr lang="en-US" dirty="0"/>
              <a:t>data analytics represents a </a:t>
            </a:r>
            <a:r>
              <a:rPr lang="en-US" dirty="0" smtClean="0"/>
              <a:t>powerful means </a:t>
            </a:r>
            <a:r>
              <a:rPr lang="en-US" dirty="0"/>
              <a:t>to generate deep customer insights </a:t>
            </a:r>
            <a:r>
              <a:rPr lang="en-US" sz="1200" dirty="0"/>
              <a:t>(Wharton </a:t>
            </a:r>
            <a:r>
              <a:rPr lang="en-US" sz="1200" dirty="0" smtClean="0"/>
              <a:t>2014)</a:t>
            </a:r>
          </a:p>
        </p:txBody>
      </p:sp>
      <p:sp>
        <p:nvSpPr>
          <p:cNvPr id="4" name="Titel 3"/>
          <p:cNvSpPr>
            <a:spLocks noGrp="1"/>
          </p:cNvSpPr>
          <p:nvPr>
            <p:ph type="title"/>
          </p:nvPr>
        </p:nvSpPr>
        <p:spPr/>
        <p:txBody>
          <a:bodyPr/>
          <a:lstStyle/>
          <a:p>
            <a:r>
              <a:rPr lang="en-US" dirty="0"/>
              <a:t>Guidelines for Managing Relationship </a:t>
            </a:r>
            <a:r>
              <a:rPr lang="en-US" dirty="0" smtClean="0"/>
              <a:t>Marketing Dynamics</a:t>
            </a:r>
            <a:endParaRPr lang="de-DE" dirty="0"/>
          </a:p>
        </p:txBody>
      </p:sp>
      <p:sp>
        <p:nvSpPr>
          <p:cNvPr id="7" name="Textfeld 6"/>
          <p:cNvSpPr txBox="1"/>
          <p:nvPr/>
        </p:nvSpPr>
        <p:spPr>
          <a:xfrm>
            <a:off x="360000" y="5400000"/>
            <a:ext cx="8424000" cy="923330"/>
          </a:xfrm>
          <a:prstGeom prst="rect">
            <a:avLst/>
          </a:prstGeom>
          <a:solidFill>
            <a:srgbClr val="0BC1E5"/>
          </a:solidFill>
          <a:ln>
            <a:noFill/>
          </a:ln>
        </p:spPr>
        <p:txBody>
          <a:bodyPr wrap="square" rtlCol="0" anchor="ctr">
            <a:spAutoFit/>
          </a:bodyPr>
          <a:lstStyle/>
          <a:p>
            <a:r>
              <a:rPr lang="en-US" dirty="0">
                <a:solidFill>
                  <a:schemeClr val="bg1"/>
                </a:solidFill>
                <a:latin typeface="Cambria" panose="02040503050406030204" pitchFamily="18" charset="0"/>
                <a:ea typeface="Cambria" panose="02040503050406030204" pitchFamily="18" charset="0"/>
              </a:rPr>
              <a:t>If relationship marketers </a:t>
            </a:r>
            <a:r>
              <a:rPr lang="en-US" dirty="0" smtClean="0">
                <a:solidFill>
                  <a:schemeClr val="bg1"/>
                </a:solidFill>
                <a:latin typeface="Cambria" panose="02040503050406030204" pitchFamily="18" charset="0"/>
                <a:ea typeface="Cambria" panose="02040503050406030204" pitchFamily="18" charset="0"/>
              </a:rPr>
              <a:t>can effectively </a:t>
            </a:r>
            <a:r>
              <a:rPr lang="en-US" dirty="0">
                <a:solidFill>
                  <a:schemeClr val="bg1"/>
                </a:solidFill>
                <a:latin typeface="Cambria" panose="02040503050406030204" pitchFamily="18" charset="0"/>
                <a:ea typeface="Cambria" panose="02040503050406030204" pitchFamily="18" charset="0"/>
              </a:rPr>
              <a:t>integrate these three sources of </a:t>
            </a:r>
            <a:r>
              <a:rPr lang="en-US" dirty="0" smtClean="0">
                <a:solidFill>
                  <a:schemeClr val="bg1"/>
                </a:solidFill>
                <a:latin typeface="Cambria" panose="02040503050406030204" pitchFamily="18" charset="0"/>
                <a:ea typeface="Cambria" panose="02040503050406030204" pitchFamily="18" charset="0"/>
              </a:rPr>
              <a:t>information, </a:t>
            </a:r>
            <a:r>
              <a:rPr lang="en-US" dirty="0">
                <a:solidFill>
                  <a:schemeClr val="bg1"/>
                </a:solidFill>
                <a:latin typeface="Cambria" panose="02040503050406030204" pitchFamily="18" charset="0"/>
                <a:ea typeface="Cambria" panose="02040503050406030204" pitchFamily="18" charset="0"/>
              </a:rPr>
              <a:t>the potential for mutually beneficial customer–seller relationships increases </a:t>
            </a:r>
            <a:r>
              <a:rPr lang="en-US" dirty="0" smtClean="0">
                <a:solidFill>
                  <a:schemeClr val="bg1"/>
                </a:solidFill>
                <a:latin typeface="Cambria" panose="02040503050406030204" pitchFamily="18" charset="0"/>
                <a:ea typeface="Cambria" panose="02040503050406030204" pitchFamily="18" charset="0"/>
              </a:rPr>
              <a:t>substantially</a:t>
            </a:r>
            <a:endParaRPr lang="en-US"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4925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7606303" y="3003720"/>
            <a:ext cx="1440000" cy="597073"/>
          </a:xfrm>
          <a:prstGeom prst="rect">
            <a:avLst/>
          </a:prstGeom>
        </p:spPr>
      </p:pic>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47</a:t>
            </a:fld>
            <a:endParaRPr lang="de-DE"/>
          </a:p>
        </p:txBody>
      </p:sp>
      <p:sp>
        <p:nvSpPr>
          <p:cNvPr id="4" name="Inhaltsplatzhalter 3"/>
          <p:cNvSpPr>
            <a:spLocks noGrp="1"/>
          </p:cNvSpPr>
          <p:nvPr>
            <p:ph sz="quarter" idx="13"/>
          </p:nvPr>
        </p:nvSpPr>
        <p:spPr/>
        <p:txBody>
          <a:bodyPr>
            <a:normAutofit/>
          </a:bodyPr>
          <a:lstStyle/>
          <a:p>
            <a:r>
              <a:rPr lang="en-US" b="1" dirty="0" smtClean="0"/>
              <a:t>Market research techniques</a:t>
            </a:r>
            <a:r>
              <a:rPr lang="en-US" dirty="0" smtClean="0"/>
              <a:t> capture what customers are saying</a:t>
            </a:r>
          </a:p>
          <a:p>
            <a:r>
              <a:rPr lang="en-US" dirty="0" smtClean="0"/>
              <a:t>Understanding the level and development of customers’ relational mechanisms is key to understanding their relationship velocity, relationship state, and potential migration paths</a:t>
            </a:r>
          </a:p>
          <a:p>
            <a:r>
              <a:rPr lang="en-US" dirty="0" smtClean="0"/>
              <a:t>To assess the battery of relevant relational mechanisms and track changes in relational constructs over time, firms should use a </a:t>
            </a:r>
            <a:r>
              <a:rPr lang="en-US" b="1" dirty="0" smtClean="0"/>
              <a:t>quantitative approach</a:t>
            </a:r>
            <a:r>
              <a:rPr lang="en-US" dirty="0" smtClean="0"/>
              <a:t>, such as:</a:t>
            </a:r>
          </a:p>
          <a:p>
            <a:pPr lvl="1"/>
            <a:r>
              <a:rPr lang="en-US" dirty="0" smtClean="0"/>
              <a:t>Survey their customers consistently (e.g., once a year)</a:t>
            </a:r>
          </a:p>
          <a:p>
            <a:pPr lvl="1"/>
            <a:r>
              <a:rPr lang="en-US" dirty="0" smtClean="0"/>
              <a:t>Conduct brief telephone interviews more frequently (e.g., once per quarter) or after specific interactions (e.g., after a service provision to resolve a concern)</a:t>
            </a:r>
          </a:p>
          <a:p>
            <a:r>
              <a:rPr lang="en-US" dirty="0" smtClean="0"/>
              <a:t>To understand </a:t>
            </a:r>
            <a:r>
              <a:rPr lang="en-US" i="1" dirty="0" smtClean="0"/>
              <a:t>why </a:t>
            </a:r>
            <a:r>
              <a:rPr lang="en-US" dirty="0" smtClean="0"/>
              <a:t>relationships change, firms should use </a:t>
            </a:r>
            <a:r>
              <a:rPr lang="en-US" b="1" dirty="0" smtClean="0"/>
              <a:t>qualitative methods</a:t>
            </a:r>
            <a:r>
              <a:rPr lang="en-US" dirty="0" smtClean="0"/>
              <a:t>, such as:</a:t>
            </a:r>
          </a:p>
          <a:p>
            <a:pPr lvl="1"/>
            <a:r>
              <a:rPr lang="en-US" dirty="0" smtClean="0"/>
              <a:t>Critical incident techniques can be valuable for identifying and digging deep into positive and negative TREs </a:t>
            </a:r>
            <a:r>
              <a:rPr lang="en-US" sz="1200" dirty="0" smtClean="0"/>
              <a:t>(</a:t>
            </a:r>
            <a:r>
              <a:rPr lang="en-US" sz="1200" dirty="0" err="1" smtClean="0"/>
              <a:t>Bitner</a:t>
            </a:r>
            <a:r>
              <a:rPr lang="en-US" sz="1200" dirty="0" smtClean="0"/>
              <a:t>, Booms, and </a:t>
            </a:r>
            <a:r>
              <a:rPr lang="en-US" sz="1200" dirty="0" err="1" smtClean="0"/>
              <a:t>Tetreault</a:t>
            </a:r>
            <a:r>
              <a:rPr lang="en-US" sz="1200" dirty="0" smtClean="0"/>
              <a:t> 1990; </a:t>
            </a:r>
            <a:r>
              <a:rPr lang="en-US" sz="1200" dirty="0" err="1" smtClean="0"/>
              <a:t>Hanagan</a:t>
            </a:r>
            <a:r>
              <a:rPr lang="en-US" sz="1200" dirty="0" smtClean="0"/>
              <a:t> 1954)</a:t>
            </a:r>
          </a:p>
          <a:p>
            <a:pPr lvl="1"/>
            <a:r>
              <a:rPr lang="en-US" dirty="0" smtClean="0"/>
              <a:t>Focus groups can be valuable for generating in-depth feedback about products to inform either new product launches or development efforts to improve current products</a:t>
            </a:r>
          </a:p>
        </p:txBody>
      </p:sp>
      <p:sp>
        <p:nvSpPr>
          <p:cNvPr id="5" name="Titel 4"/>
          <p:cNvSpPr>
            <a:spLocks noGrp="1"/>
          </p:cNvSpPr>
          <p:nvPr>
            <p:ph type="title"/>
          </p:nvPr>
        </p:nvSpPr>
        <p:spPr/>
        <p:txBody>
          <a:bodyPr/>
          <a:lstStyle/>
          <a:p>
            <a:r>
              <a:rPr lang="en-US" dirty="0" smtClean="0"/>
              <a:t>Diagnosing Relationship Change Through Market Research Techniques</a:t>
            </a:r>
            <a:endParaRPr lang="en-US"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138" y="5693858"/>
            <a:ext cx="720000" cy="720000"/>
          </a:xfrm>
          <a:prstGeom prst="rect">
            <a:avLst/>
          </a:prstGeom>
        </p:spPr>
      </p:pic>
    </p:spTree>
    <p:extLst>
      <p:ext uri="{BB962C8B-B14F-4D97-AF65-F5344CB8AC3E}">
        <p14:creationId xmlns:p14="http://schemas.microsoft.com/office/powerpoint/2010/main" val="2172622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48</a:t>
            </a:fld>
            <a:endParaRPr lang="de-DE"/>
          </a:p>
        </p:txBody>
      </p:sp>
      <p:sp>
        <p:nvSpPr>
          <p:cNvPr id="4" name="Inhaltsplatzhalter 3"/>
          <p:cNvSpPr>
            <a:spLocks noGrp="1"/>
          </p:cNvSpPr>
          <p:nvPr>
            <p:ph sz="quarter" idx="13"/>
          </p:nvPr>
        </p:nvSpPr>
        <p:spPr/>
        <p:txBody>
          <a:bodyPr>
            <a:normAutofit/>
          </a:bodyPr>
          <a:lstStyle/>
          <a:p>
            <a:r>
              <a:rPr lang="en-US" b="1" dirty="0" smtClean="0"/>
              <a:t>CRM database analyses</a:t>
            </a:r>
            <a:r>
              <a:rPr lang="en-US" dirty="0" smtClean="0"/>
              <a:t> reveal what customers are buying</a:t>
            </a:r>
          </a:p>
          <a:p>
            <a:r>
              <a:rPr lang="en-US" dirty="0" smtClean="0"/>
              <a:t>In their CRM databases, companies typically collect </a:t>
            </a:r>
            <a:r>
              <a:rPr lang="en-US" b="1" dirty="0" smtClean="0"/>
              <a:t>demographic information</a:t>
            </a:r>
            <a:r>
              <a:rPr lang="en-US" dirty="0" smtClean="0"/>
              <a:t> (e.g., name, age, address), </a:t>
            </a:r>
            <a:r>
              <a:rPr lang="en-US" b="1" dirty="0" smtClean="0"/>
              <a:t>purchase transactions</a:t>
            </a:r>
            <a:r>
              <a:rPr lang="en-US" dirty="0" smtClean="0"/>
              <a:t>, and </a:t>
            </a:r>
            <a:r>
              <a:rPr lang="en-US" b="1" dirty="0" smtClean="0"/>
              <a:t>other relational interactions</a:t>
            </a:r>
            <a:r>
              <a:rPr lang="en-US" dirty="0" smtClean="0"/>
              <a:t> (e.g., e-mails, customer service requests) for all their customers, offering a rich history of customers’ behavior over time</a:t>
            </a:r>
          </a:p>
          <a:p>
            <a:r>
              <a:rPr lang="en-US" b="1" dirty="0" smtClean="0"/>
              <a:t>RFM (</a:t>
            </a:r>
            <a:r>
              <a:rPr lang="en-US" b="1" dirty="0" err="1" smtClean="0"/>
              <a:t>recency</a:t>
            </a:r>
            <a:r>
              <a:rPr lang="en-US" b="1" dirty="0" smtClean="0"/>
              <a:t>, frequency, monetary value) methods</a:t>
            </a:r>
            <a:r>
              <a:rPr lang="en-US" dirty="0" smtClean="0"/>
              <a:t> can help firms gain a sense of the current state of the relationship and identify variations or anomalies in customers’ usual buying behavior</a:t>
            </a:r>
          </a:p>
          <a:p>
            <a:r>
              <a:rPr lang="en-US" dirty="0" smtClean="0"/>
              <a:t>Substantial changes in a customer’s purchase behavior (e.g., regular customer suddenly stops buying) may indicate a TRE; </a:t>
            </a:r>
            <a:r>
              <a:rPr lang="en-US" b="1" dirty="0" smtClean="0"/>
              <a:t>non–purchase-related customer interactions</a:t>
            </a:r>
            <a:r>
              <a:rPr lang="en-US" dirty="0" smtClean="0"/>
              <a:t>, such as customer service inquiries, included in the CRM system can provide insights</a:t>
            </a:r>
            <a:endParaRPr lang="en-US" dirty="0"/>
          </a:p>
        </p:txBody>
      </p:sp>
      <p:sp>
        <p:nvSpPr>
          <p:cNvPr id="5" name="Titel 4"/>
          <p:cNvSpPr>
            <a:spLocks noGrp="1"/>
          </p:cNvSpPr>
          <p:nvPr>
            <p:ph type="title"/>
          </p:nvPr>
        </p:nvSpPr>
        <p:spPr/>
        <p:txBody>
          <a:bodyPr/>
          <a:lstStyle/>
          <a:p>
            <a:r>
              <a:rPr lang="en-US" dirty="0" smtClean="0"/>
              <a:t>Diagnosing Relationship Change Through CRM Database Analyses</a:t>
            </a:r>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917" y="5190917"/>
            <a:ext cx="1019083" cy="1019083"/>
          </a:xfrm>
          <a:prstGeom prst="rect">
            <a:avLst/>
          </a:prstGeom>
        </p:spPr>
      </p:pic>
    </p:spTree>
    <p:extLst>
      <p:ext uri="{BB962C8B-B14F-4D97-AF65-F5344CB8AC3E}">
        <p14:creationId xmlns:p14="http://schemas.microsoft.com/office/powerpoint/2010/main" val="600836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6000" y="4991283"/>
            <a:ext cx="1296000" cy="871855"/>
          </a:xfrm>
          <a:prstGeom prst="rect">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23050" y="5863138"/>
            <a:ext cx="2105900" cy="559837"/>
          </a:xfrm>
          <a:prstGeom prst="rect">
            <a:avLst/>
          </a:prstGeom>
        </p:spPr>
      </p:pic>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49</a:t>
            </a:fld>
            <a:endParaRPr lang="de-DE"/>
          </a:p>
        </p:txBody>
      </p:sp>
      <p:sp>
        <p:nvSpPr>
          <p:cNvPr id="4" name="Inhaltsplatzhalter 3"/>
          <p:cNvSpPr>
            <a:spLocks noGrp="1"/>
          </p:cNvSpPr>
          <p:nvPr>
            <p:ph sz="quarter" idx="13"/>
          </p:nvPr>
        </p:nvSpPr>
        <p:spPr/>
        <p:txBody>
          <a:bodyPr>
            <a:normAutofit/>
          </a:bodyPr>
          <a:lstStyle/>
          <a:p>
            <a:r>
              <a:rPr lang="en-US" b="1" dirty="0" smtClean="0"/>
              <a:t>Big data analytics</a:t>
            </a:r>
            <a:r>
              <a:rPr lang="en-US" dirty="0" smtClean="0"/>
              <a:t> may uncover what customers are feeling and doing, above and beyond what the seller knows from direct interactions</a:t>
            </a:r>
          </a:p>
          <a:p>
            <a:r>
              <a:rPr lang="en-US" dirty="0" smtClean="0"/>
              <a:t>Many firms gather psychographic customer information through </a:t>
            </a:r>
            <a:r>
              <a:rPr lang="en-US" b="1" dirty="0" smtClean="0"/>
              <a:t>social media channels</a:t>
            </a:r>
            <a:r>
              <a:rPr lang="en-US" dirty="0" smtClean="0"/>
              <a:t>, because customers’ personal profiles on Facebook or other sites reveal valuable information about their living circumstances, lifestyles, and major life events (e.g., graduating from college, getting married, having kids)</a:t>
            </a:r>
          </a:p>
          <a:p>
            <a:r>
              <a:rPr lang="en-US" dirty="0" smtClean="0"/>
              <a:t>Customers interact with a company through its </a:t>
            </a:r>
            <a:r>
              <a:rPr lang="en-US" b="1" dirty="0" smtClean="0"/>
              <a:t>website or mobile applications</a:t>
            </a:r>
            <a:r>
              <a:rPr lang="en-US" dirty="0" smtClean="0"/>
              <a:t>, enabling companies to track customers’ </a:t>
            </a:r>
            <a:r>
              <a:rPr lang="en-US" dirty="0" err="1" smtClean="0"/>
              <a:t>omnichannel</a:t>
            </a:r>
            <a:r>
              <a:rPr lang="en-US" dirty="0" smtClean="0"/>
              <a:t> usage behavior (e.g., frequency of usage, duration of usage, features used) and overall relationship engagement</a:t>
            </a:r>
          </a:p>
          <a:p>
            <a:r>
              <a:rPr lang="en-US" dirty="0" smtClean="0"/>
              <a:t>Social media and review sites also serve as important platforms for customers to talk to or about a firm, such that relationship marketing managers can analyze customers’ seller-related conversations on the Internet through </a:t>
            </a:r>
            <a:r>
              <a:rPr lang="en-US" b="1" dirty="0" smtClean="0"/>
              <a:t>sentiment analysis</a:t>
            </a:r>
          </a:p>
        </p:txBody>
      </p:sp>
      <p:sp>
        <p:nvSpPr>
          <p:cNvPr id="5" name="Titel 4"/>
          <p:cNvSpPr>
            <a:spLocks noGrp="1"/>
          </p:cNvSpPr>
          <p:nvPr>
            <p:ph type="title"/>
          </p:nvPr>
        </p:nvSpPr>
        <p:spPr/>
        <p:txBody>
          <a:bodyPr/>
          <a:lstStyle/>
          <a:p>
            <a:r>
              <a:rPr lang="en-US" dirty="0" smtClean="0"/>
              <a:t>Diagnosing Relationship Change Through Big Data Analytics</a:t>
            </a:r>
            <a:endParaRPr lang="en-US" dirty="0"/>
          </a:p>
        </p:txBody>
      </p:sp>
    </p:spTree>
    <p:extLst>
      <p:ext uri="{BB962C8B-B14F-4D97-AF65-F5344CB8AC3E}">
        <p14:creationId xmlns:p14="http://schemas.microsoft.com/office/powerpoint/2010/main" val="247556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a:t>
            </a:fld>
            <a:endParaRPr lang="de-DE"/>
          </a:p>
        </p:txBody>
      </p:sp>
      <p:sp>
        <p:nvSpPr>
          <p:cNvPr id="4" name="Inhaltsplatzhalter 3"/>
          <p:cNvSpPr>
            <a:spLocks noGrp="1"/>
          </p:cNvSpPr>
          <p:nvPr>
            <p:ph sz="quarter" idx="13"/>
          </p:nvPr>
        </p:nvSpPr>
        <p:spPr/>
        <p:txBody>
          <a:bodyPr>
            <a:normAutofit/>
          </a:bodyPr>
          <a:lstStyle/>
          <a:p>
            <a:r>
              <a:rPr lang="en-US" dirty="0" smtClean="0"/>
              <a:t>Relationships have defined business exchanges ever since Homeric Greece</a:t>
            </a:r>
          </a:p>
          <a:p>
            <a:r>
              <a:rPr lang="en-US" dirty="0" smtClean="0"/>
              <a:t>In 1983, the concept of relationship marketing first appeared in marketing literature </a:t>
            </a:r>
            <a:r>
              <a:rPr lang="en-US" sz="1200" dirty="0" smtClean="0"/>
              <a:t>(Berry 1983)</a:t>
            </a:r>
          </a:p>
          <a:p>
            <a:r>
              <a:rPr lang="en-US" dirty="0" smtClean="0"/>
              <a:t>Consensus view of academics and managers: Strong customer relationships are vital to company strategy and performance </a:t>
            </a:r>
            <a:r>
              <a:rPr lang="en-US" sz="1200" dirty="0" smtClean="0"/>
              <a:t>(Morgan and Hunt 1994; Palmatier et al. 2006)</a:t>
            </a:r>
          </a:p>
          <a:p>
            <a:r>
              <a:rPr lang="en-US" dirty="0" smtClean="0"/>
              <a:t>A confluence of trends in the global business world has prompted the continued expansion of the impact and effectiveness of strong customer–seller relationships</a:t>
            </a:r>
          </a:p>
          <a:p>
            <a:r>
              <a:rPr lang="en-US" dirty="0" smtClean="0"/>
              <a:t>Strong customer relationship value can trump brand value when it comes to determining the total value of an enterprise </a:t>
            </a:r>
            <a:r>
              <a:rPr lang="en-US" sz="1200" dirty="0" smtClean="0"/>
              <a:t>(Binder and </a:t>
            </a:r>
            <a:r>
              <a:rPr lang="en-US" sz="1200" dirty="0" err="1" smtClean="0"/>
              <a:t>Hanssens</a:t>
            </a:r>
            <a:r>
              <a:rPr lang="en-US" sz="1200" dirty="0" smtClean="0"/>
              <a:t> 2015)</a:t>
            </a:r>
          </a:p>
          <a:p>
            <a:r>
              <a:rPr lang="en-US" dirty="0" smtClean="0"/>
              <a:t>Relationships are innately important for human beings:</a:t>
            </a:r>
          </a:p>
          <a:p>
            <a:pPr lvl="1"/>
            <a:r>
              <a:rPr lang="en-US" dirty="0" smtClean="0"/>
              <a:t>As primates, we have evolved to be social animals</a:t>
            </a:r>
          </a:p>
          <a:p>
            <a:pPr lvl="1"/>
            <a:r>
              <a:rPr lang="en-US" dirty="0" smtClean="0"/>
              <a:t>Approximately one-third of the average human brain activity is linked to interactions</a:t>
            </a:r>
          </a:p>
          <a:p>
            <a:pPr lvl="1"/>
            <a:r>
              <a:rPr lang="en-US" dirty="0" smtClean="0"/>
              <a:t>Our capacity for empathy is among the most essential defining traits of humanity </a:t>
            </a:r>
            <a:r>
              <a:rPr lang="en-US" sz="1200" dirty="0" smtClean="0"/>
              <a:t>(Newman 2016; University of Virginia 2013)</a:t>
            </a:r>
          </a:p>
          <a:p>
            <a:pPr lvl="1"/>
            <a:r>
              <a:rPr lang="en-US" dirty="0" smtClean="0"/>
              <a:t>Relationships drive human behavior; along with cooperation, they enable evolutionary advances </a:t>
            </a:r>
            <a:r>
              <a:rPr lang="en-US" sz="1300" dirty="0" smtClean="0"/>
              <a:t>(Becker 1986; </a:t>
            </a:r>
            <a:r>
              <a:rPr lang="en-US" sz="1300" dirty="0" err="1" smtClean="0"/>
              <a:t>Trivers</a:t>
            </a:r>
            <a:r>
              <a:rPr lang="en-US" sz="1300" dirty="0" smtClean="0"/>
              <a:t> 1971; </a:t>
            </a:r>
            <a:r>
              <a:rPr lang="en-US" sz="1300" dirty="0" err="1" smtClean="0"/>
              <a:t>Trivers</a:t>
            </a:r>
            <a:r>
              <a:rPr lang="en-US" sz="1300" dirty="0" smtClean="0"/>
              <a:t> 1985)</a:t>
            </a:r>
            <a:endParaRPr lang="en-US" sz="1300" dirty="0"/>
          </a:p>
        </p:txBody>
      </p:sp>
      <p:sp>
        <p:nvSpPr>
          <p:cNvPr id="5" name="Titel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995758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50</a:t>
            </a:fld>
            <a:endParaRPr lang="de-DE"/>
          </a:p>
        </p:txBody>
      </p:sp>
      <p:sp>
        <p:nvSpPr>
          <p:cNvPr id="4" name="Inhaltsplatzhalter 3"/>
          <p:cNvSpPr>
            <a:spLocks noGrp="1"/>
          </p:cNvSpPr>
          <p:nvPr>
            <p:ph sz="quarter" idx="13"/>
          </p:nvPr>
        </p:nvSpPr>
        <p:spPr/>
        <p:txBody>
          <a:bodyPr>
            <a:normAutofit/>
          </a:bodyPr>
          <a:lstStyle/>
          <a:p>
            <a:r>
              <a:rPr lang="en-US" dirty="0" smtClean="0"/>
              <a:t>Most academic research and most managers take a static perspective on customer–seller relationships, despite the undisputed premise that relationships change over time and are fundamentally dynamic</a:t>
            </a:r>
          </a:p>
          <a:p>
            <a:r>
              <a:rPr lang="en-US" dirty="0" smtClean="0"/>
              <a:t>Recent relationship marketing research indicates that relationships can change incrementally as well as disruptively</a:t>
            </a:r>
          </a:p>
          <a:p>
            <a:r>
              <a:rPr lang="en-US" dirty="0" smtClean="0"/>
              <a:t>Three concepts describe incremental relationship change: (1) relationship life cycle stages, (2) relationship velocity, and (3) relationship states and migration mechanisms</a:t>
            </a:r>
          </a:p>
          <a:p>
            <a:r>
              <a:rPr lang="en-US" dirty="0" smtClean="0"/>
              <a:t>The classic relationship life cycle stage perspective argues that all relationships follow a generic four-stage trajectory, progressing from an exploratory or early stage to a growth or development stage to a maturity or maintain stage to a decline or recovery stage</a:t>
            </a:r>
          </a:p>
          <a:p>
            <a:r>
              <a:rPr lang="en-US" dirty="0" smtClean="0"/>
              <a:t>Rather than assuming discrete, generic relationship life cycle stages, the more fine-grained relationship velocity perspective argues that the rate and direction of change in key relational constructs (e.g. commitment) must be considered to understand relationship dynamics</a:t>
            </a:r>
            <a:endParaRPr lang="en-US" dirty="0"/>
          </a:p>
        </p:txBody>
      </p:sp>
      <p:sp>
        <p:nvSpPr>
          <p:cNvPr id="5" name="Titel 4"/>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1445954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51</a:t>
            </a:fld>
            <a:endParaRPr lang="de-DE"/>
          </a:p>
        </p:txBody>
      </p:sp>
      <p:sp>
        <p:nvSpPr>
          <p:cNvPr id="4" name="Inhaltsplatzhalter 3"/>
          <p:cNvSpPr>
            <a:spLocks noGrp="1"/>
          </p:cNvSpPr>
          <p:nvPr>
            <p:ph sz="quarter" idx="13"/>
          </p:nvPr>
        </p:nvSpPr>
        <p:spPr/>
        <p:txBody>
          <a:bodyPr>
            <a:normAutofit lnSpcReduction="10000"/>
          </a:bodyPr>
          <a:lstStyle/>
          <a:p>
            <a:r>
              <a:rPr lang="en-US" dirty="0" smtClean="0"/>
              <a:t>The relationship states and migration mechanisms perspective synthesizes insights on life cycle stages and relational construct velocity. Hidden Markov modeling empirically establishes four typical relationship states (transactional, transitional, communal, damaged) and depicts three positive (exploration, endowment, recovery) and two negative (neglect, betrayal) migration patterns by which relationships move between states</a:t>
            </a:r>
          </a:p>
          <a:p>
            <a:r>
              <a:rPr lang="en-US" dirty="0" smtClean="0"/>
              <a:t>These insights on relationship marketing dynamics underscore the idea that relationship marketing investments are not universally applicable or effective during the customer’s overall relationship with the firm. Rather, the effectiveness of specific relationship marketing strategies or programs depends on the relationship’s current state and trajectory</a:t>
            </a:r>
          </a:p>
          <a:p>
            <a:r>
              <a:rPr lang="en-US" dirty="0" smtClean="0"/>
              <a:t>Relationship evolution is not always gradual. Transformational relationship events entail discrete encounters between exchange partners that substantially disconfirm relational expectations (positively or negatively) and result in dramatic, discontinuous changes to the relationship’s trajectory</a:t>
            </a:r>
          </a:p>
          <a:p>
            <a:r>
              <a:rPr lang="en-US" dirty="0" smtClean="0"/>
              <a:t>Relationships in the digital age take place in a data-rich environment. Companies should combine insights from market research techniques, CRM database analyses, and big data analytics to diagnose incremental as well as disruptive relationship change</a:t>
            </a:r>
            <a:endParaRPr lang="en-US" dirty="0"/>
          </a:p>
        </p:txBody>
      </p:sp>
      <p:sp>
        <p:nvSpPr>
          <p:cNvPr id="5" name="Titel 4"/>
          <p:cNvSpPr>
            <a:spLocks noGrp="1"/>
          </p:cNvSpPr>
          <p:nvPr>
            <p:ph type="title"/>
          </p:nvPr>
        </p:nvSpPr>
        <p:spPr/>
        <p:txBody>
          <a:bodyPr/>
          <a:lstStyle/>
          <a:p>
            <a:r>
              <a:rPr lang="en-US" dirty="0" smtClean="0"/>
              <a:t>Takeaways (contd.)</a:t>
            </a:r>
            <a:endParaRPr lang="en-US" dirty="0"/>
          </a:p>
        </p:txBody>
      </p:sp>
    </p:spTree>
    <p:extLst>
      <p:ext uri="{BB962C8B-B14F-4D97-AF65-F5344CB8AC3E}">
        <p14:creationId xmlns:p14="http://schemas.microsoft.com/office/powerpoint/2010/main" val="576661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52</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chemeClr val="bg1"/>
          </a:solidFill>
        </p:spPr>
        <p:txBody>
          <a:bodyPr wrap="none" rtlCol="0" anchor="ctr">
            <a:noAutofit/>
          </a:bodyPr>
          <a:lstStyle/>
          <a:p>
            <a:r>
              <a:rPr lang="en-US" dirty="0" smtClean="0">
                <a:latin typeface="Cambria" panose="02040503050406030204" pitchFamily="18" charset="0"/>
                <a:ea typeface="Cambria" panose="02040503050406030204" pitchFamily="18" charset="0"/>
              </a:rPr>
              <a:t>1	Relationship Marketing and the Digital Age</a:t>
            </a:r>
            <a:endParaRPr lang="en-US" dirty="0">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2	Relationship Marketing Theory</a:t>
            </a:r>
            <a:endParaRPr lang="en-US" dirty="0">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3	Relationship Marketing Framework</a:t>
            </a:r>
            <a:endParaRPr lang="en-US" dirty="0">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4	Relationship Marketing Dynamics</a:t>
            </a:r>
            <a:endParaRPr lang="en-US" dirty="0">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solidFill>
            <a:srgbClr val="0BC1E5"/>
          </a:solidFill>
        </p:spPr>
        <p:txBody>
          <a:bodyPr wrap="none" rtlCol="0" anchor="ctr">
            <a:noAutofit/>
          </a:bodyPr>
          <a:lstStyle/>
          <a:p>
            <a:r>
              <a:rPr lang="en-US" dirty="0" smtClean="0">
                <a:solidFill>
                  <a:schemeClr val="bg1"/>
                </a:solidFill>
                <a:latin typeface="Cambria" panose="02040503050406030204" pitchFamily="18" charset="0"/>
                <a:ea typeface="Cambria" panose="02040503050406030204" pitchFamily="18" charset="0"/>
              </a:rPr>
              <a:t>5	Relationship Marketing Strategies</a:t>
            </a:r>
            <a:endParaRPr lang="en-US" dirty="0">
              <a:solidFill>
                <a:schemeClr val="bg1"/>
              </a:solidFill>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6	Relationship Marketing Targeting</a:t>
            </a:r>
            <a:endParaRPr lang="en-US" dirty="0">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noFill/>
        </p:spPr>
        <p:txBody>
          <a:bodyPr wrap="square" rtlCol="0" anchor="ctr">
            <a:noAutofit/>
          </a:bodyPr>
          <a:lstStyle/>
          <a:p>
            <a:r>
              <a:rPr lang="en-US" dirty="0" smtClean="0">
                <a:latin typeface="Cambria" panose="02040503050406030204" pitchFamily="18" charset="0"/>
                <a:ea typeface="Cambria" panose="02040503050406030204" pitchFamily="18" charset="0"/>
              </a:rPr>
              <a:t>7	Research and Managerial Guidelines for Relationship Marketing in the 	Digital Age</a:t>
            </a:r>
            <a:endParaRPr lang="en-US" dirty="0">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16558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53</a:t>
            </a:fld>
            <a:endParaRPr lang="de-DE" dirty="0"/>
          </a:p>
        </p:txBody>
      </p:sp>
      <p:sp>
        <p:nvSpPr>
          <p:cNvPr id="7" name="Inhaltsplatzhalter 6"/>
          <p:cNvSpPr>
            <a:spLocks noGrp="1"/>
          </p:cNvSpPr>
          <p:nvPr>
            <p:ph sz="quarter" idx="13"/>
          </p:nvPr>
        </p:nvSpPr>
        <p:spPr/>
        <p:txBody>
          <a:bodyPr>
            <a:normAutofit/>
          </a:bodyPr>
          <a:lstStyle/>
          <a:p>
            <a:r>
              <a:rPr lang="en-US" dirty="0" smtClean="0"/>
              <a:t>Understand that building and maintaining relationships are key managerial goals for relationship marketing</a:t>
            </a:r>
          </a:p>
          <a:p>
            <a:r>
              <a:rPr lang="en-US" dirty="0" smtClean="0"/>
              <a:t>Review research insights on the diverse strategies that can nurture customer relationships</a:t>
            </a:r>
          </a:p>
          <a:p>
            <a:r>
              <a:rPr lang="en-US" dirty="0" smtClean="0"/>
              <a:t>Consider research evidence that delineates how to prevent negative events and retain customer relationships</a:t>
            </a:r>
          </a:p>
          <a:p>
            <a:r>
              <a:rPr lang="en-US" dirty="0" smtClean="0"/>
              <a:t>Identify customer-centric structures and loyalty programs as institutionalized, organization-wide programs for managing customer relationships</a:t>
            </a:r>
          </a:p>
          <a:p>
            <a:r>
              <a:rPr lang="en-US" dirty="0" smtClean="0"/>
              <a:t>Synthesize best practices for building and maintaining relationships, based on academic and practical evidence</a:t>
            </a:r>
          </a:p>
          <a:p>
            <a:r>
              <a:rPr lang="en-US" dirty="0" smtClean="0"/>
              <a:t>Identify emerging strategies for managing customer relationships in the digital age</a:t>
            </a:r>
            <a:endParaRPr lang="en-US" dirty="0"/>
          </a:p>
        </p:txBody>
      </p:sp>
      <p:sp>
        <p:nvSpPr>
          <p:cNvPr id="4" name="Titel 3"/>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867447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54</a:t>
            </a:fld>
            <a:endParaRPr lang="de-DE"/>
          </a:p>
        </p:txBody>
      </p:sp>
      <p:sp>
        <p:nvSpPr>
          <p:cNvPr id="4" name="Inhaltsplatzhalter 3"/>
          <p:cNvSpPr>
            <a:spLocks noGrp="1"/>
          </p:cNvSpPr>
          <p:nvPr>
            <p:ph sz="quarter" idx="13"/>
          </p:nvPr>
        </p:nvSpPr>
        <p:spPr/>
        <p:txBody>
          <a:bodyPr>
            <a:normAutofit/>
          </a:bodyPr>
          <a:lstStyle/>
          <a:p>
            <a:r>
              <a:rPr lang="en-US" dirty="0" smtClean="0"/>
              <a:t>Relationship marketing programs often rely on strategies and tactics derived from conventional advertising or direct marketing efforts</a:t>
            </a:r>
          </a:p>
          <a:p>
            <a:r>
              <a:rPr lang="en-US" dirty="0" smtClean="0"/>
              <a:t>Yet they constitute a unique promotional effort that should be implemented systematically and strategically</a:t>
            </a:r>
          </a:p>
          <a:p>
            <a:r>
              <a:rPr lang="en-US" dirty="0" smtClean="0"/>
              <a:t>Managers must answer two critical, complex questions:</a:t>
            </a:r>
          </a:p>
          <a:p>
            <a:pPr marL="582300" lvl="1" indent="-342900">
              <a:buFont typeface="+mj-lt"/>
              <a:buAutoNum type="arabicParenBoth"/>
            </a:pPr>
            <a:r>
              <a:rPr lang="en-US" dirty="0" smtClean="0"/>
              <a:t>How can we build strong customer relationships?</a:t>
            </a:r>
          </a:p>
          <a:p>
            <a:pPr marL="582300" lvl="1" indent="-342900">
              <a:buFont typeface="+mj-lt"/>
              <a:buAutoNum type="arabicParenBoth"/>
            </a:pPr>
            <a:r>
              <a:rPr lang="en-US" dirty="0" smtClean="0"/>
              <a:t>How can we maintain strong customer relationships?</a:t>
            </a:r>
            <a:endParaRPr lang="en-US" dirty="0"/>
          </a:p>
        </p:txBody>
      </p:sp>
      <p:sp>
        <p:nvSpPr>
          <p:cNvPr id="5" name="Titel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4095614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55</a:t>
            </a:fld>
            <a:endParaRPr lang="de-DE"/>
          </a:p>
        </p:txBody>
      </p:sp>
      <p:sp>
        <p:nvSpPr>
          <p:cNvPr id="5" name="Titel 4"/>
          <p:cNvSpPr>
            <a:spLocks noGrp="1"/>
          </p:cNvSpPr>
          <p:nvPr>
            <p:ph type="title"/>
          </p:nvPr>
        </p:nvSpPr>
        <p:spPr/>
        <p:txBody>
          <a:bodyPr/>
          <a:lstStyle/>
          <a:p>
            <a:r>
              <a:rPr lang="en-US" dirty="0"/>
              <a:t>Approaches </a:t>
            </a:r>
            <a:r>
              <a:rPr lang="en-US" dirty="0" smtClean="0"/>
              <a:t>for </a:t>
            </a:r>
            <a:r>
              <a:rPr lang="en-US" dirty="0"/>
              <a:t>Managing Relationship </a:t>
            </a:r>
            <a:r>
              <a:rPr lang="en-US" dirty="0" smtClean="0"/>
              <a:t>Marketing Strategies</a:t>
            </a:r>
            <a:endParaRPr lang="de-DE" dirty="0"/>
          </a:p>
        </p:txBody>
      </p:sp>
      <p:grpSp>
        <p:nvGrpSpPr>
          <p:cNvPr id="9" name="Gruppieren 8"/>
          <p:cNvGrpSpPr/>
          <p:nvPr/>
        </p:nvGrpSpPr>
        <p:grpSpPr>
          <a:xfrm>
            <a:off x="1692000" y="2349000"/>
            <a:ext cx="5760000" cy="2160000"/>
            <a:chOff x="1692000" y="2277681"/>
            <a:chExt cx="5760000" cy="2160000"/>
          </a:xfrm>
        </p:grpSpPr>
        <p:sp>
          <p:nvSpPr>
            <p:cNvPr id="6" name="Textfeld 5"/>
            <p:cNvSpPr txBox="1"/>
            <p:nvPr/>
          </p:nvSpPr>
          <p:spPr>
            <a:xfrm>
              <a:off x="1692000" y="2277681"/>
              <a:ext cx="2160000" cy="2160000"/>
            </a:xfrm>
            <a:prstGeom prst="rect">
              <a:avLst/>
            </a:prstGeom>
            <a:solidFill>
              <a:srgbClr val="0BC1E5"/>
            </a:solidFill>
            <a:ln>
              <a:noFill/>
            </a:ln>
          </p:spPr>
          <p:txBody>
            <a:bodyPr wrap="square" rtlCol="0" anchor="ctr">
              <a:noAutofit/>
            </a:bodyPr>
            <a:lstStyle/>
            <a:p>
              <a:pPr algn="ctr"/>
              <a:r>
                <a:rPr lang="en-US" sz="2400" dirty="0" smtClean="0">
                  <a:solidFill>
                    <a:schemeClr val="bg1"/>
                  </a:solidFill>
                  <a:latin typeface="Cambria" panose="02040503050406030204" pitchFamily="18" charset="0"/>
                  <a:ea typeface="Cambria" panose="02040503050406030204" pitchFamily="18" charset="0"/>
                </a:rPr>
                <a:t>Relationship</a:t>
              </a:r>
            </a:p>
            <a:p>
              <a:pPr algn="ctr"/>
              <a:r>
                <a:rPr lang="en-US" sz="2400" dirty="0" smtClean="0">
                  <a:solidFill>
                    <a:schemeClr val="bg1"/>
                  </a:solidFill>
                  <a:latin typeface="Cambria" panose="02040503050406030204" pitchFamily="18" charset="0"/>
                  <a:ea typeface="Cambria" panose="02040503050406030204" pitchFamily="18" charset="0"/>
                </a:rPr>
                <a:t>Marketing</a:t>
              </a:r>
            </a:p>
            <a:p>
              <a:pPr algn="ctr"/>
              <a:r>
                <a:rPr lang="en-US" sz="2400" dirty="0" smtClean="0">
                  <a:solidFill>
                    <a:schemeClr val="bg1"/>
                  </a:solidFill>
                  <a:latin typeface="Cambria" panose="02040503050406030204" pitchFamily="18" charset="0"/>
                  <a:ea typeface="Cambria" panose="02040503050406030204" pitchFamily="18" charset="0"/>
                </a:rPr>
                <a:t>Strategies for</a:t>
              </a:r>
            </a:p>
            <a:p>
              <a:pPr algn="ctr"/>
              <a:r>
                <a:rPr lang="en-US" sz="2400" i="1" dirty="0" smtClean="0">
                  <a:solidFill>
                    <a:schemeClr val="bg1"/>
                  </a:solidFill>
                  <a:latin typeface="Cambria" panose="02040503050406030204" pitchFamily="18" charset="0"/>
                  <a:ea typeface="Cambria" panose="02040503050406030204" pitchFamily="18" charset="0"/>
                </a:rPr>
                <a:t>Building</a:t>
              </a:r>
            </a:p>
            <a:p>
              <a:pPr algn="ctr"/>
              <a:r>
                <a:rPr lang="en-US" sz="2400" dirty="0" smtClean="0">
                  <a:solidFill>
                    <a:schemeClr val="bg1"/>
                  </a:solidFill>
                  <a:latin typeface="Cambria" panose="02040503050406030204" pitchFamily="18" charset="0"/>
                  <a:ea typeface="Cambria" panose="02040503050406030204" pitchFamily="18" charset="0"/>
                </a:rPr>
                <a:t>Relationships</a:t>
              </a:r>
            </a:p>
          </p:txBody>
        </p:sp>
        <p:sp>
          <p:nvSpPr>
            <p:cNvPr id="7" name="Textfeld 6"/>
            <p:cNvSpPr txBox="1"/>
            <p:nvPr/>
          </p:nvSpPr>
          <p:spPr>
            <a:xfrm>
              <a:off x="5292000" y="2277681"/>
              <a:ext cx="2160000" cy="2160000"/>
            </a:xfrm>
            <a:prstGeom prst="rect">
              <a:avLst/>
            </a:prstGeom>
            <a:solidFill>
              <a:srgbClr val="0BC1E5"/>
            </a:solidFill>
            <a:ln>
              <a:noFill/>
            </a:ln>
          </p:spPr>
          <p:txBody>
            <a:bodyPr wrap="square" rtlCol="0" anchor="ctr">
              <a:noAutofit/>
            </a:bodyPr>
            <a:lstStyle/>
            <a:p>
              <a:pPr algn="ctr"/>
              <a:r>
                <a:rPr lang="en-US" sz="2400" dirty="0">
                  <a:solidFill>
                    <a:schemeClr val="bg1"/>
                  </a:solidFill>
                  <a:latin typeface="Cambria" panose="02040503050406030204" pitchFamily="18" charset="0"/>
                  <a:ea typeface="Cambria" panose="02040503050406030204" pitchFamily="18" charset="0"/>
                </a:rPr>
                <a:t>Relationship</a:t>
              </a:r>
            </a:p>
            <a:p>
              <a:pPr algn="ctr"/>
              <a:r>
                <a:rPr lang="en-US" sz="2400" dirty="0">
                  <a:solidFill>
                    <a:schemeClr val="bg1"/>
                  </a:solidFill>
                  <a:latin typeface="Cambria" panose="02040503050406030204" pitchFamily="18" charset="0"/>
                  <a:ea typeface="Cambria" panose="02040503050406030204" pitchFamily="18" charset="0"/>
                </a:rPr>
                <a:t>Marketing</a:t>
              </a:r>
            </a:p>
            <a:p>
              <a:pPr algn="ctr"/>
              <a:r>
                <a:rPr lang="en-US" sz="2400" dirty="0">
                  <a:solidFill>
                    <a:schemeClr val="bg1"/>
                  </a:solidFill>
                  <a:latin typeface="Cambria" panose="02040503050406030204" pitchFamily="18" charset="0"/>
                  <a:ea typeface="Cambria" panose="02040503050406030204" pitchFamily="18" charset="0"/>
                </a:rPr>
                <a:t>Strategies </a:t>
              </a:r>
              <a:r>
                <a:rPr lang="en-US" sz="2400" dirty="0" smtClean="0">
                  <a:solidFill>
                    <a:schemeClr val="bg1"/>
                  </a:solidFill>
                  <a:latin typeface="Cambria" panose="02040503050406030204" pitchFamily="18" charset="0"/>
                  <a:ea typeface="Cambria" panose="02040503050406030204" pitchFamily="18" charset="0"/>
                </a:rPr>
                <a:t>for</a:t>
              </a:r>
            </a:p>
            <a:p>
              <a:pPr algn="ctr"/>
              <a:r>
                <a:rPr lang="en-US" sz="2400" i="1" dirty="0" smtClean="0">
                  <a:solidFill>
                    <a:schemeClr val="bg1"/>
                  </a:solidFill>
                  <a:latin typeface="Cambria" panose="02040503050406030204" pitchFamily="18" charset="0"/>
                  <a:ea typeface="Cambria" panose="02040503050406030204" pitchFamily="18" charset="0"/>
                </a:rPr>
                <a:t>Maintaining</a:t>
              </a:r>
              <a:endParaRPr lang="en-US" sz="2400" i="1" dirty="0">
                <a:solidFill>
                  <a:schemeClr val="bg1"/>
                </a:solidFill>
                <a:latin typeface="Cambria" panose="02040503050406030204" pitchFamily="18" charset="0"/>
                <a:ea typeface="Cambria" panose="02040503050406030204" pitchFamily="18" charset="0"/>
              </a:endParaRPr>
            </a:p>
            <a:p>
              <a:pPr algn="ctr"/>
              <a:r>
                <a:rPr lang="en-US" sz="2400" dirty="0">
                  <a:solidFill>
                    <a:schemeClr val="bg1"/>
                  </a:solidFill>
                  <a:latin typeface="Cambria" panose="02040503050406030204" pitchFamily="18" charset="0"/>
                  <a:ea typeface="Cambria" panose="02040503050406030204" pitchFamily="18" charset="0"/>
                </a:rPr>
                <a:t>Relationships</a:t>
              </a:r>
            </a:p>
          </p:txBody>
        </p:sp>
        <p:sp>
          <p:nvSpPr>
            <p:cNvPr id="8" name="Textfeld 7"/>
            <p:cNvSpPr txBox="1"/>
            <p:nvPr/>
          </p:nvSpPr>
          <p:spPr>
            <a:xfrm>
              <a:off x="4212000" y="3173015"/>
              <a:ext cx="720000" cy="369332"/>
            </a:xfrm>
            <a:prstGeom prst="rect">
              <a:avLst/>
            </a:prstGeom>
            <a:noFill/>
          </p:spPr>
          <p:txBody>
            <a:bodyPr wrap="none" rtlCol="0" anchor="ctr">
              <a:noAutofit/>
            </a:bodyPr>
            <a:lstStyle/>
            <a:p>
              <a:pPr algn="ctr"/>
              <a:r>
                <a:rPr lang="en-US" sz="2400" dirty="0" smtClean="0">
                  <a:latin typeface="Cambria" panose="02040503050406030204" pitchFamily="18" charset="0"/>
                  <a:ea typeface="Cambria" panose="02040503050406030204" pitchFamily="18" charset="0"/>
                </a:rPr>
                <a:t>and</a:t>
              </a:r>
              <a:endParaRPr lang="en-US" sz="24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646390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56</a:t>
            </a:fld>
            <a:endParaRPr lang="de-DE" dirty="0"/>
          </a:p>
        </p:txBody>
      </p:sp>
      <p:sp>
        <p:nvSpPr>
          <p:cNvPr id="4" name="Titel 3"/>
          <p:cNvSpPr>
            <a:spLocks noGrp="1"/>
          </p:cNvSpPr>
          <p:nvPr>
            <p:ph type="title"/>
          </p:nvPr>
        </p:nvSpPr>
        <p:spPr/>
        <p:txBody>
          <a:bodyPr/>
          <a:lstStyle/>
          <a:p>
            <a:r>
              <a:rPr lang="en-US" dirty="0"/>
              <a:t>Relationship Marketing Strategies for Building </a:t>
            </a:r>
            <a:r>
              <a:rPr lang="en-US" dirty="0" smtClean="0"/>
              <a:t>Relationships:</a:t>
            </a:r>
            <a:r>
              <a:rPr lang="en-US" dirty="0"/>
              <a:t/>
            </a:r>
            <a:br>
              <a:rPr lang="en-US" dirty="0"/>
            </a:br>
            <a:r>
              <a:rPr lang="en-US" dirty="0"/>
              <a:t>Understanding Relationship Drivers</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310244317"/>
              </p:ext>
            </p:extLst>
          </p:nvPr>
        </p:nvGraphicFramePr>
        <p:xfrm>
          <a:off x="360363" y="1418473"/>
          <a:ext cx="8423275" cy="4021054"/>
        </p:xfrm>
        <a:graphic>
          <a:graphicData uri="http://schemas.openxmlformats.org/drawingml/2006/table">
            <a:tbl>
              <a:tblPr/>
              <a:tblGrid>
                <a:gridCol w="1631599">
                  <a:extLst>
                    <a:ext uri="{9D8B030D-6E8A-4147-A177-3AD203B41FA5}">
                      <a16:colId xmlns:a16="http://schemas.microsoft.com/office/drawing/2014/main" val="3791582790"/>
                    </a:ext>
                  </a:extLst>
                </a:gridCol>
                <a:gridCol w="4666603">
                  <a:extLst>
                    <a:ext uri="{9D8B030D-6E8A-4147-A177-3AD203B41FA5}">
                      <a16:colId xmlns:a16="http://schemas.microsoft.com/office/drawing/2014/main" val="218188929"/>
                    </a:ext>
                  </a:extLst>
                </a:gridCol>
                <a:gridCol w="2125073">
                  <a:extLst>
                    <a:ext uri="{9D8B030D-6E8A-4147-A177-3AD203B41FA5}">
                      <a16:colId xmlns:a16="http://schemas.microsoft.com/office/drawing/2014/main" val="2299498369"/>
                    </a:ext>
                  </a:extLst>
                </a:gridCol>
              </a:tblGrid>
              <a:tr h="540000">
                <a:tc>
                  <a:txBody>
                    <a:bodyPr/>
                    <a:lstStyle/>
                    <a:p>
                      <a:pPr algn="l" fontAlgn="ctr"/>
                      <a:r>
                        <a:rPr lang="en-US" sz="1200" b="1" i="0" u="none" strike="noStrike" noProof="0" dirty="0" smtClean="0">
                          <a:solidFill>
                            <a:schemeClr val="tx1"/>
                          </a:solidFill>
                          <a:effectLst/>
                          <a:latin typeface="Cambria" panose="02040503050406030204" pitchFamily="18" charset="0"/>
                        </a:rPr>
                        <a:t>Relational Drivers</a:t>
                      </a:r>
                      <a:endParaRPr lang="en-US" sz="1200" b="1" i="0" u="none" strike="noStrike" noProof="0" dirty="0">
                        <a:solidFill>
                          <a:schemeClr val="tx1"/>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noProof="0" dirty="0" smtClean="0">
                          <a:solidFill>
                            <a:schemeClr val="tx1"/>
                          </a:solidFill>
                          <a:effectLst/>
                          <a:latin typeface="Cambria" panose="02040503050406030204" pitchFamily="18" charset="0"/>
                        </a:rPr>
                        <a:t>Definitions</a:t>
                      </a:r>
                      <a:endParaRPr lang="en-US" sz="1200" b="1" i="0" u="none" strike="noStrike" noProof="0" dirty="0">
                        <a:solidFill>
                          <a:schemeClr val="tx1"/>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noProof="0" dirty="0">
                          <a:solidFill>
                            <a:schemeClr val="tx1"/>
                          </a:solidFill>
                          <a:effectLst/>
                          <a:latin typeface="Cambria" panose="02040503050406030204" pitchFamily="18" charset="0"/>
                        </a:rPr>
                        <a:t>Adjusted r Between Antecedent and Relational Assets</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576320"/>
                  </a:ext>
                </a:extLst>
              </a:tr>
              <a:tr h="216289">
                <a:tc>
                  <a:txBody>
                    <a:bodyPr/>
                    <a:lstStyle/>
                    <a:p>
                      <a:pPr algn="l" fontAlgn="ctr"/>
                      <a:r>
                        <a:rPr lang="en-US" sz="1200" b="0" i="0" u="none" strike="noStrike" noProof="0" dirty="0" smtClean="0">
                          <a:solidFill>
                            <a:srgbClr val="000000"/>
                          </a:solidFill>
                          <a:effectLst/>
                          <a:latin typeface="Cambria" panose="02040503050406030204" pitchFamily="18" charset="0"/>
                        </a:rPr>
                        <a:t>Conflict</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noProof="0" dirty="0">
                          <a:solidFill>
                            <a:srgbClr val="000000"/>
                          </a:solidFill>
                          <a:effectLst/>
                          <a:latin typeface="Cambria" panose="02040503050406030204" pitchFamily="18" charset="0"/>
                        </a:rPr>
                        <a:t>Overall level of disagreement between exchange partners</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rgbClr val="000000"/>
                          </a:solidFill>
                          <a:effectLst/>
                          <a:latin typeface="Cambria" panose="02040503050406030204" pitchFamily="18" charset="0"/>
                        </a:rPr>
                        <a:t>-0.67</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811447"/>
                  </a:ext>
                </a:extLst>
              </a:tr>
              <a:tr h="216289">
                <a:tc>
                  <a:txBody>
                    <a:bodyPr/>
                    <a:lstStyle/>
                    <a:p>
                      <a:pPr algn="l" fontAlgn="ctr"/>
                      <a:r>
                        <a:rPr lang="en-US" sz="1200" b="0" i="0" u="none" strike="noStrike" noProof="0" dirty="0" smtClean="0">
                          <a:solidFill>
                            <a:srgbClr val="000000"/>
                          </a:solidFill>
                          <a:effectLst/>
                          <a:latin typeface="Cambria" panose="02040503050406030204" pitchFamily="18" charset="0"/>
                        </a:rPr>
                        <a:t>Seller expertise</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noProof="0" dirty="0">
                          <a:solidFill>
                            <a:srgbClr val="000000"/>
                          </a:solidFill>
                          <a:effectLst/>
                          <a:latin typeface="Cambria" panose="02040503050406030204" pitchFamily="18" charset="0"/>
                        </a:rPr>
                        <a:t>Knowledge, experience, and overall competency of seller</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noProof="0" dirty="0" smtClean="0">
                          <a:solidFill>
                            <a:srgbClr val="000000"/>
                          </a:solidFill>
                          <a:effectLst/>
                          <a:latin typeface="Cambria" panose="02040503050406030204" pitchFamily="18" charset="0"/>
                        </a:rPr>
                        <a:t>0.62</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228143"/>
                  </a:ext>
                </a:extLst>
              </a:tr>
              <a:tr h="216289">
                <a:tc>
                  <a:txBody>
                    <a:bodyPr/>
                    <a:lstStyle/>
                    <a:p>
                      <a:pPr algn="l" fontAlgn="ctr"/>
                      <a:r>
                        <a:rPr lang="en-US" sz="1200" b="0" i="0" u="none" strike="noStrike" noProof="0" dirty="0" smtClean="0">
                          <a:solidFill>
                            <a:srgbClr val="000000"/>
                          </a:solidFill>
                          <a:effectLst/>
                          <a:latin typeface="Cambria" panose="02040503050406030204" pitchFamily="18" charset="0"/>
                        </a:rPr>
                        <a:t>Communication</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noProof="0" dirty="0">
                          <a:solidFill>
                            <a:srgbClr val="000000"/>
                          </a:solidFill>
                          <a:effectLst/>
                          <a:latin typeface="Cambria" panose="02040503050406030204" pitchFamily="18" charset="0"/>
                        </a:rPr>
                        <a:t>Amount, frequency, and quality of information shared between exchange partners</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rgbClr val="000000"/>
                          </a:solidFill>
                          <a:effectLst/>
                          <a:latin typeface="Cambria" panose="02040503050406030204" pitchFamily="18" charset="0"/>
                        </a:rPr>
                        <a:t>0.54</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43284"/>
                  </a:ext>
                </a:extLst>
              </a:tr>
              <a:tr h="383499">
                <a:tc>
                  <a:txBody>
                    <a:bodyPr/>
                    <a:lstStyle/>
                    <a:p>
                      <a:pPr algn="l" fontAlgn="ctr"/>
                      <a:r>
                        <a:rPr lang="en-US" sz="1200" b="0" i="0" u="none" strike="noStrike" noProof="0" dirty="0" smtClean="0">
                          <a:solidFill>
                            <a:srgbClr val="000000"/>
                          </a:solidFill>
                          <a:effectLst/>
                          <a:latin typeface="Cambria" panose="02040503050406030204" pitchFamily="18" charset="0"/>
                        </a:rPr>
                        <a:t>Relationship investments</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noProof="0" dirty="0" smtClean="0">
                          <a:solidFill>
                            <a:srgbClr val="000000"/>
                          </a:solidFill>
                          <a:effectLst/>
                          <a:latin typeface="Cambria" panose="02040503050406030204" pitchFamily="18" charset="0"/>
                        </a:rPr>
                        <a:t>Seller’s </a:t>
                      </a:r>
                      <a:r>
                        <a:rPr lang="en-US" sz="1200" b="0" i="0" u="none" strike="noStrike" noProof="0" dirty="0">
                          <a:solidFill>
                            <a:srgbClr val="000000"/>
                          </a:solidFill>
                          <a:effectLst/>
                          <a:latin typeface="Cambria" panose="02040503050406030204" pitchFamily="18" charset="0"/>
                        </a:rPr>
                        <a:t>investment of time, effort, spending, and resources focused on building a stronger relationship</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noProof="0" dirty="0" smtClean="0">
                          <a:solidFill>
                            <a:srgbClr val="000000"/>
                          </a:solidFill>
                          <a:effectLst/>
                          <a:latin typeface="Cambria" panose="02040503050406030204" pitchFamily="18" charset="0"/>
                        </a:rPr>
                        <a:t>0.46</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0779680"/>
                  </a:ext>
                </a:extLst>
              </a:tr>
              <a:tr h="540000">
                <a:tc>
                  <a:txBody>
                    <a:bodyPr/>
                    <a:lstStyle/>
                    <a:p>
                      <a:pPr algn="l" fontAlgn="ctr"/>
                      <a:r>
                        <a:rPr lang="en-US" sz="1200" b="0" i="0" u="none" strike="noStrike" noProof="0" dirty="0" smtClean="0">
                          <a:solidFill>
                            <a:srgbClr val="000000"/>
                          </a:solidFill>
                          <a:effectLst/>
                          <a:latin typeface="Cambria" panose="02040503050406030204" pitchFamily="18" charset="0"/>
                        </a:rPr>
                        <a:t>Similarity</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noProof="0" dirty="0">
                          <a:solidFill>
                            <a:srgbClr val="000000"/>
                          </a:solidFill>
                          <a:effectLst/>
                          <a:latin typeface="Cambria" panose="02040503050406030204" pitchFamily="18" charset="0"/>
                        </a:rPr>
                        <a:t>Commonality in appearance, lifestyle, and status between individual boundary spanners or similar cultures, values, and goals between buying and selling organizations</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rgbClr val="000000"/>
                          </a:solidFill>
                          <a:effectLst/>
                          <a:latin typeface="Cambria" panose="02040503050406030204" pitchFamily="18" charset="0"/>
                        </a:rPr>
                        <a:t>0.44</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7863083"/>
                  </a:ext>
                </a:extLst>
              </a:tr>
              <a:tr h="383499">
                <a:tc>
                  <a:txBody>
                    <a:bodyPr/>
                    <a:lstStyle/>
                    <a:p>
                      <a:pPr algn="l" fontAlgn="ctr"/>
                      <a:r>
                        <a:rPr lang="en-US" sz="1200" b="0" i="0" u="none" strike="noStrike" noProof="0" dirty="0" smtClean="0">
                          <a:solidFill>
                            <a:srgbClr val="000000"/>
                          </a:solidFill>
                          <a:effectLst/>
                          <a:latin typeface="Cambria" panose="02040503050406030204" pitchFamily="18" charset="0"/>
                        </a:rPr>
                        <a:t>Relationship benefits</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noProof="0" dirty="0">
                          <a:solidFill>
                            <a:srgbClr val="000000"/>
                          </a:solidFill>
                          <a:effectLst/>
                          <a:latin typeface="Cambria" panose="02040503050406030204" pitchFamily="18" charset="0"/>
                        </a:rPr>
                        <a:t>Benefits received, including time saving, convenience, companionship, and improved decision making</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noProof="0" dirty="0" smtClean="0">
                          <a:solidFill>
                            <a:srgbClr val="000000"/>
                          </a:solidFill>
                          <a:effectLst/>
                          <a:latin typeface="Cambria" panose="02040503050406030204" pitchFamily="18" charset="0"/>
                        </a:rPr>
                        <a:t>0.42</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5276307"/>
                  </a:ext>
                </a:extLst>
              </a:tr>
              <a:tr h="383499">
                <a:tc>
                  <a:txBody>
                    <a:bodyPr/>
                    <a:lstStyle/>
                    <a:p>
                      <a:pPr algn="l" fontAlgn="ctr"/>
                      <a:r>
                        <a:rPr lang="en-US" sz="1200" b="0" i="0" u="none" strike="noStrike" noProof="0" dirty="0" smtClean="0">
                          <a:solidFill>
                            <a:srgbClr val="000000"/>
                          </a:solidFill>
                          <a:effectLst/>
                          <a:latin typeface="Cambria" panose="02040503050406030204" pitchFamily="18" charset="0"/>
                        </a:rPr>
                        <a:t>Dependence on seller</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noProof="0" dirty="0" smtClean="0">
                          <a:solidFill>
                            <a:srgbClr val="000000"/>
                          </a:solidFill>
                          <a:effectLst/>
                          <a:latin typeface="Cambria" panose="02040503050406030204" pitchFamily="18" charset="0"/>
                        </a:rPr>
                        <a:t>Customer’s </a:t>
                      </a:r>
                      <a:r>
                        <a:rPr lang="en-US" sz="1200" b="0" i="0" u="none" strike="noStrike" noProof="0" dirty="0">
                          <a:solidFill>
                            <a:srgbClr val="000000"/>
                          </a:solidFill>
                          <a:effectLst/>
                          <a:latin typeface="Cambria" panose="02040503050406030204" pitchFamily="18" charset="0"/>
                        </a:rPr>
                        <a:t>evaluation of the value of seller-provided resources for which few alternatives are available from other sellers</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rgbClr val="000000"/>
                          </a:solidFill>
                          <a:effectLst/>
                          <a:latin typeface="Cambria" panose="02040503050406030204" pitchFamily="18" charset="0"/>
                        </a:rPr>
                        <a:t>0.26</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94845"/>
                  </a:ext>
                </a:extLst>
              </a:tr>
              <a:tr h="383499">
                <a:tc>
                  <a:txBody>
                    <a:bodyPr/>
                    <a:lstStyle/>
                    <a:p>
                      <a:pPr algn="l" fontAlgn="ctr"/>
                      <a:r>
                        <a:rPr lang="en-US" sz="1200" b="0" i="0" u="none" strike="noStrike" noProof="0" dirty="0" smtClean="0">
                          <a:solidFill>
                            <a:srgbClr val="000000"/>
                          </a:solidFill>
                          <a:effectLst/>
                          <a:latin typeface="Cambria" panose="02040503050406030204" pitchFamily="18" charset="0"/>
                        </a:rPr>
                        <a:t>Interaction frequency</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noProof="0" dirty="0">
                          <a:solidFill>
                            <a:srgbClr val="000000"/>
                          </a:solidFill>
                          <a:effectLst/>
                          <a:latin typeface="Cambria" panose="02040503050406030204" pitchFamily="18" charset="0"/>
                        </a:rPr>
                        <a:t>Number of interactions or number of interactions per unit of time between exchange partners</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noProof="0" dirty="0" smtClean="0">
                          <a:solidFill>
                            <a:srgbClr val="000000"/>
                          </a:solidFill>
                          <a:effectLst/>
                          <a:latin typeface="Cambria" panose="02040503050406030204" pitchFamily="18" charset="0"/>
                        </a:rPr>
                        <a:t>0.16</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514873"/>
                  </a:ext>
                </a:extLst>
              </a:tr>
              <a:tr h="216289">
                <a:tc>
                  <a:txBody>
                    <a:bodyPr/>
                    <a:lstStyle/>
                    <a:p>
                      <a:pPr algn="l" fontAlgn="ctr"/>
                      <a:r>
                        <a:rPr lang="en-US" sz="1200" b="0" i="0" u="none" strike="noStrike" noProof="0" dirty="0" smtClean="0">
                          <a:solidFill>
                            <a:srgbClr val="000000"/>
                          </a:solidFill>
                          <a:effectLst/>
                          <a:latin typeface="Cambria" panose="02040503050406030204" pitchFamily="18" charset="0"/>
                        </a:rPr>
                        <a:t>Relationship duration</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noProof="0" dirty="0">
                          <a:solidFill>
                            <a:srgbClr val="000000"/>
                          </a:solidFill>
                          <a:effectLst/>
                          <a:latin typeface="Cambria" panose="02040503050406030204" pitchFamily="18" charset="0"/>
                        </a:rPr>
                        <a:t>Length of time that the relationship between the exchange partners has existed</a:t>
                      </a: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rgbClr val="000000"/>
                          </a:solidFill>
                          <a:effectLst/>
                          <a:latin typeface="Cambria" panose="02040503050406030204" pitchFamily="18" charset="0"/>
                        </a:rPr>
                        <a:t>0.13</a:t>
                      </a:r>
                      <a:endParaRPr lang="en-US" sz="1200" b="0" i="0" u="none" strike="noStrike" noProof="0" dirty="0">
                        <a:solidFill>
                          <a:srgbClr val="000000"/>
                        </a:solidFill>
                        <a:effectLst/>
                        <a:latin typeface="Cambria" panose="02040503050406030204" pitchFamily="18" charset="0"/>
                      </a:endParaRPr>
                    </a:p>
                  </a:txBody>
                  <a:tcPr marL="8560" marR="8560" marT="85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062430"/>
                  </a:ext>
                </a:extLst>
              </a:tr>
              <a:tr h="150090">
                <a:tc gridSpan="3">
                  <a:txBody>
                    <a:bodyPr/>
                    <a:lstStyle/>
                    <a:p>
                      <a:pPr algn="l" fontAlgn="ctr"/>
                      <a:r>
                        <a:rPr lang="en-US" sz="1200" b="1" i="1" u="none" strike="noStrike" noProof="0" dirty="0">
                          <a:solidFill>
                            <a:srgbClr val="000000"/>
                          </a:solidFill>
                          <a:effectLst/>
                          <a:latin typeface="Cambria" panose="02040503050406030204" pitchFamily="18" charset="0"/>
                        </a:rPr>
                        <a:t>Note: </a:t>
                      </a:r>
                      <a:r>
                        <a:rPr lang="en-US" sz="1200" b="0" i="0" u="none" strike="noStrike" noProof="0" dirty="0">
                          <a:solidFill>
                            <a:srgbClr val="000000"/>
                          </a:solidFill>
                          <a:effectLst/>
                          <a:latin typeface="Cambria" panose="02040503050406030204" pitchFamily="18" charset="0"/>
                        </a:rPr>
                        <a:t>The results in this table are based on a meta-analysis performed by Palmatier et al. (2006).</a:t>
                      </a:r>
                    </a:p>
                  </a:txBody>
                  <a:tcPr marL="8560" marR="8560" marT="856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459720525"/>
                  </a:ext>
                </a:extLst>
              </a:tr>
            </a:tbl>
          </a:graphicData>
        </a:graphic>
      </p:graphicFrame>
    </p:spTree>
    <p:extLst>
      <p:ext uri="{BB962C8B-B14F-4D97-AF65-F5344CB8AC3E}">
        <p14:creationId xmlns:p14="http://schemas.microsoft.com/office/powerpoint/2010/main" val="3124905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57</a:t>
            </a:fld>
            <a:endParaRPr lang="de-DE" dirty="0"/>
          </a:p>
        </p:txBody>
      </p:sp>
      <p:sp>
        <p:nvSpPr>
          <p:cNvPr id="6" name="Inhaltsplatzhalter 5"/>
          <p:cNvSpPr>
            <a:spLocks noGrp="1"/>
          </p:cNvSpPr>
          <p:nvPr>
            <p:ph sz="quarter" idx="13"/>
          </p:nvPr>
        </p:nvSpPr>
        <p:spPr/>
        <p:txBody>
          <a:bodyPr/>
          <a:lstStyle/>
          <a:p>
            <a:r>
              <a:rPr lang="en-US" b="1" dirty="0" smtClean="0"/>
              <a:t>Gratitude </a:t>
            </a:r>
            <a:r>
              <a:rPr lang="en-US" dirty="0" smtClean="0"/>
              <a:t>is a catalyst of relationships in two ways </a:t>
            </a:r>
            <a:r>
              <a:rPr lang="en-US" sz="1200" dirty="0" smtClean="0"/>
              <a:t>(Palmatier et al. 2009)</a:t>
            </a:r>
            <a:r>
              <a:rPr lang="en-US" dirty="0" smtClean="0"/>
              <a:t>:</a:t>
            </a:r>
          </a:p>
          <a:p>
            <a:pPr lvl="1"/>
            <a:r>
              <a:rPr lang="en-US" dirty="0" smtClean="0"/>
              <a:t>In the short run, customers engage in reciprocal purchase behaviors to satisfy their psychological obligation, in response to relationship-marketing-induced feelings of gratitude</a:t>
            </a:r>
          </a:p>
          <a:p>
            <a:pPr lvl="1"/>
            <a:r>
              <a:rPr lang="en-US" dirty="0" smtClean="0"/>
              <a:t>In the long run, gratitude promotes the development of </a:t>
            </a:r>
            <a:r>
              <a:rPr lang="en-US" b="1" dirty="0" smtClean="0"/>
              <a:t>reciprocity norms </a:t>
            </a:r>
            <a:r>
              <a:rPr lang="en-US" dirty="0" smtClean="0"/>
              <a:t>and initiates reciprocation cycles, fostering positive long-term customer behaviors</a:t>
            </a:r>
          </a:p>
          <a:p>
            <a:r>
              <a:rPr lang="en-US" dirty="0" smtClean="0"/>
              <a:t>Relationship marketing managers can use </a:t>
            </a:r>
            <a:r>
              <a:rPr lang="en-US" b="1" dirty="0" smtClean="0"/>
              <a:t>four strategies to leverage gratitude</a:t>
            </a:r>
            <a:r>
              <a:rPr lang="en-US" dirty="0" smtClean="0"/>
              <a:t> mechanisms:</a:t>
            </a:r>
          </a:p>
          <a:p>
            <a:pPr lvl="1"/>
            <a:r>
              <a:rPr lang="en-US" dirty="0" smtClean="0"/>
              <a:t>Enhance customers’ perceptions of their own need</a:t>
            </a:r>
          </a:p>
          <a:p>
            <a:pPr lvl="1"/>
            <a:r>
              <a:rPr lang="en-US" dirty="0" smtClean="0"/>
              <a:t>Act out of free will as a seller</a:t>
            </a:r>
          </a:p>
          <a:p>
            <a:pPr lvl="1"/>
            <a:r>
              <a:rPr lang="en-US" dirty="0" smtClean="0"/>
              <a:t>Emphasize benevolent motives</a:t>
            </a:r>
          </a:p>
          <a:p>
            <a:pPr lvl="1"/>
            <a:r>
              <a:rPr lang="en-US" dirty="0" smtClean="0"/>
              <a:t>Incur risk in the relationship investment</a:t>
            </a:r>
            <a:endParaRPr lang="en-US" dirty="0"/>
          </a:p>
        </p:txBody>
      </p:sp>
      <p:sp>
        <p:nvSpPr>
          <p:cNvPr id="4" name="Titel 3"/>
          <p:cNvSpPr>
            <a:spLocks noGrp="1"/>
          </p:cNvSpPr>
          <p:nvPr>
            <p:ph type="title"/>
          </p:nvPr>
        </p:nvSpPr>
        <p:spPr/>
        <p:txBody>
          <a:bodyPr>
            <a:normAutofit/>
          </a:bodyPr>
          <a:lstStyle/>
          <a:p>
            <a:r>
              <a:rPr lang="en-US" dirty="0" smtClean="0"/>
              <a:t>Relationship Marketing Strategies for Building Relationships:</a:t>
            </a:r>
            <a:br>
              <a:rPr lang="en-US" dirty="0" smtClean="0"/>
            </a:br>
            <a:r>
              <a:rPr lang="en-US" dirty="0" smtClean="0"/>
              <a:t>Stimulating Gratitude and Reciprocity Norms</a:t>
            </a:r>
            <a:endParaRPr lang="en-US" dirty="0"/>
          </a:p>
        </p:txBody>
      </p:sp>
      <p:pic>
        <p:nvPicPr>
          <p:cNvPr id="11" name="Grafik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085830" y="5433693"/>
            <a:ext cx="1698170" cy="776307"/>
          </a:xfrm>
          <a:prstGeom prst="rect">
            <a:avLst/>
          </a:prstGeom>
        </p:spPr>
      </p:pic>
    </p:spTree>
    <p:extLst>
      <p:ext uri="{BB962C8B-B14F-4D97-AF65-F5344CB8AC3E}">
        <p14:creationId xmlns:p14="http://schemas.microsoft.com/office/powerpoint/2010/main" val="2270727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58</a:t>
            </a:fld>
            <a:endParaRPr lang="de-DE"/>
          </a:p>
        </p:txBody>
      </p:sp>
      <p:sp>
        <p:nvSpPr>
          <p:cNvPr id="4" name="Inhaltsplatzhalter 3"/>
          <p:cNvSpPr>
            <a:spLocks noGrp="1"/>
          </p:cNvSpPr>
          <p:nvPr>
            <p:ph sz="quarter" idx="13"/>
          </p:nvPr>
        </p:nvSpPr>
        <p:spPr/>
        <p:txBody>
          <a:bodyPr>
            <a:normAutofit/>
          </a:bodyPr>
          <a:lstStyle/>
          <a:p>
            <a:r>
              <a:rPr lang="en-US" dirty="0" smtClean="0"/>
              <a:t>In online environments (e.g., e-commerce), exchange partners are moving away from purely transactional exchanges and toward more relational exchanges</a:t>
            </a:r>
          </a:p>
          <a:p>
            <a:r>
              <a:rPr lang="en-US" dirty="0" smtClean="0"/>
              <a:t>The psychological mechanisms that underlie relationship development are similar in offline and online settings </a:t>
            </a:r>
            <a:r>
              <a:rPr lang="en-US" sz="1200" dirty="0" smtClean="0"/>
              <a:t>(Zhu, Chen, and </a:t>
            </a:r>
            <a:r>
              <a:rPr lang="en-US" sz="1200" dirty="0" err="1" smtClean="0"/>
              <a:t>Algesheimer</a:t>
            </a:r>
            <a:r>
              <a:rPr lang="en-US" sz="1200" dirty="0" smtClean="0"/>
              <a:t> 2012)</a:t>
            </a:r>
          </a:p>
          <a:p>
            <a:r>
              <a:rPr lang="en-US" dirty="0" smtClean="0"/>
              <a:t>Yet online and offline settings also differ, due to leaner communication, heightened anonymity, weaker reciprocity norms, and less social interconnectedness encountered in online relational exchanges </a:t>
            </a:r>
            <a:r>
              <a:rPr lang="en-US" sz="1200" dirty="0" smtClean="0"/>
              <a:t>(Kozlenkova et al. 2017)</a:t>
            </a:r>
          </a:p>
          <a:p>
            <a:r>
              <a:rPr lang="en-US" dirty="0" smtClean="0"/>
              <a:t>Recent research on how online relationships form on Taobao.com offers three notable, </a:t>
            </a:r>
            <a:r>
              <a:rPr lang="en-US" dirty="0" err="1" smtClean="0"/>
              <a:t>practible</a:t>
            </a:r>
            <a:r>
              <a:rPr lang="en-US" dirty="0" smtClean="0"/>
              <a:t> insights </a:t>
            </a:r>
            <a:r>
              <a:rPr lang="en-US" sz="1200" dirty="0" smtClean="0"/>
              <a:t>(Kozlenkova et al. 2017)</a:t>
            </a:r>
            <a:r>
              <a:rPr lang="en-US" dirty="0" smtClean="0"/>
              <a:t>:</a:t>
            </a:r>
          </a:p>
          <a:p>
            <a:pPr marL="582300" lvl="1" indent="-342900">
              <a:buFont typeface="+mj-lt"/>
              <a:buAutoNum type="arabicParenBoth"/>
            </a:pPr>
            <a:r>
              <a:rPr lang="en-US" dirty="0" smtClean="0"/>
              <a:t>Anonymity increases the effectiveness of risk-reducing signals, which can encourage relationships, even among dissimilar partners, to develop quickly</a:t>
            </a:r>
          </a:p>
          <a:p>
            <a:pPr marL="582300" lvl="1" indent="-342900">
              <a:buFont typeface="+mj-lt"/>
              <a:buAutoNum type="arabicParenBoth"/>
            </a:pPr>
            <a:r>
              <a:rPr lang="en-US" dirty="0" smtClean="0"/>
              <a:t>Online customers often develop extensive relationship portfolios, consisting of more unilateral than reciprocal relationships as these are easy to form</a:t>
            </a:r>
          </a:p>
          <a:p>
            <a:pPr marL="582300" lvl="1" indent="-342900">
              <a:buFont typeface="+mj-lt"/>
              <a:buAutoNum type="arabicParenBoth"/>
            </a:pPr>
            <a:r>
              <a:rPr lang="en-US" dirty="0" smtClean="0"/>
              <a:t>Reciprocal online relationships, relative to unilateral ones, strongly increase psychological commitment by customers and thus their purchase behaviors</a:t>
            </a:r>
            <a:endParaRPr lang="en-US" dirty="0"/>
          </a:p>
        </p:txBody>
      </p:sp>
      <p:sp>
        <p:nvSpPr>
          <p:cNvPr id="5" name="Titel 4"/>
          <p:cNvSpPr>
            <a:spLocks noGrp="1"/>
          </p:cNvSpPr>
          <p:nvPr>
            <p:ph type="title"/>
          </p:nvPr>
        </p:nvSpPr>
        <p:spPr/>
        <p:txBody>
          <a:bodyPr/>
          <a:lstStyle/>
          <a:p>
            <a:r>
              <a:rPr lang="en-US" dirty="0" smtClean="0"/>
              <a:t>Relationship Marketing Strategies for Building Relationships:</a:t>
            </a:r>
            <a:br>
              <a:rPr lang="en-US" dirty="0" smtClean="0"/>
            </a:br>
            <a:r>
              <a:rPr lang="en-US" dirty="0" smtClean="0"/>
              <a:t>Forming Relationships Online</a:t>
            </a:r>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000" y="5310000"/>
            <a:ext cx="900000" cy="900000"/>
          </a:xfrm>
          <a:prstGeom prst="rect">
            <a:avLst/>
          </a:prstGeom>
        </p:spPr>
      </p:pic>
    </p:spTree>
    <p:extLst>
      <p:ext uri="{BB962C8B-B14F-4D97-AF65-F5344CB8AC3E}">
        <p14:creationId xmlns:p14="http://schemas.microsoft.com/office/powerpoint/2010/main" val="2621941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59</a:t>
            </a:fld>
            <a:endParaRPr lang="de-DE"/>
          </a:p>
        </p:txBody>
      </p:sp>
      <p:sp>
        <p:nvSpPr>
          <p:cNvPr id="4" name="Inhaltsplatzhalter 3"/>
          <p:cNvSpPr>
            <a:spLocks noGrp="1"/>
          </p:cNvSpPr>
          <p:nvPr>
            <p:ph sz="quarter" idx="13"/>
          </p:nvPr>
        </p:nvSpPr>
        <p:spPr/>
        <p:txBody>
          <a:bodyPr/>
          <a:lstStyle/>
          <a:p>
            <a:r>
              <a:rPr lang="en-US" dirty="0" smtClean="0"/>
              <a:t>The long-term effectiveness of relationship marketing often depends more on preventing the bad rather than adding more good</a:t>
            </a:r>
            <a:endParaRPr lang="en-US" b="1" dirty="0" smtClean="0"/>
          </a:p>
          <a:p>
            <a:r>
              <a:rPr lang="en-US" b="1" dirty="0" smtClean="0"/>
              <a:t>Customer unfairness </a:t>
            </a:r>
            <a:r>
              <a:rPr lang="en-US" dirty="0" smtClean="0"/>
              <a:t>not only undermines positive customer behaviors, cooperation, flexibility, and performance </a:t>
            </a:r>
            <a:r>
              <a:rPr lang="en-US" sz="1200" dirty="0" smtClean="0"/>
              <a:t>(</a:t>
            </a:r>
            <a:r>
              <a:rPr lang="en-US" sz="1200" dirty="0" err="1" smtClean="0"/>
              <a:t>Samaha</a:t>
            </a:r>
            <a:r>
              <a:rPr lang="en-US" sz="1200" dirty="0" smtClean="0"/>
              <a:t>, Palmatier, and </a:t>
            </a:r>
            <a:r>
              <a:rPr lang="en-US" sz="1200" dirty="0" err="1" smtClean="0"/>
              <a:t>Dant</a:t>
            </a:r>
            <a:r>
              <a:rPr lang="en-US" sz="1200" dirty="0" smtClean="0"/>
              <a:t> 2011)</a:t>
            </a:r>
            <a:r>
              <a:rPr lang="en-US" dirty="0" smtClean="0"/>
              <a:t>, but it also aggravates the negative potential effects of regular daily conflict or opportunism</a:t>
            </a:r>
          </a:p>
          <a:p>
            <a:r>
              <a:rPr lang="en-US" dirty="0" smtClean="0"/>
              <a:t>Yet companies often create or even encourage perceptions of unfairness, such as in loyalty programs, where </a:t>
            </a:r>
            <a:r>
              <a:rPr lang="en-US" b="1" dirty="0" smtClean="0"/>
              <a:t>bystanders </a:t>
            </a:r>
            <a:r>
              <a:rPr lang="en-US" dirty="0" smtClean="0"/>
              <a:t>who do not receive the loyalty benefits frequently express their anger in response to the unfair treatment they perceive </a:t>
            </a:r>
            <a:r>
              <a:rPr lang="en-US" sz="1200" dirty="0" smtClean="0"/>
              <a:t>(Steinhoff and Palmatier 2016)</a:t>
            </a:r>
            <a:endParaRPr lang="en-US" sz="1200" dirty="0"/>
          </a:p>
        </p:txBody>
      </p:sp>
      <p:sp>
        <p:nvSpPr>
          <p:cNvPr id="5" name="Titel 4"/>
          <p:cNvSpPr>
            <a:spLocks noGrp="1"/>
          </p:cNvSpPr>
          <p:nvPr>
            <p:ph type="title"/>
          </p:nvPr>
        </p:nvSpPr>
        <p:spPr/>
        <p:txBody>
          <a:bodyPr/>
          <a:lstStyle/>
          <a:p>
            <a:r>
              <a:rPr lang="en-US" dirty="0" smtClean="0"/>
              <a:t>Relationship Marketing Strategies for Maintaining Relationships: Avoiding Unfairness</a:t>
            </a:r>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000" y="5475000"/>
            <a:ext cx="1080000" cy="735000"/>
          </a:xfrm>
          <a:prstGeom prst="rect">
            <a:avLst/>
          </a:prstGeom>
        </p:spPr>
      </p:pic>
    </p:spTree>
    <p:extLst>
      <p:ext uri="{BB962C8B-B14F-4D97-AF65-F5344CB8AC3E}">
        <p14:creationId xmlns:p14="http://schemas.microsoft.com/office/powerpoint/2010/main" val="317723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a:t>
            </a:fld>
            <a:endParaRPr lang="de-DE"/>
          </a:p>
        </p:txBody>
      </p:sp>
      <p:sp>
        <p:nvSpPr>
          <p:cNvPr id="5" name="Titel 4"/>
          <p:cNvSpPr>
            <a:spLocks noGrp="1"/>
          </p:cNvSpPr>
          <p:nvPr>
            <p:ph type="title"/>
          </p:nvPr>
        </p:nvSpPr>
        <p:spPr/>
        <p:txBody>
          <a:bodyPr/>
          <a:lstStyle/>
          <a:p>
            <a:r>
              <a:rPr lang="en-US" dirty="0"/>
              <a:t>The Value of Customer Relationships</a:t>
            </a:r>
            <a:endParaRPr lang="de-DE" dirty="0"/>
          </a:p>
        </p:txBody>
      </p:sp>
      <p:grpSp>
        <p:nvGrpSpPr>
          <p:cNvPr id="6" name="Gruppieren 5"/>
          <p:cNvGrpSpPr/>
          <p:nvPr/>
        </p:nvGrpSpPr>
        <p:grpSpPr>
          <a:xfrm>
            <a:off x="-47245" y="1022369"/>
            <a:ext cx="8324097" cy="5003180"/>
            <a:chOff x="39281" y="1482692"/>
            <a:chExt cx="8324097" cy="5003180"/>
          </a:xfrm>
        </p:grpSpPr>
        <p:graphicFrame>
          <p:nvGraphicFramePr>
            <p:cNvPr id="7" name="Diagramm 6"/>
            <p:cNvGraphicFramePr>
              <a:graphicFrameLocks/>
            </p:cNvGraphicFramePr>
            <p:nvPr>
              <p:extLst>
                <p:ext uri="{D42A27DB-BD31-4B8C-83A1-F6EECF244321}">
                  <p14:modId xmlns:p14="http://schemas.microsoft.com/office/powerpoint/2010/main" val="560241093"/>
                </p:ext>
              </p:extLst>
            </p:nvPr>
          </p:nvGraphicFramePr>
          <p:xfrm>
            <a:off x="988695" y="1891537"/>
            <a:ext cx="7303770" cy="421040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hteck 7"/>
            <p:cNvSpPr/>
            <p:nvPr/>
          </p:nvSpPr>
          <p:spPr>
            <a:xfrm>
              <a:off x="2055943" y="1482692"/>
              <a:ext cx="2631145" cy="1169551"/>
            </a:xfrm>
            <a:prstGeom prst="rect">
              <a:avLst/>
            </a:prstGeom>
            <a:noFill/>
            <a:ln w="6350">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b="1" dirty="0" smtClean="0">
                  <a:solidFill>
                    <a:schemeClr val="tx1"/>
                  </a:solidFill>
                  <a:latin typeface="Cambria" panose="02040503050406030204" pitchFamily="18" charset="0"/>
                  <a:ea typeface="Cambria" panose="02040503050406030204" pitchFamily="18" charset="0"/>
                </a:rPr>
                <a:t>ENTERPRISE VALUE</a:t>
              </a:r>
            </a:p>
            <a:p>
              <a:r>
                <a:rPr lang="en-US" sz="1400" i="1" dirty="0" smtClean="0">
                  <a:solidFill>
                    <a:schemeClr val="tx1"/>
                  </a:solidFill>
                  <a:latin typeface="Cambria" panose="02040503050406030204" pitchFamily="18" charset="0"/>
                  <a:ea typeface="Cambria" panose="02040503050406030204" pitchFamily="18" charset="0"/>
                </a:rPr>
                <a:t>(Purchase price of acquired business for 100% of shares, plus interest-bearing debt minus cash acquired)</a:t>
              </a:r>
            </a:p>
          </p:txBody>
        </p:sp>
        <p:sp>
          <p:nvSpPr>
            <p:cNvPr id="9" name="Rechteck 8"/>
            <p:cNvSpPr/>
            <p:nvPr/>
          </p:nvSpPr>
          <p:spPr>
            <a:xfrm>
              <a:off x="6010978" y="1761020"/>
              <a:ext cx="2222389" cy="954107"/>
            </a:xfrm>
            <a:prstGeom prst="rect">
              <a:avLst/>
            </a:prstGeom>
            <a:noFill/>
            <a:ln w="6350">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b="1" dirty="0" smtClean="0">
                  <a:solidFill>
                    <a:schemeClr val="accent5">
                      <a:lumMod val="75000"/>
                    </a:schemeClr>
                  </a:solidFill>
                  <a:latin typeface="Cambria" panose="02040503050406030204" pitchFamily="18" charset="0"/>
                  <a:ea typeface="Cambria" panose="02040503050406030204" pitchFamily="18" charset="0"/>
                </a:rPr>
                <a:t>CUSTOMER VALUE</a:t>
              </a:r>
            </a:p>
            <a:p>
              <a:r>
                <a:rPr lang="en-US" sz="1400" i="1" dirty="0" smtClean="0">
                  <a:solidFill>
                    <a:schemeClr val="accent5">
                      <a:lumMod val="75000"/>
                    </a:schemeClr>
                  </a:solidFill>
                  <a:latin typeface="Cambria" panose="02040503050406030204" pitchFamily="18" charset="0"/>
                  <a:ea typeface="Cambria" panose="02040503050406030204" pitchFamily="18" charset="0"/>
                </a:rPr>
                <a:t>(Gauge of the worth of existing repeat customers who are known in person</a:t>
              </a:r>
              <a:r>
                <a:rPr lang="en-US" sz="1400" dirty="0" smtClean="0">
                  <a:solidFill>
                    <a:schemeClr val="accent5">
                      <a:lumMod val="75000"/>
                    </a:schemeClr>
                  </a:solidFill>
                  <a:latin typeface="Cambria" panose="02040503050406030204" pitchFamily="18" charset="0"/>
                  <a:ea typeface="Cambria" panose="02040503050406030204" pitchFamily="18" charset="0"/>
                </a:rPr>
                <a:t>)</a:t>
              </a:r>
            </a:p>
          </p:txBody>
        </p:sp>
        <p:sp>
          <p:nvSpPr>
            <p:cNvPr id="10" name="Rechteck 9"/>
            <p:cNvSpPr/>
            <p:nvPr/>
          </p:nvSpPr>
          <p:spPr>
            <a:xfrm>
              <a:off x="4179345" y="4303435"/>
              <a:ext cx="3492969" cy="1169551"/>
            </a:xfrm>
            <a:prstGeom prst="rect">
              <a:avLst/>
            </a:prstGeom>
            <a:noFill/>
            <a:ln w="6350">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b="1" dirty="0" smtClean="0">
                  <a:solidFill>
                    <a:schemeClr val="bg1">
                      <a:lumMod val="50000"/>
                    </a:schemeClr>
                  </a:solidFill>
                  <a:latin typeface="Cambria" panose="02040503050406030204" pitchFamily="18" charset="0"/>
                  <a:ea typeface="Cambria" panose="02040503050406030204" pitchFamily="18" charset="0"/>
                </a:rPr>
                <a:t>BRAND VALUE</a:t>
              </a:r>
            </a:p>
            <a:p>
              <a:r>
                <a:rPr lang="en-US" sz="1400" i="1" dirty="0" smtClean="0">
                  <a:solidFill>
                    <a:schemeClr val="bg1">
                      <a:lumMod val="50000"/>
                    </a:schemeClr>
                  </a:solidFill>
                  <a:latin typeface="Cambria" panose="02040503050406030204" pitchFamily="18" charset="0"/>
                  <a:ea typeface="Cambria" panose="02040503050406030204" pitchFamily="18" charset="0"/>
                </a:rPr>
                <a:t>(Brands, trademarks, trade names, product names, banners and mastheads, publishing titles, domains, and other similar items owned by the acquired business)</a:t>
              </a:r>
            </a:p>
          </p:txBody>
        </p:sp>
        <p:sp>
          <p:nvSpPr>
            <p:cNvPr id="11" name="Textfeld 10"/>
            <p:cNvSpPr txBox="1"/>
            <p:nvPr/>
          </p:nvSpPr>
          <p:spPr bwMode="auto">
            <a:xfrm>
              <a:off x="39281" y="1526652"/>
              <a:ext cx="1296000" cy="461665"/>
            </a:xfrm>
            <a:prstGeom prst="rect">
              <a:avLst/>
            </a:prstGeom>
            <a:noFill/>
            <a:ln w="9525">
              <a:noFill/>
              <a:miter lim="800000"/>
              <a:headEnd/>
              <a:tailEnd/>
            </a:ln>
          </p:spPr>
          <p:txBody>
            <a:bodyPr wrap="square" rtlCol="0">
              <a:spAutoFit/>
            </a:bodyPr>
            <a:lstStyle/>
            <a:p>
              <a:pPr algn="r"/>
              <a:r>
                <a:rPr lang="en-US" sz="1200" dirty="0" smtClean="0">
                  <a:latin typeface="Cambria" panose="02040503050406030204" pitchFamily="18" charset="0"/>
                  <a:ea typeface="Cambria" panose="02040503050406030204" pitchFamily="18" charset="0"/>
                </a:rPr>
                <a:t>Percentage of</a:t>
              </a:r>
            </a:p>
            <a:p>
              <a:pPr algn="r"/>
              <a:r>
                <a:rPr lang="en-US" sz="1200" dirty="0" smtClean="0">
                  <a:latin typeface="Cambria" panose="02040503050406030204" pitchFamily="18" charset="0"/>
                  <a:ea typeface="Cambria" panose="02040503050406030204" pitchFamily="18" charset="0"/>
                </a:rPr>
                <a:t>Enterprise Value</a:t>
              </a:r>
              <a:endParaRPr lang="en-US" sz="1200" dirty="0">
                <a:latin typeface="Cambria" panose="02040503050406030204" pitchFamily="18" charset="0"/>
                <a:ea typeface="Cambria" panose="02040503050406030204" pitchFamily="18" charset="0"/>
              </a:endParaRPr>
            </a:p>
          </p:txBody>
        </p:sp>
        <p:sp>
          <p:nvSpPr>
            <p:cNvPr id="15" name="Textfeld 14"/>
            <p:cNvSpPr txBox="1"/>
            <p:nvPr/>
          </p:nvSpPr>
          <p:spPr bwMode="auto">
            <a:xfrm>
              <a:off x="7122173" y="6224262"/>
              <a:ext cx="1241205" cy="261610"/>
            </a:xfrm>
            <a:prstGeom prst="rect">
              <a:avLst/>
            </a:prstGeom>
            <a:noFill/>
            <a:ln w="9525">
              <a:noFill/>
              <a:miter lim="800000"/>
              <a:headEnd/>
              <a:tailEnd/>
            </a:ln>
          </p:spPr>
          <p:txBody>
            <a:bodyPr wrap="square" rtlCol="0">
              <a:spAutoFit/>
            </a:bodyPr>
            <a:lstStyle/>
            <a:p>
              <a:pPr algn="ctr"/>
              <a:r>
                <a:rPr lang="en-US" sz="1100" dirty="0" smtClean="0">
                  <a:latin typeface="Cambria" panose="02040503050406030204" pitchFamily="18" charset="0"/>
                  <a:ea typeface="Cambria" panose="02040503050406030204" pitchFamily="18" charset="0"/>
                </a:rPr>
                <a:t>© HBR.ORG</a:t>
              </a:r>
              <a:endParaRPr lang="en-US" sz="1100" dirty="0">
                <a:latin typeface="Cambria" panose="02040503050406030204" pitchFamily="18" charset="0"/>
                <a:ea typeface="Cambria" panose="02040503050406030204" pitchFamily="18" charset="0"/>
              </a:endParaRPr>
            </a:p>
          </p:txBody>
        </p:sp>
      </p:grpSp>
      <p:cxnSp>
        <p:nvCxnSpPr>
          <p:cNvPr id="17" name="Gerader Verbinder 16"/>
          <p:cNvCxnSpPr/>
          <p:nvPr/>
        </p:nvCxnSpPr>
        <p:spPr>
          <a:xfrm>
            <a:off x="1360727" y="1403831"/>
            <a:ext cx="648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V="1">
            <a:off x="6519482" y="2236142"/>
            <a:ext cx="0" cy="432000"/>
          </a:xfrm>
          <a:prstGeom prst="line">
            <a:avLst/>
          </a:prstGeom>
          <a:ln w="254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V="1">
            <a:off x="5905790" y="3571126"/>
            <a:ext cx="0" cy="50400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CustomShape 4"/>
          <p:cNvSpPr/>
          <p:nvPr/>
        </p:nvSpPr>
        <p:spPr>
          <a:xfrm>
            <a:off x="360000" y="5940000"/>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Binder and </a:t>
            </a:r>
            <a:r>
              <a:rPr lang="en-US" sz="1000" b="0" strike="noStrike" spc="-1" dirty="0" err="1" smtClean="0">
                <a:solidFill>
                  <a:srgbClr val="000000"/>
                </a:solidFill>
                <a:uFill>
                  <a:solidFill>
                    <a:srgbClr val="FFFFFF"/>
                  </a:solidFill>
                </a:uFill>
                <a:latin typeface="Cambria"/>
                <a:ea typeface="DejaVu Sans"/>
              </a:rPr>
              <a:t>Hanssens</a:t>
            </a:r>
            <a:r>
              <a:rPr lang="en-US" sz="1000" b="0" strike="noStrike" spc="-1" dirty="0" smtClean="0">
                <a:solidFill>
                  <a:srgbClr val="000000"/>
                </a:solidFill>
                <a:uFill>
                  <a:solidFill>
                    <a:srgbClr val="FFFFFF"/>
                  </a:solidFill>
                </a:uFill>
                <a:latin typeface="Cambria"/>
                <a:ea typeface="DejaVu Sans"/>
              </a:rPr>
              <a:t> (2015).</a:t>
            </a:r>
            <a:endParaRPr lang="en-US" sz="1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759132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60</a:t>
            </a:fld>
            <a:endParaRPr lang="de-DE"/>
          </a:p>
        </p:txBody>
      </p:sp>
      <p:sp>
        <p:nvSpPr>
          <p:cNvPr id="6" name="Titel 5"/>
          <p:cNvSpPr>
            <a:spLocks noGrp="1"/>
          </p:cNvSpPr>
          <p:nvPr>
            <p:ph type="title"/>
          </p:nvPr>
        </p:nvSpPr>
        <p:spPr/>
        <p:txBody>
          <a:bodyPr/>
          <a:lstStyle/>
          <a:p>
            <a:r>
              <a:rPr lang="en-US" dirty="0"/>
              <a:t>Effects of Airline Rewards on Target and Bystander </a:t>
            </a:r>
            <a:r>
              <a:rPr lang="en-US" dirty="0" smtClean="0"/>
              <a:t>Customers</a:t>
            </a:r>
            <a:endParaRPr lang="de-DE" dirty="0"/>
          </a:p>
        </p:txBody>
      </p:sp>
      <p:grpSp>
        <p:nvGrpSpPr>
          <p:cNvPr id="7" name="Gruppieren 6"/>
          <p:cNvGrpSpPr/>
          <p:nvPr/>
        </p:nvGrpSpPr>
        <p:grpSpPr>
          <a:xfrm>
            <a:off x="486090" y="891589"/>
            <a:ext cx="8171820" cy="5420053"/>
            <a:chOff x="540180" y="792000"/>
            <a:chExt cx="8171820" cy="5420053"/>
          </a:xfrm>
        </p:grpSpPr>
        <p:sp>
          <p:nvSpPr>
            <p:cNvPr id="8" name="TextShape 5"/>
            <p:cNvSpPr txBox="1"/>
            <p:nvPr/>
          </p:nvSpPr>
          <p:spPr>
            <a:xfrm rot="16200000">
              <a:off x="-1263240" y="2919240"/>
              <a:ext cx="4323600" cy="716760"/>
            </a:xfrm>
            <a:prstGeom prst="rect">
              <a:avLst/>
            </a:prstGeom>
            <a:noFill/>
            <a:ln>
              <a:noFill/>
            </a:ln>
          </p:spPr>
          <p:txBody>
            <a:bodyPr lIns="90000" tIns="45000" rIns="90000" bIns="45000"/>
            <a:lstStyle/>
            <a:p>
              <a:pPr algn="ctr"/>
              <a:r>
                <a:rPr lang="en-US" sz="1400" b="1" strike="noStrike" spc="-1" dirty="0" smtClean="0">
                  <a:solidFill>
                    <a:srgbClr val="000000"/>
                  </a:solidFill>
                  <a:uFill>
                    <a:solidFill>
                      <a:srgbClr val="FFFFFF"/>
                    </a:solidFill>
                  </a:uFill>
                  <a:latin typeface="Cambria"/>
                </a:rPr>
                <a:t>Incremental Sales evoked by</a:t>
              </a:r>
              <a:endParaRPr lang="en-US" sz="1400" b="0" strike="noStrike" spc="-1" dirty="0" smtClean="0">
                <a:solidFill>
                  <a:srgbClr val="000000"/>
                </a:solidFill>
                <a:uFill>
                  <a:solidFill>
                    <a:srgbClr val="FFFFFF"/>
                  </a:solidFill>
                </a:uFill>
                <a:latin typeface="Arial"/>
              </a:endParaRPr>
            </a:p>
            <a:p>
              <a:pPr algn="ctr"/>
              <a:r>
                <a:rPr lang="en-US" sz="1400" b="1" strike="noStrike" spc="-1" dirty="0" smtClean="0">
                  <a:solidFill>
                    <a:srgbClr val="000000"/>
                  </a:solidFill>
                  <a:uFill>
                    <a:solidFill>
                      <a:srgbClr val="FFFFFF"/>
                    </a:solidFill>
                  </a:uFill>
                  <a:latin typeface="Cambria"/>
                </a:rPr>
                <a:t>Customer Gratitude, Status, and Unfairness (%)</a:t>
              </a:r>
              <a:endParaRPr lang="en-US" sz="1400" b="0" strike="noStrike" spc="-1" dirty="0">
                <a:solidFill>
                  <a:srgbClr val="000000"/>
                </a:solidFill>
                <a:uFill>
                  <a:solidFill>
                    <a:srgbClr val="FFFFFF"/>
                  </a:solidFill>
                </a:uFill>
                <a:latin typeface="Arial"/>
              </a:endParaRPr>
            </a:p>
          </p:txBody>
        </p:sp>
        <p:sp>
          <p:nvSpPr>
            <p:cNvPr id="9" name="CustomShape 6"/>
            <p:cNvSpPr/>
            <p:nvPr/>
          </p:nvSpPr>
          <p:spPr>
            <a:xfrm>
              <a:off x="1872000" y="1872000"/>
              <a:ext cx="468000" cy="1224000"/>
            </a:xfrm>
            <a:prstGeom prst="rect">
              <a:avLst/>
            </a:prstGeom>
            <a:solidFill>
              <a:srgbClr val="EEEEEE"/>
            </a:solidFill>
            <a:ln w="7200">
              <a:noFill/>
            </a:ln>
          </p:spPr>
          <p:style>
            <a:lnRef idx="0">
              <a:scrgbClr r="0" g="0" b="0"/>
            </a:lnRef>
            <a:fillRef idx="0">
              <a:scrgbClr r="0" g="0" b="0"/>
            </a:fillRef>
            <a:effectRef idx="0">
              <a:scrgbClr r="0" g="0" b="0"/>
            </a:effectRef>
            <a:fontRef idx="minor"/>
          </p:style>
        </p:sp>
        <p:sp>
          <p:nvSpPr>
            <p:cNvPr id="10" name="CustomShape 7"/>
            <p:cNvSpPr/>
            <p:nvPr/>
          </p:nvSpPr>
          <p:spPr>
            <a:xfrm flipV="1">
              <a:off x="1872000" y="3096000"/>
              <a:ext cx="468000" cy="75600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11" name="CustomShape 8"/>
            <p:cNvSpPr/>
            <p:nvPr/>
          </p:nvSpPr>
          <p:spPr>
            <a:xfrm>
              <a:off x="4608000" y="2340000"/>
              <a:ext cx="468000" cy="934560"/>
            </a:xfrm>
            <a:prstGeom prst="rect">
              <a:avLst/>
            </a:prstGeom>
            <a:solidFill>
              <a:srgbClr val="EEEEEE"/>
            </a:solidFill>
            <a:ln w="7200">
              <a:noFill/>
            </a:ln>
          </p:spPr>
          <p:style>
            <a:lnRef idx="0">
              <a:scrgbClr r="0" g="0" b="0"/>
            </a:lnRef>
            <a:fillRef idx="0">
              <a:scrgbClr r="0" g="0" b="0"/>
            </a:fillRef>
            <a:effectRef idx="0">
              <a:scrgbClr r="0" g="0" b="0"/>
            </a:effectRef>
            <a:fontRef idx="minor"/>
          </p:style>
        </p:sp>
        <p:sp>
          <p:nvSpPr>
            <p:cNvPr id="12" name="CustomShape 9"/>
            <p:cNvSpPr/>
            <p:nvPr/>
          </p:nvSpPr>
          <p:spPr>
            <a:xfrm flipV="1">
              <a:off x="4608000" y="3274560"/>
              <a:ext cx="468000" cy="57744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13" name="CustomShape 10"/>
            <p:cNvSpPr/>
            <p:nvPr/>
          </p:nvSpPr>
          <p:spPr>
            <a:xfrm>
              <a:off x="7380000" y="1476000"/>
              <a:ext cx="468000" cy="1468440"/>
            </a:xfrm>
            <a:prstGeom prst="rect">
              <a:avLst/>
            </a:prstGeom>
            <a:solidFill>
              <a:srgbClr val="EEEEEE"/>
            </a:solidFill>
            <a:ln w="7200">
              <a:noFill/>
            </a:ln>
          </p:spPr>
          <p:style>
            <a:lnRef idx="0">
              <a:scrgbClr r="0" g="0" b="0"/>
            </a:lnRef>
            <a:fillRef idx="0">
              <a:scrgbClr r="0" g="0" b="0"/>
            </a:fillRef>
            <a:effectRef idx="0">
              <a:scrgbClr r="0" g="0" b="0"/>
            </a:effectRef>
            <a:fontRef idx="minor"/>
          </p:style>
        </p:sp>
        <p:sp>
          <p:nvSpPr>
            <p:cNvPr id="14" name="CustomShape 11"/>
            <p:cNvSpPr/>
            <p:nvPr/>
          </p:nvSpPr>
          <p:spPr>
            <a:xfrm flipV="1">
              <a:off x="7380000" y="2943360"/>
              <a:ext cx="468000" cy="90756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15" name="CustomShape 12"/>
            <p:cNvSpPr/>
            <p:nvPr/>
          </p:nvSpPr>
          <p:spPr>
            <a:xfrm>
              <a:off x="5976000" y="3636000"/>
              <a:ext cx="468000" cy="133560"/>
            </a:xfrm>
            <a:prstGeom prst="rect">
              <a:avLst/>
            </a:prstGeom>
            <a:solidFill>
              <a:srgbClr val="EEEEEE"/>
            </a:solidFill>
            <a:ln w="7200">
              <a:noFill/>
            </a:ln>
          </p:spPr>
          <p:style>
            <a:lnRef idx="0">
              <a:scrgbClr r="0" g="0" b="0"/>
            </a:lnRef>
            <a:fillRef idx="0">
              <a:scrgbClr r="0" g="0" b="0"/>
            </a:fillRef>
            <a:effectRef idx="0">
              <a:scrgbClr r="0" g="0" b="0"/>
            </a:effectRef>
            <a:fontRef idx="minor"/>
          </p:style>
        </p:sp>
        <p:sp>
          <p:nvSpPr>
            <p:cNvPr id="16" name="CustomShape 13"/>
            <p:cNvSpPr/>
            <p:nvPr/>
          </p:nvSpPr>
          <p:spPr>
            <a:xfrm flipV="1">
              <a:off x="5976000" y="3768480"/>
              <a:ext cx="468000" cy="8244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17" name="CustomShape 14"/>
            <p:cNvSpPr/>
            <p:nvPr/>
          </p:nvSpPr>
          <p:spPr>
            <a:xfrm>
              <a:off x="3240000" y="3492000"/>
              <a:ext cx="468000" cy="222480"/>
            </a:xfrm>
            <a:prstGeom prst="rect">
              <a:avLst/>
            </a:prstGeom>
            <a:solidFill>
              <a:srgbClr val="EEEEEE"/>
            </a:solidFill>
            <a:ln w="7200">
              <a:noFill/>
            </a:ln>
          </p:spPr>
          <p:style>
            <a:lnRef idx="0">
              <a:scrgbClr r="0" g="0" b="0"/>
            </a:lnRef>
            <a:fillRef idx="0">
              <a:scrgbClr r="0" g="0" b="0"/>
            </a:fillRef>
            <a:effectRef idx="0">
              <a:scrgbClr r="0" g="0" b="0"/>
            </a:effectRef>
            <a:fontRef idx="minor"/>
          </p:style>
        </p:sp>
        <p:sp>
          <p:nvSpPr>
            <p:cNvPr id="18" name="CustomShape 15"/>
            <p:cNvSpPr/>
            <p:nvPr/>
          </p:nvSpPr>
          <p:spPr>
            <a:xfrm flipV="1">
              <a:off x="3240000" y="3714480"/>
              <a:ext cx="468000" cy="13752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19" name="CustomShape 16"/>
            <p:cNvSpPr/>
            <p:nvPr/>
          </p:nvSpPr>
          <p:spPr>
            <a:xfrm flipV="1">
              <a:off x="2340000" y="4154760"/>
              <a:ext cx="468000" cy="612000"/>
            </a:xfrm>
            <a:prstGeom prst="rect">
              <a:avLst/>
            </a:prstGeom>
            <a:blipFill>
              <a:blip r:embed="rId2"/>
              <a:tile/>
            </a:blipFill>
            <a:ln w="7200">
              <a:noFill/>
            </a:ln>
          </p:spPr>
          <p:style>
            <a:lnRef idx="0">
              <a:scrgbClr r="0" g="0" b="0"/>
            </a:lnRef>
            <a:fillRef idx="0">
              <a:scrgbClr r="0" g="0" b="0"/>
            </a:fillRef>
            <a:effectRef idx="0">
              <a:scrgbClr r="0" g="0" b="0"/>
            </a:effectRef>
            <a:fontRef idx="minor"/>
          </p:style>
        </p:sp>
        <p:sp>
          <p:nvSpPr>
            <p:cNvPr id="20" name="CustomShape 17"/>
            <p:cNvSpPr/>
            <p:nvPr/>
          </p:nvSpPr>
          <p:spPr>
            <a:xfrm>
              <a:off x="2340000" y="3852000"/>
              <a:ext cx="468000" cy="30276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21" name="CustomShape 18"/>
            <p:cNvSpPr/>
            <p:nvPr/>
          </p:nvSpPr>
          <p:spPr>
            <a:xfrm flipV="1">
              <a:off x="3708000" y="3888360"/>
              <a:ext cx="468000" cy="72000"/>
            </a:xfrm>
            <a:prstGeom prst="rect">
              <a:avLst/>
            </a:prstGeom>
            <a:blipFill>
              <a:blip r:embed="rId2"/>
              <a:tile/>
            </a:blipFill>
            <a:ln w="7200">
              <a:noFill/>
            </a:ln>
          </p:spPr>
          <p:style>
            <a:lnRef idx="0">
              <a:scrgbClr r="0" g="0" b="0"/>
            </a:lnRef>
            <a:fillRef idx="0">
              <a:scrgbClr r="0" g="0" b="0"/>
            </a:fillRef>
            <a:effectRef idx="0">
              <a:scrgbClr r="0" g="0" b="0"/>
            </a:effectRef>
            <a:fontRef idx="minor"/>
          </p:style>
        </p:sp>
        <p:sp>
          <p:nvSpPr>
            <p:cNvPr id="22" name="CustomShape 19"/>
            <p:cNvSpPr/>
            <p:nvPr/>
          </p:nvSpPr>
          <p:spPr>
            <a:xfrm>
              <a:off x="3708000" y="3852000"/>
              <a:ext cx="468000" cy="3636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23" name="CustomShape 20"/>
            <p:cNvSpPr/>
            <p:nvPr/>
          </p:nvSpPr>
          <p:spPr>
            <a:xfrm flipV="1">
              <a:off x="5076000" y="3995280"/>
              <a:ext cx="468000" cy="288720"/>
            </a:xfrm>
            <a:prstGeom prst="rect">
              <a:avLst/>
            </a:prstGeom>
            <a:blipFill>
              <a:blip r:embed="rId2"/>
              <a:tile/>
            </a:blipFill>
            <a:ln w="7200">
              <a:noFill/>
            </a:ln>
          </p:spPr>
          <p:style>
            <a:lnRef idx="0">
              <a:scrgbClr r="0" g="0" b="0"/>
            </a:lnRef>
            <a:fillRef idx="0">
              <a:scrgbClr r="0" g="0" b="0"/>
            </a:fillRef>
            <a:effectRef idx="0">
              <a:scrgbClr r="0" g="0" b="0"/>
            </a:effectRef>
            <a:fontRef idx="minor"/>
          </p:style>
        </p:sp>
        <p:sp>
          <p:nvSpPr>
            <p:cNvPr id="24" name="CustomShape 21"/>
            <p:cNvSpPr/>
            <p:nvPr/>
          </p:nvSpPr>
          <p:spPr>
            <a:xfrm>
              <a:off x="5076000" y="3852000"/>
              <a:ext cx="468000" cy="14328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25" name="CustomShape 22"/>
            <p:cNvSpPr/>
            <p:nvPr/>
          </p:nvSpPr>
          <p:spPr>
            <a:xfrm flipV="1">
              <a:off x="6444000" y="4363920"/>
              <a:ext cx="468000" cy="1036080"/>
            </a:xfrm>
            <a:prstGeom prst="rect">
              <a:avLst/>
            </a:prstGeom>
            <a:blipFill>
              <a:blip r:embed="rId2"/>
              <a:tile/>
            </a:blipFill>
            <a:ln w="7200">
              <a:noFill/>
            </a:ln>
          </p:spPr>
          <p:style>
            <a:lnRef idx="0">
              <a:scrgbClr r="0" g="0" b="0"/>
            </a:lnRef>
            <a:fillRef idx="0">
              <a:scrgbClr r="0" g="0" b="0"/>
            </a:fillRef>
            <a:effectRef idx="0">
              <a:scrgbClr r="0" g="0" b="0"/>
            </a:effectRef>
            <a:fontRef idx="minor"/>
          </p:style>
        </p:sp>
        <p:sp>
          <p:nvSpPr>
            <p:cNvPr id="26" name="CustomShape 23"/>
            <p:cNvSpPr/>
            <p:nvPr/>
          </p:nvSpPr>
          <p:spPr>
            <a:xfrm>
              <a:off x="6444000" y="3852000"/>
              <a:ext cx="468000" cy="51192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27" name="CustomShape 24"/>
            <p:cNvSpPr/>
            <p:nvPr/>
          </p:nvSpPr>
          <p:spPr>
            <a:xfrm flipV="1">
              <a:off x="7849800" y="4006080"/>
              <a:ext cx="468000" cy="312840"/>
            </a:xfrm>
            <a:prstGeom prst="rect">
              <a:avLst/>
            </a:prstGeom>
            <a:blipFill>
              <a:blip r:embed="rId2"/>
              <a:tile/>
            </a:blipFill>
            <a:ln w="7200">
              <a:noFill/>
            </a:ln>
          </p:spPr>
          <p:style>
            <a:lnRef idx="0">
              <a:scrgbClr r="0" g="0" b="0"/>
            </a:lnRef>
            <a:fillRef idx="0">
              <a:scrgbClr r="0" g="0" b="0"/>
            </a:fillRef>
            <a:effectRef idx="0">
              <a:scrgbClr r="0" g="0" b="0"/>
            </a:effectRef>
            <a:fontRef idx="minor"/>
          </p:style>
        </p:sp>
        <p:sp>
          <p:nvSpPr>
            <p:cNvPr id="28" name="CustomShape 25"/>
            <p:cNvSpPr/>
            <p:nvPr/>
          </p:nvSpPr>
          <p:spPr>
            <a:xfrm>
              <a:off x="7849800" y="3852000"/>
              <a:ext cx="468000" cy="15516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29" name="Line 26"/>
            <p:cNvSpPr/>
            <p:nvPr/>
          </p:nvSpPr>
          <p:spPr>
            <a:xfrm>
              <a:off x="1332000" y="3852000"/>
              <a:ext cx="738000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0" name="Line 27"/>
            <p:cNvSpPr/>
            <p:nvPr/>
          </p:nvSpPr>
          <p:spPr>
            <a:xfrm>
              <a:off x="1440000" y="936000"/>
              <a:ext cx="0" cy="486000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31" name="Line 28"/>
            <p:cNvSpPr/>
            <p:nvPr/>
          </p:nvSpPr>
          <p:spPr>
            <a:xfrm>
              <a:off x="1332000" y="2880000"/>
              <a:ext cx="10800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2" name="Line 29"/>
            <p:cNvSpPr/>
            <p:nvPr/>
          </p:nvSpPr>
          <p:spPr>
            <a:xfrm>
              <a:off x="1332000" y="936000"/>
              <a:ext cx="10800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3" name="Line 30"/>
            <p:cNvSpPr/>
            <p:nvPr/>
          </p:nvSpPr>
          <p:spPr>
            <a:xfrm>
              <a:off x="1332000" y="5796000"/>
              <a:ext cx="10800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4" name="Line 31"/>
            <p:cNvSpPr/>
            <p:nvPr/>
          </p:nvSpPr>
          <p:spPr>
            <a:xfrm>
              <a:off x="1332000" y="4824000"/>
              <a:ext cx="10800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5" name="Line 32"/>
            <p:cNvSpPr/>
            <p:nvPr/>
          </p:nvSpPr>
          <p:spPr>
            <a:xfrm>
              <a:off x="1332000" y="1908000"/>
              <a:ext cx="10800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6" name="TextShape 33"/>
            <p:cNvSpPr txBox="1"/>
            <p:nvPr/>
          </p:nvSpPr>
          <p:spPr>
            <a:xfrm>
              <a:off x="1008000" y="828000"/>
              <a:ext cx="360000" cy="238320"/>
            </a:xfrm>
            <a:prstGeom prst="rect">
              <a:avLst/>
            </a:prstGeom>
            <a:noFill/>
            <a:ln>
              <a:noFill/>
            </a:ln>
          </p:spPr>
          <p:txBody>
            <a:bodyPr lIns="90000" tIns="45000" rIns="90000" bIns="45000"/>
            <a:lstStyle/>
            <a:p>
              <a:pPr algn="r"/>
              <a:r>
                <a:rPr lang="en-US" sz="1000" b="0" strike="noStrike" spc="-1" dirty="0" smtClean="0">
                  <a:solidFill>
                    <a:srgbClr val="000000"/>
                  </a:solidFill>
                  <a:uFill>
                    <a:solidFill>
                      <a:srgbClr val="FFFFFF"/>
                    </a:solidFill>
                  </a:uFill>
                  <a:latin typeface="Cambria"/>
                </a:rPr>
                <a:t>15</a:t>
              </a:r>
              <a:endParaRPr lang="en-US" sz="1000" b="0" strike="noStrike" spc="-1" dirty="0">
                <a:solidFill>
                  <a:srgbClr val="000000"/>
                </a:solidFill>
                <a:uFill>
                  <a:solidFill>
                    <a:srgbClr val="FFFFFF"/>
                  </a:solidFill>
                </a:uFill>
                <a:latin typeface="Arial"/>
              </a:endParaRPr>
            </a:p>
          </p:txBody>
        </p:sp>
        <p:sp>
          <p:nvSpPr>
            <p:cNvPr id="37" name="TextShape 34"/>
            <p:cNvSpPr txBox="1"/>
            <p:nvPr/>
          </p:nvSpPr>
          <p:spPr>
            <a:xfrm>
              <a:off x="972000" y="5688000"/>
              <a:ext cx="396000" cy="238320"/>
            </a:xfrm>
            <a:prstGeom prst="rect">
              <a:avLst/>
            </a:prstGeom>
            <a:noFill/>
            <a:ln>
              <a:noFill/>
            </a:ln>
          </p:spPr>
          <p:txBody>
            <a:bodyPr lIns="90000" tIns="45000" rIns="90000" bIns="45000"/>
            <a:lstStyle/>
            <a:p>
              <a:pPr algn="r"/>
              <a:r>
                <a:rPr lang="en-US" sz="1000" b="0" strike="noStrike" spc="-1" dirty="0" smtClean="0">
                  <a:solidFill>
                    <a:srgbClr val="000000"/>
                  </a:solidFill>
                  <a:uFill>
                    <a:solidFill>
                      <a:srgbClr val="FFFFFF"/>
                    </a:solidFill>
                  </a:uFill>
                  <a:latin typeface="Cambria"/>
                </a:rPr>
                <a:t>-10</a:t>
              </a:r>
              <a:endParaRPr lang="en-US" sz="1000" b="0" strike="noStrike" spc="-1" dirty="0">
                <a:solidFill>
                  <a:srgbClr val="000000"/>
                </a:solidFill>
                <a:uFill>
                  <a:solidFill>
                    <a:srgbClr val="FFFFFF"/>
                  </a:solidFill>
                </a:uFill>
                <a:latin typeface="Arial"/>
              </a:endParaRPr>
            </a:p>
          </p:txBody>
        </p:sp>
        <p:sp>
          <p:nvSpPr>
            <p:cNvPr id="38" name="TextShape 35"/>
            <p:cNvSpPr txBox="1"/>
            <p:nvPr/>
          </p:nvSpPr>
          <p:spPr>
            <a:xfrm>
              <a:off x="1008000" y="4716000"/>
              <a:ext cx="360000" cy="238320"/>
            </a:xfrm>
            <a:prstGeom prst="rect">
              <a:avLst/>
            </a:prstGeom>
            <a:noFill/>
            <a:ln>
              <a:noFill/>
            </a:ln>
          </p:spPr>
          <p:txBody>
            <a:bodyPr lIns="90000" tIns="45000" rIns="90000" bIns="45000"/>
            <a:lstStyle/>
            <a:p>
              <a:pPr algn="r"/>
              <a:r>
                <a:rPr lang="en-US" sz="1000" b="0" strike="noStrike" spc="-1" dirty="0" smtClean="0">
                  <a:solidFill>
                    <a:srgbClr val="000000"/>
                  </a:solidFill>
                  <a:uFill>
                    <a:solidFill>
                      <a:srgbClr val="FFFFFF"/>
                    </a:solidFill>
                  </a:uFill>
                  <a:latin typeface="Cambria"/>
                </a:rPr>
                <a:t>-5</a:t>
              </a:r>
              <a:endParaRPr lang="en-US" sz="1000" b="0" strike="noStrike" spc="-1" dirty="0">
                <a:solidFill>
                  <a:srgbClr val="000000"/>
                </a:solidFill>
                <a:uFill>
                  <a:solidFill>
                    <a:srgbClr val="FFFFFF"/>
                  </a:solidFill>
                </a:uFill>
                <a:latin typeface="Arial"/>
              </a:endParaRPr>
            </a:p>
          </p:txBody>
        </p:sp>
        <p:sp>
          <p:nvSpPr>
            <p:cNvPr id="39" name="TextShape 36"/>
            <p:cNvSpPr txBox="1"/>
            <p:nvPr/>
          </p:nvSpPr>
          <p:spPr>
            <a:xfrm>
              <a:off x="1008000" y="3744000"/>
              <a:ext cx="360000" cy="238320"/>
            </a:xfrm>
            <a:prstGeom prst="rect">
              <a:avLst/>
            </a:prstGeom>
            <a:noFill/>
            <a:ln>
              <a:noFill/>
            </a:ln>
          </p:spPr>
          <p:txBody>
            <a:bodyPr lIns="90000" tIns="45000" rIns="90000" bIns="45000"/>
            <a:lstStyle/>
            <a:p>
              <a:pPr algn="r"/>
              <a:r>
                <a:rPr lang="en-US" sz="1000" b="0" strike="noStrike" spc="-1" dirty="0" smtClean="0">
                  <a:solidFill>
                    <a:srgbClr val="000000"/>
                  </a:solidFill>
                  <a:uFill>
                    <a:solidFill>
                      <a:srgbClr val="FFFFFF"/>
                    </a:solidFill>
                  </a:uFill>
                  <a:latin typeface="Cambria"/>
                </a:rPr>
                <a:t>0</a:t>
              </a:r>
              <a:endParaRPr lang="en-US" sz="1000" b="0" strike="noStrike" spc="-1" dirty="0">
                <a:solidFill>
                  <a:srgbClr val="000000"/>
                </a:solidFill>
                <a:uFill>
                  <a:solidFill>
                    <a:srgbClr val="FFFFFF"/>
                  </a:solidFill>
                </a:uFill>
                <a:latin typeface="Arial"/>
              </a:endParaRPr>
            </a:p>
          </p:txBody>
        </p:sp>
        <p:sp>
          <p:nvSpPr>
            <p:cNvPr id="40" name="TextShape 37"/>
            <p:cNvSpPr txBox="1"/>
            <p:nvPr/>
          </p:nvSpPr>
          <p:spPr>
            <a:xfrm>
              <a:off x="1008000" y="2754720"/>
              <a:ext cx="360000" cy="238320"/>
            </a:xfrm>
            <a:prstGeom prst="rect">
              <a:avLst/>
            </a:prstGeom>
            <a:noFill/>
            <a:ln>
              <a:noFill/>
            </a:ln>
          </p:spPr>
          <p:txBody>
            <a:bodyPr lIns="90000" tIns="45000" rIns="90000" bIns="45000"/>
            <a:lstStyle/>
            <a:p>
              <a:pPr algn="r"/>
              <a:r>
                <a:rPr lang="en-US" sz="1000" b="0" strike="noStrike" spc="-1" dirty="0" smtClean="0">
                  <a:solidFill>
                    <a:srgbClr val="000000"/>
                  </a:solidFill>
                  <a:uFill>
                    <a:solidFill>
                      <a:srgbClr val="FFFFFF"/>
                    </a:solidFill>
                  </a:uFill>
                  <a:latin typeface="Cambria"/>
                </a:rPr>
                <a:t>5</a:t>
              </a:r>
              <a:endParaRPr lang="en-US" sz="1000" b="0" strike="noStrike" spc="-1" dirty="0">
                <a:solidFill>
                  <a:srgbClr val="000000"/>
                </a:solidFill>
                <a:uFill>
                  <a:solidFill>
                    <a:srgbClr val="FFFFFF"/>
                  </a:solidFill>
                </a:uFill>
                <a:latin typeface="Arial"/>
              </a:endParaRPr>
            </a:p>
          </p:txBody>
        </p:sp>
        <p:sp>
          <p:nvSpPr>
            <p:cNvPr id="41" name="TextShape 38"/>
            <p:cNvSpPr txBox="1"/>
            <p:nvPr/>
          </p:nvSpPr>
          <p:spPr>
            <a:xfrm>
              <a:off x="1008000" y="1800000"/>
              <a:ext cx="360000" cy="238320"/>
            </a:xfrm>
            <a:prstGeom prst="rect">
              <a:avLst/>
            </a:prstGeom>
            <a:noFill/>
            <a:ln>
              <a:noFill/>
            </a:ln>
          </p:spPr>
          <p:txBody>
            <a:bodyPr lIns="90000" tIns="45000" rIns="90000" bIns="45000"/>
            <a:lstStyle/>
            <a:p>
              <a:pPr algn="r"/>
              <a:r>
                <a:rPr lang="en-US" sz="1000" b="0" strike="noStrike" spc="-1" dirty="0" smtClean="0">
                  <a:solidFill>
                    <a:srgbClr val="000000"/>
                  </a:solidFill>
                  <a:uFill>
                    <a:solidFill>
                      <a:srgbClr val="FFFFFF"/>
                    </a:solidFill>
                  </a:uFill>
                  <a:latin typeface="Cambria"/>
                </a:rPr>
                <a:t>10</a:t>
              </a:r>
              <a:endParaRPr lang="en-US" sz="1000" b="0" strike="noStrike" spc="-1" dirty="0">
                <a:solidFill>
                  <a:srgbClr val="000000"/>
                </a:solidFill>
                <a:uFill>
                  <a:solidFill>
                    <a:srgbClr val="FFFFFF"/>
                  </a:solidFill>
                </a:uFill>
                <a:latin typeface="Arial"/>
              </a:endParaRPr>
            </a:p>
          </p:txBody>
        </p:sp>
        <p:sp>
          <p:nvSpPr>
            <p:cNvPr id="42" name="TextShape 39"/>
            <p:cNvSpPr txBox="1"/>
            <p:nvPr/>
          </p:nvSpPr>
          <p:spPr>
            <a:xfrm>
              <a:off x="3492000" y="949680"/>
              <a:ext cx="720000" cy="238320"/>
            </a:xfrm>
            <a:prstGeom prst="rect">
              <a:avLst/>
            </a:prstGeom>
            <a:noFill/>
            <a:ln>
              <a:noFill/>
            </a:ln>
          </p:spPr>
          <p:txBody>
            <a:bodyPr lIns="90000" tIns="45000" rIns="90000" bIns="45000"/>
            <a:lstStyle/>
            <a:p>
              <a:r>
                <a:rPr lang="en-US" sz="1000" b="0" strike="noStrike" spc="-1" dirty="0" smtClean="0">
                  <a:solidFill>
                    <a:srgbClr val="000000"/>
                  </a:solidFill>
                  <a:uFill>
                    <a:solidFill>
                      <a:srgbClr val="FFFFFF"/>
                    </a:solidFill>
                  </a:uFill>
                  <a:latin typeface="Cambria"/>
                </a:rPr>
                <a:t>Status</a:t>
              </a:r>
              <a:endParaRPr lang="en-US" sz="1000" b="0" strike="noStrike" spc="-1" dirty="0">
                <a:solidFill>
                  <a:srgbClr val="000000"/>
                </a:solidFill>
                <a:uFill>
                  <a:solidFill>
                    <a:srgbClr val="FFFFFF"/>
                  </a:solidFill>
                </a:uFill>
                <a:latin typeface="Arial"/>
              </a:endParaRPr>
            </a:p>
          </p:txBody>
        </p:sp>
        <p:sp>
          <p:nvSpPr>
            <p:cNvPr id="43" name="TextShape 40"/>
            <p:cNvSpPr txBox="1"/>
            <p:nvPr/>
          </p:nvSpPr>
          <p:spPr>
            <a:xfrm>
              <a:off x="4212000" y="949680"/>
              <a:ext cx="720000" cy="238320"/>
            </a:xfrm>
            <a:prstGeom prst="rect">
              <a:avLst/>
            </a:prstGeom>
            <a:noFill/>
            <a:ln>
              <a:noFill/>
            </a:ln>
          </p:spPr>
          <p:txBody>
            <a:bodyPr lIns="90000" tIns="45000" rIns="90000" bIns="45000"/>
            <a:lstStyle/>
            <a:p>
              <a:r>
                <a:rPr lang="en-US" sz="1000" b="0" strike="noStrike" spc="-1" dirty="0" smtClean="0">
                  <a:solidFill>
                    <a:srgbClr val="000000"/>
                  </a:solidFill>
                  <a:uFill>
                    <a:solidFill>
                      <a:srgbClr val="FFFFFF"/>
                    </a:solidFill>
                  </a:uFill>
                  <a:latin typeface="Cambria"/>
                </a:rPr>
                <a:t>Gratitude</a:t>
              </a:r>
              <a:endParaRPr lang="en-US" sz="1000" b="0" strike="noStrike" spc="-1" dirty="0">
                <a:solidFill>
                  <a:srgbClr val="000000"/>
                </a:solidFill>
                <a:uFill>
                  <a:solidFill>
                    <a:srgbClr val="FFFFFF"/>
                  </a:solidFill>
                </a:uFill>
                <a:latin typeface="Arial"/>
              </a:endParaRPr>
            </a:p>
          </p:txBody>
        </p:sp>
        <p:sp>
          <p:nvSpPr>
            <p:cNvPr id="44" name="TextShape 41"/>
            <p:cNvSpPr txBox="1"/>
            <p:nvPr/>
          </p:nvSpPr>
          <p:spPr>
            <a:xfrm>
              <a:off x="5004000" y="949680"/>
              <a:ext cx="792000" cy="238320"/>
            </a:xfrm>
            <a:prstGeom prst="rect">
              <a:avLst/>
            </a:prstGeom>
            <a:noFill/>
            <a:ln>
              <a:noFill/>
            </a:ln>
          </p:spPr>
          <p:txBody>
            <a:bodyPr lIns="90000" tIns="45000" rIns="90000" bIns="45000"/>
            <a:lstStyle/>
            <a:p>
              <a:r>
                <a:rPr lang="en-US" sz="1000" b="0" strike="noStrike" spc="-1" dirty="0" smtClean="0">
                  <a:solidFill>
                    <a:srgbClr val="000000"/>
                  </a:solidFill>
                  <a:uFill>
                    <a:solidFill>
                      <a:srgbClr val="FFFFFF"/>
                    </a:solidFill>
                  </a:uFill>
                  <a:latin typeface="Cambria"/>
                </a:rPr>
                <a:t>Unfairness</a:t>
              </a:r>
              <a:endParaRPr lang="en-US" sz="1000" b="0" strike="noStrike" spc="-1" dirty="0">
                <a:solidFill>
                  <a:srgbClr val="000000"/>
                </a:solidFill>
                <a:uFill>
                  <a:solidFill>
                    <a:srgbClr val="FFFFFF"/>
                  </a:solidFill>
                </a:uFill>
                <a:latin typeface="Arial"/>
              </a:endParaRPr>
            </a:p>
          </p:txBody>
        </p:sp>
        <p:sp>
          <p:nvSpPr>
            <p:cNvPr id="45" name="CustomShape 42"/>
            <p:cNvSpPr/>
            <p:nvPr/>
          </p:nvSpPr>
          <p:spPr>
            <a:xfrm flipV="1">
              <a:off x="3420000" y="1008000"/>
              <a:ext cx="108000" cy="108000"/>
            </a:xfrm>
            <a:prstGeom prst="rect">
              <a:avLst/>
            </a:prstGeom>
            <a:solidFill>
              <a:srgbClr val="999999"/>
            </a:solidFill>
            <a:ln w="7200">
              <a:noFill/>
            </a:ln>
          </p:spPr>
          <p:style>
            <a:lnRef idx="0">
              <a:scrgbClr r="0" g="0" b="0"/>
            </a:lnRef>
            <a:fillRef idx="0">
              <a:scrgbClr r="0" g="0" b="0"/>
            </a:fillRef>
            <a:effectRef idx="0">
              <a:scrgbClr r="0" g="0" b="0"/>
            </a:effectRef>
            <a:fontRef idx="minor"/>
          </p:style>
        </p:sp>
        <p:sp>
          <p:nvSpPr>
            <p:cNvPr id="46" name="CustomShape 43"/>
            <p:cNvSpPr/>
            <p:nvPr/>
          </p:nvSpPr>
          <p:spPr>
            <a:xfrm flipV="1">
              <a:off x="4140000" y="1008000"/>
              <a:ext cx="108000" cy="108000"/>
            </a:xfrm>
            <a:prstGeom prst="rect">
              <a:avLst/>
            </a:prstGeom>
            <a:solidFill>
              <a:srgbClr val="EEEEEE"/>
            </a:solidFill>
            <a:ln w="7200">
              <a:noFill/>
            </a:ln>
          </p:spPr>
          <p:style>
            <a:lnRef idx="0">
              <a:scrgbClr r="0" g="0" b="0"/>
            </a:lnRef>
            <a:fillRef idx="0">
              <a:scrgbClr r="0" g="0" b="0"/>
            </a:fillRef>
            <a:effectRef idx="0">
              <a:scrgbClr r="0" g="0" b="0"/>
            </a:effectRef>
            <a:fontRef idx="minor"/>
          </p:style>
        </p:sp>
        <p:sp>
          <p:nvSpPr>
            <p:cNvPr id="47" name="TextShape 45"/>
            <p:cNvSpPr txBox="1"/>
            <p:nvPr/>
          </p:nvSpPr>
          <p:spPr>
            <a:xfrm rot="16200000">
              <a:off x="1746000" y="1385280"/>
              <a:ext cx="720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Target</a:t>
              </a:r>
              <a:endParaRPr lang="en-US" sz="1100" b="0" strike="noStrike" spc="-1" dirty="0">
                <a:solidFill>
                  <a:srgbClr val="000000"/>
                </a:solidFill>
                <a:uFill>
                  <a:solidFill>
                    <a:srgbClr val="FFFFFF"/>
                  </a:solidFill>
                </a:uFill>
                <a:latin typeface="Arial"/>
              </a:endParaRPr>
            </a:p>
          </p:txBody>
        </p:sp>
        <p:sp>
          <p:nvSpPr>
            <p:cNvPr id="48" name="TextShape 46"/>
            <p:cNvSpPr txBox="1"/>
            <p:nvPr/>
          </p:nvSpPr>
          <p:spPr>
            <a:xfrm rot="16200000">
              <a:off x="1998000" y="3149280"/>
              <a:ext cx="1152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Bystander</a:t>
              </a:r>
              <a:endParaRPr lang="en-US" sz="1100" b="0" strike="noStrike" spc="-1" dirty="0">
                <a:solidFill>
                  <a:srgbClr val="000000"/>
                </a:solidFill>
                <a:uFill>
                  <a:solidFill>
                    <a:srgbClr val="FFFFFF"/>
                  </a:solidFill>
                </a:uFill>
                <a:latin typeface="Arial"/>
              </a:endParaRPr>
            </a:p>
          </p:txBody>
        </p:sp>
        <p:sp>
          <p:nvSpPr>
            <p:cNvPr id="49" name="TextShape 47"/>
            <p:cNvSpPr txBox="1"/>
            <p:nvPr/>
          </p:nvSpPr>
          <p:spPr>
            <a:xfrm rot="16200000">
              <a:off x="2898000" y="2789280"/>
              <a:ext cx="1152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Target</a:t>
              </a:r>
              <a:endParaRPr lang="en-US" sz="1100" b="0" strike="noStrike" spc="-1" dirty="0">
                <a:solidFill>
                  <a:srgbClr val="000000"/>
                </a:solidFill>
                <a:uFill>
                  <a:solidFill>
                    <a:srgbClr val="FFFFFF"/>
                  </a:solidFill>
                </a:uFill>
                <a:latin typeface="Arial"/>
              </a:endParaRPr>
            </a:p>
          </p:txBody>
        </p:sp>
        <p:sp>
          <p:nvSpPr>
            <p:cNvPr id="50" name="TextShape 48"/>
            <p:cNvSpPr txBox="1"/>
            <p:nvPr/>
          </p:nvSpPr>
          <p:spPr>
            <a:xfrm rot="16200000">
              <a:off x="3366000" y="3149280"/>
              <a:ext cx="1152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Bystander</a:t>
              </a:r>
              <a:endParaRPr lang="en-US" sz="1100" b="0" strike="noStrike" spc="-1" dirty="0">
                <a:solidFill>
                  <a:srgbClr val="000000"/>
                </a:solidFill>
                <a:uFill>
                  <a:solidFill>
                    <a:srgbClr val="FFFFFF"/>
                  </a:solidFill>
                </a:uFill>
                <a:latin typeface="Arial"/>
              </a:endParaRPr>
            </a:p>
          </p:txBody>
        </p:sp>
        <p:sp>
          <p:nvSpPr>
            <p:cNvPr id="51" name="TextShape 49"/>
            <p:cNvSpPr txBox="1"/>
            <p:nvPr/>
          </p:nvSpPr>
          <p:spPr>
            <a:xfrm>
              <a:off x="1872000" y="4896000"/>
              <a:ext cx="900000" cy="421200"/>
            </a:xfrm>
            <a:prstGeom prst="rect">
              <a:avLst/>
            </a:prstGeom>
            <a:noFill/>
            <a:ln>
              <a:noFill/>
            </a:ln>
          </p:spPr>
          <p:txBody>
            <a:bodyPr lIns="90000" tIns="45000" rIns="90000" bIns="45000"/>
            <a:lstStyle/>
            <a:p>
              <a:pPr algn="ctr"/>
              <a:r>
                <a:rPr lang="en-US" sz="1100" b="0" strike="noStrike" spc="-1" dirty="0" smtClean="0">
                  <a:solidFill>
                    <a:srgbClr val="000000"/>
                  </a:solidFill>
                  <a:uFill>
                    <a:solidFill>
                      <a:srgbClr val="FFFFFF"/>
                    </a:solidFill>
                  </a:uFill>
                  <a:latin typeface="Cambria"/>
                </a:rPr>
                <a:t>Priority</a:t>
              </a:r>
              <a:r>
                <a:rPr lang="en-US" dirty="0" smtClean="0"/>
                <a:t/>
              </a:r>
              <a:br>
                <a:rPr lang="en-US" dirty="0" smtClean="0"/>
              </a:br>
              <a:r>
                <a:rPr lang="en-US" sz="1100" b="0" strike="noStrike" spc="-1" dirty="0" smtClean="0">
                  <a:solidFill>
                    <a:srgbClr val="000000"/>
                  </a:solidFill>
                  <a:uFill>
                    <a:solidFill>
                      <a:srgbClr val="FFFFFF"/>
                    </a:solidFill>
                  </a:uFill>
                  <a:latin typeface="Cambria"/>
                </a:rPr>
                <a:t>Check-In</a:t>
              </a:r>
              <a:endParaRPr lang="en-US" sz="1100" b="0" strike="noStrike" spc="-1" dirty="0">
                <a:solidFill>
                  <a:srgbClr val="000000"/>
                </a:solidFill>
                <a:uFill>
                  <a:solidFill>
                    <a:srgbClr val="FFFFFF"/>
                  </a:solidFill>
                </a:uFill>
                <a:latin typeface="Arial"/>
              </a:endParaRPr>
            </a:p>
          </p:txBody>
        </p:sp>
        <p:sp>
          <p:nvSpPr>
            <p:cNvPr id="52" name="TextShape 50"/>
            <p:cNvSpPr txBox="1"/>
            <p:nvPr/>
          </p:nvSpPr>
          <p:spPr>
            <a:xfrm>
              <a:off x="3168000" y="4068000"/>
              <a:ext cx="972000" cy="579600"/>
            </a:xfrm>
            <a:prstGeom prst="rect">
              <a:avLst/>
            </a:prstGeom>
            <a:noFill/>
            <a:ln>
              <a:noFill/>
            </a:ln>
          </p:spPr>
          <p:txBody>
            <a:bodyPr lIns="90000" tIns="45000" rIns="90000" bIns="45000"/>
            <a:lstStyle/>
            <a:p>
              <a:pPr algn="ctr"/>
              <a:r>
                <a:rPr lang="en-US" sz="1100" b="0" strike="noStrike" spc="-1" dirty="0" smtClean="0">
                  <a:solidFill>
                    <a:srgbClr val="000000"/>
                  </a:solidFill>
                  <a:uFill>
                    <a:solidFill>
                      <a:srgbClr val="FFFFFF"/>
                    </a:solidFill>
                  </a:uFill>
                  <a:latin typeface="Cambria"/>
                </a:rPr>
                <a:t>Free</a:t>
              </a:r>
              <a:r>
                <a:rPr lang="en-US" dirty="0" smtClean="0"/>
                <a:t/>
              </a:r>
              <a:br>
                <a:rPr lang="en-US" dirty="0" smtClean="0"/>
              </a:br>
              <a:r>
                <a:rPr lang="en-US" sz="1100" b="0" strike="noStrike" spc="-1" dirty="0" smtClean="0">
                  <a:solidFill>
                    <a:srgbClr val="000000"/>
                  </a:solidFill>
                  <a:uFill>
                    <a:solidFill>
                      <a:srgbClr val="FFFFFF"/>
                    </a:solidFill>
                  </a:uFill>
                  <a:latin typeface="Cambria"/>
                </a:rPr>
                <a:t>Checked Bag</a:t>
              </a:r>
              <a:endParaRPr lang="en-US" sz="1100" b="0" strike="noStrike" spc="-1" dirty="0">
                <a:solidFill>
                  <a:srgbClr val="000000"/>
                </a:solidFill>
                <a:uFill>
                  <a:solidFill>
                    <a:srgbClr val="FFFFFF"/>
                  </a:solidFill>
                </a:uFill>
                <a:latin typeface="Arial"/>
              </a:endParaRPr>
            </a:p>
          </p:txBody>
        </p:sp>
        <p:sp>
          <p:nvSpPr>
            <p:cNvPr id="53" name="TextShape 51"/>
            <p:cNvSpPr txBox="1"/>
            <p:nvPr/>
          </p:nvSpPr>
          <p:spPr>
            <a:xfrm>
              <a:off x="4680000" y="4392000"/>
              <a:ext cx="828000" cy="421200"/>
            </a:xfrm>
            <a:prstGeom prst="rect">
              <a:avLst/>
            </a:prstGeom>
            <a:noFill/>
            <a:ln>
              <a:noFill/>
            </a:ln>
          </p:spPr>
          <p:txBody>
            <a:bodyPr lIns="90000" tIns="45000" rIns="90000" bIns="45000"/>
            <a:lstStyle/>
            <a:p>
              <a:pPr algn="ctr"/>
              <a:r>
                <a:rPr lang="en-US" sz="1100" b="0" strike="noStrike" spc="-1" dirty="0" smtClean="0">
                  <a:solidFill>
                    <a:srgbClr val="000000"/>
                  </a:solidFill>
                  <a:uFill>
                    <a:solidFill>
                      <a:srgbClr val="FFFFFF"/>
                    </a:solidFill>
                  </a:uFill>
                  <a:latin typeface="Cambria"/>
                </a:rPr>
                <a:t>Lounge</a:t>
              </a:r>
              <a:r>
                <a:rPr lang="en-US" dirty="0" smtClean="0"/>
                <a:t/>
              </a:r>
              <a:br>
                <a:rPr lang="en-US" dirty="0" smtClean="0"/>
              </a:br>
              <a:r>
                <a:rPr lang="en-US" sz="1100" b="0" strike="noStrike" spc="-1" dirty="0" smtClean="0">
                  <a:solidFill>
                    <a:srgbClr val="000000"/>
                  </a:solidFill>
                  <a:uFill>
                    <a:solidFill>
                      <a:srgbClr val="FFFFFF"/>
                    </a:solidFill>
                  </a:uFill>
                  <a:latin typeface="Cambria"/>
                </a:rPr>
                <a:t>Access</a:t>
              </a:r>
              <a:endParaRPr lang="en-US" sz="1100" b="0" strike="noStrike" spc="-1" dirty="0">
                <a:solidFill>
                  <a:srgbClr val="000000"/>
                </a:solidFill>
                <a:uFill>
                  <a:solidFill>
                    <a:srgbClr val="FFFFFF"/>
                  </a:solidFill>
                </a:uFill>
                <a:latin typeface="Arial"/>
              </a:endParaRPr>
            </a:p>
          </p:txBody>
        </p:sp>
        <p:sp>
          <p:nvSpPr>
            <p:cNvPr id="54" name="TextShape 52"/>
            <p:cNvSpPr txBox="1"/>
            <p:nvPr/>
          </p:nvSpPr>
          <p:spPr>
            <a:xfrm>
              <a:off x="5940000" y="5508000"/>
              <a:ext cx="972000" cy="432000"/>
            </a:xfrm>
            <a:prstGeom prst="rect">
              <a:avLst/>
            </a:prstGeom>
            <a:noFill/>
            <a:ln>
              <a:noFill/>
            </a:ln>
          </p:spPr>
          <p:txBody>
            <a:bodyPr lIns="90000" tIns="45000" rIns="90000" bIns="45000"/>
            <a:lstStyle/>
            <a:p>
              <a:pPr algn="ctr"/>
              <a:r>
                <a:rPr lang="en-US" sz="1100" b="0" strike="noStrike" spc="-1" dirty="0" smtClean="0">
                  <a:solidFill>
                    <a:srgbClr val="000000"/>
                  </a:solidFill>
                  <a:uFill>
                    <a:solidFill>
                      <a:srgbClr val="FFFFFF"/>
                    </a:solidFill>
                  </a:uFill>
                  <a:latin typeface="Cambria"/>
                </a:rPr>
                <a:t>Priority</a:t>
              </a:r>
              <a:r>
                <a:rPr lang="en-US" dirty="0" smtClean="0"/>
                <a:t/>
              </a:r>
              <a:br>
                <a:rPr lang="en-US" dirty="0" smtClean="0"/>
              </a:br>
              <a:r>
                <a:rPr lang="en-US" sz="1100" b="0" strike="noStrike" spc="-1" dirty="0" smtClean="0">
                  <a:solidFill>
                    <a:srgbClr val="000000"/>
                  </a:solidFill>
                  <a:uFill>
                    <a:solidFill>
                      <a:srgbClr val="FFFFFF"/>
                    </a:solidFill>
                  </a:uFill>
                  <a:latin typeface="Cambria"/>
                </a:rPr>
                <a:t>Boarding</a:t>
              </a:r>
              <a:endParaRPr lang="en-US" sz="1100" b="0" strike="noStrike" spc="-1" dirty="0">
                <a:solidFill>
                  <a:srgbClr val="000000"/>
                </a:solidFill>
                <a:uFill>
                  <a:solidFill>
                    <a:srgbClr val="FFFFFF"/>
                  </a:solidFill>
                </a:uFill>
                <a:latin typeface="Arial"/>
              </a:endParaRPr>
            </a:p>
          </p:txBody>
        </p:sp>
        <p:sp>
          <p:nvSpPr>
            <p:cNvPr id="55" name="TextShape 53"/>
            <p:cNvSpPr txBox="1"/>
            <p:nvPr/>
          </p:nvSpPr>
          <p:spPr>
            <a:xfrm>
              <a:off x="7416000" y="4428000"/>
              <a:ext cx="864000" cy="576000"/>
            </a:xfrm>
            <a:prstGeom prst="rect">
              <a:avLst/>
            </a:prstGeom>
            <a:noFill/>
            <a:ln>
              <a:noFill/>
            </a:ln>
          </p:spPr>
          <p:txBody>
            <a:bodyPr lIns="90000" tIns="45000" rIns="90000" bIns="45000"/>
            <a:lstStyle/>
            <a:p>
              <a:pPr algn="ctr"/>
              <a:r>
                <a:rPr lang="en-US" sz="1100" b="0" strike="noStrike" spc="-1" dirty="0" smtClean="0">
                  <a:solidFill>
                    <a:srgbClr val="000000"/>
                  </a:solidFill>
                  <a:uFill>
                    <a:solidFill>
                      <a:srgbClr val="FFFFFF"/>
                    </a:solidFill>
                  </a:uFill>
                  <a:latin typeface="Cambria"/>
                </a:rPr>
                <a:t>Free</a:t>
              </a:r>
              <a:r>
                <a:rPr lang="en-US" dirty="0" smtClean="0"/>
                <a:t/>
              </a:r>
              <a:br>
                <a:rPr lang="en-US" dirty="0" smtClean="0"/>
              </a:br>
              <a:r>
                <a:rPr lang="en-US" sz="1100" b="0" strike="noStrike" spc="-1" dirty="0" smtClean="0">
                  <a:solidFill>
                    <a:srgbClr val="000000"/>
                  </a:solidFill>
                  <a:uFill>
                    <a:solidFill>
                      <a:srgbClr val="FFFFFF"/>
                    </a:solidFill>
                  </a:uFill>
                  <a:latin typeface="Cambria"/>
                </a:rPr>
                <a:t>Services</a:t>
              </a:r>
              <a:endParaRPr lang="en-US" sz="1100" b="0" strike="noStrike" spc="-1" dirty="0">
                <a:solidFill>
                  <a:srgbClr val="000000"/>
                </a:solidFill>
                <a:uFill>
                  <a:solidFill>
                    <a:srgbClr val="FFFFFF"/>
                  </a:solidFill>
                </a:uFill>
                <a:latin typeface="Arial"/>
              </a:endParaRPr>
            </a:p>
          </p:txBody>
        </p:sp>
        <p:sp>
          <p:nvSpPr>
            <p:cNvPr id="56" name="TextShape 54"/>
            <p:cNvSpPr txBox="1"/>
            <p:nvPr/>
          </p:nvSpPr>
          <p:spPr>
            <a:xfrm>
              <a:off x="1368000" y="5852053"/>
              <a:ext cx="7344000" cy="360000"/>
            </a:xfrm>
            <a:prstGeom prst="rect">
              <a:avLst/>
            </a:prstGeom>
            <a:noFill/>
            <a:ln>
              <a:noFill/>
            </a:ln>
          </p:spPr>
          <p:txBody>
            <a:bodyPr lIns="90000" tIns="45000" rIns="90000" bIns="45000"/>
            <a:lstStyle/>
            <a:p>
              <a:pPr algn="ctr"/>
              <a:r>
                <a:rPr lang="en-US" sz="1400" b="1" strike="noStrike" spc="-1" dirty="0" smtClean="0">
                  <a:solidFill>
                    <a:srgbClr val="000000"/>
                  </a:solidFill>
                  <a:uFill>
                    <a:solidFill>
                      <a:srgbClr val="FFFFFF"/>
                    </a:solidFill>
                  </a:uFill>
                  <a:latin typeface="Cambria"/>
                </a:rPr>
                <a:t>Loyalty Program Rewards</a:t>
              </a:r>
              <a:endParaRPr lang="en-US" sz="1400" b="0" strike="noStrike" spc="-1" dirty="0">
                <a:solidFill>
                  <a:srgbClr val="000000"/>
                </a:solidFill>
                <a:uFill>
                  <a:solidFill>
                    <a:srgbClr val="FFFFFF"/>
                  </a:solidFill>
                </a:uFill>
                <a:latin typeface="Arial"/>
              </a:endParaRPr>
            </a:p>
          </p:txBody>
        </p:sp>
        <p:sp>
          <p:nvSpPr>
            <p:cNvPr id="57" name="TextShape 55"/>
            <p:cNvSpPr txBox="1"/>
            <p:nvPr/>
          </p:nvSpPr>
          <p:spPr>
            <a:xfrm rot="16200000">
              <a:off x="4500000" y="1871280"/>
              <a:ext cx="684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Target</a:t>
              </a:r>
              <a:endParaRPr lang="en-US" sz="1100" b="0" strike="noStrike" spc="-1" dirty="0">
                <a:solidFill>
                  <a:srgbClr val="000000"/>
                </a:solidFill>
                <a:uFill>
                  <a:solidFill>
                    <a:srgbClr val="FFFFFF"/>
                  </a:solidFill>
                </a:uFill>
                <a:latin typeface="Arial"/>
              </a:endParaRPr>
            </a:p>
          </p:txBody>
        </p:sp>
        <p:sp>
          <p:nvSpPr>
            <p:cNvPr id="58" name="TextShape 56"/>
            <p:cNvSpPr txBox="1"/>
            <p:nvPr/>
          </p:nvSpPr>
          <p:spPr>
            <a:xfrm rot="16200000">
              <a:off x="4734000" y="3113280"/>
              <a:ext cx="1152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Bystander</a:t>
              </a:r>
              <a:endParaRPr lang="en-US" sz="1100" b="0" strike="noStrike" spc="-1" dirty="0">
                <a:solidFill>
                  <a:srgbClr val="000000"/>
                </a:solidFill>
                <a:uFill>
                  <a:solidFill>
                    <a:srgbClr val="FFFFFF"/>
                  </a:solidFill>
                </a:uFill>
                <a:latin typeface="Arial"/>
              </a:endParaRPr>
            </a:p>
          </p:txBody>
        </p:sp>
        <p:sp>
          <p:nvSpPr>
            <p:cNvPr id="59" name="TextShape 57"/>
            <p:cNvSpPr txBox="1"/>
            <p:nvPr/>
          </p:nvSpPr>
          <p:spPr>
            <a:xfrm rot="16200000">
              <a:off x="6102000" y="3148200"/>
              <a:ext cx="1152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Bystander</a:t>
              </a:r>
              <a:endParaRPr lang="en-US" sz="1100" b="0" strike="noStrike" spc="-1" dirty="0">
                <a:solidFill>
                  <a:srgbClr val="000000"/>
                </a:solidFill>
                <a:uFill>
                  <a:solidFill>
                    <a:srgbClr val="FFFFFF"/>
                  </a:solidFill>
                </a:uFill>
                <a:latin typeface="Arial"/>
              </a:endParaRPr>
            </a:p>
          </p:txBody>
        </p:sp>
        <p:sp>
          <p:nvSpPr>
            <p:cNvPr id="60" name="TextShape 58"/>
            <p:cNvSpPr txBox="1"/>
            <p:nvPr/>
          </p:nvSpPr>
          <p:spPr>
            <a:xfrm rot="16200000">
              <a:off x="7507800" y="3121920"/>
              <a:ext cx="1152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Bystander</a:t>
              </a:r>
              <a:endParaRPr lang="en-US" sz="1100" b="0" strike="noStrike" spc="-1" dirty="0">
                <a:solidFill>
                  <a:srgbClr val="000000"/>
                </a:solidFill>
                <a:uFill>
                  <a:solidFill>
                    <a:srgbClr val="FFFFFF"/>
                  </a:solidFill>
                </a:uFill>
                <a:latin typeface="Arial"/>
              </a:endParaRPr>
            </a:p>
          </p:txBody>
        </p:sp>
        <p:sp>
          <p:nvSpPr>
            <p:cNvPr id="61" name="TextShape 59"/>
            <p:cNvSpPr txBox="1"/>
            <p:nvPr/>
          </p:nvSpPr>
          <p:spPr>
            <a:xfrm rot="16200000">
              <a:off x="5868000" y="3167280"/>
              <a:ext cx="684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Target</a:t>
              </a:r>
              <a:endParaRPr lang="en-US" sz="1100" b="0" strike="noStrike" spc="-1" dirty="0">
                <a:solidFill>
                  <a:srgbClr val="000000"/>
                </a:solidFill>
                <a:uFill>
                  <a:solidFill>
                    <a:srgbClr val="FFFFFF"/>
                  </a:solidFill>
                </a:uFill>
                <a:latin typeface="Arial"/>
              </a:endParaRPr>
            </a:p>
          </p:txBody>
        </p:sp>
        <p:sp>
          <p:nvSpPr>
            <p:cNvPr id="62" name="TextShape 60"/>
            <p:cNvSpPr txBox="1"/>
            <p:nvPr/>
          </p:nvSpPr>
          <p:spPr>
            <a:xfrm rot="16200000">
              <a:off x="7272000" y="1007280"/>
              <a:ext cx="684000" cy="253440"/>
            </a:xfrm>
            <a:prstGeom prst="rect">
              <a:avLst/>
            </a:prstGeom>
            <a:noFill/>
            <a:ln>
              <a:noFill/>
            </a:ln>
          </p:spPr>
          <p:txBody>
            <a:bodyPr lIns="90000" tIns="45000" rIns="90000" bIns="45000"/>
            <a:lstStyle/>
            <a:p>
              <a:r>
                <a:rPr lang="en-US" sz="1100" b="0" strike="noStrike" spc="-1" dirty="0" smtClean="0">
                  <a:solidFill>
                    <a:srgbClr val="000000"/>
                  </a:solidFill>
                  <a:uFill>
                    <a:solidFill>
                      <a:srgbClr val="FFFFFF"/>
                    </a:solidFill>
                  </a:uFill>
                  <a:latin typeface="Cambria"/>
                </a:rPr>
                <a:t>Target</a:t>
              </a:r>
              <a:endParaRPr lang="en-US" sz="1100" b="0" strike="noStrike" spc="-1" dirty="0">
                <a:solidFill>
                  <a:srgbClr val="000000"/>
                </a:solidFill>
                <a:uFill>
                  <a:solidFill>
                    <a:srgbClr val="FFFFFF"/>
                  </a:solidFill>
                </a:uFill>
                <a:latin typeface="Arial"/>
              </a:endParaRPr>
            </a:p>
          </p:txBody>
        </p:sp>
        <p:sp>
          <p:nvSpPr>
            <p:cNvPr id="63" name="CustomShape 16"/>
            <p:cNvSpPr/>
            <p:nvPr/>
          </p:nvSpPr>
          <p:spPr>
            <a:xfrm flipV="1">
              <a:off x="4932000" y="1008000"/>
              <a:ext cx="108000" cy="108000"/>
            </a:xfrm>
            <a:prstGeom prst="rect">
              <a:avLst/>
            </a:prstGeom>
            <a:blipFill>
              <a:blip r:embed="rId2"/>
              <a:tile/>
            </a:blipFill>
            <a:ln w="7200">
              <a:noFill/>
            </a:ln>
          </p:spPr>
          <p:style>
            <a:lnRef idx="0">
              <a:scrgbClr r="0" g="0" b="0"/>
            </a:lnRef>
            <a:fillRef idx="0">
              <a:scrgbClr r="0" g="0" b="0"/>
            </a:fillRef>
            <a:effectRef idx="0">
              <a:scrgbClr r="0" g="0" b="0"/>
            </a:effectRef>
            <a:fontRef idx="minor"/>
          </p:style>
        </p:sp>
      </p:grpSp>
      <p:sp>
        <p:nvSpPr>
          <p:cNvPr id="64" name="CustomShape 4"/>
          <p:cNvSpPr/>
          <p:nvPr/>
        </p:nvSpPr>
        <p:spPr>
          <a:xfrm>
            <a:off x="360000" y="6192000"/>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t>
            </a:r>
            <a:r>
              <a:rPr lang="en-US" sz="1000" b="0" strike="noStrike" spc="-1" dirty="0" smtClean="0">
                <a:solidFill>
                  <a:srgbClr val="000000"/>
                </a:solidFill>
                <a:uFill>
                  <a:solidFill>
                    <a:srgbClr val="FFFFFF"/>
                  </a:solidFill>
                </a:uFill>
                <a:latin typeface="Cambria"/>
                <a:ea typeface="Times New Roman"/>
              </a:rPr>
              <a:t>Steinhoff and Palmatier (2016, p. 102).</a:t>
            </a:r>
            <a:endParaRPr lang="en-US" sz="1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31480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61</a:t>
            </a:fld>
            <a:endParaRPr lang="de-DE" dirty="0"/>
          </a:p>
        </p:txBody>
      </p:sp>
      <p:sp>
        <p:nvSpPr>
          <p:cNvPr id="5" name="Inhaltsplatzhalter 4"/>
          <p:cNvSpPr>
            <a:spLocks noGrp="1"/>
          </p:cNvSpPr>
          <p:nvPr>
            <p:ph sz="quarter" idx="13"/>
          </p:nvPr>
        </p:nvSpPr>
        <p:spPr/>
        <p:txBody>
          <a:bodyPr>
            <a:normAutofit/>
          </a:bodyPr>
          <a:lstStyle/>
          <a:p>
            <a:r>
              <a:rPr lang="en-US" dirty="0" smtClean="0"/>
              <a:t>Companies today have a wealth of data available to help them tailor their offerings to reflect customers’ demographics, purchase histories, or browsing histories</a:t>
            </a:r>
          </a:p>
          <a:p>
            <a:r>
              <a:rPr lang="en-US" dirty="0" smtClean="0"/>
              <a:t>Firms spend vast amounts ($36 billion annually) to gather more of these big data, as companies using big data analytics should increase their productivity and profits by 5%–6% compared with competitors without such capabilities</a:t>
            </a:r>
          </a:p>
          <a:p>
            <a:r>
              <a:rPr lang="en-US" dirty="0" smtClean="0"/>
              <a:t>But in addition to supporting customized offers, big data enhance </a:t>
            </a:r>
            <a:r>
              <a:rPr lang="en-US" b="1" dirty="0" smtClean="0"/>
              <a:t>privacy concerns </a:t>
            </a:r>
            <a:r>
              <a:rPr lang="en-US" sz="1200" dirty="0" smtClean="0"/>
              <a:t>(Martin and Murphy 2017)</a:t>
            </a:r>
            <a:r>
              <a:rPr lang="en-US" dirty="0" smtClean="0"/>
              <a:t>, with notable effects for both firms and customers </a:t>
            </a:r>
            <a:r>
              <a:rPr lang="en-US" sz="1200" dirty="0" smtClean="0"/>
              <a:t>(Martin, Borah, and Palmatier 2017)</a:t>
            </a:r>
            <a:r>
              <a:rPr lang="en-US" dirty="0" smtClean="0"/>
              <a:t>:</a:t>
            </a:r>
          </a:p>
          <a:p>
            <a:pPr lvl="1"/>
            <a:r>
              <a:rPr lang="en-US" dirty="0" smtClean="0"/>
              <a:t>A firm incurring a data breach suffers an average drop in stock performance of -.27%, equivalent to a loss of $130 million in shareholder value on the day of the breach</a:t>
            </a:r>
          </a:p>
          <a:p>
            <a:pPr lvl="1"/>
            <a:r>
              <a:rPr lang="en-US" dirty="0" smtClean="0"/>
              <a:t>Even competitor value erodes by -17% or about $82 million in shareholder value</a:t>
            </a:r>
          </a:p>
          <a:p>
            <a:pPr lvl="1"/>
            <a:r>
              <a:rPr lang="en-US" dirty="0" smtClean="0"/>
              <a:t>Data breaches and privacy failures increase customers’ awareness of the risk and decrease their willingness to share information about themselves</a:t>
            </a:r>
          </a:p>
          <a:p>
            <a:pPr lvl="1"/>
            <a:r>
              <a:rPr lang="en-US" dirty="0" smtClean="0"/>
              <a:t>Consumers express a sense of vulnerability any time their data are collected</a:t>
            </a:r>
          </a:p>
          <a:p>
            <a:r>
              <a:rPr lang="en-US" b="1" dirty="0" smtClean="0"/>
              <a:t>Transparency</a:t>
            </a:r>
            <a:r>
              <a:rPr lang="en-US" dirty="0" smtClean="0"/>
              <a:t> and </a:t>
            </a:r>
            <a:r>
              <a:rPr lang="en-US" b="1" dirty="0" smtClean="0"/>
              <a:t>control</a:t>
            </a:r>
            <a:r>
              <a:rPr lang="en-US" dirty="0" smtClean="0"/>
              <a:t> in their privacy policies help firms reduce customers’ sense of vulnerability</a:t>
            </a:r>
            <a:endParaRPr lang="en-US" dirty="0"/>
          </a:p>
        </p:txBody>
      </p:sp>
      <p:sp>
        <p:nvSpPr>
          <p:cNvPr id="4" name="Titel 3"/>
          <p:cNvSpPr>
            <a:spLocks noGrp="1"/>
          </p:cNvSpPr>
          <p:nvPr>
            <p:ph type="title"/>
          </p:nvPr>
        </p:nvSpPr>
        <p:spPr/>
        <p:txBody>
          <a:bodyPr/>
          <a:lstStyle/>
          <a:p>
            <a:r>
              <a:rPr lang="en-US" dirty="0" smtClean="0"/>
              <a:t>Relationship Marketing Strategies for Maintaining Relationships: Protecting Data Privacy</a:t>
            </a:r>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00" y="5870800"/>
            <a:ext cx="1440000" cy="339200"/>
          </a:xfrm>
          <a:prstGeom prst="rect">
            <a:avLst/>
          </a:prstGeom>
        </p:spPr>
      </p:pic>
    </p:spTree>
    <p:extLst>
      <p:ext uri="{BB962C8B-B14F-4D97-AF65-F5344CB8AC3E}">
        <p14:creationId xmlns:p14="http://schemas.microsoft.com/office/powerpoint/2010/main" val="2057401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62</a:t>
            </a:fld>
            <a:endParaRPr lang="de-DE"/>
          </a:p>
        </p:txBody>
      </p:sp>
      <p:sp>
        <p:nvSpPr>
          <p:cNvPr id="4" name="Inhaltsplatzhalter 3"/>
          <p:cNvSpPr>
            <a:spLocks noGrp="1"/>
          </p:cNvSpPr>
          <p:nvPr>
            <p:ph sz="quarter" idx="13"/>
          </p:nvPr>
        </p:nvSpPr>
        <p:spPr>
          <a:xfrm>
            <a:off x="359999" y="1152000"/>
            <a:ext cx="8424000" cy="5058000"/>
          </a:xfrm>
        </p:spPr>
        <p:txBody>
          <a:bodyPr>
            <a:normAutofit/>
          </a:bodyPr>
          <a:lstStyle/>
          <a:p>
            <a:r>
              <a:rPr lang="en-US" dirty="0" smtClean="0"/>
              <a:t>Firms with </a:t>
            </a:r>
            <a:r>
              <a:rPr lang="en-US" b="1" dirty="0" smtClean="0"/>
              <a:t>customer-centric structures </a:t>
            </a:r>
            <a:r>
              <a:rPr lang="en-US" dirty="0" smtClean="0"/>
              <a:t>appear to                                     outperform internally oriented peers </a:t>
            </a:r>
            <a:r>
              <a:rPr lang="en-US" sz="1200" dirty="0" smtClean="0"/>
              <a:t>(Kumar, </a:t>
            </a:r>
            <a:r>
              <a:rPr lang="en-US" sz="1200" dirty="0" err="1" smtClean="0"/>
              <a:t>Venkatesan</a:t>
            </a:r>
            <a:r>
              <a:rPr lang="en-US" sz="1200" dirty="0" smtClean="0"/>
              <a:t>, and                                                                  </a:t>
            </a:r>
            <a:r>
              <a:rPr lang="en-US" sz="1200" dirty="0" err="1" smtClean="0"/>
              <a:t>Reinartz</a:t>
            </a:r>
            <a:r>
              <a:rPr lang="en-US" sz="1200" dirty="0" smtClean="0"/>
              <a:t> 2008; Shah et al. 2006)</a:t>
            </a:r>
            <a:r>
              <a:rPr lang="en-US" dirty="0" smtClean="0"/>
              <a:t>; however, many firms also struggle</a:t>
            </a:r>
          </a:p>
          <a:p>
            <a:r>
              <a:rPr lang="en-US" dirty="0" smtClean="0"/>
              <a:t>An analysis of </a:t>
            </a:r>
            <a:r>
              <a:rPr lang="en-US" i="1" dirty="0" smtClean="0"/>
              <a:t>Fortune </a:t>
            </a:r>
            <a:r>
              <a:rPr lang="en-US" dirty="0" smtClean="0"/>
              <a:t>500 firms suggests customer                                         centricity to be a doubled-edged sword:</a:t>
            </a:r>
          </a:p>
          <a:p>
            <a:pPr lvl="1"/>
            <a:r>
              <a:rPr lang="en-US" dirty="0" smtClean="0"/>
              <a:t>Customer centricity helps firm divisions focus on                                                                  specific customer segments</a:t>
            </a:r>
          </a:p>
          <a:p>
            <a:pPr lvl="1"/>
            <a:r>
              <a:rPr lang="en-US" dirty="0" smtClean="0"/>
              <a:t>Customer centricity also introduces complexity and                                                  coordination costs</a:t>
            </a:r>
          </a:p>
          <a:p>
            <a:r>
              <a:rPr lang="en-US" dirty="0" smtClean="0"/>
              <a:t>Switching to customer-centric structures is not always profitable </a:t>
            </a:r>
            <a:r>
              <a:rPr lang="en-US" sz="1200" dirty="0" smtClean="0"/>
              <a:t>(Lee et al. 2015)</a:t>
            </a:r>
            <a:r>
              <a:rPr lang="en-US" dirty="0" smtClean="0"/>
              <a:t>:</a:t>
            </a:r>
          </a:p>
          <a:p>
            <a:pPr lvl="1"/>
            <a:r>
              <a:rPr lang="en-US" dirty="0" smtClean="0"/>
              <a:t>If a customer-centric firm competes in a market with many other customer-centric firms, its performance is 11% lower than that of firms with product-centric structures</a:t>
            </a:r>
          </a:p>
          <a:p>
            <a:pPr lvl="1"/>
            <a:r>
              <a:rPr lang="en-US" dirty="0" smtClean="0"/>
              <a:t>When competitive intensity increases, it also impedes the performance of customer-centric firms, relative to product-centric firms, by approximately 69%</a:t>
            </a:r>
          </a:p>
          <a:p>
            <a:pPr lvl="1"/>
            <a:r>
              <a:rPr lang="en-US" dirty="0" smtClean="0"/>
              <a:t>Customer centricity is less effective in low-profitability industries, such that customer-centric firms achieve 20% poorer performance than product-centric firms</a:t>
            </a:r>
            <a:endParaRPr lang="en-US" dirty="0"/>
          </a:p>
        </p:txBody>
      </p:sp>
      <p:sp>
        <p:nvSpPr>
          <p:cNvPr id="5" name="Titel 4"/>
          <p:cNvSpPr>
            <a:spLocks noGrp="1"/>
          </p:cNvSpPr>
          <p:nvPr>
            <p:ph type="title"/>
          </p:nvPr>
        </p:nvSpPr>
        <p:spPr/>
        <p:txBody>
          <a:bodyPr>
            <a:normAutofit/>
          </a:bodyPr>
          <a:lstStyle/>
          <a:p>
            <a:r>
              <a:rPr lang="en-US" dirty="0" smtClean="0"/>
              <a:t>Institutionalized Relationship Marketing Programs:</a:t>
            </a:r>
            <a:br>
              <a:rPr lang="en-US" dirty="0" smtClean="0"/>
            </a:br>
            <a:r>
              <a:rPr lang="en-US" dirty="0" smtClean="0"/>
              <a:t>Installing Customer-Centric Structures</a:t>
            </a:r>
            <a:endParaRPr lang="en-US" dirty="0"/>
          </a:p>
        </p:txBody>
      </p:sp>
      <p:pic>
        <p:nvPicPr>
          <p:cNvPr id="96" name="Grafik 95"/>
          <p:cNvPicPr>
            <a:picLocks noChangeAspect="1"/>
          </p:cNvPicPr>
          <p:nvPr/>
        </p:nvPicPr>
        <p:blipFill>
          <a:blip r:embed="rId2"/>
          <a:stretch>
            <a:fillRect/>
          </a:stretch>
        </p:blipFill>
        <p:spPr>
          <a:xfrm>
            <a:off x="6614780" y="959805"/>
            <a:ext cx="2423274" cy="2809762"/>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6054" y="5637728"/>
            <a:ext cx="1692000" cy="764467"/>
          </a:xfrm>
          <a:prstGeom prst="rect">
            <a:avLst/>
          </a:prstGeom>
        </p:spPr>
      </p:pic>
    </p:spTree>
    <p:extLst>
      <p:ext uri="{BB962C8B-B14F-4D97-AF65-F5344CB8AC3E}">
        <p14:creationId xmlns:p14="http://schemas.microsoft.com/office/powerpoint/2010/main" val="26574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63</a:t>
            </a:fld>
            <a:endParaRPr lang="de-DE"/>
          </a:p>
        </p:txBody>
      </p:sp>
      <p:sp>
        <p:nvSpPr>
          <p:cNvPr id="4" name="Inhaltsplatzhalter 3"/>
          <p:cNvSpPr>
            <a:spLocks noGrp="1"/>
          </p:cNvSpPr>
          <p:nvPr>
            <p:ph sz="quarter" idx="13"/>
          </p:nvPr>
        </p:nvSpPr>
        <p:spPr/>
        <p:txBody>
          <a:bodyPr/>
          <a:lstStyle/>
          <a:p>
            <a:r>
              <a:rPr lang="en-US" dirty="0" smtClean="0"/>
              <a:t>Loyalty programs are </a:t>
            </a:r>
            <a:r>
              <a:rPr lang="en-US" b="1" dirty="0" smtClean="0"/>
              <a:t>ubiquitous relationship marketing instruments</a:t>
            </a:r>
            <a:r>
              <a:rPr lang="en-US" dirty="0" smtClean="0"/>
              <a:t> across diverse industries (e.g., retailing, travel and hospitality, and financial services) </a:t>
            </a:r>
            <a:r>
              <a:rPr lang="en-US" sz="1200" dirty="0" smtClean="0"/>
              <a:t>(</a:t>
            </a:r>
            <a:r>
              <a:rPr lang="en-US" sz="1200" dirty="0" err="1" smtClean="0"/>
              <a:t>Fruend</a:t>
            </a:r>
            <a:r>
              <a:rPr lang="en-US" sz="1200" dirty="0" smtClean="0"/>
              <a:t> 2017; Gordon and </a:t>
            </a:r>
            <a:r>
              <a:rPr lang="en-US" sz="1200" dirty="0" err="1" smtClean="0"/>
              <a:t>Hlavinka</a:t>
            </a:r>
            <a:r>
              <a:rPr lang="en-US" sz="1200" dirty="0" smtClean="0"/>
              <a:t> 2011)</a:t>
            </a:r>
            <a:r>
              <a:rPr lang="en-US" dirty="0" smtClean="0"/>
              <a:t>:</a:t>
            </a:r>
          </a:p>
          <a:p>
            <a:pPr lvl="1"/>
            <a:r>
              <a:rPr lang="en-US" dirty="0" smtClean="0"/>
              <a:t>3.8 billion loyalty program memberships in the United States</a:t>
            </a:r>
          </a:p>
          <a:p>
            <a:pPr lvl="1"/>
            <a:r>
              <a:rPr lang="en-US" dirty="0" smtClean="0"/>
              <a:t>The average household subscribes to more than 30 different programs</a:t>
            </a:r>
          </a:p>
          <a:p>
            <a:pPr lvl="1"/>
            <a:r>
              <a:rPr lang="en-US" dirty="0" smtClean="0"/>
              <a:t>Companies spend $48 billion annually to manage loyalty programs</a:t>
            </a:r>
          </a:p>
          <a:p>
            <a:r>
              <a:rPr lang="en-US" b="1" dirty="0" smtClean="0"/>
              <a:t>Loyalty programs e</a:t>
            </a:r>
            <a:r>
              <a:rPr lang="en-US" dirty="0" smtClean="0"/>
              <a:t>ncompass any institutionalized incentive system that attempts to enhance customers’ attitudes and behaviors over time (e.g., bonus points, gifts, tiered service levels, and dedicated support contacts) </a:t>
            </a:r>
            <a:r>
              <a:rPr lang="en-US" sz="1200" dirty="0" smtClean="0"/>
              <a:t>(Henderson, Beck, and Palmatier 2011)</a:t>
            </a:r>
          </a:p>
          <a:p>
            <a:r>
              <a:rPr lang="en-US" b="1" dirty="0" smtClean="0"/>
              <a:t>Three building blocks</a:t>
            </a:r>
            <a:r>
              <a:rPr lang="en-US" dirty="0" smtClean="0"/>
              <a:t> of loyalty programs:</a:t>
            </a:r>
          </a:p>
          <a:p>
            <a:pPr lvl="1"/>
            <a:r>
              <a:rPr lang="en-US" dirty="0" smtClean="0"/>
              <a:t>Psychological elements</a:t>
            </a:r>
          </a:p>
          <a:p>
            <a:pPr lvl="1"/>
            <a:r>
              <a:rPr lang="en-US" dirty="0" smtClean="0"/>
              <a:t>Strategic elements</a:t>
            </a:r>
          </a:p>
          <a:p>
            <a:pPr lvl="1"/>
            <a:r>
              <a:rPr lang="en-US" dirty="0" smtClean="0"/>
              <a:t>Operational elements</a:t>
            </a:r>
            <a:endParaRPr lang="en-US" dirty="0"/>
          </a:p>
        </p:txBody>
      </p:sp>
      <p:sp>
        <p:nvSpPr>
          <p:cNvPr id="5" name="Titel 4"/>
          <p:cNvSpPr>
            <a:spLocks noGrp="1"/>
          </p:cNvSpPr>
          <p:nvPr>
            <p:ph type="title"/>
          </p:nvPr>
        </p:nvSpPr>
        <p:spPr/>
        <p:txBody>
          <a:bodyPr/>
          <a:lstStyle/>
          <a:p>
            <a:r>
              <a:rPr lang="en-US" dirty="0" smtClean="0"/>
              <a:t>Institutionalized Relationship Marketing Programs:</a:t>
            </a:r>
            <a:br>
              <a:rPr lang="en-US" dirty="0" smtClean="0"/>
            </a:br>
            <a:r>
              <a:rPr lang="en-US" dirty="0" smtClean="0"/>
              <a:t>Implementing Loyalty Programs</a:t>
            </a:r>
            <a:endParaRPr lang="en-US"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04000" y="5208394"/>
            <a:ext cx="1080000" cy="1001606"/>
          </a:xfrm>
          <a:prstGeom prst="rect">
            <a:avLst/>
          </a:prstGeom>
        </p:spPr>
      </p:pic>
    </p:spTree>
    <p:extLst>
      <p:ext uri="{BB962C8B-B14F-4D97-AF65-F5344CB8AC3E}">
        <p14:creationId xmlns:p14="http://schemas.microsoft.com/office/powerpoint/2010/main" val="1497794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64</a:t>
            </a:fld>
            <a:endParaRPr lang="de-DE"/>
          </a:p>
        </p:txBody>
      </p:sp>
      <p:sp>
        <p:nvSpPr>
          <p:cNvPr id="5" name="Titel 4"/>
          <p:cNvSpPr>
            <a:spLocks noGrp="1"/>
          </p:cNvSpPr>
          <p:nvPr>
            <p:ph type="title"/>
          </p:nvPr>
        </p:nvSpPr>
        <p:spPr/>
        <p:txBody>
          <a:bodyPr/>
          <a:lstStyle/>
          <a:p>
            <a:r>
              <a:rPr lang="en-US" dirty="0"/>
              <a:t>Loyalty Program Framework: Three Key </a:t>
            </a:r>
            <a:r>
              <a:rPr lang="en-US" dirty="0" smtClean="0"/>
              <a:t>Elements</a:t>
            </a:r>
            <a:endParaRPr lang="de-DE" dirty="0"/>
          </a:p>
        </p:txBody>
      </p:sp>
      <p:grpSp>
        <p:nvGrpSpPr>
          <p:cNvPr id="33" name="Gruppieren 32"/>
          <p:cNvGrpSpPr/>
          <p:nvPr/>
        </p:nvGrpSpPr>
        <p:grpSpPr>
          <a:xfrm>
            <a:off x="535320" y="915950"/>
            <a:ext cx="8068680" cy="5432290"/>
            <a:chOff x="535320" y="915950"/>
            <a:chExt cx="8068680" cy="5432290"/>
          </a:xfrm>
        </p:grpSpPr>
        <p:sp>
          <p:nvSpPr>
            <p:cNvPr id="7" name="CustomShape 4"/>
            <p:cNvSpPr/>
            <p:nvPr/>
          </p:nvSpPr>
          <p:spPr>
            <a:xfrm>
              <a:off x="553320" y="1922870"/>
              <a:ext cx="1764000" cy="73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Strategic Elements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What the company does</a:t>
              </a:r>
              <a:endParaRPr lang="en-US" sz="1200" b="0" strike="noStrike" spc="-1" dirty="0">
                <a:solidFill>
                  <a:srgbClr val="000000"/>
                </a:solidFill>
                <a:uFill>
                  <a:solidFill>
                    <a:srgbClr val="FFFFFF"/>
                  </a:solidFill>
                </a:uFill>
                <a:latin typeface="Arial"/>
              </a:endParaRPr>
            </a:p>
          </p:txBody>
        </p:sp>
        <p:sp>
          <p:nvSpPr>
            <p:cNvPr id="8" name="CustomShape 5"/>
            <p:cNvSpPr/>
            <p:nvPr/>
          </p:nvSpPr>
          <p:spPr>
            <a:xfrm>
              <a:off x="535320" y="2389302"/>
              <a:ext cx="1800000" cy="1800000"/>
            </a:xfrm>
            <a:prstGeom prst="rect">
              <a:avLst/>
            </a:prstGeom>
            <a:noFill/>
            <a:ln w="6480">
              <a:solidFill>
                <a:srgbClr val="333333"/>
              </a:solidFill>
              <a:prstDash val="dash"/>
              <a:round/>
            </a:ln>
          </p:spPr>
          <p:style>
            <a:lnRef idx="0">
              <a:scrgbClr r="0" g="0" b="0"/>
            </a:lnRef>
            <a:fillRef idx="0">
              <a:scrgbClr r="0" g="0" b="0"/>
            </a:fillRef>
            <a:effectRef idx="0">
              <a:scrgbClr r="0" g="0" b="0"/>
            </a:effectRef>
            <a:fontRef idx="minor"/>
          </p:style>
        </p:sp>
        <p:sp>
          <p:nvSpPr>
            <p:cNvPr id="9" name="CustomShape 6"/>
            <p:cNvSpPr/>
            <p:nvPr/>
          </p:nvSpPr>
          <p:spPr>
            <a:xfrm>
              <a:off x="697320" y="2517102"/>
              <a:ext cx="1476000" cy="72540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(a) Structure</a:t>
              </a:r>
              <a:endParaRPr lang="en-US" sz="1200" b="0" strike="noStrike" spc="-1" dirty="0">
                <a:solidFill>
                  <a:srgbClr val="000000"/>
                </a:solidFill>
                <a:uFill>
                  <a:solidFill>
                    <a:srgbClr val="FFFFFF"/>
                  </a:solidFill>
                </a:uFill>
                <a:latin typeface="Arial"/>
              </a:endParaRPr>
            </a:p>
          </p:txBody>
        </p:sp>
        <p:sp>
          <p:nvSpPr>
            <p:cNvPr id="10" name="CustomShape 7"/>
            <p:cNvSpPr/>
            <p:nvPr/>
          </p:nvSpPr>
          <p:spPr>
            <a:xfrm>
              <a:off x="697320" y="3336102"/>
              <a:ext cx="1476000" cy="72540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(b) Rewards</a:t>
              </a:r>
              <a:endParaRPr lang="en-US" sz="1200" b="0" strike="noStrike" spc="-1" dirty="0">
                <a:solidFill>
                  <a:srgbClr val="000000"/>
                </a:solidFill>
                <a:uFill>
                  <a:solidFill>
                    <a:srgbClr val="FFFFFF"/>
                  </a:solidFill>
                </a:uFill>
                <a:latin typeface="Arial"/>
              </a:endParaRPr>
            </a:p>
          </p:txBody>
        </p:sp>
        <p:sp>
          <p:nvSpPr>
            <p:cNvPr id="11" name="CustomShape 8"/>
            <p:cNvSpPr/>
            <p:nvPr/>
          </p:nvSpPr>
          <p:spPr>
            <a:xfrm>
              <a:off x="3251160" y="1923950"/>
              <a:ext cx="26416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Psychological Elements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How customers respond</a:t>
              </a:r>
              <a:endParaRPr lang="en-US" sz="1200" b="0" strike="noStrike" spc="-1" dirty="0">
                <a:solidFill>
                  <a:srgbClr val="000000"/>
                </a:solidFill>
                <a:uFill>
                  <a:solidFill>
                    <a:srgbClr val="FFFFFF"/>
                  </a:solidFill>
                </a:uFill>
                <a:latin typeface="Arial"/>
              </a:endParaRPr>
            </a:p>
          </p:txBody>
        </p:sp>
        <p:sp>
          <p:nvSpPr>
            <p:cNvPr id="12" name="CustomShape 9"/>
            <p:cNvSpPr/>
            <p:nvPr/>
          </p:nvSpPr>
          <p:spPr>
            <a:xfrm>
              <a:off x="3672000" y="2389302"/>
              <a:ext cx="1800000" cy="1800000"/>
            </a:xfrm>
            <a:prstGeom prst="rect">
              <a:avLst/>
            </a:prstGeom>
            <a:noFill/>
            <a:ln w="6480">
              <a:solidFill>
                <a:srgbClr val="333333"/>
              </a:solidFill>
              <a:prstDash val="dash"/>
              <a:round/>
            </a:ln>
          </p:spPr>
          <p:style>
            <a:lnRef idx="0">
              <a:scrgbClr r="0" g="0" b="0"/>
            </a:lnRef>
            <a:fillRef idx="0">
              <a:scrgbClr r="0" g="0" b="0"/>
            </a:fillRef>
            <a:effectRef idx="0">
              <a:scrgbClr r="0" g="0" b="0"/>
            </a:effectRef>
            <a:fontRef idx="minor"/>
          </p:style>
        </p:sp>
        <p:sp>
          <p:nvSpPr>
            <p:cNvPr id="13" name="CustomShape 10"/>
            <p:cNvSpPr/>
            <p:nvPr/>
          </p:nvSpPr>
          <p:spPr>
            <a:xfrm>
              <a:off x="3834000" y="2521062"/>
              <a:ext cx="1476000" cy="71928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(a) Emotional</a:t>
              </a:r>
              <a:endParaRPr lang="en-US" sz="1200" b="0" strike="noStrike" spc="-1" dirty="0">
                <a:solidFill>
                  <a:srgbClr val="000000"/>
                </a:solidFill>
                <a:uFill>
                  <a:solidFill>
                    <a:srgbClr val="FFFFFF"/>
                  </a:solidFill>
                </a:uFill>
                <a:latin typeface="Arial"/>
              </a:endParaRPr>
            </a:p>
          </p:txBody>
        </p:sp>
        <p:sp>
          <p:nvSpPr>
            <p:cNvPr id="14" name="CustomShape 11"/>
            <p:cNvSpPr/>
            <p:nvPr/>
          </p:nvSpPr>
          <p:spPr>
            <a:xfrm>
              <a:off x="3834000" y="3338262"/>
              <a:ext cx="1476000" cy="71928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(b) Cognitive</a:t>
              </a:r>
              <a:endParaRPr lang="en-US" sz="1200" b="0" strike="noStrike" spc="-1" dirty="0">
                <a:solidFill>
                  <a:srgbClr val="000000"/>
                </a:solidFill>
                <a:uFill>
                  <a:solidFill>
                    <a:srgbClr val="FFFFFF"/>
                  </a:solidFill>
                </a:uFill>
                <a:latin typeface="Arial"/>
              </a:endParaRPr>
            </a:p>
          </p:txBody>
        </p:sp>
        <p:sp>
          <p:nvSpPr>
            <p:cNvPr id="15" name="CustomShape 12"/>
            <p:cNvSpPr/>
            <p:nvPr/>
          </p:nvSpPr>
          <p:spPr>
            <a:xfrm>
              <a:off x="6828120" y="915950"/>
              <a:ext cx="17517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Customer</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Loyalty</a:t>
              </a:r>
              <a:endParaRPr lang="en-US" sz="1200" b="0" strike="noStrike" spc="-1" dirty="0">
                <a:solidFill>
                  <a:srgbClr val="000000"/>
                </a:solidFill>
                <a:uFill>
                  <a:solidFill>
                    <a:srgbClr val="FFFFFF"/>
                  </a:solidFill>
                </a:uFill>
                <a:latin typeface="Arial"/>
              </a:endParaRPr>
            </a:p>
          </p:txBody>
        </p:sp>
        <p:sp>
          <p:nvSpPr>
            <p:cNvPr id="16" name="CustomShape 13"/>
            <p:cNvSpPr/>
            <p:nvPr/>
          </p:nvSpPr>
          <p:spPr>
            <a:xfrm>
              <a:off x="6804000" y="1381302"/>
              <a:ext cx="1800000" cy="3780000"/>
            </a:xfrm>
            <a:prstGeom prst="rect">
              <a:avLst/>
            </a:prstGeom>
            <a:noFill/>
            <a:ln w="6480">
              <a:solidFill>
                <a:srgbClr val="333333"/>
              </a:solidFill>
              <a:prstDash val="dash"/>
              <a:round/>
            </a:ln>
          </p:spPr>
          <p:style>
            <a:lnRef idx="0">
              <a:scrgbClr r="0" g="0" b="0"/>
            </a:lnRef>
            <a:fillRef idx="0">
              <a:scrgbClr r="0" g="0" b="0"/>
            </a:fillRef>
            <a:effectRef idx="0">
              <a:scrgbClr r="0" g="0" b="0"/>
            </a:effectRef>
            <a:fontRef idx="minor"/>
          </p:style>
        </p:sp>
        <p:sp>
          <p:nvSpPr>
            <p:cNvPr id="17" name="CustomShape 14"/>
            <p:cNvSpPr/>
            <p:nvPr/>
          </p:nvSpPr>
          <p:spPr>
            <a:xfrm>
              <a:off x="6966000" y="1507302"/>
              <a:ext cx="1476000" cy="72360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Attitudinal loyalty</a:t>
              </a:r>
              <a:endParaRPr lang="en-US" sz="1200" b="0" strike="noStrike" spc="-1" dirty="0">
                <a:solidFill>
                  <a:srgbClr val="000000"/>
                </a:solidFill>
                <a:uFill>
                  <a:solidFill>
                    <a:srgbClr val="FFFFFF"/>
                  </a:solidFill>
                </a:uFill>
                <a:latin typeface="Arial"/>
              </a:endParaRPr>
            </a:p>
          </p:txBody>
        </p:sp>
        <p:sp>
          <p:nvSpPr>
            <p:cNvPr id="18" name="CustomShape 15"/>
            <p:cNvSpPr/>
            <p:nvPr/>
          </p:nvSpPr>
          <p:spPr>
            <a:xfrm>
              <a:off x="6966000" y="4297302"/>
              <a:ext cx="1476000" cy="72360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Behavioral loyalty</a:t>
              </a:r>
              <a:endParaRPr lang="en-US" sz="1200" b="0" strike="noStrike" spc="-1" dirty="0">
                <a:solidFill>
                  <a:srgbClr val="000000"/>
                </a:solidFill>
                <a:uFill>
                  <a:solidFill>
                    <a:srgbClr val="FFFFFF"/>
                  </a:solidFill>
                </a:uFill>
                <a:latin typeface="Arial"/>
              </a:endParaRPr>
            </a:p>
          </p:txBody>
        </p:sp>
        <p:sp>
          <p:nvSpPr>
            <p:cNvPr id="19" name="CustomShape 16"/>
            <p:cNvSpPr/>
            <p:nvPr/>
          </p:nvSpPr>
          <p:spPr>
            <a:xfrm>
              <a:off x="6967800" y="2641302"/>
              <a:ext cx="1472400" cy="1260000"/>
            </a:xfrm>
            <a:prstGeom prst="rect">
              <a:avLst/>
            </a:prstGeom>
            <a:solidFill>
              <a:srgbClr val="CCCCCC"/>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True</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loyalty</a:t>
              </a:r>
              <a:endParaRPr lang="en-US" sz="1200" b="0" strike="noStrike" spc="-1" dirty="0">
                <a:solidFill>
                  <a:srgbClr val="000000"/>
                </a:solidFill>
                <a:uFill>
                  <a:solidFill>
                    <a:srgbClr val="FFFFFF"/>
                  </a:solidFill>
                </a:uFill>
                <a:latin typeface="Arial"/>
              </a:endParaRPr>
            </a:p>
          </p:txBody>
        </p:sp>
        <p:sp>
          <p:nvSpPr>
            <p:cNvPr id="20" name="CustomShape 17"/>
            <p:cNvSpPr/>
            <p:nvPr/>
          </p:nvSpPr>
          <p:spPr>
            <a:xfrm>
              <a:off x="2124720" y="5321142"/>
              <a:ext cx="4932000" cy="522000"/>
            </a:xfrm>
            <a:prstGeom prst="rect">
              <a:avLst/>
            </a:prstGeom>
            <a:noFill/>
            <a:ln w="6480">
              <a:solidFill>
                <a:srgbClr val="333333"/>
              </a:solidFill>
              <a:prstDash val="dash"/>
              <a:round/>
            </a:ln>
          </p:spPr>
          <p:style>
            <a:lnRef idx="0">
              <a:scrgbClr r="0" g="0" b="0"/>
            </a:lnRef>
            <a:fillRef idx="0">
              <a:scrgbClr r="0" g="0" b="0"/>
            </a:fillRef>
            <a:effectRef idx="0">
              <a:scrgbClr r="0" g="0" b="0"/>
            </a:effectRef>
            <a:fontRef idx="minor"/>
          </p:style>
        </p:sp>
        <p:sp>
          <p:nvSpPr>
            <p:cNvPr id="21" name="CustomShape 18"/>
            <p:cNvSpPr/>
            <p:nvPr/>
          </p:nvSpPr>
          <p:spPr>
            <a:xfrm>
              <a:off x="2269440" y="5430582"/>
              <a:ext cx="1476000" cy="30240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(a) Delivery</a:t>
              </a:r>
              <a:endParaRPr lang="en-US" sz="1200" b="0" strike="noStrike" spc="-1" dirty="0">
                <a:solidFill>
                  <a:srgbClr val="000000"/>
                </a:solidFill>
                <a:uFill>
                  <a:solidFill>
                    <a:srgbClr val="FFFFFF"/>
                  </a:solidFill>
                </a:uFill>
                <a:latin typeface="Arial"/>
              </a:endParaRPr>
            </a:p>
          </p:txBody>
        </p:sp>
        <p:sp>
          <p:nvSpPr>
            <p:cNvPr id="22" name="CustomShape 19"/>
            <p:cNvSpPr/>
            <p:nvPr/>
          </p:nvSpPr>
          <p:spPr>
            <a:xfrm>
              <a:off x="3834000" y="5430582"/>
              <a:ext cx="1476000" cy="30240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(b) Dynamics</a:t>
              </a:r>
              <a:endParaRPr lang="en-US" sz="1200" b="0" strike="noStrike" spc="-1" dirty="0">
                <a:solidFill>
                  <a:srgbClr val="000000"/>
                </a:solidFill>
                <a:uFill>
                  <a:solidFill>
                    <a:srgbClr val="FFFFFF"/>
                  </a:solidFill>
                </a:uFill>
                <a:latin typeface="Arial"/>
              </a:endParaRPr>
            </a:p>
          </p:txBody>
        </p:sp>
        <p:sp>
          <p:nvSpPr>
            <p:cNvPr id="23" name="CustomShape 20"/>
            <p:cNvSpPr/>
            <p:nvPr/>
          </p:nvSpPr>
          <p:spPr>
            <a:xfrm>
              <a:off x="5399640" y="5429502"/>
              <a:ext cx="1476000" cy="302400"/>
            </a:xfrm>
            <a:prstGeom prst="rect">
              <a:avLst/>
            </a:prstGeom>
            <a:solidFill>
              <a:srgbClr val="EEEEEE"/>
            </a:solidFill>
            <a:ln w="9360">
              <a:solidFill>
                <a:srgbClr val="7F7F7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(c) Targeting</a:t>
              </a:r>
              <a:endParaRPr lang="en-US" sz="1200" b="0" strike="noStrike" spc="-1" dirty="0">
                <a:solidFill>
                  <a:srgbClr val="000000"/>
                </a:solidFill>
                <a:uFill>
                  <a:solidFill>
                    <a:srgbClr val="FFFFFF"/>
                  </a:solidFill>
                </a:uFill>
                <a:latin typeface="Arial"/>
              </a:endParaRPr>
            </a:p>
          </p:txBody>
        </p:sp>
        <p:sp>
          <p:nvSpPr>
            <p:cNvPr id="24" name="CustomShape 21"/>
            <p:cNvSpPr/>
            <p:nvPr/>
          </p:nvSpPr>
          <p:spPr>
            <a:xfrm>
              <a:off x="1908360" y="5832000"/>
              <a:ext cx="53272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Operational Elements</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How, when, and to whom the company does it</a:t>
              </a:r>
              <a:endParaRPr lang="en-US" sz="1200" b="0" strike="noStrike" spc="-1" dirty="0">
                <a:solidFill>
                  <a:srgbClr val="000000"/>
                </a:solidFill>
                <a:uFill>
                  <a:solidFill>
                    <a:srgbClr val="FFFFFF"/>
                  </a:solidFill>
                </a:uFill>
                <a:latin typeface="Arial"/>
              </a:endParaRPr>
            </a:p>
          </p:txBody>
        </p:sp>
        <p:sp>
          <p:nvSpPr>
            <p:cNvPr id="25" name="Line 22"/>
            <p:cNvSpPr/>
            <p:nvPr/>
          </p:nvSpPr>
          <p:spPr>
            <a:xfrm>
              <a:off x="7704000" y="2317302"/>
              <a:ext cx="0" cy="252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6" name="Line 23"/>
            <p:cNvSpPr/>
            <p:nvPr/>
          </p:nvSpPr>
          <p:spPr>
            <a:xfrm flipV="1">
              <a:off x="7704000" y="3973302"/>
              <a:ext cx="0" cy="252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7" name="Line 24"/>
            <p:cNvSpPr/>
            <p:nvPr/>
          </p:nvSpPr>
          <p:spPr>
            <a:xfrm>
              <a:off x="2412000" y="3289302"/>
              <a:ext cx="1188000"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8" name="Line 25"/>
            <p:cNvSpPr/>
            <p:nvPr/>
          </p:nvSpPr>
          <p:spPr>
            <a:xfrm>
              <a:off x="5544000" y="3289302"/>
              <a:ext cx="1188000"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9" name="Line 26"/>
            <p:cNvSpPr/>
            <p:nvPr/>
          </p:nvSpPr>
          <p:spPr>
            <a:xfrm flipV="1">
              <a:off x="3006000" y="3829302"/>
              <a:ext cx="0" cy="1296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0" name="Line 27"/>
            <p:cNvSpPr/>
            <p:nvPr/>
          </p:nvSpPr>
          <p:spPr>
            <a:xfrm flipV="1">
              <a:off x="6138000" y="3829302"/>
              <a:ext cx="0" cy="1296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grpSp>
      <p:sp>
        <p:nvSpPr>
          <p:cNvPr id="31" name="CustomShape 4"/>
          <p:cNvSpPr/>
          <p:nvPr/>
        </p:nvSpPr>
        <p:spPr>
          <a:xfrm>
            <a:off x="360000" y="6228000"/>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Adapted from Kim, </a:t>
            </a:r>
            <a:r>
              <a:rPr lang="en-US" sz="1000" b="0" strike="noStrike" spc="-1" dirty="0" smtClean="0">
                <a:solidFill>
                  <a:srgbClr val="000000"/>
                </a:solidFill>
                <a:uFill>
                  <a:solidFill>
                    <a:srgbClr val="FFFFFF"/>
                  </a:solidFill>
                </a:uFill>
                <a:latin typeface="Cambria"/>
                <a:ea typeface="Times New Roman"/>
              </a:rPr>
              <a:t>Steinhoff and Palmatier (2018).</a:t>
            </a:r>
            <a:endParaRPr lang="en-US" sz="1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71924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65</a:t>
            </a:fld>
            <a:endParaRPr lang="de-DE" dirty="0"/>
          </a:p>
        </p:txBody>
      </p:sp>
      <p:sp>
        <p:nvSpPr>
          <p:cNvPr id="5" name="Inhaltsplatzhalter 4"/>
          <p:cNvSpPr>
            <a:spLocks noGrp="1"/>
          </p:cNvSpPr>
          <p:nvPr>
            <p:ph sz="quarter" idx="13"/>
          </p:nvPr>
        </p:nvSpPr>
        <p:spPr/>
        <p:txBody>
          <a:bodyPr/>
          <a:lstStyle/>
          <a:p>
            <a:r>
              <a:rPr lang="en-US" b="1" dirty="0" smtClean="0"/>
              <a:t>Established best practices:</a:t>
            </a:r>
          </a:p>
          <a:p>
            <a:pPr lvl="1"/>
            <a:r>
              <a:rPr lang="en-US" dirty="0" smtClean="0"/>
              <a:t>Preventing conflict, unfairness, and privacy concerns</a:t>
            </a:r>
          </a:p>
          <a:p>
            <a:pPr lvl="1"/>
            <a:r>
              <a:rPr lang="en-US" dirty="0" smtClean="0"/>
              <a:t>Leveraging seller expertise, communication, and relationship investments</a:t>
            </a:r>
          </a:p>
          <a:p>
            <a:pPr lvl="1"/>
            <a:r>
              <a:rPr lang="en-US" dirty="0" smtClean="0"/>
              <a:t>Fostering gratitude and reciprocity norms</a:t>
            </a:r>
          </a:p>
          <a:p>
            <a:pPr lvl="1"/>
            <a:r>
              <a:rPr lang="en-US" dirty="0" smtClean="0"/>
              <a:t>Professionalize relationship marketing throughout the organization</a:t>
            </a:r>
          </a:p>
          <a:p>
            <a:r>
              <a:rPr lang="en-US" b="1" dirty="0" smtClean="0"/>
              <a:t>Emerging practices:</a:t>
            </a:r>
          </a:p>
          <a:p>
            <a:pPr lvl="1"/>
            <a:r>
              <a:rPr lang="en-US" dirty="0" smtClean="0"/>
              <a:t>Enhancing communication strategies</a:t>
            </a:r>
          </a:p>
          <a:p>
            <a:pPr lvl="1"/>
            <a:r>
              <a:rPr lang="en-US" dirty="0" smtClean="0"/>
              <a:t>Enhancing personalization strategies</a:t>
            </a:r>
          </a:p>
          <a:p>
            <a:pPr lvl="1"/>
            <a:r>
              <a:rPr lang="en-US" dirty="0" smtClean="0"/>
              <a:t>Enhancing experiential benefits strategies</a:t>
            </a:r>
            <a:endParaRPr lang="en-US" dirty="0"/>
          </a:p>
        </p:txBody>
      </p:sp>
      <p:sp>
        <p:nvSpPr>
          <p:cNvPr id="4" name="Titel 3"/>
          <p:cNvSpPr>
            <a:spLocks noGrp="1"/>
          </p:cNvSpPr>
          <p:nvPr>
            <p:ph type="title"/>
          </p:nvPr>
        </p:nvSpPr>
        <p:spPr/>
        <p:txBody>
          <a:bodyPr/>
          <a:lstStyle/>
          <a:p>
            <a:r>
              <a:rPr lang="en-US" dirty="0" smtClean="0"/>
              <a:t>Guidelines for Managing Relationship Marketing Strategies</a:t>
            </a:r>
            <a:endParaRPr lang="en-US" dirty="0"/>
          </a:p>
        </p:txBody>
      </p:sp>
    </p:spTree>
    <p:extLst>
      <p:ext uri="{BB962C8B-B14F-4D97-AF65-F5344CB8AC3E}">
        <p14:creationId xmlns:p14="http://schemas.microsoft.com/office/powerpoint/2010/main" val="3116704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66</a:t>
            </a:fld>
            <a:endParaRPr lang="de-DE"/>
          </a:p>
        </p:txBody>
      </p:sp>
      <p:sp>
        <p:nvSpPr>
          <p:cNvPr id="4" name="Inhaltsplatzhalter 3"/>
          <p:cNvSpPr>
            <a:spLocks noGrp="1"/>
          </p:cNvSpPr>
          <p:nvPr>
            <p:ph sz="quarter" idx="13"/>
          </p:nvPr>
        </p:nvSpPr>
        <p:spPr/>
        <p:txBody>
          <a:bodyPr>
            <a:normAutofit/>
          </a:bodyPr>
          <a:lstStyle/>
          <a:p>
            <a:r>
              <a:rPr lang="en-US" dirty="0" smtClean="0"/>
              <a:t>In a meta-analysis of relational drivers, conflict has the biggest (detrimental) impact on relationship quality. Strong positive determinants of relationship quality include seller expertise, communication, relationship investments, relationship benefits, and similarity between relational exchange partners</a:t>
            </a:r>
          </a:p>
          <a:p>
            <a:r>
              <a:rPr lang="en-US" dirty="0" smtClean="0"/>
              <a:t>Gratitude catalyzes customer relationships, stimulating both short-and long-term reciprocal behaviors. The seller’s free will, benevolent motives, and risk-taking in making relationship investments, as well as the customer’s need for the investment, effectively leverage gratitude mechanisms</a:t>
            </a:r>
          </a:p>
          <a:p>
            <a:r>
              <a:rPr lang="en-US" dirty="0" smtClean="0"/>
              <a:t>Online relationships differ in several important ways from offline relationships (e.g., geographic distance, anonymity, unilateral structures, lower social interconnectedness), which affects the optimal relationship-building strategies in online environments</a:t>
            </a:r>
          </a:p>
          <a:p>
            <a:r>
              <a:rPr lang="en-US" dirty="0" smtClean="0"/>
              <a:t>A substantial threat to relationships is perceived unfairness, which leads customers to reduce their cooperation, flexibility, and performance but also aggravates the negative effects of conflict and opportunism</a:t>
            </a:r>
          </a:p>
        </p:txBody>
      </p:sp>
      <p:sp>
        <p:nvSpPr>
          <p:cNvPr id="5" name="Titel 4"/>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1240156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67</a:t>
            </a:fld>
            <a:endParaRPr lang="de-DE"/>
          </a:p>
        </p:txBody>
      </p:sp>
      <p:sp>
        <p:nvSpPr>
          <p:cNvPr id="4" name="Inhaltsplatzhalter 3"/>
          <p:cNvSpPr>
            <a:spLocks noGrp="1"/>
          </p:cNvSpPr>
          <p:nvPr>
            <p:ph sz="quarter" idx="13"/>
          </p:nvPr>
        </p:nvSpPr>
        <p:spPr/>
        <p:txBody>
          <a:bodyPr>
            <a:normAutofit lnSpcReduction="10000"/>
          </a:bodyPr>
          <a:lstStyle/>
          <a:p>
            <a:r>
              <a:rPr lang="en-US" dirty="0" smtClean="0"/>
              <a:t>The digital age creates privacy concerns, which in turn can lead to negative performance effects for firms. Privacy policies should provide transparency and control</a:t>
            </a:r>
          </a:p>
          <a:p>
            <a:r>
              <a:rPr lang="en-US" dirty="0" smtClean="0"/>
              <a:t>Customer-centric organizational structures may enhance company performance, especially in industries with few other customer-centric firms, low competitive intensity, low commoditization, and high margins. Switching to customer-centric structures takes time to produce benefits though</a:t>
            </a:r>
          </a:p>
          <a:p>
            <a:r>
              <a:rPr lang="en-US" dirty="0" smtClean="0"/>
              <a:t>Loyalty programs are complex relationship marketing instruments, so marketers must account for the programs’ psychological, strategic, and operational elements</a:t>
            </a:r>
          </a:p>
          <a:p>
            <a:r>
              <a:rPr lang="en-US" dirty="0" smtClean="0"/>
              <a:t>Established best practices in relationship marketing recommend avoiding conflict and unfairness; promoting seller expertise, communication, and relationship investments; spurring gratitude and reciprocity norms; implementing overarching relationship marketing programs throughout the firm; and assessing relationship marketing effectiveness</a:t>
            </a:r>
          </a:p>
          <a:p>
            <a:r>
              <a:rPr lang="en-US" dirty="0" smtClean="0"/>
              <a:t>Emerging relationship marketing practices include strategies to leverage communication, trust-building efforts, and contributions to the customer experience</a:t>
            </a:r>
            <a:endParaRPr lang="en-US" dirty="0"/>
          </a:p>
        </p:txBody>
      </p:sp>
      <p:sp>
        <p:nvSpPr>
          <p:cNvPr id="5" name="Titel 4"/>
          <p:cNvSpPr>
            <a:spLocks noGrp="1"/>
          </p:cNvSpPr>
          <p:nvPr>
            <p:ph type="title"/>
          </p:nvPr>
        </p:nvSpPr>
        <p:spPr/>
        <p:txBody>
          <a:bodyPr/>
          <a:lstStyle/>
          <a:p>
            <a:r>
              <a:rPr lang="en-US" dirty="0" smtClean="0"/>
              <a:t>Takeaways (contd.)</a:t>
            </a:r>
            <a:endParaRPr lang="en-US" dirty="0"/>
          </a:p>
        </p:txBody>
      </p:sp>
    </p:spTree>
    <p:extLst>
      <p:ext uri="{BB962C8B-B14F-4D97-AF65-F5344CB8AC3E}">
        <p14:creationId xmlns:p14="http://schemas.microsoft.com/office/powerpoint/2010/main" val="1986256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68</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chemeClr val="bg1"/>
          </a:solidFill>
        </p:spPr>
        <p:txBody>
          <a:bodyPr wrap="none" rtlCol="0" anchor="ctr">
            <a:noAutofit/>
          </a:bodyPr>
          <a:lstStyle/>
          <a:p>
            <a:r>
              <a:rPr lang="en-US" dirty="0" smtClean="0">
                <a:latin typeface="Cambria" panose="02040503050406030204" pitchFamily="18" charset="0"/>
                <a:ea typeface="Cambria" panose="02040503050406030204" pitchFamily="18" charset="0"/>
              </a:rPr>
              <a:t>1	Relationship Marketing and the Digital Age</a:t>
            </a:r>
            <a:endParaRPr lang="en-US" dirty="0">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2	Relationship Marketing Theory</a:t>
            </a:r>
            <a:endParaRPr lang="en-US" dirty="0">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3	Relationship Marketing Framework</a:t>
            </a:r>
            <a:endParaRPr lang="en-US" dirty="0">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4	Relationship Marketing Dynamics</a:t>
            </a:r>
            <a:endParaRPr lang="en-US" dirty="0">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5	Relationship Marketing Strategies</a:t>
            </a:r>
            <a:endParaRPr lang="en-US" dirty="0">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solidFill>
            <a:srgbClr val="0BC1E5"/>
          </a:solidFill>
        </p:spPr>
        <p:txBody>
          <a:bodyPr wrap="none" rtlCol="0" anchor="ctr">
            <a:noAutofit/>
          </a:bodyPr>
          <a:lstStyle/>
          <a:p>
            <a:r>
              <a:rPr lang="en-US" dirty="0" smtClean="0">
                <a:solidFill>
                  <a:schemeClr val="bg1"/>
                </a:solidFill>
                <a:latin typeface="Cambria" panose="02040503050406030204" pitchFamily="18" charset="0"/>
                <a:ea typeface="Cambria" panose="02040503050406030204" pitchFamily="18" charset="0"/>
              </a:rPr>
              <a:t>6	Relationship Marketing Targeting</a:t>
            </a:r>
            <a:endParaRPr lang="en-US" dirty="0">
              <a:solidFill>
                <a:schemeClr val="bg1"/>
              </a:solidFill>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noFill/>
        </p:spPr>
        <p:txBody>
          <a:bodyPr wrap="square" rtlCol="0" anchor="ctr">
            <a:noAutofit/>
          </a:bodyPr>
          <a:lstStyle/>
          <a:p>
            <a:r>
              <a:rPr lang="en-US" dirty="0" smtClean="0">
                <a:latin typeface="Cambria" panose="02040503050406030204" pitchFamily="18" charset="0"/>
                <a:ea typeface="Cambria" panose="02040503050406030204" pitchFamily="18" charset="0"/>
              </a:rPr>
              <a:t>7	Research and Managerial Guidelines for Relationship Marketing in the 	Digital Age</a:t>
            </a:r>
            <a:endParaRPr lang="en-US" dirty="0">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4984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69</a:t>
            </a:fld>
            <a:endParaRPr lang="de-DE" dirty="0"/>
          </a:p>
        </p:txBody>
      </p:sp>
      <p:sp>
        <p:nvSpPr>
          <p:cNvPr id="6" name="Inhaltsplatzhalter 5"/>
          <p:cNvSpPr>
            <a:spLocks noGrp="1"/>
          </p:cNvSpPr>
          <p:nvPr>
            <p:ph sz="quarter" idx="13"/>
          </p:nvPr>
        </p:nvSpPr>
        <p:spPr/>
        <p:txBody>
          <a:bodyPr/>
          <a:lstStyle/>
          <a:p>
            <a:r>
              <a:rPr lang="en-US" dirty="0" smtClean="0"/>
              <a:t>Define purposeful targeting as key to relationship marketing effectiveness</a:t>
            </a:r>
          </a:p>
          <a:p>
            <a:r>
              <a:rPr lang="en-US" dirty="0" smtClean="0"/>
              <a:t>Understand how customers differ in their level of relationship orientation, which makes them more or less appropriate targets for sellers</a:t>
            </a:r>
          </a:p>
          <a:p>
            <a:r>
              <a:rPr lang="en-US" dirty="0" smtClean="0"/>
              <a:t>Describe the diverse customer-, industry-, and culture-specific drivers of customer relationship orientation</a:t>
            </a:r>
          </a:p>
          <a:p>
            <a:r>
              <a:rPr lang="en-US" dirty="0" smtClean="0"/>
              <a:t>Explain how field experiments can help companies optimize their relationship marketing targeting</a:t>
            </a:r>
          </a:p>
          <a:p>
            <a:r>
              <a:rPr lang="en-US" dirty="0" smtClean="0"/>
              <a:t>Identify which groups of customers represent new targets of relationship marketing efforts in the digital age</a:t>
            </a:r>
            <a:endParaRPr lang="en-US" dirty="0"/>
          </a:p>
        </p:txBody>
      </p:sp>
      <p:sp>
        <p:nvSpPr>
          <p:cNvPr id="4" name="Titel 3"/>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69144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a:t>
            </a:fld>
            <a:endParaRPr lang="de-DE"/>
          </a:p>
        </p:txBody>
      </p:sp>
      <p:sp>
        <p:nvSpPr>
          <p:cNvPr id="4" name="Inhaltsplatzhalter 3"/>
          <p:cNvSpPr>
            <a:spLocks noGrp="1"/>
          </p:cNvSpPr>
          <p:nvPr>
            <p:ph sz="quarter" idx="13"/>
          </p:nvPr>
        </p:nvSpPr>
        <p:spPr/>
        <p:txBody>
          <a:bodyPr>
            <a:normAutofit/>
          </a:bodyPr>
          <a:lstStyle/>
          <a:p>
            <a:r>
              <a:rPr lang="en-US" dirty="0" smtClean="0"/>
              <a:t>To thrive in the long run, companies thus must develop barriers to competitive attacks, in the form of </a:t>
            </a:r>
            <a:r>
              <a:rPr lang="en-US" b="1" dirty="0" smtClean="0"/>
              <a:t>sustainable competitive advantages</a:t>
            </a:r>
            <a:endParaRPr lang="en-US" dirty="0" smtClean="0"/>
          </a:p>
          <a:p>
            <a:r>
              <a:rPr lang="en-US" dirty="0" smtClean="0"/>
              <a:t>A sustainable competitive advantage meets </a:t>
            </a:r>
            <a:r>
              <a:rPr lang="en-US" b="1" dirty="0" smtClean="0"/>
              <a:t>three criteria</a:t>
            </a:r>
            <a:r>
              <a:rPr lang="en-US" dirty="0" smtClean="0"/>
              <a:t> </a:t>
            </a:r>
            <a:r>
              <a:rPr lang="en-US" sz="1200" dirty="0" smtClean="0"/>
              <a:t>(Barney and </a:t>
            </a:r>
            <a:r>
              <a:rPr lang="en-US" sz="1200" dirty="0" err="1" smtClean="0"/>
              <a:t>Hesterly</a:t>
            </a:r>
            <a:r>
              <a:rPr lang="en-US" sz="1200" dirty="0" smtClean="0"/>
              <a:t> 2012)</a:t>
            </a:r>
            <a:r>
              <a:rPr lang="en-US" dirty="0" smtClean="0"/>
              <a:t>:</a:t>
            </a:r>
          </a:p>
          <a:p>
            <a:pPr lvl="1"/>
            <a:r>
              <a:rPr lang="en-US" dirty="0" smtClean="0"/>
              <a:t>The firm’s customers care about it</a:t>
            </a:r>
          </a:p>
          <a:p>
            <a:pPr lvl="1"/>
            <a:r>
              <a:rPr lang="en-US" dirty="0" smtClean="0"/>
              <a:t>The firm is relatively better than its competitors in providing it</a:t>
            </a:r>
          </a:p>
          <a:p>
            <a:pPr lvl="1"/>
            <a:r>
              <a:rPr lang="en-US" dirty="0" smtClean="0"/>
              <a:t>It is difficult for competitors to duplicate or substitute for, even if they invest substantially in trying to do so</a:t>
            </a:r>
          </a:p>
          <a:p>
            <a:r>
              <a:rPr lang="en-US" b="1" dirty="0" smtClean="0"/>
              <a:t>Three main sources</a:t>
            </a:r>
            <a:r>
              <a:rPr lang="en-US" dirty="0" smtClean="0"/>
              <a:t> of sustainable competitive advantages </a:t>
            </a:r>
            <a:r>
              <a:rPr lang="en-US" sz="1200" dirty="0" smtClean="0"/>
              <a:t>(Palmatier and Sridhar 2017)</a:t>
            </a:r>
            <a:r>
              <a:rPr lang="en-US" dirty="0" smtClean="0"/>
              <a:t>:</a:t>
            </a:r>
          </a:p>
          <a:p>
            <a:pPr lvl="1"/>
            <a:r>
              <a:rPr lang="en-US" dirty="0" smtClean="0"/>
              <a:t>Brand-based sustainable competitive advantage</a:t>
            </a:r>
          </a:p>
          <a:p>
            <a:pPr lvl="1"/>
            <a:r>
              <a:rPr lang="en-US" dirty="0" smtClean="0"/>
              <a:t>Offering-based sustainable competitive advantage</a:t>
            </a:r>
          </a:p>
          <a:p>
            <a:pPr lvl="1"/>
            <a:r>
              <a:rPr lang="en-US" dirty="0" smtClean="0"/>
              <a:t>Relationship-based sustainable competitive advantage</a:t>
            </a:r>
          </a:p>
          <a:p>
            <a:r>
              <a:rPr lang="en-US" dirty="0" smtClean="0"/>
              <a:t>Together, brand-, offering-, and relationship-based equities synergistically constitute a company’s overall </a:t>
            </a:r>
            <a:r>
              <a:rPr lang="en-US" b="1" dirty="0" smtClean="0"/>
              <a:t>customer equity</a:t>
            </a:r>
            <a:r>
              <a:rPr lang="en-US" dirty="0" smtClean="0"/>
              <a:t>, or “the total of the discounted lifetime values summed over all of the firm’s current and potential customers” </a:t>
            </a:r>
            <a:r>
              <a:rPr lang="en-US" sz="1200" dirty="0" smtClean="0"/>
              <a:t>(Rust, Lemon, and </a:t>
            </a:r>
            <a:r>
              <a:rPr lang="en-US" sz="1200" dirty="0" err="1" smtClean="0"/>
              <a:t>Zeithaml</a:t>
            </a:r>
            <a:r>
              <a:rPr lang="en-US" sz="1200" dirty="0" smtClean="0"/>
              <a:t> 2004, p. 110)</a:t>
            </a:r>
            <a:endParaRPr lang="en-US" sz="1200" dirty="0"/>
          </a:p>
        </p:txBody>
      </p:sp>
      <p:sp>
        <p:nvSpPr>
          <p:cNvPr id="5" name="Titel 4"/>
          <p:cNvSpPr>
            <a:spLocks noGrp="1"/>
          </p:cNvSpPr>
          <p:nvPr>
            <p:ph type="title"/>
          </p:nvPr>
        </p:nvSpPr>
        <p:spPr/>
        <p:txBody>
          <a:bodyPr>
            <a:normAutofit/>
          </a:bodyPr>
          <a:lstStyle/>
          <a:p>
            <a:r>
              <a:rPr lang="en-US" dirty="0" smtClean="0"/>
              <a:t>Relationship Marketing as a Source of Sustainable Competitive Advantage</a:t>
            </a:r>
            <a:endParaRPr lang="en-US" dirty="0"/>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54000" y="5593494"/>
            <a:ext cx="1620000" cy="760506"/>
          </a:xfrm>
          <a:prstGeom prst="rect">
            <a:avLst/>
          </a:prstGeom>
        </p:spPr>
      </p:pic>
    </p:spTree>
    <p:extLst>
      <p:ext uri="{BB962C8B-B14F-4D97-AF65-F5344CB8AC3E}">
        <p14:creationId xmlns:p14="http://schemas.microsoft.com/office/powerpoint/2010/main" val="384639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70</a:t>
            </a:fld>
            <a:endParaRPr lang="de-DE"/>
          </a:p>
        </p:txBody>
      </p:sp>
      <p:sp>
        <p:nvSpPr>
          <p:cNvPr id="4" name="Inhaltsplatzhalter 3"/>
          <p:cNvSpPr>
            <a:spLocks noGrp="1"/>
          </p:cNvSpPr>
          <p:nvPr>
            <p:ph sz="quarter" idx="13"/>
          </p:nvPr>
        </p:nvSpPr>
        <p:spPr/>
        <p:txBody>
          <a:bodyPr>
            <a:normAutofit/>
          </a:bodyPr>
          <a:lstStyle/>
          <a:p>
            <a:r>
              <a:rPr lang="en-US" dirty="0" smtClean="0"/>
              <a:t>Purposeful targeting, based n differential customer treatment, is at the heart of relationship marketing </a:t>
            </a:r>
            <a:r>
              <a:rPr lang="en-US" sz="1200" dirty="0" smtClean="0"/>
              <a:t>(Homburg, Droll, and </a:t>
            </a:r>
            <a:r>
              <a:rPr lang="en-US" sz="1200" dirty="0" err="1" smtClean="0"/>
              <a:t>Totzek</a:t>
            </a:r>
            <a:r>
              <a:rPr lang="en-US" sz="1200" dirty="0" smtClean="0"/>
              <a:t> 2008; </a:t>
            </a:r>
            <a:r>
              <a:rPr lang="en-US" sz="1200" dirty="0" err="1" smtClean="0"/>
              <a:t>Zeithaml</a:t>
            </a:r>
            <a:r>
              <a:rPr lang="en-US" sz="1200" dirty="0" smtClean="0"/>
              <a:t>, Rust, and Lemon 2001)</a:t>
            </a:r>
          </a:p>
          <a:p>
            <a:r>
              <a:rPr lang="en-US" dirty="0" smtClean="0"/>
              <a:t>Investing in customer relationships does not pay off equally for every individual customer or each relationship</a:t>
            </a:r>
          </a:p>
          <a:p>
            <a:r>
              <a:rPr lang="en-US" dirty="0" smtClean="0"/>
              <a:t>Relationship marketing effectiveness varies according to how customers value and respond to sellers’ efforts to build and maintain strong relationships in particular customer-specific, market-specific, or culture-specific contexts</a:t>
            </a:r>
            <a:endParaRPr lang="en-US" dirty="0"/>
          </a:p>
        </p:txBody>
      </p:sp>
      <p:sp>
        <p:nvSpPr>
          <p:cNvPr id="5" name="Titel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774396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71</a:t>
            </a:fld>
            <a:endParaRPr lang="de-DE"/>
          </a:p>
        </p:txBody>
      </p:sp>
      <p:sp>
        <p:nvSpPr>
          <p:cNvPr id="4" name="Inhaltsplatzhalter 3"/>
          <p:cNvSpPr>
            <a:spLocks noGrp="1"/>
          </p:cNvSpPr>
          <p:nvPr>
            <p:ph sz="quarter" idx="13"/>
          </p:nvPr>
        </p:nvSpPr>
        <p:spPr/>
        <p:txBody>
          <a:bodyPr/>
          <a:lstStyle/>
          <a:p>
            <a:r>
              <a:rPr lang="en-US" dirty="0" smtClean="0"/>
              <a:t>A high customer </a:t>
            </a:r>
            <a:r>
              <a:rPr lang="en-US" b="1" dirty="0" smtClean="0"/>
              <a:t>relationship orientation</a:t>
            </a:r>
            <a:r>
              <a:rPr lang="en-US" dirty="0" smtClean="0"/>
              <a:t> means that a customer prefers a strong relationship with a partner, such that the customer </a:t>
            </a:r>
            <a:r>
              <a:rPr lang="en-US" sz="1200" dirty="0" smtClean="0"/>
              <a:t>(Palmatier et al. 2008)</a:t>
            </a:r>
            <a:r>
              <a:rPr lang="en-US" dirty="0" smtClean="0"/>
              <a:t>:</a:t>
            </a:r>
          </a:p>
          <a:p>
            <a:pPr lvl="1"/>
            <a:r>
              <a:rPr lang="en-US" dirty="0" smtClean="0"/>
              <a:t>Likely responds positively to requests for information from the seller</a:t>
            </a:r>
          </a:p>
          <a:p>
            <a:pPr lvl="1"/>
            <a:r>
              <a:rPr lang="en-US" dirty="0" smtClean="0"/>
              <a:t>Is willing to meet regularly and communicate broadly with seller representatives</a:t>
            </a:r>
          </a:p>
          <a:p>
            <a:pPr lvl="1"/>
            <a:r>
              <a:rPr lang="en-US" dirty="0" smtClean="0"/>
              <a:t>Aligns its goals with the seller’s</a:t>
            </a:r>
          </a:p>
          <a:p>
            <a:pPr lvl="1"/>
            <a:r>
              <a:rPr lang="en-US" dirty="0" smtClean="0"/>
              <a:t>Avoids conflict</a:t>
            </a:r>
          </a:p>
          <a:p>
            <a:r>
              <a:rPr lang="en-US" dirty="0" smtClean="0"/>
              <a:t>Customers featuring low relationship orientations prefer transactional interactions due to perceived costs of relational involvement, such as:</a:t>
            </a:r>
          </a:p>
          <a:p>
            <a:pPr lvl="1"/>
            <a:r>
              <a:rPr lang="en-US" dirty="0" smtClean="0"/>
              <a:t>Opportunity costs in terms of time and effort</a:t>
            </a:r>
          </a:p>
          <a:p>
            <a:pPr lvl="1"/>
            <a:r>
              <a:rPr lang="en-US" dirty="0" smtClean="0"/>
              <a:t>Reciprocity obligations</a:t>
            </a:r>
          </a:p>
          <a:p>
            <a:pPr lvl="1"/>
            <a:r>
              <a:rPr lang="en-US" dirty="0" smtClean="0"/>
              <a:t>Expectations of increasing prices</a:t>
            </a:r>
          </a:p>
          <a:p>
            <a:r>
              <a:rPr lang="en-US" dirty="0" smtClean="0"/>
              <a:t>Inappropriate levels of relationship marketing represent </a:t>
            </a:r>
            <a:r>
              <a:rPr lang="en-US" dirty="0"/>
              <a:t>insufficient </a:t>
            </a:r>
            <a:r>
              <a:rPr lang="en-US" dirty="0" smtClean="0"/>
              <a:t>investments</a:t>
            </a:r>
          </a:p>
        </p:txBody>
      </p:sp>
      <p:sp>
        <p:nvSpPr>
          <p:cNvPr id="5" name="Titel 4"/>
          <p:cNvSpPr>
            <a:spLocks noGrp="1"/>
          </p:cNvSpPr>
          <p:nvPr>
            <p:ph type="title"/>
          </p:nvPr>
        </p:nvSpPr>
        <p:spPr/>
        <p:txBody>
          <a:bodyPr/>
          <a:lstStyle/>
          <a:p>
            <a:r>
              <a:rPr lang="en-US" dirty="0" smtClean="0"/>
              <a:t>Managing Relationship Marketing Targeting:</a:t>
            </a:r>
            <a:br>
              <a:rPr lang="en-US" dirty="0" smtClean="0"/>
            </a:br>
            <a:r>
              <a:rPr lang="en-US" dirty="0" smtClean="0"/>
              <a:t>The Concept of Customer Relationship Orientation</a:t>
            </a:r>
            <a:endParaRPr lang="en-US" dirty="0"/>
          </a:p>
        </p:txBody>
      </p:sp>
      <p:sp>
        <p:nvSpPr>
          <p:cNvPr id="6" name="Textfeld 5"/>
          <p:cNvSpPr txBox="1"/>
          <p:nvPr/>
        </p:nvSpPr>
        <p:spPr>
          <a:xfrm>
            <a:off x="360000" y="5400000"/>
            <a:ext cx="8424000" cy="646331"/>
          </a:xfrm>
          <a:prstGeom prst="rect">
            <a:avLst/>
          </a:prstGeom>
          <a:solidFill>
            <a:srgbClr val="0BC1E5"/>
          </a:solidFill>
          <a:ln>
            <a:noFill/>
          </a:ln>
        </p:spPr>
        <p:txBody>
          <a:bodyPr wrap="square" rtlCol="0" anchor="ctr">
            <a:spAutoFit/>
          </a:bodyPr>
          <a:lstStyle/>
          <a:p>
            <a:r>
              <a:rPr lang="en-US" dirty="0" smtClean="0">
                <a:solidFill>
                  <a:schemeClr val="bg1"/>
                </a:solidFill>
                <a:latin typeface="Cambria" panose="02040503050406030204" pitchFamily="18" charset="0"/>
                <a:ea typeface="Cambria" panose="02040503050406030204" pitchFamily="18" charset="0"/>
              </a:rPr>
              <a:t>Optimal </a:t>
            </a:r>
            <a:r>
              <a:rPr lang="en-US" dirty="0">
                <a:solidFill>
                  <a:schemeClr val="bg1"/>
                </a:solidFill>
                <a:latin typeface="Cambria" panose="02040503050406030204" pitchFamily="18" charset="0"/>
                <a:ea typeface="Cambria" panose="02040503050406030204" pitchFamily="18" charset="0"/>
              </a:rPr>
              <a:t>relationship marketing outcomes emerge when sellers’ specific relationship marketing activities match each customer’s preferred relationship </a:t>
            </a:r>
            <a:r>
              <a:rPr lang="en-US" dirty="0" smtClean="0">
                <a:solidFill>
                  <a:schemeClr val="bg1"/>
                </a:solidFill>
                <a:latin typeface="Cambria" panose="02040503050406030204" pitchFamily="18" charset="0"/>
                <a:ea typeface="Cambria" panose="02040503050406030204" pitchFamily="18" charset="0"/>
              </a:rPr>
              <a:t>orientation</a:t>
            </a:r>
            <a:endParaRPr lang="en-US"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8622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72</a:t>
            </a:fld>
            <a:endParaRPr lang="de-DE"/>
          </a:p>
        </p:txBody>
      </p:sp>
      <p:sp>
        <p:nvSpPr>
          <p:cNvPr id="5" name="Titel 4"/>
          <p:cNvSpPr>
            <a:spLocks noGrp="1"/>
          </p:cNvSpPr>
          <p:nvPr>
            <p:ph type="title"/>
          </p:nvPr>
        </p:nvSpPr>
        <p:spPr/>
        <p:txBody>
          <a:bodyPr/>
          <a:lstStyle/>
          <a:p>
            <a:r>
              <a:rPr lang="en-US" dirty="0" smtClean="0"/>
              <a:t>Managing Relationship Marketing Targeting:</a:t>
            </a:r>
            <a:br>
              <a:rPr lang="en-US" dirty="0" smtClean="0"/>
            </a:br>
            <a:r>
              <a:rPr lang="en-US" dirty="0" smtClean="0"/>
              <a:t>Drivers of Customer Relationship Orientation</a:t>
            </a:r>
            <a:endParaRPr lang="en-US" dirty="0"/>
          </a:p>
        </p:txBody>
      </p:sp>
      <p:grpSp>
        <p:nvGrpSpPr>
          <p:cNvPr id="20" name="Gruppieren 19"/>
          <p:cNvGrpSpPr/>
          <p:nvPr/>
        </p:nvGrpSpPr>
        <p:grpSpPr>
          <a:xfrm>
            <a:off x="828720" y="1202147"/>
            <a:ext cx="7486560" cy="5071320"/>
            <a:chOff x="684000" y="990662"/>
            <a:chExt cx="7486560" cy="5071320"/>
          </a:xfrm>
        </p:grpSpPr>
        <p:sp>
          <p:nvSpPr>
            <p:cNvPr id="6" name="CustomShape 4"/>
            <p:cNvSpPr/>
            <p:nvPr/>
          </p:nvSpPr>
          <p:spPr>
            <a:xfrm>
              <a:off x="684000" y="1260000"/>
              <a:ext cx="2626560" cy="1258560"/>
            </a:xfrm>
            <a:prstGeom prst="roundRect">
              <a:avLst>
                <a:gd name="adj" fmla="val 0"/>
              </a:avLst>
            </a:prstGeom>
            <a:solidFill>
              <a:srgbClr val="EEEEEE"/>
            </a:solidFill>
            <a:ln w="6350">
              <a:solidFill>
                <a:srgbClr val="000000"/>
              </a:solidFill>
              <a:round/>
            </a:ln>
          </p:spPr>
          <p:style>
            <a:lnRef idx="0">
              <a:scrgbClr r="0" g="0" b="0"/>
            </a:lnRef>
            <a:fillRef idx="0">
              <a:scrgbClr r="0" g="0" b="0"/>
            </a:fillRef>
            <a:effectRef idx="0">
              <a:scrgbClr r="0" g="0" b="0"/>
            </a:effectRef>
            <a:fontRef idx="minor"/>
          </p:style>
          <p:txBody>
            <a:bodyPr lIns="87120" tIns="42120" rIns="87120" bIns="42120" anchor="ctr"/>
            <a:lstStyle/>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Relationship proneness</a:t>
              </a:r>
              <a:endParaRPr lang="en-US" sz="1200" b="0" strike="noStrike" spc="-1" dirty="0" smtClean="0">
                <a:solidFill>
                  <a:srgbClr val="000000"/>
                </a:solidFill>
                <a:uFill>
                  <a:solidFill>
                    <a:srgbClr val="FFFFFF"/>
                  </a:solidFill>
                </a:uFill>
                <a:latin typeface="Aria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Product category involvement </a:t>
              </a:r>
              <a:r>
                <a:rPr lang="en-US" dirty="0" smtClean="0"/>
                <a:t/>
              </a:r>
              <a:br>
                <a:rPr lang="en-US" dirty="0" smtClean="0"/>
              </a:br>
              <a:r>
                <a:rPr lang="en-US" sz="1200" b="0" strike="noStrike" spc="-1" dirty="0" smtClean="0">
                  <a:solidFill>
                    <a:srgbClr val="000000"/>
                  </a:solidFill>
                  <a:uFill>
                    <a:solidFill>
                      <a:srgbClr val="FFFFFF"/>
                    </a:solidFill>
                  </a:uFill>
                  <a:latin typeface="Cambria"/>
                  <a:ea typeface="DejaVu Sans"/>
                </a:rPr>
                <a:t>and dependence</a:t>
              </a:r>
              <a:endParaRPr lang="en-US" sz="1200" b="0" strike="noStrike" spc="-1" dirty="0" smtClean="0">
                <a:solidFill>
                  <a:srgbClr val="000000"/>
                </a:solidFill>
                <a:uFill>
                  <a:solidFill>
                    <a:srgbClr val="FFFFFF"/>
                  </a:solidFill>
                </a:uFill>
                <a:latin typeface="Aria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Relationship-centric reward systems</a:t>
              </a:r>
              <a:endParaRPr lang="en-US" sz="1200" b="0" strike="noStrike" spc="-1" dirty="0">
                <a:solidFill>
                  <a:srgbClr val="000000"/>
                </a:solidFill>
                <a:uFill>
                  <a:solidFill>
                    <a:srgbClr val="FFFFFF"/>
                  </a:solidFill>
                </a:uFill>
                <a:latin typeface="Arial"/>
              </a:endParaRPr>
            </a:p>
          </p:txBody>
        </p:sp>
        <p:sp>
          <p:nvSpPr>
            <p:cNvPr id="7" name="CustomShape 5"/>
            <p:cNvSpPr/>
            <p:nvPr/>
          </p:nvSpPr>
          <p:spPr>
            <a:xfrm>
              <a:off x="792000" y="990662"/>
              <a:ext cx="2410560" cy="27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Customer-Specific Drivers</a:t>
              </a:r>
              <a:endParaRPr lang="en-US" sz="1200" b="0" strike="noStrike" spc="-1" dirty="0">
                <a:solidFill>
                  <a:srgbClr val="000000"/>
                </a:solidFill>
                <a:uFill>
                  <a:solidFill>
                    <a:srgbClr val="FFFFFF"/>
                  </a:solidFill>
                </a:uFill>
                <a:latin typeface="Arial"/>
              </a:endParaRPr>
            </a:p>
          </p:txBody>
        </p:sp>
        <p:sp>
          <p:nvSpPr>
            <p:cNvPr id="8" name="CustomShape 6"/>
            <p:cNvSpPr/>
            <p:nvPr/>
          </p:nvSpPr>
          <p:spPr>
            <a:xfrm>
              <a:off x="684000" y="3032100"/>
              <a:ext cx="2628000" cy="1258560"/>
            </a:xfrm>
            <a:prstGeom prst="roundRect">
              <a:avLst>
                <a:gd name="adj" fmla="val 0"/>
              </a:avLst>
            </a:prstGeom>
            <a:solidFill>
              <a:srgbClr val="EEEEEE"/>
            </a:solidFill>
            <a:ln w="6350">
              <a:solidFill>
                <a:srgbClr val="000000"/>
              </a:solidFill>
              <a:round/>
            </a:ln>
          </p:spPr>
          <p:style>
            <a:lnRef idx="0">
              <a:scrgbClr r="0" g="0" b="0"/>
            </a:lnRef>
            <a:fillRef idx="0">
              <a:scrgbClr r="0" g="0" b="0"/>
            </a:fillRef>
            <a:effectRef idx="0">
              <a:scrgbClr r="0" g="0" b="0"/>
            </a:effectRef>
            <a:fontRef idx="minor"/>
          </p:style>
          <p:txBody>
            <a:bodyPr lIns="87120" tIns="42120" rIns="87120" bIns="42120" anchor="ctr"/>
            <a:lstStyle/>
            <a:p>
              <a:pPr marL="216000" indent="-214200">
                <a:buClr>
                  <a:srgbClr val="666666"/>
                </a:buClr>
                <a:buFont typeface="Georgia"/>
                <a:buChar char="￭"/>
              </a:pPr>
              <a:r>
                <a:rPr lang="en-US" sz="1200" spc="-1" dirty="0">
                  <a:solidFill>
                    <a:srgbClr val="000000"/>
                  </a:solidFill>
                  <a:uFill>
                    <a:solidFill>
                      <a:srgbClr val="FFFFFF"/>
                    </a:solidFill>
                  </a:uFill>
                  <a:latin typeface="Cambria"/>
                </a:rPr>
                <a:t>Exchange and product uncertainty</a:t>
              </a:r>
              <a:endParaRPr lang="en-US" sz="1200" spc="-1" dirty="0">
                <a:solidFill>
                  <a:srgbClr val="000000"/>
                </a:solidFill>
                <a:uFill>
                  <a:solidFill>
                    <a:srgbClr val="FFFFFF"/>
                  </a:solidFill>
                </a:uFil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Industry relational norms</a:t>
              </a:r>
              <a:endParaRPr lang="en-US" sz="1200" b="0" strike="noStrike" spc="-1" dirty="0" smtClean="0">
                <a:solidFill>
                  <a:srgbClr val="000000"/>
                </a:solidFill>
                <a:uFill>
                  <a:solidFill>
                    <a:srgbClr val="FFFFFF"/>
                  </a:solidFill>
                </a:uFill>
                <a:latin typeface="Aria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Service industries</a:t>
              </a:r>
              <a:endParaRPr lang="en-US" sz="1200" b="0" strike="noStrike" spc="-1" dirty="0" smtClean="0">
                <a:solidFill>
                  <a:srgbClr val="000000"/>
                </a:solidFill>
                <a:uFill>
                  <a:solidFill>
                    <a:srgbClr val="FFFFFF"/>
                  </a:solidFill>
                </a:uFill>
                <a:latin typeface="Aria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Business-to-business markets</a:t>
              </a:r>
              <a:endParaRPr lang="en-US" sz="1200" b="0" strike="noStrike" spc="-1" dirty="0">
                <a:solidFill>
                  <a:srgbClr val="000000"/>
                </a:solidFill>
                <a:uFill>
                  <a:solidFill>
                    <a:srgbClr val="FFFFFF"/>
                  </a:solidFill>
                </a:uFill>
                <a:latin typeface="Arial"/>
              </a:endParaRPr>
            </a:p>
          </p:txBody>
        </p:sp>
        <p:sp>
          <p:nvSpPr>
            <p:cNvPr id="9" name="CustomShape 7"/>
            <p:cNvSpPr/>
            <p:nvPr/>
          </p:nvSpPr>
          <p:spPr>
            <a:xfrm>
              <a:off x="828720" y="2763331"/>
              <a:ext cx="2338560" cy="27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Industry-Specific Drivers</a:t>
              </a:r>
              <a:endParaRPr lang="en-US" sz="1200" b="0" strike="noStrike" spc="-1" dirty="0">
                <a:solidFill>
                  <a:srgbClr val="000000"/>
                </a:solidFill>
                <a:uFill>
                  <a:solidFill>
                    <a:srgbClr val="FFFFFF"/>
                  </a:solidFill>
                </a:uFill>
                <a:latin typeface="Arial"/>
              </a:endParaRPr>
            </a:p>
          </p:txBody>
        </p:sp>
        <p:sp>
          <p:nvSpPr>
            <p:cNvPr id="10" name="CustomShape 8"/>
            <p:cNvSpPr/>
            <p:nvPr/>
          </p:nvSpPr>
          <p:spPr>
            <a:xfrm>
              <a:off x="6192000" y="3031380"/>
              <a:ext cx="1978560" cy="1260000"/>
            </a:xfrm>
            <a:prstGeom prst="roundRect">
              <a:avLst>
                <a:gd name="adj" fmla="val 0"/>
              </a:avLst>
            </a:prstGeom>
            <a:solidFill>
              <a:srgbClr val="808080"/>
            </a:solidFill>
            <a:ln w="6350">
              <a:solidFill>
                <a:srgbClr val="000000"/>
              </a:solidFill>
              <a:round/>
            </a:ln>
          </p:spPr>
          <p:style>
            <a:lnRef idx="0">
              <a:scrgbClr r="0" g="0" b="0"/>
            </a:lnRef>
            <a:fillRef idx="0">
              <a:scrgbClr r="0" g="0" b="0"/>
            </a:fillRef>
            <a:effectRef idx="0">
              <a:scrgbClr r="0" g="0" b="0"/>
            </a:effectRef>
            <a:fontRef idx="minor"/>
          </p:style>
          <p:txBody>
            <a:bodyPr lIns="87120" tIns="42120" rIns="87120" bIns="4212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Relationship marketing effectiveness</a:t>
              </a:r>
              <a:endParaRPr lang="en-US" sz="1200" b="0" strike="noStrike" spc="-1" dirty="0">
                <a:solidFill>
                  <a:srgbClr val="000000"/>
                </a:solidFill>
                <a:uFill>
                  <a:solidFill>
                    <a:srgbClr val="FFFFFF"/>
                  </a:solidFill>
                </a:uFill>
                <a:latin typeface="Arial"/>
              </a:endParaRPr>
            </a:p>
          </p:txBody>
        </p:sp>
        <p:sp>
          <p:nvSpPr>
            <p:cNvPr id="12" name="CustomShape 10"/>
            <p:cNvSpPr/>
            <p:nvPr/>
          </p:nvSpPr>
          <p:spPr>
            <a:xfrm>
              <a:off x="684000" y="4803422"/>
              <a:ext cx="2628000" cy="1258560"/>
            </a:xfrm>
            <a:prstGeom prst="roundRect">
              <a:avLst>
                <a:gd name="adj" fmla="val 0"/>
              </a:avLst>
            </a:prstGeom>
            <a:solidFill>
              <a:srgbClr val="EEEEEE"/>
            </a:solidFill>
            <a:ln w="6350">
              <a:solidFill>
                <a:srgbClr val="000000"/>
              </a:solidFill>
              <a:round/>
            </a:ln>
          </p:spPr>
          <p:style>
            <a:lnRef idx="0">
              <a:scrgbClr r="0" g="0" b="0"/>
            </a:lnRef>
            <a:fillRef idx="0">
              <a:scrgbClr r="0" g="0" b="0"/>
            </a:fillRef>
            <a:effectRef idx="0">
              <a:scrgbClr r="0" g="0" b="0"/>
            </a:effectRef>
            <a:fontRef idx="minor"/>
          </p:style>
          <p:txBody>
            <a:bodyPr lIns="87120" tIns="42120" rIns="87120" bIns="42120" anchor="ctr"/>
            <a:lstStyle/>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Collectivism</a:t>
              </a:r>
              <a:endParaRPr lang="en-US" sz="1200" b="0" strike="noStrike" spc="-1" dirty="0" smtClean="0">
                <a:solidFill>
                  <a:srgbClr val="000000"/>
                </a:solidFill>
                <a:uFill>
                  <a:solidFill>
                    <a:srgbClr val="FFFFFF"/>
                  </a:solidFill>
                </a:uFill>
                <a:latin typeface="Aria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High power distance</a:t>
              </a:r>
              <a:endParaRPr lang="en-US" sz="1200" b="0" strike="noStrike" spc="-1" dirty="0" smtClean="0">
                <a:solidFill>
                  <a:srgbClr val="000000"/>
                </a:solidFill>
                <a:uFill>
                  <a:solidFill>
                    <a:srgbClr val="FFFFFF"/>
                  </a:solidFill>
                </a:uFill>
                <a:latin typeface="Aria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High uncertainty avoidance</a:t>
              </a:r>
              <a:endParaRPr lang="en-US" sz="1200" b="0" strike="noStrike" spc="-1" dirty="0" smtClean="0">
                <a:solidFill>
                  <a:srgbClr val="000000"/>
                </a:solidFill>
                <a:uFill>
                  <a:solidFill>
                    <a:srgbClr val="FFFFFF"/>
                  </a:solidFill>
                </a:uFill>
                <a:latin typeface="Arial"/>
              </a:endParaRPr>
            </a:p>
            <a:p>
              <a:pPr marL="216000" indent="-214200">
                <a:lnSpc>
                  <a:spcPct val="100000"/>
                </a:lnSpc>
                <a:buClr>
                  <a:srgbClr val="666666"/>
                </a:buClr>
                <a:buFont typeface="Georgia"/>
                <a:buChar char="￭"/>
              </a:pPr>
              <a:r>
                <a:rPr lang="en-US" sz="1200" b="0" strike="noStrike" spc="-1" dirty="0" smtClean="0">
                  <a:solidFill>
                    <a:srgbClr val="000000"/>
                  </a:solidFill>
                  <a:uFill>
                    <a:solidFill>
                      <a:srgbClr val="FFFFFF"/>
                    </a:solidFill>
                  </a:uFill>
                  <a:latin typeface="Cambria"/>
                  <a:ea typeface="DejaVu Sans"/>
                </a:rPr>
                <a:t>Femininity</a:t>
              </a:r>
              <a:endParaRPr lang="en-US" sz="1200" b="0" strike="noStrike" spc="-1" dirty="0">
                <a:solidFill>
                  <a:srgbClr val="000000"/>
                </a:solidFill>
                <a:uFill>
                  <a:solidFill>
                    <a:srgbClr val="FFFFFF"/>
                  </a:solidFill>
                </a:uFill>
                <a:latin typeface="Arial"/>
              </a:endParaRPr>
            </a:p>
          </p:txBody>
        </p:sp>
        <p:sp>
          <p:nvSpPr>
            <p:cNvPr id="13" name="CustomShape 11"/>
            <p:cNvSpPr/>
            <p:nvPr/>
          </p:nvSpPr>
          <p:spPr>
            <a:xfrm>
              <a:off x="869220" y="4527993"/>
              <a:ext cx="2257560" cy="27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Culture-Specific Drivers</a:t>
              </a:r>
              <a:endParaRPr lang="en-US" sz="1200" b="0" strike="noStrike" spc="-1" dirty="0">
                <a:solidFill>
                  <a:srgbClr val="000000"/>
                </a:solidFill>
                <a:uFill>
                  <a:solidFill>
                    <a:srgbClr val="FFFFFF"/>
                  </a:solidFill>
                </a:uFill>
                <a:latin typeface="Arial"/>
              </a:endParaRPr>
            </a:p>
          </p:txBody>
        </p:sp>
        <p:sp>
          <p:nvSpPr>
            <p:cNvPr id="19" name="CustomShape 17"/>
            <p:cNvSpPr/>
            <p:nvPr/>
          </p:nvSpPr>
          <p:spPr>
            <a:xfrm>
              <a:off x="3780000" y="3032100"/>
              <a:ext cx="1982160" cy="1258560"/>
            </a:xfrm>
            <a:prstGeom prst="roundRect">
              <a:avLst>
                <a:gd name="adj" fmla="val 0"/>
              </a:avLst>
            </a:prstGeom>
            <a:solidFill>
              <a:srgbClr val="CCCCCC"/>
            </a:solidFill>
            <a:ln w="6350">
              <a:solidFill>
                <a:srgbClr val="000000"/>
              </a:solidFill>
              <a:round/>
            </a:ln>
          </p:spPr>
          <p:style>
            <a:lnRef idx="0">
              <a:scrgbClr r="0" g="0" b="0"/>
            </a:lnRef>
            <a:fillRef idx="0">
              <a:scrgbClr r="0" g="0" b="0"/>
            </a:fillRef>
            <a:effectRef idx="0">
              <a:scrgbClr r="0" g="0" b="0"/>
            </a:effectRef>
            <a:fontRef idx="minor"/>
          </p:style>
          <p:txBody>
            <a:bodyPr lIns="87120" tIns="42120" rIns="87120" bIns="4212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Customer relationship orientation</a:t>
              </a:r>
              <a:endParaRPr lang="en-US" sz="1200" b="0" strike="noStrike" spc="-1" dirty="0">
                <a:solidFill>
                  <a:srgbClr val="000000"/>
                </a:solidFill>
                <a:uFill>
                  <a:solidFill>
                    <a:srgbClr val="FFFFFF"/>
                  </a:solidFill>
                </a:uFill>
                <a:latin typeface="Arial"/>
              </a:endParaRPr>
            </a:p>
          </p:txBody>
        </p:sp>
      </p:grpSp>
      <p:cxnSp>
        <p:nvCxnSpPr>
          <p:cNvPr id="21" name="Gerade Verbindung mit Pfeil 20"/>
          <p:cNvCxnSpPr>
            <a:stCxn id="8" idx="3"/>
            <a:endCxn id="19" idx="1"/>
          </p:cNvCxnSpPr>
          <p:nvPr/>
        </p:nvCxnSpPr>
        <p:spPr>
          <a:xfrm>
            <a:off x="3456720" y="3872865"/>
            <a:ext cx="468000" cy="0"/>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19" idx="3"/>
            <a:endCxn id="10" idx="1"/>
          </p:cNvCxnSpPr>
          <p:nvPr/>
        </p:nvCxnSpPr>
        <p:spPr>
          <a:xfrm>
            <a:off x="5906880" y="3872865"/>
            <a:ext cx="429840" cy="0"/>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Gewinkelter Verbinder 27"/>
          <p:cNvCxnSpPr>
            <a:stCxn id="6" idx="3"/>
            <a:endCxn id="19" idx="0"/>
          </p:cNvCxnSpPr>
          <p:nvPr/>
        </p:nvCxnSpPr>
        <p:spPr>
          <a:xfrm>
            <a:off x="3455280" y="2100765"/>
            <a:ext cx="1460520" cy="114282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winkelter Verbinder 28"/>
          <p:cNvCxnSpPr>
            <a:stCxn id="12" idx="3"/>
            <a:endCxn id="19" idx="2"/>
          </p:cNvCxnSpPr>
          <p:nvPr/>
        </p:nvCxnSpPr>
        <p:spPr>
          <a:xfrm flipV="1">
            <a:off x="3456720" y="4502145"/>
            <a:ext cx="1459080" cy="11420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Grafik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788" y="5777205"/>
            <a:ext cx="1800000" cy="496262"/>
          </a:xfrm>
          <a:prstGeom prst="rect">
            <a:avLst/>
          </a:prstGeom>
        </p:spPr>
      </p:pic>
      <p:pic>
        <p:nvPicPr>
          <p:cNvPr id="33" name="Grafik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64000" y="4725607"/>
            <a:ext cx="900000" cy="993599"/>
          </a:xfrm>
          <a:prstGeom prst="rect">
            <a:avLst/>
          </a:prstGeom>
        </p:spPr>
      </p:pic>
    </p:spTree>
    <p:extLst>
      <p:ext uri="{BB962C8B-B14F-4D97-AF65-F5344CB8AC3E}">
        <p14:creationId xmlns:p14="http://schemas.microsoft.com/office/powerpoint/2010/main" val="36498881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73</a:t>
            </a:fld>
            <a:endParaRPr lang="de-DE" dirty="0"/>
          </a:p>
        </p:txBody>
      </p:sp>
      <p:sp>
        <p:nvSpPr>
          <p:cNvPr id="4" name="Titel 3"/>
          <p:cNvSpPr>
            <a:spLocks noGrp="1"/>
          </p:cNvSpPr>
          <p:nvPr>
            <p:ph type="title"/>
          </p:nvPr>
        </p:nvSpPr>
        <p:spPr/>
        <p:txBody>
          <a:bodyPr/>
          <a:lstStyle/>
          <a:p>
            <a:r>
              <a:rPr lang="en-US" dirty="0" smtClean="0"/>
              <a:t>Managing Relationship Marketing Targeting:</a:t>
            </a:r>
            <a:br>
              <a:rPr lang="en-US" dirty="0" smtClean="0"/>
            </a:br>
            <a:r>
              <a:rPr lang="en-US" dirty="0" smtClean="0"/>
              <a:t>Culture-Specific Drivers of Customer Relationship Orientation</a:t>
            </a:r>
            <a:endParaRPr lang="en-US" dirty="0"/>
          </a:p>
        </p:txBody>
      </p:sp>
      <p:graphicFrame>
        <p:nvGraphicFramePr>
          <p:cNvPr id="8" name="Tabelle 7"/>
          <p:cNvGraphicFramePr>
            <a:graphicFrameLocks noGrp="1"/>
          </p:cNvGraphicFramePr>
          <p:nvPr>
            <p:extLst>
              <p:ext uri="{D42A27DB-BD31-4B8C-83A1-F6EECF244321}">
                <p14:modId xmlns:p14="http://schemas.microsoft.com/office/powerpoint/2010/main" val="1018392913"/>
              </p:ext>
            </p:extLst>
          </p:nvPr>
        </p:nvGraphicFramePr>
        <p:xfrm>
          <a:off x="148552" y="1108094"/>
          <a:ext cx="8846897" cy="5127014"/>
        </p:xfrm>
        <a:graphic>
          <a:graphicData uri="http://schemas.openxmlformats.org/drawingml/2006/table">
            <a:tbl>
              <a:tblPr/>
              <a:tblGrid>
                <a:gridCol w="1623578">
                  <a:extLst>
                    <a:ext uri="{9D8B030D-6E8A-4147-A177-3AD203B41FA5}">
                      <a16:colId xmlns:a16="http://schemas.microsoft.com/office/drawing/2014/main" val="2136038642"/>
                    </a:ext>
                  </a:extLst>
                </a:gridCol>
                <a:gridCol w="131319">
                  <a:extLst>
                    <a:ext uri="{9D8B030D-6E8A-4147-A177-3AD203B41FA5}">
                      <a16:colId xmlns:a16="http://schemas.microsoft.com/office/drawing/2014/main" val="3581875688"/>
                    </a:ext>
                  </a:extLst>
                </a:gridCol>
                <a:gridCol w="864000">
                  <a:extLst>
                    <a:ext uri="{9D8B030D-6E8A-4147-A177-3AD203B41FA5}">
                      <a16:colId xmlns:a16="http://schemas.microsoft.com/office/drawing/2014/main" val="3425232723"/>
                    </a:ext>
                  </a:extLst>
                </a:gridCol>
                <a:gridCol w="864000">
                  <a:extLst>
                    <a:ext uri="{9D8B030D-6E8A-4147-A177-3AD203B41FA5}">
                      <a16:colId xmlns:a16="http://schemas.microsoft.com/office/drawing/2014/main" val="648035909"/>
                    </a:ext>
                  </a:extLst>
                </a:gridCol>
                <a:gridCol w="864000">
                  <a:extLst>
                    <a:ext uri="{9D8B030D-6E8A-4147-A177-3AD203B41FA5}">
                      <a16:colId xmlns:a16="http://schemas.microsoft.com/office/drawing/2014/main" val="105176544"/>
                    </a:ext>
                  </a:extLst>
                </a:gridCol>
                <a:gridCol w="180000">
                  <a:extLst>
                    <a:ext uri="{9D8B030D-6E8A-4147-A177-3AD203B41FA5}">
                      <a16:colId xmlns:a16="http://schemas.microsoft.com/office/drawing/2014/main" val="1612070836"/>
                    </a:ext>
                  </a:extLst>
                </a:gridCol>
                <a:gridCol w="1080000">
                  <a:extLst>
                    <a:ext uri="{9D8B030D-6E8A-4147-A177-3AD203B41FA5}">
                      <a16:colId xmlns:a16="http://schemas.microsoft.com/office/drawing/2014/main" val="2402254077"/>
                    </a:ext>
                  </a:extLst>
                </a:gridCol>
                <a:gridCol w="1080000">
                  <a:extLst>
                    <a:ext uri="{9D8B030D-6E8A-4147-A177-3AD203B41FA5}">
                      <a16:colId xmlns:a16="http://schemas.microsoft.com/office/drawing/2014/main" val="51372030"/>
                    </a:ext>
                  </a:extLst>
                </a:gridCol>
                <a:gridCol w="1080000">
                  <a:extLst>
                    <a:ext uri="{9D8B030D-6E8A-4147-A177-3AD203B41FA5}">
                      <a16:colId xmlns:a16="http://schemas.microsoft.com/office/drawing/2014/main" val="1850240566"/>
                    </a:ext>
                  </a:extLst>
                </a:gridCol>
                <a:gridCol w="1080000">
                  <a:extLst>
                    <a:ext uri="{9D8B030D-6E8A-4147-A177-3AD203B41FA5}">
                      <a16:colId xmlns:a16="http://schemas.microsoft.com/office/drawing/2014/main" val="1085502874"/>
                    </a:ext>
                  </a:extLst>
                </a:gridCol>
              </a:tblGrid>
              <a:tr h="181987">
                <a:tc rowSpan="2">
                  <a:txBody>
                    <a:bodyPr/>
                    <a:lstStyle/>
                    <a:p>
                      <a:pPr algn="l"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p>
                    <a:p>
                      <a:pPr algn="l"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gridSpan="3">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Performance</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a:txBody>
                    <a:bodyPr/>
                    <a:lstStyle/>
                    <a:p>
                      <a:pPr algn="ctr" rtl="0" fontAlgn="ct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Cultural Dimension Scores</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49547379"/>
                  </a:ext>
                </a:extLst>
              </a:tr>
              <a:tr h="302341">
                <a:tc vMerge="1">
                  <a:txBody>
                    <a:bodyPr/>
                    <a:lstStyle/>
                    <a:p>
                      <a:pPr algn="l" rtl="0" fontAlgn="ctr"/>
                      <a:endParaRPr lang="de-DE" sz="1200" b="1" i="0" u="none" strike="noStrike">
                        <a:solidFill>
                          <a:srgbClr val="000000"/>
                        </a:solidFill>
                        <a:effectLst/>
                        <a:latin typeface="Cambria" panose="02040503050406030204" pitchFamily="18" charset="0"/>
                        <a:ea typeface="Cambria" panose="02040503050406030204" pitchFamily="18" charset="0"/>
                      </a:endParaRPr>
                    </a:p>
                  </a:txBody>
                  <a:tcPr marL="7279" marR="7279" marT="727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Estimated</a:t>
                      </a:r>
                      <a:br>
                        <a:rPr lang="en-US" sz="1200" b="1" i="0" u="none" strike="noStrike" noProof="0" dirty="0" smtClean="0">
                          <a:solidFill>
                            <a:schemeClr val="tx1"/>
                          </a:solidFill>
                          <a:effectLst/>
                          <a:latin typeface="Cambria" panose="02040503050406030204" pitchFamily="18" charset="0"/>
                          <a:ea typeface="Cambria" panose="02040503050406030204" pitchFamily="18" charset="0"/>
                        </a:rPr>
                      </a:b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Effect</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Rank</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Relative to U.S.</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Individualism</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Power Distance</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Uncertainty Avoidance</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Masculinity</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7798"/>
                  </a:ext>
                </a:extLst>
              </a:tr>
              <a:tr h="178590">
                <a:tc>
                  <a:txBody>
                    <a:bodyPr/>
                    <a:lstStyle/>
                    <a:p>
                      <a:pPr algn="l"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Country</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310115"/>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Brazil</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28 %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9083602"/>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Canada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0223807"/>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China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100 %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0177470"/>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France</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–17 %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18520065"/>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Great Britain</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12 %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2470558"/>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Germany</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–11 %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67</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02232607"/>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India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71 %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77</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3341824"/>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Japan</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13 %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54</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92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95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4025534"/>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Mexico</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50 %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46205043"/>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Russia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.44</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20 %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93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95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672020"/>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United States</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0 %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91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98766870"/>
                  </a:ext>
                </a:extLst>
              </a:tr>
              <a:tr h="152869">
                <a:tc>
                  <a:txBody>
                    <a:bodyPr/>
                    <a:lstStyle/>
                    <a:p>
                      <a:pPr marL="72000" lvl="1"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58362350"/>
                  </a:ext>
                </a:extLst>
              </a:tr>
              <a:tr h="152869">
                <a:tc>
                  <a:txBody>
                    <a:bodyPr/>
                    <a:lstStyle/>
                    <a:p>
                      <a:pPr algn="l"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Country</a:t>
                      </a:r>
                      <a:r>
                        <a:rPr lang="en-US" sz="1200" b="1" i="0" u="none" strike="noStrike" baseline="0" noProof="0" dirty="0" smtClean="0">
                          <a:solidFill>
                            <a:schemeClr val="tx1"/>
                          </a:solidFill>
                          <a:effectLst/>
                          <a:latin typeface="Cambria" panose="02040503050406030204" pitchFamily="18" charset="0"/>
                          <a:ea typeface="Cambria" panose="02040503050406030204" pitchFamily="18" charset="0"/>
                        </a:rPr>
                        <a:t> </a:t>
                      </a: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Averages</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.40</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11 %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55</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57</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66</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50</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3495536"/>
                  </a:ext>
                </a:extLst>
              </a:tr>
              <a:tr h="178590">
                <a:tc>
                  <a:txBody>
                    <a:bodyPr/>
                    <a:lstStyle/>
                    <a:p>
                      <a:pPr algn="l"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Region</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1"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1"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792842"/>
                  </a:ext>
                </a:extLst>
              </a:tr>
              <a:tr h="152869">
                <a:tc>
                  <a:txBody>
                    <a:bodyPr/>
                    <a:lstStyle/>
                    <a:p>
                      <a:pPr marL="72000"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Africa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40 %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67</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16335971"/>
                  </a:ext>
                </a:extLst>
              </a:tr>
              <a:tr h="152869">
                <a:tc>
                  <a:txBody>
                    <a:bodyPr/>
                    <a:lstStyle/>
                    <a:p>
                      <a:pPr marL="72000"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Asia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70 %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24</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50</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93651961"/>
                  </a:ext>
                </a:extLst>
              </a:tr>
              <a:tr h="152869">
                <a:tc>
                  <a:txBody>
                    <a:bodyPr/>
                    <a:lstStyle/>
                    <a:p>
                      <a:pPr marL="72000"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Eastern Europe</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19 %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74</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47</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65589196"/>
                  </a:ext>
                </a:extLst>
              </a:tr>
              <a:tr h="152869">
                <a:tc>
                  <a:txBody>
                    <a:bodyPr/>
                    <a:lstStyle/>
                    <a:p>
                      <a:pPr marL="72000"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Latin America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28 %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86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47</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17582398"/>
                  </a:ext>
                </a:extLst>
              </a:tr>
              <a:tr h="152869">
                <a:tc>
                  <a:txBody>
                    <a:bodyPr/>
                    <a:lstStyle/>
                    <a:p>
                      <a:pPr marL="72000"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North America</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27 %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54</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55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45740433"/>
                  </a:ext>
                </a:extLst>
              </a:tr>
              <a:tr h="152869">
                <a:tc>
                  <a:txBody>
                    <a:bodyPr/>
                    <a:lstStyle/>
                    <a:p>
                      <a:pPr marL="72000"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Middle East</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28 %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65</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71</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47</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22825257"/>
                  </a:ext>
                </a:extLst>
              </a:tr>
              <a:tr h="152869">
                <a:tc>
                  <a:txBody>
                    <a:bodyPr/>
                    <a:lstStyle/>
                    <a:p>
                      <a:pPr marL="72000"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Western Europe</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.32</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7</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–11 %</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63</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46</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69</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noProof="0" dirty="0" smtClean="0">
                          <a:solidFill>
                            <a:schemeClr val="tx1"/>
                          </a:solidFill>
                          <a:effectLst/>
                          <a:latin typeface="Cambria" panose="02040503050406030204" pitchFamily="18" charset="0"/>
                          <a:ea typeface="Cambria" panose="02040503050406030204" pitchFamily="18" charset="0"/>
                        </a:rPr>
                        <a:t>48</a:t>
                      </a:r>
                      <a:endParaRPr lang="en-US" sz="1200" b="0"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61328834"/>
                  </a:ext>
                </a:extLst>
              </a:tr>
              <a:tr h="152869">
                <a:tc>
                  <a:txBody>
                    <a:bodyPr/>
                    <a:lstStyle/>
                    <a:p>
                      <a:pPr algn="l"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Regional Averages</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65515"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.47</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29 %</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41</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w="6350" cap="flat" cmpd="sng" algn="ctr">
                      <a:no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62</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67</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noProof="0" dirty="0" smtClean="0">
                          <a:solidFill>
                            <a:schemeClr val="tx1"/>
                          </a:solidFill>
                          <a:effectLst/>
                          <a:latin typeface="Cambria" panose="02040503050406030204" pitchFamily="18" charset="0"/>
                          <a:ea typeface="Cambria" panose="02040503050406030204" pitchFamily="18" charset="0"/>
                        </a:rPr>
                        <a:t>50</a:t>
                      </a:r>
                      <a:endParaRPr lang="en-US" sz="1200" b="1" i="0" u="none" strike="noStrike" noProof="0" dirty="0">
                        <a:solidFill>
                          <a:schemeClr val="tx1"/>
                        </a:solidFill>
                        <a:effectLst/>
                        <a:latin typeface="Cambria" panose="02040503050406030204" pitchFamily="18" charset="0"/>
                        <a:ea typeface="Cambria" panose="02040503050406030204" pitchFamily="18" charset="0"/>
                      </a:endParaRPr>
                    </a:p>
                  </a:txBody>
                  <a:tcPr marL="7279" marR="7279" marT="7279" marB="0" anchor="ctr">
                    <a:lnL>
                      <a:noFill/>
                    </a:lnL>
                    <a:lnR w="6350" cap="flat" cmpd="sng" algn="ctr">
                      <a:no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736706"/>
                  </a:ext>
                </a:extLst>
              </a:tr>
              <a:tr h="123751">
                <a:tc gridSpan="10">
                  <a:txBody>
                    <a:bodyPr/>
                    <a:lstStyle/>
                    <a:p>
                      <a:pPr algn="l" fontAlgn="ctr"/>
                      <a:r>
                        <a:rPr lang="en-US" sz="1200" b="1" i="1" u="none" strike="noStrike" noProof="0" dirty="0">
                          <a:solidFill>
                            <a:schemeClr val="tx1"/>
                          </a:solidFill>
                          <a:effectLst/>
                          <a:latin typeface="Cambria" panose="02040503050406030204" pitchFamily="18" charset="0"/>
                          <a:ea typeface="Cambria" panose="02040503050406030204" pitchFamily="18" charset="0"/>
                        </a:rPr>
                        <a:t>Note: </a:t>
                      </a:r>
                      <a:r>
                        <a:rPr lang="en-US" sz="1200" b="0" i="0" u="none" strike="noStrike" noProof="0" dirty="0">
                          <a:solidFill>
                            <a:schemeClr val="tx1"/>
                          </a:solidFill>
                          <a:effectLst/>
                          <a:latin typeface="Cambria" panose="02040503050406030204" pitchFamily="18" charset="0"/>
                          <a:ea typeface="Cambria" panose="02040503050406030204" pitchFamily="18" charset="0"/>
                        </a:rPr>
                        <a:t>This table reproduces selected results from a meta-analysis performed by </a:t>
                      </a:r>
                      <a:r>
                        <a:rPr lang="en-US" sz="1200" b="0" i="0" u="none" strike="noStrike" noProof="0" dirty="0" err="1">
                          <a:solidFill>
                            <a:schemeClr val="tx1"/>
                          </a:solidFill>
                          <a:effectLst/>
                          <a:latin typeface="Cambria" panose="02040503050406030204" pitchFamily="18" charset="0"/>
                          <a:ea typeface="Cambria" panose="02040503050406030204" pitchFamily="18" charset="0"/>
                        </a:rPr>
                        <a:t>Samaha</a:t>
                      </a:r>
                      <a:r>
                        <a:rPr lang="en-US" sz="1200" b="0" i="0" u="none" strike="noStrike" noProof="0" dirty="0">
                          <a:solidFill>
                            <a:schemeClr val="tx1"/>
                          </a:solidFill>
                          <a:effectLst/>
                          <a:latin typeface="Cambria" panose="02040503050406030204" pitchFamily="18" charset="0"/>
                          <a:ea typeface="Cambria" panose="02040503050406030204" pitchFamily="18" charset="0"/>
                        </a:rPr>
                        <a:t>, Beck, and Palmatier (2014, p. 91).</a:t>
                      </a:r>
                    </a:p>
                  </a:txBody>
                  <a:tcPr marL="65515" marR="7279" marT="7279"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328069492"/>
                  </a:ext>
                </a:extLst>
              </a:tr>
            </a:tbl>
          </a:graphicData>
        </a:graphic>
      </p:graphicFrame>
    </p:spTree>
    <p:extLst>
      <p:ext uri="{BB962C8B-B14F-4D97-AF65-F5344CB8AC3E}">
        <p14:creationId xmlns:p14="http://schemas.microsoft.com/office/powerpoint/2010/main" val="23650920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74</a:t>
            </a:fld>
            <a:endParaRPr lang="de-DE" dirty="0"/>
          </a:p>
        </p:txBody>
      </p:sp>
      <p:sp>
        <p:nvSpPr>
          <p:cNvPr id="5" name="Inhaltsplatzhalter 4"/>
          <p:cNvSpPr>
            <a:spLocks noGrp="1"/>
          </p:cNvSpPr>
          <p:nvPr>
            <p:ph sz="quarter" idx="13"/>
          </p:nvPr>
        </p:nvSpPr>
        <p:spPr/>
        <p:txBody>
          <a:bodyPr>
            <a:normAutofit/>
          </a:bodyPr>
          <a:lstStyle/>
          <a:p>
            <a:r>
              <a:rPr lang="en-US" dirty="0" smtClean="0"/>
              <a:t>Costly, unwanted relationship marketing efforts can undermine the very existence of a relationship</a:t>
            </a:r>
          </a:p>
          <a:p>
            <a:r>
              <a:rPr lang="en-US" dirty="0" smtClean="0"/>
              <a:t>Aligning with customers’ relationship needs, i.e. purposeful targeting, ultimately is more critical for ensuring the seller’s performance than is blindly pursuing ever-closer links </a:t>
            </a:r>
            <a:r>
              <a:rPr lang="en-US" sz="1200" dirty="0" smtClean="0"/>
              <a:t>(Cao and </a:t>
            </a:r>
            <a:r>
              <a:rPr lang="en-US" sz="1200" dirty="0" err="1" smtClean="0"/>
              <a:t>Gruca</a:t>
            </a:r>
            <a:r>
              <a:rPr lang="en-US" sz="1200" dirty="0" smtClean="0"/>
              <a:t> 2005; Colgate and Danaher 2000; Dowling and Uncles 1997)</a:t>
            </a:r>
          </a:p>
          <a:p>
            <a:r>
              <a:rPr lang="en-US" dirty="0" smtClean="0"/>
              <a:t>The digital age facilitates two routes to improve targeting capabilities:</a:t>
            </a:r>
          </a:p>
          <a:p>
            <a:pPr lvl="1"/>
            <a:r>
              <a:rPr lang="en-US" b="1" dirty="0" smtClean="0"/>
              <a:t>Field experiments</a:t>
            </a:r>
            <a:r>
              <a:rPr lang="en-US" dirty="0" smtClean="0"/>
              <a:t> enable relationship marketers to test new programs with a limited sample of customers and identify the varying effectiveness of these programs for different customer segments</a:t>
            </a:r>
          </a:p>
          <a:p>
            <a:pPr lvl="1"/>
            <a:r>
              <a:rPr lang="en-US" dirty="0" smtClean="0"/>
              <a:t>Targets in the digital age often involve </a:t>
            </a:r>
            <a:r>
              <a:rPr lang="en-US" b="1" dirty="0" smtClean="0"/>
              <a:t>groups of customers</a:t>
            </a:r>
            <a:r>
              <a:rPr lang="en-US" dirty="0" smtClean="0"/>
              <a:t> such that sellers can leverage the power of group norms to simultaneously build and nurture relationships with a wide range of customers</a:t>
            </a:r>
            <a:endParaRPr lang="en-US" dirty="0"/>
          </a:p>
        </p:txBody>
      </p:sp>
      <p:sp>
        <p:nvSpPr>
          <p:cNvPr id="4" name="Titel 3"/>
          <p:cNvSpPr>
            <a:spLocks noGrp="1"/>
          </p:cNvSpPr>
          <p:nvPr>
            <p:ph type="title"/>
          </p:nvPr>
        </p:nvSpPr>
        <p:spPr/>
        <p:txBody>
          <a:bodyPr/>
          <a:lstStyle/>
          <a:p>
            <a:r>
              <a:rPr lang="en-US" dirty="0" smtClean="0"/>
              <a:t>Guidelines for Managing Relationship Marketing Targeting</a:t>
            </a:r>
            <a:endParaRPr lang="en-US" dirty="0"/>
          </a:p>
        </p:txBody>
      </p:sp>
    </p:spTree>
    <p:extLst>
      <p:ext uri="{BB962C8B-B14F-4D97-AF65-F5344CB8AC3E}">
        <p14:creationId xmlns:p14="http://schemas.microsoft.com/office/powerpoint/2010/main" val="1446457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75</a:t>
            </a:fld>
            <a:endParaRPr lang="de-DE"/>
          </a:p>
        </p:txBody>
      </p:sp>
      <p:sp>
        <p:nvSpPr>
          <p:cNvPr id="4" name="Inhaltsplatzhalter 3"/>
          <p:cNvSpPr>
            <a:spLocks noGrp="1"/>
          </p:cNvSpPr>
          <p:nvPr>
            <p:ph sz="quarter" idx="13"/>
          </p:nvPr>
        </p:nvSpPr>
        <p:spPr/>
        <p:txBody>
          <a:bodyPr/>
          <a:lstStyle/>
          <a:p>
            <a:r>
              <a:rPr lang="en-US" dirty="0" smtClean="0"/>
              <a:t>Recent marketing research recommends and demonstrates the use of field experiments to understand customer behavior </a:t>
            </a:r>
            <a:r>
              <a:rPr lang="en-US" sz="1200" dirty="0" smtClean="0"/>
              <a:t>(</a:t>
            </a:r>
            <a:r>
              <a:rPr lang="en-US" sz="1200" dirty="0" err="1" smtClean="0"/>
              <a:t>Gneezy</a:t>
            </a:r>
            <a:r>
              <a:rPr lang="en-US" sz="1200" dirty="0" smtClean="0"/>
              <a:t> 2017; Meyer 2017)</a:t>
            </a:r>
          </a:p>
          <a:p>
            <a:r>
              <a:rPr lang="en-US" dirty="0" smtClean="0"/>
              <a:t>In a field experiment, the experimenter (e.g., academic researcher, manager):</a:t>
            </a:r>
          </a:p>
          <a:p>
            <a:pPr lvl="1"/>
            <a:r>
              <a:rPr lang="en-US" dirty="0" smtClean="0"/>
              <a:t>Manipulates one or several factors in the customers’ natural environment, then</a:t>
            </a:r>
          </a:p>
          <a:p>
            <a:pPr lvl="1"/>
            <a:r>
              <a:rPr lang="en-US" dirty="0" smtClean="0"/>
              <a:t>Measures the behaviors and outcomes that result from this manipulation</a:t>
            </a:r>
          </a:p>
          <a:p>
            <a:pPr lvl="1"/>
            <a:r>
              <a:rPr lang="en-US" dirty="0" smtClean="0"/>
              <a:t>By comparing the behavior of manipulated customers (i.e., treatment group) with the behavior of customers who were not exposed to the manipulation (i.e., control group)</a:t>
            </a:r>
            <a:endParaRPr lang="en-US" dirty="0"/>
          </a:p>
        </p:txBody>
      </p:sp>
      <p:sp>
        <p:nvSpPr>
          <p:cNvPr id="5" name="Titel 4"/>
          <p:cNvSpPr>
            <a:spLocks noGrp="1"/>
          </p:cNvSpPr>
          <p:nvPr>
            <p:ph type="title"/>
          </p:nvPr>
        </p:nvSpPr>
        <p:spPr/>
        <p:txBody>
          <a:bodyPr/>
          <a:lstStyle/>
          <a:p>
            <a:r>
              <a:rPr lang="en-US" dirty="0" smtClean="0"/>
              <a:t>Guidelines for Managing Relationship Marketing Targeting:</a:t>
            </a:r>
            <a:br>
              <a:rPr lang="en-US" dirty="0" smtClean="0"/>
            </a:br>
            <a:r>
              <a:rPr lang="en-US" dirty="0" smtClean="0"/>
              <a:t>Using Field Experiments to Improve Targeting</a:t>
            </a:r>
            <a:endParaRPr lang="en-US"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1662" t="21001" r="2901" b="26383"/>
          <a:stretch/>
        </p:blipFill>
        <p:spPr>
          <a:xfrm>
            <a:off x="6624000" y="5395896"/>
            <a:ext cx="2160000" cy="814104"/>
          </a:xfrm>
          <a:prstGeom prst="rect">
            <a:avLst/>
          </a:prstGeom>
        </p:spPr>
      </p:pic>
    </p:spTree>
    <p:extLst>
      <p:ext uri="{BB962C8B-B14F-4D97-AF65-F5344CB8AC3E}">
        <p14:creationId xmlns:p14="http://schemas.microsoft.com/office/powerpoint/2010/main" val="23628088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76</a:t>
            </a:fld>
            <a:endParaRPr lang="de-DE"/>
          </a:p>
        </p:txBody>
      </p:sp>
      <p:sp>
        <p:nvSpPr>
          <p:cNvPr id="6" name="Titel 5"/>
          <p:cNvSpPr>
            <a:spLocks noGrp="1"/>
          </p:cNvSpPr>
          <p:nvPr>
            <p:ph type="title"/>
          </p:nvPr>
        </p:nvSpPr>
        <p:spPr/>
        <p:txBody>
          <a:bodyPr>
            <a:normAutofit/>
          </a:bodyPr>
          <a:lstStyle/>
          <a:p>
            <a:r>
              <a:rPr lang="en-US" dirty="0"/>
              <a:t>Field Experiment: Targeting Effectiveness of a </a:t>
            </a:r>
            <a:r>
              <a:rPr lang="en-US" dirty="0" smtClean="0"/>
              <a:t>Relationship Marketing Initiative</a:t>
            </a:r>
            <a:endParaRPr lang="de-DE" dirty="0"/>
          </a:p>
        </p:txBody>
      </p:sp>
      <p:grpSp>
        <p:nvGrpSpPr>
          <p:cNvPr id="33" name="Gruppieren 32"/>
          <p:cNvGrpSpPr/>
          <p:nvPr/>
        </p:nvGrpSpPr>
        <p:grpSpPr>
          <a:xfrm>
            <a:off x="1404720" y="1054022"/>
            <a:ext cx="6334560" cy="4787280"/>
            <a:chOff x="1300680" y="1044000"/>
            <a:chExt cx="6334560" cy="4787280"/>
          </a:xfrm>
        </p:grpSpPr>
        <p:sp>
          <p:nvSpPr>
            <p:cNvPr id="7" name="CustomShape 1"/>
            <p:cNvSpPr/>
            <p:nvPr/>
          </p:nvSpPr>
          <p:spPr>
            <a:xfrm>
              <a:off x="1501920" y="4978440"/>
              <a:ext cx="5932440" cy="852840"/>
            </a:xfrm>
            <a:prstGeom prst="rightArrow">
              <a:avLst>
                <a:gd name="adj1" fmla="val 50000"/>
                <a:gd name="adj2" fmla="val 5000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sp>
        <p:sp>
          <p:nvSpPr>
            <p:cNvPr id="8" name="CustomShape 6"/>
            <p:cNvSpPr/>
            <p:nvPr/>
          </p:nvSpPr>
          <p:spPr>
            <a:xfrm>
              <a:off x="1300680" y="4842360"/>
              <a:ext cx="6334560" cy="360"/>
            </a:xfrm>
            <a:custGeom>
              <a:avLst/>
              <a:gdLst/>
              <a:ahLst/>
              <a:cxnLst/>
              <a:rect l="l" t="t" r="r" b="b"/>
              <a:pathLst>
                <a:path w="21600" h="21600">
                  <a:moveTo>
                    <a:pt x="0" y="0"/>
                  </a:moveTo>
                  <a:lnTo>
                    <a:pt x="21600" y="21600"/>
                  </a:lnTo>
                </a:path>
              </a:pathLst>
            </a:custGeom>
            <a:noFill/>
            <a:ln w="6480">
              <a:solidFill>
                <a:srgbClr val="000000"/>
              </a:solidFill>
              <a:round/>
            </a:ln>
          </p:spPr>
          <p:style>
            <a:lnRef idx="0">
              <a:scrgbClr r="0" g="0" b="0"/>
            </a:lnRef>
            <a:fillRef idx="0">
              <a:scrgbClr r="0" g="0" b="0"/>
            </a:fillRef>
            <a:effectRef idx="0">
              <a:scrgbClr r="0" g="0" b="0"/>
            </a:effectRef>
            <a:fontRef idx="minor"/>
          </p:style>
        </p:sp>
        <p:sp>
          <p:nvSpPr>
            <p:cNvPr id="9" name="CustomShape 7"/>
            <p:cNvSpPr/>
            <p:nvPr/>
          </p:nvSpPr>
          <p:spPr>
            <a:xfrm>
              <a:off x="3870000" y="1044000"/>
              <a:ext cx="1402560" cy="538560"/>
            </a:xfrm>
            <a:prstGeom prst="roundRect">
              <a:avLst>
                <a:gd name="adj" fmla="val 0"/>
              </a:avLst>
            </a:prstGeom>
            <a:solidFill>
              <a:srgbClr val="808080"/>
            </a:solidFill>
            <a:ln w="6480">
              <a:solidFill>
                <a:srgbClr val="000000"/>
              </a:solidFill>
              <a:round/>
            </a:ln>
          </p:spPr>
          <p:style>
            <a:lnRef idx="0">
              <a:scrgbClr r="0" g="0" b="0"/>
            </a:lnRef>
            <a:fillRef idx="0">
              <a:scrgbClr r="0" g="0" b="0"/>
            </a:fillRef>
            <a:effectRef idx="0">
              <a:scrgbClr r="0" g="0" b="0"/>
            </a:effectRef>
            <a:fontRef idx="minor"/>
          </p:style>
          <p:txBody>
            <a:bodyPr lIns="-1440" tIns="-1440" rIns="-1440" bIns="-144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Relationship marketing initiative</a:t>
              </a:r>
              <a:endParaRPr lang="en-US" sz="1200" b="0" strike="noStrike" spc="-1" dirty="0">
                <a:solidFill>
                  <a:srgbClr val="000000"/>
                </a:solidFill>
                <a:uFill>
                  <a:solidFill>
                    <a:srgbClr val="FFFFFF"/>
                  </a:solidFill>
                </a:uFill>
                <a:latin typeface="Arial"/>
              </a:endParaRPr>
            </a:p>
          </p:txBody>
        </p:sp>
        <p:sp>
          <p:nvSpPr>
            <p:cNvPr id="10" name="CustomShape 8"/>
            <p:cNvSpPr/>
            <p:nvPr/>
          </p:nvSpPr>
          <p:spPr>
            <a:xfrm flipH="1">
              <a:off x="4932000" y="1647360"/>
              <a:ext cx="360" cy="1798560"/>
            </a:xfrm>
            <a:custGeom>
              <a:avLst/>
              <a:gdLst/>
              <a:ahLst/>
              <a:cxnLst/>
              <a:rect l="l" t="t" r="r" b="b"/>
              <a:pathLst>
                <a:path w="21600" h="21600">
                  <a:moveTo>
                    <a:pt x="0" y="0"/>
                  </a:moveTo>
                  <a:lnTo>
                    <a:pt x="21600" y="21600"/>
                  </a:lnTo>
                </a:path>
              </a:pathLst>
            </a:custGeom>
            <a:noFill/>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11" name="CustomShape 9"/>
            <p:cNvSpPr/>
            <p:nvPr/>
          </p:nvSpPr>
          <p:spPr>
            <a:xfrm>
              <a:off x="4571100" y="1647360"/>
              <a:ext cx="360" cy="1105920"/>
            </a:xfrm>
            <a:custGeom>
              <a:avLst/>
              <a:gdLst/>
              <a:ahLst/>
              <a:cxnLst/>
              <a:rect l="l" t="t" r="r" b="b"/>
              <a:pathLst>
                <a:path w="21600" h="21600">
                  <a:moveTo>
                    <a:pt x="0" y="0"/>
                  </a:moveTo>
                  <a:lnTo>
                    <a:pt x="21600" y="21600"/>
                  </a:lnTo>
                </a:path>
              </a:pathLst>
            </a:custGeom>
            <a:noFill/>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12" name="CustomShape 10"/>
            <p:cNvSpPr/>
            <p:nvPr/>
          </p:nvSpPr>
          <p:spPr>
            <a:xfrm>
              <a:off x="4212360" y="1647360"/>
              <a:ext cx="360" cy="413280"/>
            </a:xfrm>
            <a:custGeom>
              <a:avLst/>
              <a:gdLst/>
              <a:ahLst/>
              <a:cxnLst/>
              <a:rect l="l" t="t" r="r" b="b"/>
              <a:pathLst>
                <a:path w="21600" h="21600">
                  <a:moveTo>
                    <a:pt x="0" y="0"/>
                  </a:moveTo>
                  <a:lnTo>
                    <a:pt x="21600" y="21600"/>
                  </a:lnTo>
                </a:path>
              </a:pathLst>
            </a:custGeom>
            <a:noFill/>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13" name="CustomShape 11"/>
            <p:cNvSpPr/>
            <p:nvPr/>
          </p:nvSpPr>
          <p:spPr>
            <a:xfrm>
              <a:off x="3204000" y="2070000"/>
              <a:ext cx="2410560" cy="360"/>
            </a:xfrm>
            <a:custGeom>
              <a:avLst/>
              <a:gdLst/>
              <a:ahLst/>
              <a:cxnLst/>
              <a:rect l="l" t="t" r="r" b="b"/>
              <a:pathLst>
                <a:path w="21600" h="21600">
                  <a:moveTo>
                    <a:pt x="0" y="0"/>
                  </a:moveTo>
                  <a:lnTo>
                    <a:pt x="21600" y="21600"/>
                  </a:lnTo>
                </a:path>
              </a:pathLst>
            </a:custGeom>
            <a:noFill/>
            <a:ln w="6480">
              <a:solidFill>
                <a:srgbClr val="000000"/>
              </a:solidFill>
              <a:round/>
              <a:tailEnd type="triangle" w="med" len="med"/>
            </a:ln>
          </p:spPr>
          <p:style>
            <a:lnRef idx="0">
              <a:scrgbClr r="0" g="0" b="0"/>
            </a:lnRef>
            <a:fillRef idx="0">
              <a:scrgbClr r="0" g="0" b="0"/>
            </a:fillRef>
            <a:effectRef idx="0">
              <a:scrgbClr r="0" g="0" b="0"/>
            </a:effectRef>
            <a:fontRef idx="minor"/>
          </p:style>
        </p:sp>
        <p:sp>
          <p:nvSpPr>
            <p:cNvPr id="14" name="CustomShape 12"/>
            <p:cNvSpPr/>
            <p:nvPr/>
          </p:nvSpPr>
          <p:spPr>
            <a:xfrm>
              <a:off x="1699920" y="3226680"/>
              <a:ext cx="1402560" cy="538560"/>
            </a:xfrm>
            <a:prstGeom prst="roundRect">
              <a:avLst>
                <a:gd name="adj" fmla="val 0"/>
              </a:avLst>
            </a:prstGeom>
            <a:solidFill>
              <a:srgbClr val="EEEEEE"/>
            </a:solidFill>
            <a:ln w="7200">
              <a:solidFill>
                <a:srgbClr val="000000"/>
              </a:solidFill>
              <a:round/>
            </a:ln>
          </p:spPr>
          <p:style>
            <a:lnRef idx="0">
              <a:scrgbClr r="0" g="0" b="0"/>
            </a:lnRef>
            <a:fillRef idx="0">
              <a:scrgbClr r="0" g="0" b="0"/>
            </a:fillRef>
            <a:effectRef idx="0">
              <a:scrgbClr r="0" g="0" b="0"/>
            </a:effectRef>
            <a:fontRef idx="minor"/>
          </p:style>
          <p:txBody>
            <a:bodyPr lIns="-1080" tIns="-1080" rIns="-1080" bIns="-108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Relationship</a:t>
              </a:r>
              <a:endParaRPr lang="en-US" sz="1200" b="0" strike="noStrike" spc="-1" dirty="0">
                <a:solidFill>
                  <a:srgbClr val="000000"/>
                </a:solidFill>
                <a:uFill>
                  <a:solidFill>
                    <a:srgbClr val="FFFFFF"/>
                  </a:solidFill>
                </a:uFill>
                <a:latin typeface="Arial"/>
              </a:endParaRPr>
            </a:p>
          </p:txBody>
        </p:sp>
        <p:sp>
          <p:nvSpPr>
            <p:cNvPr id="15" name="CustomShape 13"/>
            <p:cNvSpPr/>
            <p:nvPr/>
          </p:nvSpPr>
          <p:spPr>
            <a:xfrm>
              <a:off x="1699920" y="2522520"/>
              <a:ext cx="1402560" cy="538560"/>
            </a:xfrm>
            <a:prstGeom prst="roundRect">
              <a:avLst>
                <a:gd name="adj" fmla="val 0"/>
              </a:avLst>
            </a:prstGeom>
            <a:solidFill>
              <a:srgbClr val="EEEEEE"/>
            </a:solidFill>
            <a:ln w="7200">
              <a:solidFill>
                <a:srgbClr val="000000"/>
              </a:solidFill>
              <a:round/>
            </a:ln>
          </p:spPr>
          <p:style>
            <a:lnRef idx="0">
              <a:scrgbClr r="0" g="0" b="0"/>
            </a:lnRef>
            <a:fillRef idx="0">
              <a:scrgbClr r="0" g="0" b="0"/>
            </a:fillRef>
            <a:effectRef idx="0">
              <a:scrgbClr r="0" g="0" b="0"/>
            </a:effectRef>
            <a:fontRef idx="minor"/>
          </p:style>
          <p:txBody>
            <a:bodyPr lIns="-1080" tIns="-1080" rIns="-1080" bIns="-108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Dependence</a:t>
              </a:r>
              <a:endParaRPr lang="en-US" sz="1200" b="0" strike="noStrike" spc="-1" dirty="0">
                <a:solidFill>
                  <a:srgbClr val="000000"/>
                </a:solidFill>
                <a:uFill>
                  <a:solidFill>
                    <a:srgbClr val="FFFFFF"/>
                  </a:solidFill>
                </a:uFill>
                <a:latin typeface="Arial"/>
              </a:endParaRPr>
            </a:p>
          </p:txBody>
        </p:sp>
        <p:sp>
          <p:nvSpPr>
            <p:cNvPr id="16" name="CustomShape 14"/>
            <p:cNvSpPr/>
            <p:nvPr/>
          </p:nvSpPr>
          <p:spPr>
            <a:xfrm>
              <a:off x="1681920" y="1818360"/>
              <a:ext cx="1438560" cy="538560"/>
            </a:xfrm>
            <a:prstGeom prst="roundRect">
              <a:avLst>
                <a:gd name="adj" fmla="val 0"/>
              </a:avLst>
            </a:prstGeom>
            <a:solidFill>
              <a:srgbClr val="EEEEEE"/>
            </a:solidFill>
            <a:ln w="7200">
              <a:solidFill>
                <a:srgbClr val="000000"/>
              </a:solidFill>
              <a:round/>
            </a:ln>
          </p:spPr>
          <p:style>
            <a:lnRef idx="0">
              <a:scrgbClr r="0" g="0" b="0"/>
            </a:lnRef>
            <a:fillRef idx="0">
              <a:scrgbClr r="0" g="0" b="0"/>
            </a:fillRef>
            <a:effectRef idx="0">
              <a:scrgbClr r="0" g="0" b="0"/>
            </a:effectRef>
            <a:fontRef idx="minor"/>
          </p:style>
          <p:txBody>
            <a:bodyPr lIns="-1080" tIns="-1080" rIns="-1080" bIns="-108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Habit</a:t>
              </a:r>
              <a:endParaRPr lang="en-US" sz="1200" b="0" strike="noStrike" spc="-1" dirty="0">
                <a:solidFill>
                  <a:srgbClr val="000000"/>
                </a:solidFill>
                <a:uFill>
                  <a:solidFill>
                    <a:srgbClr val="FFFFFF"/>
                  </a:solidFill>
                </a:uFill>
                <a:latin typeface="Arial"/>
              </a:endParaRPr>
            </a:p>
          </p:txBody>
        </p:sp>
        <p:sp>
          <p:nvSpPr>
            <p:cNvPr id="17" name="CustomShape 15"/>
            <p:cNvSpPr/>
            <p:nvPr/>
          </p:nvSpPr>
          <p:spPr>
            <a:xfrm>
              <a:off x="1501560" y="1617480"/>
              <a:ext cx="1798560" cy="2338560"/>
            </a:xfrm>
            <a:prstGeom prst="rect">
              <a:avLst/>
            </a:prstGeom>
            <a:noFill/>
            <a:ln w="7200" cap="rnd">
              <a:solidFill>
                <a:srgbClr val="808080"/>
              </a:solidFill>
              <a:prstDash val="dash"/>
              <a:round/>
            </a:ln>
          </p:spPr>
          <p:style>
            <a:lnRef idx="0">
              <a:scrgbClr r="0" g="0" b="0"/>
            </a:lnRef>
            <a:fillRef idx="0">
              <a:scrgbClr r="0" g="0" b="0"/>
            </a:fillRef>
            <a:effectRef idx="0">
              <a:scrgbClr r="0" g="0" b="0"/>
            </a:effectRef>
            <a:fontRef idx="minor"/>
          </p:style>
        </p:sp>
        <p:sp>
          <p:nvSpPr>
            <p:cNvPr id="18" name="CustomShape 16"/>
            <p:cNvSpPr/>
            <p:nvPr/>
          </p:nvSpPr>
          <p:spPr>
            <a:xfrm>
              <a:off x="1546920" y="1188000"/>
              <a:ext cx="1707840" cy="363600"/>
            </a:xfrm>
            <a:prstGeom prst="rect">
              <a:avLst/>
            </a:prstGeom>
            <a:noFill/>
            <a:ln>
              <a:noFill/>
            </a:ln>
          </p:spPr>
          <p:style>
            <a:lnRef idx="0">
              <a:scrgbClr r="0" g="0" b="0"/>
            </a:lnRef>
            <a:fillRef idx="0">
              <a:scrgbClr r="0" g="0" b="0"/>
            </a:fillRef>
            <a:effectRef idx="0">
              <a:scrgbClr r="0" g="0" b="0"/>
            </a:effectRef>
            <a:fontRef idx="minor"/>
          </p:style>
          <p:txBody>
            <a:bodyPr lIns="100440" tIns="50400" rIns="100440" bIns="504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Intrinsic</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Loyalty  Mechanisms</a:t>
              </a:r>
              <a:endParaRPr lang="en-US" sz="1200" b="0" strike="noStrike" spc="-1" dirty="0">
                <a:solidFill>
                  <a:srgbClr val="000000"/>
                </a:solidFill>
                <a:uFill>
                  <a:solidFill>
                    <a:srgbClr val="FFFFFF"/>
                  </a:solidFill>
                </a:uFill>
                <a:latin typeface="Arial"/>
              </a:endParaRPr>
            </a:p>
          </p:txBody>
        </p:sp>
        <p:sp>
          <p:nvSpPr>
            <p:cNvPr id="19" name="CustomShape 17"/>
            <p:cNvSpPr/>
            <p:nvPr/>
          </p:nvSpPr>
          <p:spPr>
            <a:xfrm>
              <a:off x="5771520" y="1565280"/>
              <a:ext cx="1707840" cy="363600"/>
            </a:xfrm>
            <a:prstGeom prst="rect">
              <a:avLst/>
            </a:prstGeom>
            <a:noFill/>
            <a:ln>
              <a:noFill/>
            </a:ln>
          </p:spPr>
          <p:style>
            <a:lnRef idx="0">
              <a:scrgbClr r="0" g="0" b="0"/>
            </a:lnRef>
            <a:fillRef idx="0">
              <a:scrgbClr r="0" g="0" b="0"/>
            </a:fillRef>
            <a:effectRef idx="0">
              <a:scrgbClr r="0" g="0" b="0"/>
            </a:effectRef>
            <a:fontRef idx="minor"/>
          </p:style>
          <p:txBody>
            <a:bodyPr lIns="0" tIns="50400" rIns="0" bIns="50400" anchor="ctr"/>
            <a:lstStyle/>
            <a:p>
              <a:pPr algn="ctr">
                <a:lnSpc>
                  <a:spcPct val="100000"/>
                </a:lnSpc>
              </a:pPr>
              <a:r>
                <a:rPr lang="en-US" sz="1200" b="1" strike="noStrike" spc="-1" dirty="0" smtClean="0">
                  <a:solidFill>
                    <a:srgbClr val="000000"/>
                  </a:solidFill>
                  <a:uFill>
                    <a:solidFill>
                      <a:srgbClr val="FFFFFF"/>
                    </a:solidFill>
                  </a:uFill>
                  <a:latin typeface="Cambria"/>
                  <a:ea typeface="DejaVu Sans"/>
                </a:rPr>
                <a:t>Customer</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1" strike="noStrike" spc="-1" dirty="0" smtClean="0">
                  <a:solidFill>
                    <a:srgbClr val="000000"/>
                  </a:solidFill>
                  <a:uFill>
                    <a:solidFill>
                      <a:srgbClr val="FFFFFF"/>
                    </a:solidFill>
                  </a:uFill>
                  <a:latin typeface="Cambria"/>
                  <a:ea typeface="DejaVu Sans"/>
                </a:rPr>
                <a:t>Performance</a:t>
              </a:r>
              <a:endParaRPr lang="en-US" sz="1200" b="0" strike="noStrike" spc="-1" dirty="0">
                <a:solidFill>
                  <a:srgbClr val="000000"/>
                </a:solidFill>
                <a:uFill>
                  <a:solidFill>
                    <a:srgbClr val="FFFFFF"/>
                  </a:solidFill>
                </a:uFill>
                <a:latin typeface="Arial"/>
              </a:endParaRPr>
            </a:p>
          </p:txBody>
        </p:sp>
        <p:sp>
          <p:nvSpPr>
            <p:cNvPr id="20" name="CustomShape 18"/>
            <p:cNvSpPr/>
            <p:nvPr/>
          </p:nvSpPr>
          <p:spPr>
            <a:xfrm>
              <a:off x="5924160" y="2831760"/>
              <a:ext cx="1402560" cy="538560"/>
            </a:xfrm>
            <a:prstGeom prst="roundRect">
              <a:avLst>
                <a:gd name="adj" fmla="val 0"/>
              </a:avLst>
            </a:prstGeom>
            <a:solidFill>
              <a:srgbClr val="CCCCCC"/>
            </a:solidFill>
            <a:ln w="7200">
              <a:solidFill>
                <a:srgbClr val="000000"/>
              </a:solidFill>
              <a:round/>
            </a:ln>
          </p:spPr>
          <p:style>
            <a:lnRef idx="0">
              <a:scrgbClr r="0" g="0" b="0"/>
            </a:lnRef>
            <a:fillRef idx="0">
              <a:scrgbClr r="0" g="0" b="0"/>
            </a:fillRef>
            <a:effectRef idx="0">
              <a:scrgbClr r="0" g="0" b="0"/>
            </a:effectRef>
            <a:fontRef idx="minor"/>
          </p:style>
          <p:txBody>
            <a:bodyPr lIns="-1080" tIns="-1080" rIns="-1080" bIns="-108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Expansion</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versus status quo</a:t>
              </a:r>
              <a:endParaRPr lang="en-US" sz="1200" b="0" strike="noStrike" spc="-1" dirty="0">
                <a:solidFill>
                  <a:srgbClr val="000000"/>
                </a:solidFill>
                <a:uFill>
                  <a:solidFill>
                    <a:srgbClr val="FFFFFF"/>
                  </a:solidFill>
                </a:uFill>
                <a:latin typeface="Arial"/>
              </a:endParaRPr>
            </a:p>
          </p:txBody>
        </p:sp>
        <p:sp>
          <p:nvSpPr>
            <p:cNvPr id="21" name="CustomShape 19"/>
            <p:cNvSpPr/>
            <p:nvPr/>
          </p:nvSpPr>
          <p:spPr>
            <a:xfrm>
              <a:off x="5924160" y="2145960"/>
              <a:ext cx="1402560" cy="538560"/>
            </a:xfrm>
            <a:prstGeom prst="roundRect">
              <a:avLst>
                <a:gd name="adj" fmla="val 0"/>
              </a:avLst>
            </a:prstGeom>
            <a:solidFill>
              <a:srgbClr val="CCCCCC"/>
            </a:solidFill>
            <a:ln w="7200">
              <a:solidFill>
                <a:srgbClr val="000000"/>
              </a:solidFill>
              <a:round/>
            </a:ln>
          </p:spPr>
          <p:style>
            <a:lnRef idx="0">
              <a:scrgbClr r="0" g="0" b="0"/>
            </a:lnRef>
            <a:fillRef idx="0">
              <a:scrgbClr r="0" g="0" b="0"/>
            </a:fillRef>
            <a:effectRef idx="0">
              <a:scrgbClr r="0" g="0" b="0"/>
            </a:effectRef>
            <a:fontRef idx="minor"/>
          </p:style>
          <p:txBody>
            <a:bodyPr lIns="-1080" tIns="-1080" rIns="-1080" bIns="-108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Defection</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000000"/>
                  </a:solidFill>
                  <a:uFill>
                    <a:solidFill>
                      <a:srgbClr val="FFFFFF"/>
                    </a:solidFill>
                  </a:uFill>
                  <a:latin typeface="Cambria"/>
                  <a:ea typeface="DejaVu Sans"/>
                </a:rPr>
                <a:t>versus status quo</a:t>
              </a:r>
              <a:endParaRPr lang="en-US" sz="1200" b="0" strike="noStrike" spc="-1" dirty="0">
                <a:solidFill>
                  <a:srgbClr val="000000"/>
                </a:solidFill>
                <a:uFill>
                  <a:solidFill>
                    <a:srgbClr val="FFFFFF"/>
                  </a:solidFill>
                </a:uFill>
                <a:latin typeface="Arial"/>
              </a:endParaRPr>
            </a:p>
          </p:txBody>
        </p:sp>
        <p:sp>
          <p:nvSpPr>
            <p:cNvPr id="22" name="CustomShape 20"/>
            <p:cNvSpPr/>
            <p:nvPr/>
          </p:nvSpPr>
          <p:spPr>
            <a:xfrm>
              <a:off x="5726160" y="1963080"/>
              <a:ext cx="1798560" cy="1589760"/>
            </a:xfrm>
            <a:prstGeom prst="rect">
              <a:avLst/>
            </a:prstGeom>
            <a:noFill/>
            <a:ln w="7200" cap="rnd">
              <a:solidFill>
                <a:srgbClr val="808080"/>
              </a:solidFill>
              <a:prstDash val="dash"/>
              <a:round/>
            </a:ln>
          </p:spPr>
          <p:style>
            <a:lnRef idx="0">
              <a:scrgbClr r="0" g="0" b="0"/>
            </a:lnRef>
            <a:fillRef idx="0">
              <a:scrgbClr r="0" g="0" b="0"/>
            </a:fillRef>
            <a:effectRef idx="0">
              <a:scrgbClr r="0" g="0" b="0"/>
            </a:effectRef>
            <a:fontRef idx="minor"/>
          </p:style>
        </p:sp>
        <p:sp>
          <p:nvSpPr>
            <p:cNvPr id="23" name="CustomShape 21"/>
            <p:cNvSpPr/>
            <p:nvPr/>
          </p:nvSpPr>
          <p:spPr>
            <a:xfrm>
              <a:off x="3204000" y="3477960"/>
              <a:ext cx="2410560" cy="360"/>
            </a:xfrm>
            <a:custGeom>
              <a:avLst/>
              <a:gdLst/>
              <a:ahLst/>
              <a:cxnLst/>
              <a:rect l="l" t="t" r="r" b="b"/>
              <a:pathLst>
                <a:path w="21600" h="21600">
                  <a:moveTo>
                    <a:pt x="0" y="0"/>
                  </a:moveTo>
                  <a:lnTo>
                    <a:pt x="21600" y="21600"/>
                  </a:lnTo>
                </a:path>
              </a:pathLst>
            </a:custGeom>
            <a:noFill/>
            <a:ln w="6480">
              <a:solidFill>
                <a:srgbClr val="000000"/>
              </a:solidFill>
              <a:round/>
              <a:tailEnd type="triangle" w="med" len="med"/>
            </a:ln>
          </p:spPr>
          <p:style>
            <a:lnRef idx="0">
              <a:scrgbClr r="0" g="0" b="0"/>
            </a:lnRef>
            <a:fillRef idx="0">
              <a:scrgbClr r="0" g="0" b="0"/>
            </a:fillRef>
            <a:effectRef idx="0">
              <a:scrgbClr r="0" g="0" b="0"/>
            </a:effectRef>
            <a:fontRef idx="minor"/>
          </p:style>
        </p:sp>
        <p:sp>
          <p:nvSpPr>
            <p:cNvPr id="24" name="CustomShape 22"/>
            <p:cNvSpPr/>
            <p:nvPr/>
          </p:nvSpPr>
          <p:spPr>
            <a:xfrm>
              <a:off x="3204000" y="2774160"/>
              <a:ext cx="2410560" cy="360"/>
            </a:xfrm>
            <a:custGeom>
              <a:avLst/>
              <a:gdLst/>
              <a:ahLst/>
              <a:cxnLst/>
              <a:rect l="l" t="t" r="r" b="b"/>
              <a:pathLst>
                <a:path w="21600" h="21600">
                  <a:moveTo>
                    <a:pt x="0" y="0"/>
                  </a:moveTo>
                  <a:lnTo>
                    <a:pt x="21600" y="21600"/>
                  </a:lnTo>
                </a:path>
              </a:pathLst>
            </a:custGeom>
            <a:noFill/>
            <a:ln w="6480">
              <a:solidFill>
                <a:srgbClr val="000000"/>
              </a:solidFill>
              <a:round/>
              <a:tailEnd type="triangle" w="med" len="med"/>
            </a:ln>
          </p:spPr>
          <p:style>
            <a:lnRef idx="0">
              <a:scrgbClr r="0" g="0" b="0"/>
            </a:lnRef>
            <a:fillRef idx="0">
              <a:scrgbClr r="0" g="0" b="0"/>
            </a:fillRef>
            <a:effectRef idx="0">
              <a:scrgbClr r="0" g="0" b="0"/>
            </a:effectRef>
            <a:fontRef idx="minor"/>
          </p:style>
        </p:sp>
        <p:sp>
          <p:nvSpPr>
            <p:cNvPr id="25" name="Line 23"/>
            <p:cNvSpPr/>
            <p:nvPr/>
          </p:nvSpPr>
          <p:spPr>
            <a:xfrm flipV="1">
              <a:off x="3412800" y="5254920"/>
              <a:ext cx="360" cy="302040"/>
            </a:xfrm>
            <a:prstGeom prst="line">
              <a:avLst/>
            </a:prstGeom>
            <a:ln w="9360">
              <a:solidFill>
                <a:srgbClr val="FFFFFF"/>
              </a:solidFill>
              <a:round/>
            </a:ln>
          </p:spPr>
          <p:style>
            <a:lnRef idx="0">
              <a:scrgbClr r="0" g="0" b="0"/>
            </a:lnRef>
            <a:fillRef idx="0">
              <a:scrgbClr r="0" g="0" b="0"/>
            </a:fillRef>
            <a:effectRef idx="0">
              <a:scrgbClr r="0" g="0" b="0"/>
            </a:effectRef>
            <a:fontRef idx="minor"/>
          </p:style>
        </p:sp>
        <p:sp>
          <p:nvSpPr>
            <p:cNvPr id="26" name="Line 24"/>
            <p:cNvSpPr/>
            <p:nvPr/>
          </p:nvSpPr>
          <p:spPr>
            <a:xfrm flipV="1">
              <a:off x="5524920" y="5254920"/>
              <a:ext cx="360" cy="302040"/>
            </a:xfrm>
            <a:prstGeom prst="line">
              <a:avLst/>
            </a:prstGeom>
            <a:ln w="9360">
              <a:solidFill>
                <a:srgbClr val="FFFFFF"/>
              </a:solidFill>
              <a:round/>
            </a:ln>
          </p:spPr>
          <p:style>
            <a:lnRef idx="0">
              <a:scrgbClr r="0" g="0" b="0"/>
            </a:lnRef>
            <a:fillRef idx="0">
              <a:scrgbClr r="0" g="0" b="0"/>
            </a:fillRef>
            <a:effectRef idx="0">
              <a:scrgbClr r="0" g="0" b="0"/>
            </a:effectRef>
            <a:fontRef idx="minor"/>
          </p:style>
        </p:sp>
        <p:sp>
          <p:nvSpPr>
            <p:cNvPr id="27" name="CustomShape 25"/>
            <p:cNvSpPr/>
            <p:nvPr/>
          </p:nvSpPr>
          <p:spPr>
            <a:xfrm>
              <a:off x="1501920" y="4904280"/>
              <a:ext cx="5932440" cy="281880"/>
            </a:xfrm>
            <a:prstGeom prst="rect">
              <a:avLst/>
            </a:prstGeom>
            <a:noFill/>
            <a:ln>
              <a:noFill/>
            </a:ln>
          </p:spPr>
          <p:style>
            <a:lnRef idx="0">
              <a:scrgbClr r="0" g="0" b="0"/>
            </a:lnRef>
            <a:fillRef idx="0">
              <a:scrgbClr r="0" g="0" b="0"/>
            </a:fillRef>
            <a:effectRef idx="0">
              <a:scrgbClr r="0" g="0" b="0"/>
            </a:effectRef>
            <a:fontRef idx="minor"/>
          </p:style>
          <p:txBody>
            <a:bodyPr lIns="100440" tIns="50400" rIns="100440" bIns="504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Field Experiment Timeline</a:t>
              </a:r>
              <a:endParaRPr lang="en-US" sz="1200" b="0" strike="noStrike" spc="-1" dirty="0">
                <a:solidFill>
                  <a:srgbClr val="000000"/>
                </a:solidFill>
                <a:uFill>
                  <a:solidFill>
                    <a:srgbClr val="FFFFFF"/>
                  </a:solidFill>
                </a:uFill>
                <a:latin typeface="Arial"/>
              </a:endParaRPr>
            </a:p>
          </p:txBody>
        </p:sp>
        <p:sp>
          <p:nvSpPr>
            <p:cNvPr id="28" name="CustomShape 26"/>
            <p:cNvSpPr/>
            <p:nvPr/>
          </p:nvSpPr>
          <p:spPr>
            <a:xfrm rot="10800000" flipV="1">
              <a:off x="1699920" y="5148000"/>
              <a:ext cx="1506600" cy="500760"/>
            </a:xfrm>
            <a:prstGeom prst="rect">
              <a:avLst/>
            </a:prstGeom>
            <a:noFill/>
            <a:ln w="25560">
              <a:noFill/>
            </a:ln>
          </p:spPr>
          <p:style>
            <a:lnRef idx="0">
              <a:scrgbClr r="0" g="0" b="0"/>
            </a:lnRef>
            <a:fillRef idx="0">
              <a:scrgbClr r="0" g="0" b="0"/>
            </a:fillRef>
            <a:effectRef idx="0">
              <a:scrgbClr r="0" g="0" b="0"/>
            </a:effectRef>
            <a:fontRef idx="minor"/>
          </p:style>
          <p:txBody>
            <a:bodyPr lIns="100440" tIns="50400" rIns="100440" bIns="504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Baseline period</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FFFFFF"/>
                  </a:solidFill>
                  <a:uFill>
                    <a:solidFill>
                      <a:srgbClr val="FFFFFF"/>
                    </a:solidFill>
                  </a:uFill>
                  <a:latin typeface="Cambria"/>
                  <a:ea typeface="DejaVu Sans"/>
                </a:rPr>
                <a:t>(5 months)</a:t>
              </a:r>
              <a:endParaRPr lang="en-US" sz="1200" b="0" strike="noStrike" spc="-1" dirty="0">
                <a:solidFill>
                  <a:srgbClr val="000000"/>
                </a:solidFill>
                <a:uFill>
                  <a:solidFill>
                    <a:srgbClr val="FFFFFF"/>
                  </a:solidFill>
                </a:uFill>
                <a:latin typeface="Arial"/>
              </a:endParaRPr>
            </a:p>
          </p:txBody>
        </p:sp>
        <p:sp>
          <p:nvSpPr>
            <p:cNvPr id="29" name="CustomShape 27"/>
            <p:cNvSpPr/>
            <p:nvPr/>
          </p:nvSpPr>
          <p:spPr>
            <a:xfrm rot="10800000" flipV="1">
              <a:off x="3711600" y="5148000"/>
              <a:ext cx="1506600" cy="500760"/>
            </a:xfrm>
            <a:prstGeom prst="rect">
              <a:avLst/>
            </a:prstGeom>
            <a:noFill/>
            <a:ln w="25560">
              <a:noFill/>
            </a:ln>
          </p:spPr>
          <p:style>
            <a:lnRef idx="0">
              <a:scrgbClr r="0" g="0" b="0"/>
            </a:lnRef>
            <a:fillRef idx="0">
              <a:scrgbClr r="0" g="0" b="0"/>
            </a:fillRef>
            <a:effectRef idx="0">
              <a:scrgbClr r="0" g="0" b="0"/>
            </a:effectRef>
            <a:fontRef idx="minor"/>
          </p:style>
          <p:txBody>
            <a:bodyPr lIns="100440" tIns="50400" rIns="100440" bIns="504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Treatment period</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FFFFFF"/>
                  </a:solidFill>
                  <a:uFill>
                    <a:solidFill>
                      <a:srgbClr val="FFFFFF"/>
                    </a:solidFill>
                  </a:uFill>
                  <a:latin typeface="Cambria"/>
                  <a:ea typeface="DejaVu Sans"/>
                </a:rPr>
                <a:t>(2 months)</a:t>
              </a:r>
              <a:endParaRPr lang="en-US" sz="1200" b="0" strike="noStrike" spc="-1" dirty="0">
                <a:solidFill>
                  <a:srgbClr val="000000"/>
                </a:solidFill>
                <a:uFill>
                  <a:solidFill>
                    <a:srgbClr val="FFFFFF"/>
                  </a:solidFill>
                </a:uFill>
                <a:latin typeface="Arial"/>
              </a:endParaRPr>
            </a:p>
          </p:txBody>
        </p:sp>
        <p:sp>
          <p:nvSpPr>
            <p:cNvPr id="30" name="CustomShape 28"/>
            <p:cNvSpPr/>
            <p:nvPr/>
          </p:nvSpPr>
          <p:spPr>
            <a:xfrm rot="10800000" flipV="1">
              <a:off x="5615280" y="5148000"/>
              <a:ext cx="1506600" cy="500760"/>
            </a:xfrm>
            <a:prstGeom prst="rect">
              <a:avLst/>
            </a:prstGeom>
            <a:noFill/>
            <a:ln w="25560">
              <a:noFill/>
            </a:ln>
          </p:spPr>
          <p:style>
            <a:lnRef idx="0">
              <a:scrgbClr r="0" g="0" b="0"/>
            </a:lnRef>
            <a:fillRef idx="0">
              <a:scrgbClr r="0" g="0" b="0"/>
            </a:fillRef>
            <a:effectRef idx="0">
              <a:scrgbClr r="0" g="0" b="0"/>
            </a:effectRef>
            <a:fontRef idx="minor"/>
          </p:style>
          <p:txBody>
            <a:bodyPr lIns="100440" tIns="50400" rIns="100440" bIns="50400" anchor="ctr"/>
            <a:lstStyle/>
            <a:p>
              <a:pPr algn="ctr">
                <a:lnSpc>
                  <a:spcPct val="100000"/>
                </a:lnSpc>
              </a:pPr>
              <a:r>
                <a:rPr lang="en-US" sz="1200" b="0" strike="noStrike" spc="-1" dirty="0" smtClean="0">
                  <a:solidFill>
                    <a:srgbClr val="FFFFFF"/>
                  </a:solidFill>
                  <a:uFill>
                    <a:solidFill>
                      <a:srgbClr val="FFFFFF"/>
                    </a:solidFill>
                  </a:uFill>
                  <a:latin typeface="Cambria"/>
                  <a:ea typeface="DejaVu Sans"/>
                </a:rPr>
                <a:t>Outcome period</a:t>
              </a:r>
              <a:endParaRPr lang="en-US" sz="1200" b="0" strike="noStrike" spc="-1" dirty="0" smtClean="0">
                <a:solidFill>
                  <a:srgbClr val="000000"/>
                </a:solidFill>
                <a:uFill>
                  <a:solidFill>
                    <a:srgbClr val="FFFFFF"/>
                  </a:solidFill>
                </a:uFill>
                <a:latin typeface="Arial"/>
              </a:endParaRPr>
            </a:p>
            <a:p>
              <a:pPr algn="ctr">
                <a:lnSpc>
                  <a:spcPct val="100000"/>
                </a:lnSpc>
              </a:pPr>
              <a:r>
                <a:rPr lang="en-US" sz="1200" b="0" strike="noStrike" spc="-1" dirty="0" smtClean="0">
                  <a:solidFill>
                    <a:srgbClr val="FFFFFF"/>
                  </a:solidFill>
                  <a:uFill>
                    <a:solidFill>
                      <a:srgbClr val="FFFFFF"/>
                    </a:solidFill>
                  </a:uFill>
                  <a:latin typeface="Cambria"/>
                  <a:ea typeface="DejaVu Sans"/>
                </a:rPr>
                <a:t>(9 months)</a:t>
              </a:r>
              <a:endParaRPr lang="en-US" sz="1200" b="0" strike="noStrike" spc="-1" dirty="0">
                <a:solidFill>
                  <a:srgbClr val="000000"/>
                </a:solidFill>
                <a:uFill>
                  <a:solidFill>
                    <a:srgbClr val="FFFFFF"/>
                  </a:solidFill>
                </a:uFill>
                <a:latin typeface="Arial"/>
              </a:endParaRPr>
            </a:p>
          </p:txBody>
        </p:sp>
        <p:sp>
          <p:nvSpPr>
            <p:cNvPr id="31" name="CustomShape 29"/>
            <p:cNvSpPr/>
            <p:nvPr/>
          </p:nvSpPr>
          <p:spPr>
            <a:xfrm>
              <a:off x="1699920" y="4132080"/>
              <a:ext cx="1402560" cy="538560"/>
            </a:xfrm>
            <a:prstGeom prst="roundRect">
              <a:avLst>
                <a:gd name="adj" fmla="val 0"/>
              </a:avLst>
            </a:prstGeom>
            <a:solidFill>
              <a:srgbClr val="DDDDDD"/>
            </a:solidFill>
            <a:ln w="7200">
              <a:solidFill>
                <a:srgbClr val="000000"/>
              </a:solidFill>
              <a:round/>
            </a:ln>
          </p:spPr>
          <p:style>
            <a:lnRef idx="0">
              <a:scrgbClr r="0" g="0" b="0"/>
            </a:lnRef>
            <a:fillRef idx="0">
              <a:scrgbClr r="0" g="0" b="0"/>
            </a:fillRef>
            <a:effectRef idx="0">
              <a:scrgbClr r="0" g="0" b="0"/>
            </a:effectRef>
            <a:fontRef idx="minor"/>
          </p:style>
          <p:txBody>
            <a:bodyPr lIns="-1080" tIns="-1080" rIns="-1080" bIns="-1080" anchor="ctr"/>
            <a:lstStyle/>
            <a:p>
              <a:pPr algn="ctr">
                <a:lnSpc>
                  <a:spcPct val="100000"/>
                </a:lnSpc>
              </a:pPr>
              <a:r>
                <a:rPr lang="en-US" sz="1200" b="0" strike="noStrike" spc="-1" dirty="0" smtClean="0">
                  <a:solidFill>
                    <a:srgbClr val="000000"/>
                  </a:solidFill>
                  <a:uFill>
                    <a:solidFill>
                      <a:srgbClr val="FFFFFF"/>
                    </a:solidFill>
                  </a:uFill>
                  <a:latin typeface="Cambria"/>
                  <a:ea typeface="DejaVu Sans"/>
                </a:rPr>
                <a:t>Controls</a:t>
              </a:r>
              <a:endParaRPr lang="en-US" sz="1200" b="0" strike="noStrike" spc="-1" dirty="0">
                <a:solidFill>
                  <a:srgbClr val="000000"/>
                </a:solidFill>
                <a:uFill>
                  <a:solidFill>
                    <a:srgbClr val="FFFFFF"/>
                  </a:solidFill>
                </a:uFill>
                <a:latin typeface="Arial"/>
              </a:endParaRPr>
            </a:p>
          </p:txBody>
        </p:sp>
        <p:sp>
          <p:nvSpPr>
            <p:cNvPr id="32" name="CustomShape 30"/>
            <p:cNvSpPr/>
            <p:nvPr/>
          </p:nvSpPr>
          <p:spPr>
            <a:xfrm flipV="1">
              <a:off x="3204000" y="3552480"/>
              <a:ext cx="3418560" cy="830160"/>
            </a:xfrm>
            <a:prstGeom prst="bentConnector2">
              <a:avLst/>
            </a:prstGeom>
            <a:noFill/>
            <a:ln w="6480">
              <a:solidFill>
                <a:srgbClr val="000000"/>
              </a:solidFill>
              <a:round/>
              <a:tailEnd type="triangle" w="med" len="med"/>
            </a:ln>
          </p:spPr>
          <p:style>
            <a:lnRef idx="0">
              <a:scrgbClr r="0" g="0" b="0"/>
            </a:lnRef>
            <a:fillRef idx="0">
              <a:scrgbClr r="0" g="0" b="0"/>
            </a:fillRef>
            <a:effectRef idx="0">
              <a:scrgbClr r="0" g="0" b="0"/>
            </a:effectRef>
            <a:fontRef idx="minor"/>
          </p:style>
        </p:sp>
      </p:grpSp>
      <p:sp>
        <p:nvSpPr>
          <p:cNvPr id="34" name="CustomShape 4"/>
          <p:cNvSpPr/>
          <p:nvPr/>
        </p:nvSpPr>
        <p:spPr>
          <a:xfrm>
            <a:off x="360000" y="5940000"/>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t>
            </a:r>
            <a:r>
              <a:rPr lang="en-US" sz="1000" spc="-1" dirty="0" smtClean="0">
                <a:solidFill>
                  <a:srgbClr val="000000"/>
                </a:solidFill>
                <a:uFill>
                  <a:solidFill>
                    <a:srgbClr val="FFFFFF"/>
                  </a:solidFill>
                </a:uFill>
                <a:latin typeface="Cambria"/>
                <a:ea typeface="DejaVu Sans"/>
              </a:rPr>
              <a:t>Adapted </a:t>
            </a:r>
            <a:r>
              <a:rPr lang="en-US" sz="1000" spc="-1" dirty="0">
                <a:solidFill>
                  <a:srgbClr val="000000"/>
                </a:solidFill>
                <a:uFill>
                  <a:solidFill>
                    <a:srgbClr val="FFFFFF"/>
                  </a:solidFill>
                </a:uFill>
                <a:latin typeface="Cambria"/>
                <a:ea typeface="DejaVu Sans"/>
              </a:rPr>
              <a:t>from Henderson, Steinhoff, and </a:t>
            </a:r>
            <a:r>
              <a:rPr lang="en-US" sz="1000" spc="-1" dirty="0" err="1">
                <a:solidFill>
                  <a:srgbClr val="000000"/>
                </a:solidFill>
                <a:uFill>
                  <a:solidFill>
                    <a:srgbClr val="FFFFFF"/>
                  </a:solidFill>
                </a:uFill>
                <a:latin typeface="Cambria"/>
                <a:ea typeface="DejaVu Sans"/>
              </a:rPr>
              <a:t>Palmatier</a:t>
            </a:r>
            <a:r>
              <a:rPr lang="en-US" sz="1000" spc="-1" dirty="0">
                <a:solidFill>
                  <a:srgbClr val="000000"/>
                </a:solidFill>
                <a:uFill>
                  <a:solidFill>
                    <a:srgbClr val="FFFFFF"/>
                  </a:solidFill>
                </a:uFill>
                <a:latin typeface="Cambria"/>
                <a:ea typeface="DejaVu Sans"/>
              </a:rPr>
              <a:t> (2014</a:t>
            </a:r>
            <a:r>
              <a:rPr lang="en-US" sz="1000" spc="-1" dirty="0" smtClean="0">
                <a:solidFill>
                  <a:srgbClr val="000000"/>
                </a:solidFill>
                <a:uFill>
                  <a:solidFill>
                    <a:srgbClr val="FFFFFF"/>
                  </a:solidFill>
                </a:uFill>
                <a:latin typeface="Cambria"/>
                <a:ea typeface="DejaVu Sans"/>
              </a:rPr>
              <a:t>).</a:t>
            </a:r>
            <a:endParaRPr lang="en-US" sz="1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202836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77</a:t>
            </a:fld>
            <a:endParaRPr lang="de-DE" dirty="0"/>
          </a:p>
        </p:txBody>
      </p:sp>
      <p:sp>
        <p:nvSpPr>
          <p:cNvPr id="4" name="Titel 3"/>
          <p:cNvSpPr>
            <a:spLocks noGrp="1"/>
          </p:cNvSpPr>
          <p:nvPr>
            <p:ph type="title"/>
          </p:nvPr>
        </p:nvSpPr>
        <p:spPr/>
        <p:txBody>
          <a:bodyPr>
            <a:normAutofit/>
          </a:bodyPr>
          <a:lstStyle/>
          <a:p>
            <a:r>
              <a:rPr lang="en-US"/>
              <a:t>Segmenting and Targeting Customers According to </a:t>
            </a:r>
            <a:r>
              <a:rPr lang="en-US" smtClean="0"/>
              <a:t>Their Intrinsic </a:t>
            </a:r>
            <a:r>
              <a:rPr lang="en-US"/>
              <a:t>Loyalty </a:t>
            </a:r>
            <a:r>
              <a:rPr lang="en-US" smtClean="0"/>
              <a:t>Profiles</a:t>
            </a:r>
            <a:endParaRPr lang="de-DE"/>
          </a:p>
        </p:txBody>
      </p:sp>
      <p:grpSp>
        <p:nvGrpSpPr>
          <p:cNvPr id="89" name="Gruppieren 88"/>
          <p:cNvGrpSpPr/>
          <p:nvPr/>
        </p:nvGrpSpPr>
        <p:grpSpPr>
          <a:xfrm>
            <a:off x="144000" y="897051"/>
            <a:ext cx="8747280" cy="5306504"/>
            <a:chOff x="144000" y="718456"/>
            <a:chExt cx="8747280" cy="5306504"/>
          </a:xfrm>
        </p:grpSpPr>
        <p:pic>
          <p:nvPicPr>
            <p:cNvPr id="45" name="Grafik 44"/>
            <p:cNvPicPr/>
            <p:nvPr/>
          </p:nvPicPr>
          <p:blipFill rotWithShape="1">
            <a:blip r:embed="rId2">
              <a:lum bright="33000"/>
            </a:blip>
            <a:srcRect t="8499" b="10791"/>
            <a:stretch/>
          </p:blipFill>
          <p:spPr>
            <a:xfrm>
              <a:off x="1604160" y="718456"/>
              <a:ext cx="5934240" cy="5113177"/>
            </a:xfrm>
            <a:prstGeom prst="rect">
              <a:avLst/>
            </a:prstGeom>
            <a:ln>
              <a:noFill/>
            </a:ln>
          </p:spPr>
        </p:pic>
        <p:sp>
          <p:nvSpPr>
            <p:cNvPr id="46" name="CustomShape 1"/>
            <p:cNvSpPr/>
            <p:nvPr/>
          </p:nvSpPr>
          <p:spPr>
            <a:xfrm>
              <a:off x="1687680" y="4720320"/>
              <a:ext cx="399600" cy="3909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7" name="CustomShape 2"/>
            <p:cNvSpPr/>
            <p:nvPr/>
          </p:nvSpPr>
          <p:spPr>
            <a:xfrm>
              <a:off x="144000" y="2340000"/>
              <a:ext cx="1943280" cy="2486880"/>
            </a:xfrm>
            <a:prstGeom prst="rect">
              <a:avLst/>
            </a:prstGeom>
            <a:solidFill>
              <a:srgbClr val="DDDDDD"/>
            </a:solidFill>
            <a:ln>
              <a:noFill/>
            </a:ln>
          </p:spPr>
          <p:style>
            <a:lnRef idx="0">
              <a:scrgbClr r="0" g="0" b="0"/>
            </a:lnRef>
            <a:fillRef idx="0">
              <a:scrgbClr r="0" g="0" b="0"/>
            </a:fillRef>
            <a:effectRef idx="0">
              <a:scrgbClr r="0" g="0" b="0"/>
            </a:effectRef>
            <a:fontRef idx="minor"/>
          </p:style>
        </p:sp>
        <p:sp>
          <p:nvSpPr>
            <p:cNvPr id="48" name="CustomShape 3"/>
            <p:cNvSpPr/>
            <p:nvPr/>
          </p:nvSpPr>
          <p:spPr>
            <a:xfrm>
              <a:off x="180000" y="2376000"/>
              <a:ext cx="1907280" cy="2231280"/>
            </a:xfrm>
            <a:prstGeom prst="rect">
              <a:avLst/>
            </a:prstGeom>
            <a:noFill/>
            <a:ln>
              <a:noFill/>
            </a:ln>
          </p:spPr>
          <p:style>
            <a:lnRef idx="0">
              <a:scrgbClr r="0" g="0" b="0"/>
            </a:lnRef>
            <a:fillRef idx="0">
              <a:scrgbClr r="0" g="0" b="0"/>
            </a:fillRef>
            <a:effectRef idx="0">
              <a:scrgbClr r="0" g="0" b="0"/>
            </a:effectRef>
            <a:fontRef idx="minor"/>
          </p:style>
          <p:txBody>
            <a:bodyPr lIns="44280" tIns="43560" rIns="25920" bIns="43560"/>
            <a:lstStyle/>
            <a:p>
              <a:pPr>
                <a:lnSpc>
                  <a:spcPct val="100000"/>
                </a:lnSpc>
              </a:pPr>
              <a:r>
                <a:rPr lang="en-US" sz="900" b="1" strike="noStrike" spc="-1" dirty="0" smtClean="0">
                  <a:solidFill>
                    <a:srgbClr val="000000"/>
                  </a:solidFill>
                  <a:uFill>
                    <a:solidFill>
                      <a:srgbClr val="FFFFFF"/>
                    </a:solidFill>
                  </a:uFill>
                  <a:latin typeface="Cambria"/>
                  <a:ea typeface="DejaVu Sans"/>
                </a:rPr>
                <a:t>“Dependent partners"</a:t>
              </a:r>
              <a:r>
                <a:rPr lang="en-US" sz="900" b="0" strike="noStrike" spc="-1" dirty="0" smtClean="0">
                  <a:solidFill>
                    <a:srgbClr val="000000"/>
                  </a:solidFill>
                  <a:uFill>
                    <a:solidFill>
                      <a:srgbClr val="FFFFFF"/>
                    </a:solidFill>
                  </a:uFill>
                  <a:latin typeface="Cambria"/>
                  <a:ea typeface="DejaVu Sans"/>
                </a:rPr>
                <a:t> are worth considering. Customer engagement, by making their dependence salient and signaling that the seller is not exploiting its power, lowers defection. However, the likelihood of expansion also decreases. Dependent partners may refrain from increasing their dependence on this seller if a sense of balanced dependency is salient. Sellers should test socially oriented customer engagement tactics to build relationships and offset dependent partners’ concerns about the risks of greater dependence due to further expansion.</a:t>
              </a:r>
              <a:endParaRPr lang="en-US" sz="900" b="0" strike="noStrike" spc="-1" dirty="0">
                <a:solidFill>
                  <a:srgbClr val="000000"/>
                </a:solidFill>
                <a:uFill>
                  <a:solidFill>
                    <a:srgbClr val="FFFFFF"/>
                  </a:solidFill>
                </a:uFill>
                <a:latin typeface="Arial"/>
              </a:endParaRPr>
            </a:p>
          </p:txBody>
        </p:sp>
        <p:sp>
          <p:nvSpPr>
            <p:cNvPr id="49" name="CustomShape 4"/>
            <p:cNvSpPr/>
            <p:nvPr/>
          </p:nvSpPr>
          <p:spPr>
            <a:xfrm>
              <a:off x="7087680" y="4792320"/>
              <a:ext cx="399600" cy="3909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0" name="CustomShape 9"/>
            <p:cNvSpPr/>
            <p:nvPr/>
          </p:nvSpPr>
          <p:spPr>
            <a:xfrm>
              <a:off x="2232000" y="2376000"/>
              <a:ext cx="1402560" cy="16416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100" b="1" strike="noStrike" spc="-1" dirty="0" smtClean="0">
                  <a:solidFill>
                    <a:srgbClr val="000000"/>
                  </a:solidFill>
                  <a:uFill>
                    <a:solidFill>
                      <a:srgbClr val="FFFFFF"/>
                    </a:solidFill>
                  </a:uFill>
                  <a:latin typeface="Cambria"/>
                  <a:ea typeface="DejaVu Sans"/>
                </a:rPr>
                <a:t>Dependent Partners</a:t>
              </a:r>
              <a:endParaRPr lang="en-US" sz="1100" b="0" strike="noStrike" spc="-1" dirty="0">
                <a:solidFill>
                  <a:srgbClr val="000000"/>
                </a:solidFill>
                <a:uFill>
                  <a:solidFill>
                    <a:srgbClr val="FFFFFF"/>
                  </a:solidFill>
                </a:uFill>
                <a:latin typeface="Arial"/>
              </a:endParaRPr>
            </a:p>
          </p:txBody>
        </p:sp>
        <p:sp>
          <p:nvSpPr>
            <p:cNvPr id="51" name="CustomShape 10"/>
            <p:cNvSpPr/>
            <p:nvPr/>
          </p:nvSpPr>
          <p:spPr>
            <a:xfrm>
              <a:off x="4080960" y="3110400"/>
              <a:ext cx="778320" cy="16488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100" b="1" strike="noStrike" spc="-1" dirty="0" smtClean="0">
                  <a:solidFill>
                    <a:srgbClr val="000000"/>
                  </a:solidFill>
                  <a:uFill>
                    <a:solidFill>
                      <a:srgbClr val="FFFFFF"/>
                    </a:solidFill>
                  </a:uFill>
                  <a:latin typeface="Cambria"/>
                  <a:ea typeface="DejaVu Sans"/>
                </a:rPr>
                <a:t>Skeptics</a:t>
              </a:r>
              <a:endParaRPr lang="en-US" sz="1100" b="0" strike="noStrike" spc="-1" dirty="0">
                <a:solidFill>
                  <a:srgbClr val="000000"/>
                </a:solidFill>
                <a:uFill>
                  <a:solidFill>
                    <a:srgbClr val="FFFFFF"/>
                  </a:solidFill>
                </a:uFill>
                <a:latin typeface="Arial"/>
              </a:endParaRPr>
            </a:p>
          </p:txBody>
        </p:sp>
        <p:sp>
          <p:nvSpPr>
            <p:cNvPr id="52" name="CustomShape 11"/>
            <p:cNvSpPr/>
            <p:nvPr/>
          </p:nvSpPr>
          <p:spPr>
            <a:xfrm>
              <a:off x="5599440" y="2628000"/>
              <a:ext cx="1078560" cy="16416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100" b="1" strike="noStrike" spc="-1" dirty="0" smtClean="0">
                  <a:solidFill>
                    <a:srgbClr val="000000"/>
                  </a:solidFill>
                  <a:uFill>
                    <a:solidFill>
                      <a:srgbClr val="FFFFFF"/>
                    </a:solidFill>
                  </a:uFill>
                  <a:latin typeface="Cambria"/>
                  <a:ea typeface="DejaVu Sans"/>
                </a:rPr>
                <a:t>Sleeping Dogs</a:t>
              </a:r>
              <a:endParaRPr lang="en-US" sz="1100" b="0" strike="noStrike" spc="-1" dirty="0">
                <a:solidFill>
                  <a:srgbClr val="000000"/>
                </a:solidFill>
                <a:uFill>
                  <a:solidFill>
                    <a:srgbClr val="FFFFFF"/>
                  </a:solidFill>
                </a:uFill>
                <a:latin typeface="Arial"/>
              </a:endParaRPr>
            </a:p>
          </p:txBody>
        </p:sp>
        <p:pic>
          <p:nvPicPr>
            <p:cNvPr id="53" name="Picture 58"/>
            <p:cNvPicPr/>
            <p:nvPr/>
          </p:nvPicPr>
          <p:blipFill>
            <a:blip r:embed="rId3"/>
            <a:stretch/>
          </p:blipFill>
          <p:spPr>
            <a:xfrm rot="10800000">
              <a:off x="7677000" y="3791160"/>
              <a:ext cx="111600" cy="92880"/>
            </a:xfrm>
            <a:prstGeom prst="rect">
              <a:avLst/>
            </a:prstGeom>
            <a:ln>
              <a:noFill/>
            </a:ln>
          </p:spPr>
        </p:pic>
        <p:sp>
          <p:nvSpPr>
            <p:cNvPr id="54" name="CustomShape 12"/>
            <p:cNvSpPr/>
            <p:nvPr/>
          </p:nvSpPr>
          <p:spPr>
            <a:xfrm>
              <a:off x="4734000" y="1350000"/>
              <a:ext cx="2015280" cy="794880"/>
            </a:xfrm>
            <a:prstGeom prst="rect">
              <a:avLst/>
            </a:prstGeom>
            <a:solidFill>
              <a:srgbClr val="DDDDDD"/>
            </a:solidFill>
            <a:ln>
              <a:noFill/>
            </a:ln>
          </p:spPr>
          <p:style>
            <a:lnRef idx="0">
              <a:scrgbClr r="0" g="0" b="0"/>
            </a:lnRef>
            <a:fillRef idx="0">
              <a:scrgbClr r="0" g="0" b="0"/>
            </a:fillRef>
            <a:effectRef idx="0">
              <a:scrgbClr r="0" g="0" b="0"/>
            </a:effectRef>
            <a:fontRef idx="minor"/>
          </p:style>
        </p:sp>
        <p:sp>
          <p:nvSpPr>
            <p:cNvPr id="55" name="CustomShape 13"/>
            <p:cNvSpPr/>
            <p:nvPr/>
          </p:nvSpPr>
          <p:spPr>
            <a:xfrm>
              <a:off x="4752000" y="1350000"/>
              <a:ext cx="1979280" cy="830880"/>
            </a:xfrm>
            <a:prstGeom prst="rect">
              <a:avLst/>
            </a:prstGeom>
            <a:noFill/>
            <a:ln>
              <a:noFill/>
            </a:ln>
          </p:spPr>
          <p:style>
            <a:lnRef idx="0">
              <a:scrgbClr r="0" g="0" b="0"/>
            </a:lnRef>
            <a:fillRef idx="0">
              <a:scrgbClr r="0" g="0" b="0"/>
            </a:fillRef>
            <a:effectRef idx="0">
              <a:scrgbClr r="0" g="0" b="0"/>
            </a:effectRef>
            <a:fontRef idx="minor"/>
          </p:style>
          <p:txBody>
            <a:bodyPr lIns="44280" tIns="43560" rIns="25920" bIns="43560"/>
            <a:lstStyle/>
            <a:p>
              <a:pPr>
                <a:lnSpc>
                  <a:spcPct val="100000"/>
                </a:lnSpc>
              </a:pPr>
              <a:r>
                <a:rPr lang="en-US" sz="900" b="1" strike="noStrike" spc="-1" dirty="0" smtClean="0">
                  <a:solidFill>
                    <a:srgbClr val="000000"/>
                  </a:solidFill>
                  <a:uFill>
                    <a:solidFill>
                      <a:srgbClr val="FFFFFF"/>
                    </a:solidFill>
                  </a:uFill>
                  <a:latin typeface="Cambria"/>
                  <a:ea typeface="DejaVu Sans"/>
                </a:rPr>
                <a:t>“Loyalists"</a:t>
              </a:r>
              <a:r>
                <a:rPr lang="en-US" sz="900" b="0" strike="noStrike" spc="-1" dirty="0" smtClean="0">
                  <a:solidFill>
                    <a:srgbClr val="000000"/>
                  </a:solidFill>
                  <a:uFill>
                    <a:solidFill>
                      <a:srgbClr val="FFFFFF"/>
                    </a:solidFill>
                  </a:uFill>
                  <a:latin typeface="Cambria"/>
                  <a:ea typeface="DejaVu Sans"/>
                </a:rPr>
                <a:t> are the most appropriate target. Customer engagement signals that the seller still cares and thus activates latent benefits of dependence and relationship mechanisms.</a:t>
              </a:r>
              <a:endParaRPr lang="en-US" sz="900" b="0" strike="noStrike" spc="-1" dirty="0">
                <a:solidFill>
                  <a:srgbClr val="000000"/>
                </a:solidFill>
                <a:uFill>
                  <a:solidFill>
                    <a:srgbClr val="FFFFFF"/>
                  </a:solidFill>
                </a:uFill>
                <a:latin typeface="Arial"/>
              </a:endParaRPr>
            </a:p>
          </p:txBody>
        </p:sp>
        <p:sp>
          <p:nvSpPr>
            <p:cNvPr id="56" name="CustomShape 14"/>
            <p:cNvSpPr/>
            <p:nvPr/>
          </p:nvSpPr>
          <p:spPr>
            <a:xfrm>
              <a:off x="7488000" y="2592000"/>
              <a:ext cx="1403280" cy="1655280"/>
            </a:xfrm>
            <a:prstGeom prst="rect">
              <a:avLst/>
            </a:prstGeom>
            <a:solidFill>
              <a:srgbClr val="DDDDDD"/>
            </a:solidFill>
            <a:ln>
              <a:noFill/>
            </a:ln>
          </p:spPr>
          <p:style>
            <a:lnRef idx="0">
              <a:scrgbClr r="0" g="0" b="0"/>
            </a:lnRef>
            <a:fillRef idx="0">
              <a:scrgbClr r="0" g="0" b="0"/>
            </a:fillRef>
            <a:effectRef idx="0">
              <a:scrgbClr r="0" g="0" b="0"/>
            </a:effectRef>
            <a:fontRef idx="minor"/>
          </p:style>
        </p:sp>
        <p:sp>
          <p:nvSpPr>
            <p:cNvPr id="57" name="CustomShape 15"/>
            <p:cNvSpPr/>
            <p:nvPr/>
          </p:nvSpPr>
          <p:spPr>
            <a:xfrm>
              <a:off x="7524000" y="2628000"/>
              <a:ext cx="1367280" cy="1507680"/>
            </a:xfrm>
            <a:prstGeom prst="rect">
              <a:avLst/>
            </a:prstGeom>
            <a:noFill/>
            <a:ln w="3240">
              <a:noFill/>
            </a:ln>
          </p:spPr>
          <p:style>
            <a:lnRef idx="0">
              <a:scrgbClr r="0" g="0" b="0"/>
            </a:lnRef>
            <a:fillRef idx="0">
              <a:scrgbClr r="0" g="0" b="0"/>
            </a:fillRef>
            <a:effectRef idx="0">
              <a:scrgbClr r="0" g="0" b="0"/>
            </a:effectRef>
            <a:fontRef idx="minor"/>
          </p:style>
          <p:txBody>
            <a:bodyPr lIns="45720" tIns="45000" rIns="27360" bIns="45000"/>
            <a:lstStyle/>
            <a:p>
              <a:pPr>
                <a:lnSpc>
                  <a:spcPct val="100000"/>
                </a:lnSpc>
              </a:pPr>
              <a:r>
                <a:rPr lang="en-US" sz="900" b="1" strike="noStrike" spc="-1" dirty="0" smtClean="0">
                  <a:solidFill>
                    <a:srgbClr val="000000"/>
                  </a:solidFill>
                  <a:uFill>
                    <a:solidFill>
                      <a:srgbClr val="FFFFFF"/>
                    </a:solidFill>
                  </a:uFill>
                  <a:latin typeface="Cambria"/>
                  <a:ea typeface="DejaVu Sans"/>
                </a:rPr>
                <a:t>“Sleeping dogs"</a:t>
              </a:r>
              <a:r>
                <a:rPr lang="en-US" sz="900" b="0" strike="noStrike" spc="-1" dirty="0" smtClean="0">
                  <a:solidFill>
                    <a:srgbClr val="000000"/>
                  </a:solidFill>
                  <a:uFill>
                    <a:solidFill>
                      <a:srgbClr val="FFFFFF"/>
                    </a:solidFill>
                  </a:uFill>
                  <a:latin typeface="Cambria"/>
                  <a:ea typeface="DejaVu Sans"/>
                </a:rPr>
                <a:t> are risky. Upon awakening through engagement, they may play (expansion) or bite (defection). Increasing their relationship and dependence levels allows engagement to break habits with less risk (defection no longer significant).</a:t>
              </a:r>
              <a:endParaRPr lang="en-US" sz="900" b="0" strike="noStrike" spc="-1" dirty="0">
                <a:solidFill>
                  <a:srgbClr val="000000"/>
                </a:solidFill>
                <a:uFill>
                  <a:solidFill>
                    <a:srgbClr val="FFFFFF"/>
                  </a:solidFill>
                </a:uFill>
                <a:latin typeface="Arial"/>
              </a:endParaRPr>
            </a:p>
          </p:txBody>
        </p:sp>
        <p:sp>
          <p:nvSpPr>
            <p:cNvPr id="58" name="CustomShape 16"/>
            <p:cNvSpPr/>
            <p:nvPr/>
          </p:nvSpPr>
          <p:spPr>
            <a:xfrm>
              <a:off x="3520440" y="4021920"/>
              <a:ext cx="1889280" cy="1223280"/>
            </a:xfrm>
            <a:prstGeom prst="rect">
              <a:avLst/>
            </a:prstGeom>
            <a:solidFill>
              <a:srgbClr val="DDDDDD"/>
            </a:solidFill>
            <a:ln>
              <a:noFill/>
            </a:ln>
          </p:spPr>
          <p:style>
            <a:lnRef idx="0">
              <a:scrgbClr r="0" g="0" b="0"/>
            </a:lnRef>
            <a:fillRef idx="0">
              <a:scrgbClr r="0" g="0" b="0"/>
            </a:fillRef>
            <a:effectRef idx="0">
              <a:scrgbClr r="0" g="0" b="0"/>
            </a:effectRef>
            <a:fontRef idx="minor"/>
          </p:style>
        </p:sp>
        <p:sp>
          <p:nvSpPr>
            <p:cNvPr id="59" name="CustomShape 17"/>
            <p:cNvSpPr/>
            <p:nvPr/>
          </p:nvSpPr>
          <p:spPr>
            <a:xfrm>
              <a:off x="3564000" y="4032000"/>
              <a:ext cx="1799280" cy="1079280"/>
            </a:xfrm>
            <a:prstGeom prst="rect">
              <a:avLst/>
            </a:prstGeom>
            <a:noFill/>
            <a:ln w="3240">
              <a:noFill/>
            </a:ln>
          </p:spPr>
          <p:style>
            <a:lnRef idx="0">
              <a:scrgbClr r="0" g="0" b="0"/>
            </a:lnRef>
            <a:fillRef idx="0">
              <a:scrgbClr r="0" g="0" b="0"/>
            </a:fillRef>
            <a:effectRef idx="0">
              <a:scrgbClr r="0" g="0" b="0"/>
            </a:effectRef>
            <a:fontRef idx="minor"/>
          </p:style>
          <p:txBody>
            <a:bodyPr lIns="45720" tIns="45000" rIns="27360" bIns="45000"/>
            <a:lstStyle/>
            <a:p>
              <a:pPr>
                <a:lnSpc>
                  <a:spcPct val="100000"/>
                </a:lnSpc>
              </a:pPr>
              <a:r>
                <a:rPr lang="en-US" sz="900" b="1" strike="noStrike" spc="-1" dirty="0" smtClean="0">
                  <a:solidFill>
                    <a:srgbClr val="000000"/>
                  </a:solidFill>
                  <a:uFill>
                    <a:solidFill>
                      <a:srgbClr val="FFFFFF"/>
                    </a:solidFill>
                  </a:uFill>
                  <a:latin typeface="Cambria"/>
                  <a:ea typeface="DejaVu Sans"/>
                </a:rPr>
                <a:t>“Skeptics"</a:t>
              </a:r>
              <a:r>
                <a:rPr lang="en-US" sz="900" b="0" strike="noStrike" spc="-1" dirty="0" smtClean="0">
                  <a:solidFill>
                    <a:srgbClr val="000000"/>
                  </a:solidFill>
                  <a:uFill>
                    <a:solidFill>
                      <a:srgbClr val="FFFFFF"/>
                    </a:solidFill>
                  </a:uFill>
                  <a:latin typeface="Cambria"/>
                  <a:ea typeface="DejaVu Sans"/>
                </a:rPr>
                <a:t> are poor targets. With little motivation to remain and uncertain of the seller’s true value, they are the most likely to suspect that engagement tactics are manipulative or signal the need to compensate for an inferior or overpriced core offering. </a:t>
              </a:r>
              <a:endParaRPr lang="en-US" sz="900" b="0" strike="noStrike" spc="-1" dirty="0">
                <a:solidFill>
                  <a:srgbClr val="000000"/>
                </a:solidFill>
                <a:uFill>
                  <a:solidFill>
                    <a:srgbClr val="FFFFFF"/>
                  </a:solidFill>
                </a:uFill>
                <a:latin typeface="Arial"/>
              </a:endParaRPr>
            </a:p>
          </p:txBody>
        </p:sp>
        <p:sp>
          <p:nvSpPr>
            <p:cNvPr id="60" name="CustomShape 18"/>
            <p:cNvSpPr/>
            <p:nvPr/>
          </p:nvSpPr>
          <p:spPr>
            <a:xfrm rot="1200000">
              <a:off x="2584440" y="5261760"/>
              <a:ext cx="1140120" cy="2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b="0" strike="noStrike" spc="-1" dirty="0" smtClean="0">
                  <a:solidFill>
                    <a:srgbClr val="000000"/>
                  </a:solidFill>
                  <a:uFill>
                    <a:solidFill>
                      <a:srgbClr val="FFFFFF"/>
                    </a:solidFill>
                  </a:uFill>
                  <a:latin typeface="Cambria"/>
                  <a:ea typeface="DejaVu Sans"/>
                </a:rPr>
                <a:t>Habit-based loyalty</a:t>
              </a:r>
              <a:endParaRPr lang="en-US" sz="900" b="0" strike="noStrike" spc="-1" dirty="0">
                <a:solidFill>
                  <a:srgbClr val="000000"/>
                </a:solidFill>
                <a:uFill>
                  <a:solidFill>
                    <a:srgbClr val="FFFFFF"/>
                  </a:solidFill>
                </a:uFill>
                <a:latin typeface="Arial"/>
              </a:endParaRPr>
            </a:p>
          </p:txBody>
        </p:sp>
        <p:sp>
          <p:nvSpPr>
            <p:cNvPr id="61" name="CustomShape 19"/>
            <p:cNvSpPr/>
            <p:nvPr/>
          </p:nvSpPr>
          <p:spPr>
            <a:xfrm rot="1200000">
              <a:off x="1688760" y="4900680"/>
              <a:ext cx="934560" cy="35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00" algn="ctr">
                <a:lnSpc>
                  <a:spcPct val="100000"/>
                </a:lnSpc>
              </a:pPr>
              <a:r>
                <a:rPr lang="en-US" sz="800" b="0" strike="noStrike" spc="-1" dirty="0" smtClean="0">
                  <a:solidFill>
                    <a:srgbClr val="000000"/>
                  </a:solidFill>
                  <a:uFill>
                    <a:solidFill>
                      <a:srgbClr val="FFFFFF"/>
                    </a:solidFill>
                  </a:uFill>
                  <a:latin typeface="Cambria"/>
                  <a:ea typeface="DejaVu Sans"/>
                </a:rPr>
                <a:t>Low</a:t>
              </a:r>
              <a:r>
                <a:rPr lang="en-US" dirty="0" smtClean="0"/>
                <a:t/>
              </a:r>
              <a:br>
                <a:rPr lang="en-US" dirty="0" smtClean="0"/>
              </a:br>
              <a:r>
                <a:rPr lang="en-US" sz="800" b="0" strike="noStrike" spc="-1" dirty="0" smtClean="0">
                  <a:solidFill>
                    <a:srgbClr val="000000"/>
                  </a:solidFill>
                  <a:uFill>
                    <a:solidFill>
                      <a:srgbClr val="FFFFFF"/>
                    </a:solidFill>
                  </a:uFill>
                  <a:latin typeface="Cambria"/>
                  <a:ea typeface="DejaVu Sans"/>
                </a:rPr>
                <a:t>5</a:t>
              </a:r>
              <a:r>
                <a:rPr lang="en-US" sz="800" b="0" strike="noStrike" spc="-1" baseline="33000" dirty="0" smtClean="0">
                  <a:solidFill>
                    <a:srgbClr val="000000"/>
                  </a:solidFill>
                  <a:uFill>
                    <a:solidFill>
                      <a:srgbClr val="FFFFFF"/>
                    </a:solidFill>
                  </a:uFill>
                  <a:latin typeface="Cambria"/>
                  <a:ea typeface="DejaVu Sans"/>
                </a:rPr>
                <a:t>th</a:t>
              </a:r>
              <a:r>
                <a:rPr lang="en-US" sz="800" b="0" strike="noStrike" spc="-1" dirty="0" smtClean="0">
                  <a:solidFill>
                    <a:srgbClr val="000000"/>
                  </a:solidFill>
                  <a:uFill>
                    <a:solidFill>
                      <a:srgbClr val="FFFFFF"/>
                    </a:solidFill>
                  </a:uFill>
                  <a:latin typeface="Cambria"/>
                  <a:ea typeface="DejaVu Sans"/>
                </a:rPr>
                <a:t> percentile</a:t>
              </a:r>
              <a:endParaRPr lang="en-US" sz="800" b="0" strike="noStrike" spc="-1" dirty="0">
                <a:solidFill>
                  <a:srgbClr val="000000"/>
                </a:solidFill>
                <a:uFill>
                  <a:solidFill>
                    <a:srgbClr val="FFFFFF"/>
                  </a:solidFill>
                </a:uFill>
                <a:latin typeface="Arial"/>
              </a:endParaRPr>
            </a:p>
          </p:txBody>
        </p:sp>
        <p:sp>
          <p:nvSpPr>
            <p:cNvPr id="62" name="CustomShape 20"/>
            <p:cNvSpPr/>
            <p:nvPr/>
          </p:nvSpPr>
          <p:spPr>
            <a:xfrm rot="1200000">
              <a:off x="3751920" y="5651640"/>
              <a:ext cx="934560" cy="35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800" b="0" strike="noStrike" spc="-1" dirty="0" smtClean="0">
                  <a:solidFill>
                    <a:srgbClr val="000000"/>
                  </a:solidFill>
                  <a:uFill>
                    <a:solidFill>
                      <a:srgbClr val="FFFFFF"/>
                    </a:solidFill>
                  </a:uFill>
                  <a:latin typeface="Cambria"/>
                  <a:ea typeface="DejaVu Sans"/>
                </a:rPr>
                <a:t>High </a:t>
              </a:r>
              <a:r>
                <a:rPr lang="en-US" dirty="0" smtClean="0"/>
                <a:t/>
              </a:r>
              <a:br>
                <a:rPr lang="en-US" dirty="0" smtClean="0"/>
              </a:br>
              <a:r>
                <a:rPr lang="en-US" sz="800" b="0" strike="noStrike" spc="-1" dirty="0" smtClean="0">
                  <a:solidFill>
                    <a:srgbClr val="000000"/>
                  </a:solidFill>
                  <a:uFill>
                    <a:solidFill>
                      <a:srgbClr val="FFFFFF"/>
                    </a:solidFill>
                  </a:uFill>
                  <a:latin typeface="Cambria"/>
                  <a:ea typeface="DejaVu Sans"/>
                </a:rPr>
                <a:t>95</a:t>
              </a:r>
              <a:r>
                <a:rPr lang="en-US" sz="800" b="0" strike="noStrike" spc="-1" baseline="33000" dirty="0" smtClean="0">
                  <a:solidFill>
                    <a:srgbClr val="000000"/>
                  </a:solidFill>
                  <a:uFill>
                    <a:solidFill>
                      <a:srgbClr val="FFFFFF"/>
                    </a:solidFill>
                  </a:uFill>
                  <a:latin typeface="Cambria"/>
                  <a:ea typeface="DejaVu Sans"/>
                </a:rPr>
                <a:t>th</a:t>
              </a:r>
              <a:r>
                <a:rPr lang="en-US" sz="800" b="0" strike="noStrike" spc="-1" dirty="0" smtClean="0">
                  <a:solidFill>
                    <a:srgbClr val="000000"/>
                  </a:solidFill>
                  <a:uFill>
                    <a:solidFill>
                      <a:srgbClr val="FFFFFF"/>
                    </a:solidFill>
                  </a:uFill>
                  <a:latin typeface="Cambria"/>
                  <a:ea typeface="DejaVu Sans"/>
                </a:rPr>
                <a:t> percentile</a:t>
              </a:r>
              <a:endParaRPr lang="en-US" sz="800" b="0" strike="noStrike" spc="-1" dirty="0">
                <a:solidFill>
                  <a:srgbClr val="000000"/>
                </a:solidFill>
                <a:uFill>
                  <a:solidFill>
                    <a:srgbClr val="FFFFFF"/>
                  </a:solidFill>
                </a:uFill>
                <a:latin typeface="Arial"/>
              </a:endParaRPr>
            </a:p>
          </p:txBody>
        </p:sp>
        <p:sp>
          <p:nvSpPr>
            <p:cNvPr id="63" name="Line 21"/>
            <p:cNvSpPr/>
            <p:nvPr/>
          </p:nvSpPr>
          <p:spPr>
            <a:xfrm>
              <a:off x="3709440" y="5582880"/>
              <a:ext cx="304200" cy="110880"/>
            </a:xfrm>
            <a:prstGeom prst="line">
              <a:avLst/>
            </a:prstGeom>
            <a:ln w="3600">
              <a:solidFill>
                <a:srgbClr val="000000"/>
              </a:solidFill>
              <a:round/>
              <a:tailEnd type="triangle" w="med" len="med"/>
            </a:ln>
          </p:spPr>
          <p:style>
            <a:lnRef idx="0">
              <a:scrgbClr r="0" g="0" b="0"/>
            </a:lnRef>
            <a:fillRef idx="0">
              <a:scrgbClr r="0" g="0" b="0"/>
            </a:fillRef>
            <a:effectRef idx="0">
              <a:scrgbClr r="0" g="0" b="0"/>
            </a:effectRef>
            <a:fontRef idx="minor"/>
          </p:style>
        </p:sp>
        <p:sp>
          <p:nvSpPr>
            <p:cNvPr id="64" name="Line 22"/>
            <p:cNvSpPr/>
            <p:nvPr/>
          </p:nvSpPr>
          <p:spPr>
            <a:xfrm flipH="1" flipV="1">
              <a:off x="2323440" y="5077440"/>
              <a:ext cx="304560" cy="110520"/>
            </a:xfrm>
            <a:prstGeom prst="line">
              <a:avLst/>
            </a:prstGeom>
            <a:ln w="3600">
              <a:solidFill>
                <a:srgbClr val="000000"/>
              </a:solidFill>
              <a:round/>
              <a:tailEnd type="triangle" w="med" len="med"/>
            </a:ln>
          </p:spPr>
          <p:style>
            <a:lnRef idx="0">
              <a:scrgbClr r="0" g="0" b="0"/>
            </a:lnRef>
            <a:fillRef idx="0">
              <a:scrgbClr r="0" g="0" b="0"/>
            </a:fillRef>
            <a:effectRef idx="0">
              <a:scrgbClr r="0" g="0" b="0"/>
            </a:effectRef>
            <a:fontRef idx="minor"/>
          </p:style>
        </p:sp>
        <p:sp>
          <p:nvSpPr>
            <p:cNvPr id="65" name="CustomShape 23"/>
            <p:cNvSpPr/>
            <p:nvPr/>
          </p:nvSpPr>
          <p:spPr>
            <a:xfrm rot="20400000">
              <a:off x="5334120" y="5250960"/>
              <a:ext cx="1474560" cy="35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b="0" strike="noStrike" spc="-1" dirty="0" smtClean="0">
                  <a:solidFill>
                    <a:srgbClr val="000000"/>
                  </a:solidFill>
                  <a:uFill>
                    <a:solidFill>
                      <a:srgbClr val="FFFFFF"/>
                    </a:solidFill>
                  </a:uFill>
                  <a:latin typeface="Cambria"/>
                  <a:ea typeface="DejaVu Sans"/>
                </a:rPr>
                <a:t>Dependence-based loyalty</a:t>
              </a:r>
              <a:endParaRPr lang="en-US" sz="900" b="0" strike="noStrike" spc="-1" dirty="0">
                <a:solidFill>
                  <a:srgbClr val="000000"/>
                </a:solidFill>
                <a:uFill>
                  <a:solidFill>
                    <a:srgbClr val="FFFFFF"/>
                  </a:solidFill>
                </a:uFill>
                <a:latin typeface="Arial"/>
              </a:endParaRPr>
            </a:p>
          </p:txBody>
        </p:sp>
        <p:sp>
          <p:nvSpPr>
            <p:cNvPr id="66" name="CustomShape 24"/>
            <p:cNvSpPr/>
            <p:nvPr/>
          </p:nvSpPr>
          <p:spPr>
            <a:xfrm rot="20400000">
              <a:off x="4460040" y="5667120"/>
              <a:ext cx="934560" cy="35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800" b="0" strike="noStrike" spc="-1" dirty="0" smtClean="0">
                  <a:solidFill>
                    <a:srgbClr val="000000"/>
                  </a:solidFill>
                  <a:uFill>
                    <a:solidFill>
                      <a:srgbClr val="FFFFFF"/>
                    </a:solidFill>
                  </a:uFill>
                  <a:latin typeface="Cambria"/>
                  <a:ea typeface="DejaVu Sans"/>
                </a:rPr>
                <a:t>Low</a:t>
              </a:r>
              <a:r>
                <a:rPr lang="en-US" dirty="0" smtClean="0"/>
                <a:t/>
              </a:r>
              <a:br>
                <a:rPr lang="en-US" dirty="0" smtClean="0"/>
              </a:br>
              <a:r>
                <a:rPr lang="en-US" sz="800" b="0" strike="noStrike" spc="-1" dirty="0" smtClean="0">
                  <a:solidFill>
                    <a:srgbClr val="000000"/>
                  </a:solidFill>
                  <a:uFill>
                    <a:solidFill>
                      <a:srgbClr val="FFFFFF"/>
                    </a:solidFill>
                  </a:uFill>
                  <a:latin typeface="Cambria"/>
                  <a:ea typeface="DejaVu Sans"/>
                </a:rPr>
                <a:t>5</a:t>
              </a:r>
              <a:r>
                <a:rPr lang="en-US" sz="800" b="0" strike="noStrike" spc="-1" baseline="33000" dirty="0" smtClean="0">
                  <a:solidFill>
                    <a:srgbClr val="000000"/>
                  </a:solidFill>
                  <a:uFill>
                    <a:solidFill>
                      <a:srgbClr val="FFFFFF"/>
                    </a:solidFill>
                  </a:uFill>
                  <a:latin typeface="Cambria"/>
                  <a:ea typeface="DejaVu Sans"/>
                </a:rPr>
                <a:t>th</a:t>
              </a:r>
              <a:r>
                <a:rPr lang="en-US" sz="800" b="0" strike="noStrike" spc="-1" dirty="0" smtClean="0">
                  <a:solidFill>
                    <a:srgbClr val="000000"/>
                  </a:solidFill>
                  <a:uFill>
                    <a:solidFill>
                      <a:srgbClr val="FFFFFF"/>
                    </a:solidFill>
                  </a:uFill>
                  <a:latin typeface="Cambria"/>
                  <a:ea typeface="DejaVu Sans"/>
                </a:rPr>
                <a:t> percentile</a:t>
              </a:r>
              <a:endParaRPr lang="en-US" sz="800" b="0" strike="noStrike" spc="-1" dirty="0">
                <a:solidFill>
                  <a:srgbClr val="000000"/>
                </a:solidFill>
                <a:uFill>
                  <a:solidFill>
                    <a:srgbClr val="FFFFFF"/>
                  </a:solidFill>
                </a:uFill>
                <a:latin typeface="Arial"/>
              </a:endParaRPr>
            </a:p>
          </p:txBody>
        </p:sp>
        <p:sp>
          <p:nvSpPr>
            <p:cNvPr id="67" name="CustomShape 25"/>
            <p:cNvSpPr/>
            <p:nvPr/>
          </p:nvSpPr>
          <p:spPr>
            <a:xfrm rot="20400000">
              <a:off x="6760080" y="4828680"/>
              <a:ext cx="934560" cy="35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800" b="0" strike="noStrike" spc="-1" dirty="0" smtClean="0">
                  <a:solidFill>
                    <a:srgbClr val="000000"/>
                  </a:solidFill>
                  <a:uFill>
                    <a:solidFill>
                      <a:srgbClr val="FFFFFF"/>
                    </a:solidFill>
                  </a:uFill>
                  <a:latin typeface="Cambria"/>
                  <a:ea typeface="DejaVu Sans"/>
                </a:rPr>
                <a:t>High </a:t>
              </a:r>
              <a:r>
                <a:rPr lang="en-US" dirty="0" smtClean="0"/>
                <a:t/>
              </a:r>
              <a:br>
                <a:rPr lang="en-US" dirty="0" smtClean="0"/>
              </a:br>
              <a:r>
                <a:rPr lang="en-US" sz="800" b="0" strike="noStrike" spc="-1" dirty="0" smtClean="0">
                  <a:solidFill>
                    <a:srgbClr val="000000"/>
                  </a:solidFill>
                  <a:uFill>
                    <a:solidFill>
                      <a:srgbClr val="FFFFFF"/>
                    </a:solidFill>
                  </a:uFill>
                  <a:latin typeface="Cambria"/>
                  <a:ea typeface="DejaVu Sans"/>
                </a:rPr>
                <a:t>95</a:t>
              </a:r>
              <a:r>
                <a:rPr lang="en-US" sz="800" b="0" strike="noStrike" spc="-1" baseline="33000" dirty="0" smtClean="0">
                  <a:solidFill>
                    <a:srgbClr val="000000"/>
                  </a:solidFill>
                  <a:uFill>
                    <a:solidFill>
                      <a:srgbClr val="FFFFFF"/>
                    </a:solidFill>
                  </a:uFill>
                  <a:latin typeface="Cambria"/>
                  <a:ea typeface="DejaVu Sans"/>
                </a:rPr>
                <a:t>th</a:t>
              </a:r>
              <a:r>
                <a:rPr lang="en-US" sz="800" b="0" strike="noStrike" spc="-1" dirty="0" smtClean="0">
                  <a:solidFill>
                    <a:srgbClr val="000000"/>
                  </a:solidFill>
                  <a:uFill>
                    <a:solidFill>
                      <a:srgbClr val="FFFFFF"/>
                    </a:solidFill>
                  </a:uFill>
                  <a:latin typeface="Cambria"/>
                  <a:ea typeface="DejaVu Sans"/>
                </a:rPr>
                <a:t> percentile</a:t>
              </a:r>
              <a:endParaRPr lang="en-US" sz="800" b="0" strike="noStrike" spc="-1" dirty="0">
                <a:solidFill>
                  <a:srgbClr val="000000"/>
                </a:solidFill>
                <a:uFill>
                  <a:solidFill>
                    <a:srgbClr val="FFFFFF"/>
                  </a:solidFill>
                </a:uFill>
                <a:latin typeface="Arial"/>
              </a:endParaRPr>
            </a:p>
          </p:txBody>
        </p:sp>
        <p:sp>
          <p:nvSpPr>
            <p:cNvPr id="68" name="Line 26"/>
            <p:cNvSpPr/>
            <p:nvPr/>
          </p:nvSpPr>
          <p:spPr>
            <a:xfrm flipV="1">
              <a:off x="6711120" y="5024160"/>
              <a:ext cx="304560" cy="110520"/>
            </a:xfrm>
            <a:prstGeom prst="line">
              <a:avLst/>
            </a:prstGeom>
            <a:ln w="3600">
              <a:solidFill>
                <a:srgbClr val="000000"/>
              </a:solidFill>
              <a:round/>
              <a:tailEnd type="triangle" w="med" len="med"/>
            </a:ln>
          </p:spPr>
          <p:style>
            <a:lnRef idx="0">
              <a:scrgbClr r="0" g="0" b="0"/>
            </a:lnRef>
            <a:fillRef idx="0">
              <a:scrgbClr r="0" g="0" b="0"/>
            </a:fillRef>
            <a:effectRef idx="0">
              <a:scrgbClr r="0" g="0" b="0"/>
            </a:effectRef>
            <a:fontRef idx="minor"/>
          </p:style>
        </p:sp>
        <p:sp>
          <p:nvSpPr>
            <p:cNvPr id="69" name="Line 27"/>
            <p:cNvSpPr/>
            <p:nvPr/>
          </p:nvSpPr>
          <p:spPr>
            <a:xfrm flipH="1">
              <a:off x="5054040" y="5626080"/>
              <a:ext cx="304200" cy="111240"/>
            </a:xfrm>
            <a:prstGeom prst="line">
              <a:avLst/>
            </a:prstGeom>
            <a:ln w="3600">
              <a:solidFill>
                <a:srgbClr val="000000"/>
              </a:solidFill>
              <a:round/>
              <a:tailEnd type="triangle" w="med" len="med"/>
            </a:ln>
          </p:spPr>
          <p:style>
            <a:lnRef idx="0">
              <a:scrgbClr r="0" g="0" b="0"/>
            </a:lnRef>
            <a:fillRef idx="0">
              <a:scrgbClr r="0" g="0" b="0"/>
            </a:fillRef>
            <a:effectRef idx="0">
              <a:scrgbClr r="0" g="0" b="0"/>
            </a:effectRef>
            <a:fontRef idx="minor"/>
          </p:style>
        </p:sp>
        <p:sp>
          <p:nvSpPr>
            <p:cNvPr id="70" name="CustomShape 28"/>
            <p:cNvSpPr/>
            <p:nvPr/>
          </p:nvSpPr>
          <p:spPr>
            <a:xfrm>
              <a:off x="3901320" y="1351440"/>
              <a:ext cx="646560" cy="16416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100" b="1" strike="noStrike" spc="-1" dirty="0" smtClean="0">
                  <a:solidFill>
                    <a:srgbClr val="000000"/>
                  </a:solidFill>
                  <a:uFill>
                    <a:solidFill>
                      <a:srgbClr val="FFFFFF"/>
                    </a:solidFill>
                  </a:uFill>
                  <a:latin typeface="Cambria"/>
                  <a:ea typeface="DejaVu Sans"/>
                </a:rPr>
                <a:t>Loyalists</a:t>
              </a:r>
              <a:endParaRPr lang="en-US" sz="1100" b="0" strike="noStrike" spc="-1" dirty="0">
                <a:solidFill>
                  <a:srgbClr val="000000"/>
                </a:solidFill>
                <a:uFill>
                  <a:solidFill>
                    <a:srgbClr val="FFFFFF"/>
                  </a:solidFill>
                </a:uFill>
                <a:latin typeface="Arial"/>
              </a:endParaRPr>
            </a:p>
          </p:txBody>
        </p:sp>
        <p:sp>
          <p:nvSpPr>
            <p:cNvPr id="71" name="CustomShape 29"/>
            <p:cNvSpPr/>
            <p:nvPr/>
          </p:nvSpPr>
          <p:spPr>
            <a:xfrm rot="16200000">
              <a:off x="6496920" y="3116520"/>
              <a:ext cx="1474560" cy="35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b="0" strike="noStrike" spc="-1" dirty="0" smtClean="0">
                  <a:solidFill>
                    <a:srgbClr val="000000"/>
                  </a:solidFill>
                  <a:uFill>
                    <a:solidFill>
                      <a:srgbClr val="FFFFFF"/>
                    </a:solidFill>
                  </a:uFill>
                  <a:latin typeface="Cambria"/>
                  <a:ea typeface="DejaVu Sans"/>
                </a:rPr>
                <a:t>Relationship-based loyalty</a:t>
              </a:r>
              <a:endParaRPr lang="en-US" sz="900" b="0" strike="noStrike" spc="-1" dirty="0">
                <a:solidFill>
                  <a:srgbClr val="000000"/>
                </a:solidFill>
                <a:uFill>
                  <a:solidFill>
                    <a:srgbClr val="FFFFFF"/>
                  </a:solidFill>
                </a:uFill>
                <a:latin typeface="Arial"/>
              </a:endParaRPr>
            </a:p>
          </p:txBody>
        </p:sp>
        <p:sp>
          <p:nvSpPr>
            <p:cNvPr id="72" name="CustomShape 30"/>
            <p:cNvSpPr/>
            <p:nvPr/>
          </p:nvSpPr>
          <p:spPr>
            <a:xfrm rot="16200000">
              <a:off x="6768720" y="4321080"/>
              <a:ext cx="934560" cy="35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800" b="0" strike="noStrike" spc="-1" dirty="0" smtClean="0">
                  <a:solidFill>
                    <a:srgbClr val="000000"/>
                  </a:solidFill>
                  <a:uFill>
                    <a:solidFill>
                      <a:srgbClr val="FFFFFF"/>
                    </a:solidFill>
                  </a:uFill>
                  <a:latin typeface="Cambria"/>
                  <a:ea typeface="DejaVu Sans"/>
                </a:rPr>
                <a:t>Low</a:t>
              </a:r>
              <a:r>
                <a:rPr lang="en-US" dirty="0" smtClean="0"/>
                <a:t/>
              </a:r>
              <a:br>
                <a:rPr lang="en-US" dirty="0" smtClean="0"/>
              </a:br>
              <a:r>
                <a:rPr lang="en-US" sz="800" b="0" strike="noStrike" spc="-1" dirty="0" smtClean="0">
                  <a:solidFill>
                    <a:srgbClr val="000000"/>
                  </a:solidFill>
                  <a:uFill>
                    <a:solidFill>
                      <a:srgbClr val="FFFFFF"/>
                    </a:solidFill>
                  </a:uFill>
                  <a:latin typeface="Cambria"/>
                  <a:ea typeface="DejaVu Sans"/>
                </a:rPr>
                <a:t>5</a:t>
              </a:r>
              <a:r>
                <a:rPr lang="en-US" sz="800" b="0" strike="noStrike" spc="-1" baseline="33000" dirty="0" smtClean="0">
                  <a:solidFill>
                    <a:srgbClr val="000000"/>
                  </a:solidFill>
                  <a:uFill>
                    <a:solidFill>
                      <a:srgbClr val="FFFFFF"/>
                    </a:solidFill>
                  </a:uFill>
                  <a:latin typeface="Cambria"/>
                  <a:ea typeface="DejaVu Sans"/>
                </a:rPr>
                <a:t>th</a:t>
              </a:r>
              <a:r>
                <a:rPr lang="en-US" sz="800" b="0" strike="noStrike" spc="-1" dirty="0" smtClean="0">
                  <a:solidFill>
                    <a:srgbClr val="000000"/>
                  </a:solidFill>
                  <a:uFill>
                    <a:solidFill>
                      <a:srgbClr val="FFFFFF"/>
                    </a:solidFill>
                  </a:uFill>
                  <a:latin typeface="Cambria"/>
                  <a:ea typeface="DejaVu Sans"/>
                </a:rPr>
                <a:t> percentile</a:t>
              </a:r>
              <a:endParaRPr lang="en-US" sz="800" b="0" strike="noStrike" spc="-1" dirty="0">
                <a:solidFill>
                  <a:srgbClr val="000000"/>
                </a:solidFill>
                <a:uFill>
                  <a:solidFill>
                    <a:srgbClr val="FFFFFF"/>
                  </a:solidFill>
                </a:uFill>
                <a:latin typeface="Arial"/>
              </a:endParaRPr>
            </a:p>
          </p:txBody>
        </p:sp>
        <p:sp>
          <p:nvSpPr>
            <p:cNvPr id="73" name="CustomShape 31"/>
            <p:cNvSpPr/>
            <p:nvPr/>
          </p:nvSpPr>
          <p:spPr>
            <a:xfrm rot="16200000">
              <a:off x="6767640" y="1873080"/>
              <a:ext cx="934560" cy="35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800" b="0" strike="noStrike" spc="-1" dirty="0" smtClean="0">
                  <a:solidFill>
                    <a:srgbClr val="000000"/>
                  </a:solidFill>
                  <a:uFill>
                    <a:solidFill>
                      <a:srgbClr val="FFFFFF"/>
                    </a:solidFill>
                  </a:uFill>
                  <a:latin typeface="Cambria"/>
                  <a:ea typeface="DejaVu Sans"/>
                </a:rPr>
                <a:t>High </a:t>
              </a:r>
              <a:r>
                <a:rPr lang="en-US" dirty="0" smtClean="0"/>
                <a:t/>
              </a:r>
              <a:br>
                <a:rPr lang="en-US" dirty="0" smtClean="0"/>
              </a:br>
              <a:r>
                <a:rPr lang="en-US" sz="800" b="0" strike="noStrike" spc="-1" dirty="0" smtClean="0">
                  <a:solidFill>
                    <a:srgbClr val="000000"/>
                  </a:solidFill>
                  <a:uFill>
                    <a:solidFill>
                      <a:srgbClr val="FFFFFF"/>
                    </a:solidFill>
                  </a:uFill>
                  <a:latin typeface="Cambria"/>
                  <a:ea typeface="DejaVu Sans"/>
                </a:rPr>
                <a:t>95</a:t>
              </a:r>
              <a:r>
                <a:rPr lang="en-US" sz="800" b="0" strike="noStrike" spc="-1" baseline="33000" dirty="0" smtClean="0">
                  <a:solidFill>
                    <a:srgbClr val="000000"/>
                  </a:solidFill>
                  <a:uFill>
                    <a:solidFill>
                      <a:srgbClr val="FFFFFF"/>
                    </a:solidFill>
                  </a:uFill>
                  <a:latin typeface="Cambria"/>
                  <a:ea typeface="DejaVu Sans"/>
                </a:rPr>
                <a:t>th</a:t>
              </a:r>
              <a:r>
                <a:rPr lang="en-US" sz="800" b="0" strike="noStrike" spc="-1" dirty="0" smtClean="0">
                  <a:solidFill>
                    <a:srgbClr val="000000"/>
                  </a:solidFill>
                  <a:uFill>
                    <a:solidFill>
                      <a:srgbClr val="FFFFFF"/>
                    </a:solidFill>
                  </a:uFill>
                  <a:latin typeface="Cambria"/>
                  <a:ea typeface="DejaVu Sans"/>
                </a:rPr>
                <a:t> percentile</a:t>
              </a:r>
              <a:endParaRPr lang="en-US" sz="800" b="0" strike="noStrike" spc="-1" dirty="0">
                <a:solidFill>
                  <a:srgbClr val="000000"/>
                </a:solidFill>
                <a:uFill>
                  <a:solidFill>
                    <a:srgbClr val="FFFFFF"/>
                  </a:solidFill>
                </a:uFill>
                <a:latin typeface="Arial"/>
              </a:endParaRPr>
            </a:p>
          </p:txBody>
        </p:sp>
        <p:sp>
          <p:nvSpPr>
            <p:cNvPr id="74" name="Line 32"/>
            <p:cNvSpPr/>
            <p:nvPr/>
          </p:nvSpPr>
          <p:spPr>
            <a:xfrm flipV="1">
              <a:off x="7176960" y="2257200"/>
              <a:ext cx="360" cy="324000"/>
            </a:xfrm>
            <a:prstGeom prst="line">
              <a:avLst/>
            </a:prstGeom>
            <a:ln w="3600">
              <a:solidFill>
                <a:srgbClr val="000000"/>
              </a:solidFill>
              <a:round/>
              <a:tailEnd type="triangle" w="med" len="med"/>
            </a:ln>
          </p:spPr>
          <p:style>
            <a:lnRef idx="0">
              <a:scrgbClr r="0" g="0" b="0"/>
            </a:lnRef>
            <a:fillRef idx="0">
              <a:scrgbClr r="0" g="0" b="0"/>
            </a:fillRef>
            <a:effectRef idx="0">
              <a:scrgbClr r="0" g="0" b="0"/>
            </a:effectRef>
            <a:fontRef idx="minor"/>
          </p:style>
        </p:sp>
        <p:sp>
          <p:nvSpPr>
            <p:cNvPr id="75" name="Line 33"/>
            <p:cNvSpPr/>
            <p:nvPr/>
          </p:nvSpPr>
          <p:spPr>
            <a:xfrm>
              <a:off x="7175520" y="4020840"/>
              <a:ext cx="360" cy="323640"/>
            </a:xfrm>
            <a:prstGeom prst="line">
              <a:avLst/>
            </a:prstGeom>
            <a:ln w="3600">
              <a:solidFill>
                <a:srgbClr val="000000"/>
              </a:solidFill>
              <a:round/>
              <a:tailEnd type="triangle" w="med" len="med"/>
            </a:ln>
          </p:spPr>
          <p:style>
            <a:lnRef idx="0">
              <a:scrgbClr r="0" g="0" b="0"/>
            </a:lnRef>
            <a:fillRef idx="0">
              <a:scrgbClr r="0" g="0" b="0"/>
            </a:fillRef>
            <a:effectRef idx="0">
              <a:scrgbClr r="0" g="0" b="0"/>
            </a:effectRef>
            <a:fontRef idx="minor"/>
          </p:style>
        </p:sp>
        <p:sp>
          <p:nvSpPr>
            <p:cNvPr id="76" name="CustomShape 34"/>
            <p:cNvSpPr/>
            <p:nvPr/>
          </p:nvSpPr>
          <p:spPr>
            <a:xfrm>
              <a:off x="2699640" y="2880000"/>
              <a:ext cx="467280" cy="25128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900" b="0" strike="noStrike" spc="-1" dirty="0" smtClean="0">
                  <a:solidFill>
                    <a:srgbClr val="000000"/>
                  </a:solidFill>
                  <a:uFill>
                    <a:solidFill>
                      <a:srgbClr val="FFFFFF"/>
                    </a:solidFill>
                  </a:uFill>
                  <a:latin typeface="Cambria"/>
                  <a:ea typeface="DejaVu Sans"/>
                </a:rPr>
                <a:t>Defection</a:t>
              </a:r>
              <a:endParaRPr lang="en-US" sz="900" b="0" strike="noStrike" spc="-1" dirty="0" smtClean="0">
                <a:solidFill>
                  <a:srgbClr val="000000"/>
                </a:solidFill>
                <a:uFill>
                  <a:solidFill>
                    <a:srgbClr val="FFFFFF"/>
                  </a:solidFill>
                </a:uFill>
                <a:latin typeface="Arial"/>
              </a:endParaRPr>
            </a:p>
            <a:p>
              <a:pPr algn="ctr">
                <a:lnSpc>
                  <a:spcPct val="100000"/>
                </a:lnSpc>
              </a:pPr>
              <a:r>
                <a:rPr lang="en-US" sz="900" b="0" strike="noStrike" spc="-1" dirty="0" smtClean="0">
                  <a:solidFill>
                    <a:srgbClr val="000000"/>
                  </a:solidFill>
                  <a:uFill>
                    <a:solidFill>
                      <a:srgbClr val="FFFFFF"/>
                    </a:solidFill>
                  </a:uFill>
                  <a:latin typeface="Cambria"/>
                  <a:ea typeface="DejaVu Sans"/>
                </a:rPr>
                <a:t>    5.3%</a:t>
              </a:r>
              <a:endParaRPr lang="en-US" sz="900" b="0" strike="noStrike" spc="-1" dirty="0">
                <a:solidFill>
                  <a:srgbClr val="000000"/>
                </a:solidFill>
                <a:uFill>
                  <a:solidFill>
                    <a:srgbClr val="FFFFFF"/>
                  </a:solidFill>
                </a:uFill>
                <a:latin typeface="Arial"/>
              </a:endParaRPr>
            </a:p>
          </p:txBody>
        </p:sp>
        <p:sp>
          <p:nvSpPr>
            <p:cNvPr id="77" name="Line 35"/>
            <p:cNvSpPr/>
            <p:nvPr/>
          </p:nvSpPr>
          <p:spPr>
            <a:xfrm>
              <a:off x="2790000" y="3024000"/>
              <a:ext cx="360" cy="144000"/>
            </a:xfrm>
            <a:prstGeom prst="line">
              <a:avLst/>
            </a:prstGeom>
            <a:ln w="12600">
              <a:solidFill>
                <a:srgbClr val="000000"/>
              </a:solidFill>
              <a:round/>
              <a:tailEnd type="triangle" w="med" len="med"/>
            </a:ln>
          </p:spPr>
          <p:style>
            <a:lnRef idx="0">
              <a:scrgbClr r="0" g="0" b="0"/>
            </a:lnRef>
            <a:fillRef idx="0">
              <a:scrgbClr r="0" g="0" b="0"/>
            </a:fillRef>
            <a:effectRef idx="0">
              <a:scrgbClr r="0" g="0" b="0"/>
            </a:effectRef>
            <a:fontRef idx="minor"/>
          </p:style>
        </p:sp>
        <p:sp>
          <p:nvSpPr>
            <p:cNvPr id="78" name="CustomShape 36"/>
            <p:cNvSpPr/>
            <p:nvPr/>
          </p:nvSpPr>
          <p:spPr>
            <a:xfrm>
              <a:off x="3972960" y="1728000"/>
              <a:ext cx="503280" cy="25128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900" b="0" strike="noStrike" spc="-1" dirty="0" smtClean="0">
                  <a:solidFill>
                    <a:srgbClr val="000000"/>
                  </a:solidFill>
                  <a:uFill>
                    <a:solidFill>
                      <a:srgbClr val="FFFFFF"/>
                    </a:solidFill>
                  </a:uFill>
                  <a:latin typeface="Cambria"/>
                  <a:ea typeface="DejaVu Sans"/>
                </a:rPr>
                <a:t>Defection</a:t>
              </a:r>
              <a:endParaRPr lang="en-US" sz="900" b="0" strike="noStrike" spc="-1" dirty="0" smtClean="0">
                <a:solidFill>
                  <a:srgbClr val="000000"/>
                </a:solidFill>
                <a:uFill>
                  <a:solidFill>
                    <a:srgbClr val="FFFFFF"/>
                  </a:solidFill>
                </a:uFill>
                <a:latin typeface="Arial"/>
              </a:endParaRPr>
            </a:p>
            <a:p>
              <a:pPr algn="ctr">
                <a:lnSpc>
                  <a:spcPct val="100000"/>
                </a:lnSpc>
              </a:pPr>
              <a:r>
                <a:rPr lang="en-US" sz="900" b="0" strike="noStrike" spc="-1" dirty="0" smtClean="0">
                  <a:solidFill>
                    <a:srgbClr val="000000"/>
                  </a:solidFill>
                  <a:uFill>
                    <a:solidFill>
                      <a:srgbClr val="FFFFFF"/>
                    </a:solidFill>
                  </a:uFill>
                  <a:latin typeface="Cambria"/>
                  <a:ea typeface="DejaVu Sans"/>
                </a:rPr>
                <a:t>    5.1%</a:t>
              </a:r>
              <a:endParaRPr lang="en-US" sz="900" b="0" strike="noStrike" spc="-1" dirty="0">
                <a:solidFill>
                  <a:srgbClr val="000000"/>
                </a:solidFill>
                <a:uFill>
                  <a:solidFill>
                    <a:srgbClr val="FFFFFF"/>
                  </a:solidFill>
                </a:uFill>
                <a:latin typeface="Arial"/>
              </a:endParaRPr>
            </a:p>
          </p:txBody>
        </p:sp>
        <p:sp>
          <p:nvSpPr>
            <p:cNvPr id="79" name="Line 37"/>
            <p:cNvSpPr/>
            <p:nvPr/>
          </p:nvSpPr>
          <p:spPr>
            <a:xfrm>
              <a:off x="4086000" y="1872000"/>
              <a:ext cx="360" cy="144000"/>
            </a:xfrm>
            <a:prstGeom prst="line">
              <a:avLst/>
            </a:prstGeom>
            <a:ln w="12600">
              <a:solidFill>
                <a:srgbClr val="000000"/>
              </a:solidFill>
              <a:round/>
              <a:tailEnd type="triangle" w="med" len="med"/>
            </a:ln>
          </p:spPr>
          <p:style>
            <a:lnRef idx="0">
              <a:scrgbClr r="0" g="0" b="0"/>
            </a:lnRef>
            <a:fillRef idx="0">
              <a:scrgbClr r="0" g="0" b="0"/>
            </a:fillRef>
            <a:effectRef idx="0">
              <a:scrgbClr r="0" g="0" b="0"/>
            </a:effectRef>
            <a:fontRef idx="minor"/>
          </p:style>
        </p:sp>
        <p:sp>
          <p:nvSpPr>
            <p:cNvPr id="80" name="CustomShape 38"/>
            <p:cNvSpPr/>
            <p:nvPr/>
          </p:nvSpPr>
          <p:spPr>
            <a:xfrm>
              <a:off x="4235400" y="3492000"/>
              <a:ext cx="467280" cy="21528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900" b="0" strike="noStrike" spc="-1" dirty="0" smtClean="0">
                  <a:solidFill>
                    <a:srgbClr val="000000"/>
                  </a:solidFill>
                  <a:uFill>
                    <a:solidFill>
                      <a:srgbClr val="FFFFFF"/>
                    </a:solidFill>
                  </a:uFill>
                  <a:latin typeface="Cambria"/>
                  <a:ea typeface="DejaVu Sans"/>
                </a:rPr>
                <a:t>Defection</a:t>
              </a:r>
              <a:endParaRPr lang="en-US" sz="900" b="0" strike="noStrike" spc="-1" dirty="0" smtClean="0">
                <a:solidFill>
                  <a:srgbClr val="000000"/>
                </a:solidFill>
                <a:uFill>
                  <a:solidFill>
                    <a:srgbClr val="FFFFFF"/>
                  </a:solidFill>
                </a:uFill>
                <a:latin typeface="Arial"/>
              </a:endParaRPr>
            </a:p>
            <a:p>
              <a:pPr algn="ctr">
                <a:lnSpc>
                  <a:spcPct val="100000"/>
                </a:lnSpc>
              </a:pPr>
              <a:r>
                <a:rPr lang="en-US" sz="900" b="0" strike="noStrike" spc="-1" dirty="0" smtClean="0">
                  <a:solidFill>
                    <a:srgbClr val="000000"/>
                  </a:solidFill>
                  <a:uFill>
                    <a:solidFill>
                      <a:srgbClr val="FFFFFF"/>
                    </a:solidFill>
                  </a:uFill>
                  <a:latin typeface="Cambria"/>
                  <a:ea typeface="DejaVu Sans"/>
                </a:rPr>
                <a:t>    5.8%</a:t>
              </a:r>
              <a:endParaRPr lang="en-US" sz="900" b="0" strike="noStrike" spc="-1" dirty="0">
                <a:solidFill>
                  <a:srgbClr val="000000"/>
                </a:solidFill>
                <a:uFill>
                  <a:solidFill>
                    <a:srgbClr val="FFFFFF"/>
                  </a:solidFill>
                </a:uFill>
                <a:latin typeface="Arial"/>
              </a:endParaRPr>
            </a:p>
          </p:txBody>
        </p:sp>
        <p:sp>
          <p:nvSpPr>
            <p:cNvPr id="81" name="Line 39"/>
            <p:cNvSpPr/>
            <p:nvPr/>
          </p:nvSpPr>
          <p:spPr>
            <a:xfrm flipV="1">
              <a:off x="4338000" y="3600000"/>
              <a:ext cx="360" cy="144000"/>
            </a:xfrm>
            <a:prstGeom prst="line">
              <a:avLst/>
            </a:prstGeom>
            <a:ln w="12600">
              <a:solidFill>
                <a:srgbClr val="000000"/>
              </a:solidFill>
              <a:round/>
              <a:tailEnd type="triangle" w="med" len="med"/>
            </a:ln>
          </p:spPr>
          <p:style>
            <a:lnRef idx="0">
              <a:scrgbClr r="0" g="0" b="0"/>
            </a:lnRef>
            <a:fillRef idx="0">
              <a:scrgbClr r="0" g="0" b="0"/>
            </a:fillRef>
            <a:effectRef idx="0">
              <a:scrgbClr r="0" g="0" b="0"/>
            </a:effectRef>
            <a:fontRef idx="minor"/>
          </p:style>
        </p:sp>
        <p:sp>
          <p:nvSpPr>
            <p:cNvPr id="82" name="CustomShape 40"/>
            <p:cNvSpPr/>
            <p:nvPr/>
          </p:nvSpPr>
          <p:spPr>
            <a:xfrm>
              <a:off x="5671440" y="2952000"/>
              <a:ext cx="899640" cy="16524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900" b="0" strike="noStrike" spc="-1" dirty="0" smtClean="0">
                  <a:solidFill>
                    <a:srgbClr val="000000"/>
                  </a:solidFill>
                  <a:uFill>
                    <a:solidFill>
                      <a:srgbClr val="FFFFFF"/>
                    </a:solidFill>
                  </a:uFill>
                  <a:latin typeface="Cambria"/>
                  <a:ea typeface="DejaVu Sans"/>
                </a:rPr>
                <a:t>Expansion     1.9%</a:t>
              </a:r>
              <a:endParaRPr lang="en-US" sz="900" b="0" strike="noStrike" spc="-1" dirty="0">
                <a:solidFill>
                  <a:srgbClr val="000000"/>
                </a:solidFill>
                <a:uFill>
                  <a:solidFill>
                    <a:srgbClr val="FFFFFF"/>
                  </a:solidFill>
                </a:uFill>
                <a:latin typeface="Arial"/>
              </a:endParaRPr>
            </a:p>
          </p:txBody>
        </p:sp>
        <p:sp>
          <p:nvSpPr>
            <p:cNvPr id="83" name="Line 41"/>
            <p:cNvSpPr/>
            <p:nvPr/>
          </p:nvSpPr>
          <p:spPr>
            <a:xfrm flipV="1">
              <a:off x="6246000" y="2973240"/>
              <a:ext cx="360" cy="144000"/>
            </a:xfrm>
            <a:prstGeom prst="line">
              <a:avLst/>
            </a:prstGeom>
            <a:ln w="12600">
              <a:solidFill>
                <a:srgbClr val="000000"/>
              </a:solidFill>
              <a:round/>
              <a:tailEnd type="triangle" w="med" len="med"/>
            </a:ln>
          </p:spPr>
          <p:style>
            <a:lnRef idx="0">
              <a:scrgbClr r="0" g="0" b="0"/>
            </a:lnRef>
            <a:fillRef idx="0">
              <a:scrgbClr r="0" g="0" b="0"/>
            </a:fillRef>
            <a:effectRef idx="0">
              <a:scrgbClr r="0" g="0" b="0"/>
            </a:effectRef>
            <a:fontRef idx="minor"/>
          </p:style>
        </p:sp>
        <p:sp>
          <p:nvSpPr>
            <p:cNvPr id="84" name="CustomShape 42"/>
            <p:cNvSpPr/>
            <p:nvPr/>
          </p:nvSpPr>
          <p:spPr>
            <a:xfrm>
              <a:off x="2467440" y="3240000"/>
              <a:ext cx="931680" cy="143280"/>
            </a:xfrm>
            <a:prstGeom prst="rect">
              <a:avLst/>
            </a:prstGeom>
            <a:solidFill>
              <a:srgbClr val="FFFFFF">
                <a:alpha val="90000"/>
              </a:srgbClr>
            </a:solid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900" b="0" strike="noStrike" spc="-1" dirty="0" smtClean="0">
                  <a:solidFill>
                    <a:srgbClr val="000000"/>
                  </a:solidFill>
                  <a:uFill>
                    <a:solidFill>
                      <a:srgbClr val="FFFFFF"/>
                    </a:solidFill>
                  </a:uFill>
                  <a:latin typeface="Cambria"/>
                  <a:ea typeface="DejaVu Sans"/>
                </a:rPr>
                <a:t>Expansion     8.6 %</a:t>
              </a:r>
              <a:endParaRPr lang="en-US" sz="900" b="0" strike="noStrike" spc="-1" dirty="0">
                <a:solidFill>
                  <a:srgbClr val="000000"/>
                </a:solidFill>
                <a:uFill>
                  <a:solidFill>
                    <a:srgbClr val="FFFFFF"/>
                  </a:solidFill>
                </a:uFill>
                <a:latin typeface="Arial"/>
              </a:endParaRPr>
            </a:p>
          </p:txBody>
        </p:sp>
        <p:sp>
          <p:nvSpPr>
            <p:cNvPr id="85" name="Line 43"/>
            <p:cNvSpPr/>
            <p:nvPr/>
          </p:nvSpPr>
          <p:spPr>
            <a:xfrm>
              <a:off x="3042000" y="3240000"/>
              <a:ext cx="360" cy="144000"/>
            </a:xfrm>
            <a:prstGeom prst="line">
              <a:avLst/>
            </a:prstGeom>
            <a:ln w="12600">
              <a:solidFill>
                <a:srgbClr val="000000"/>
              </a:solidFill>
              <a:round/>
              <a:tailEnd type="triangle" w="med" len="med"/>
            </a:ln>
          </p:spPr>
          <p:style>
            <a:lnRef idx="0">
              <a:scrgbClr r="0" g="0" b="0"/>
            </a:lnRef>
            <a:fillRef idx="0">
              <a:scrgbClr r="0" g="0" b="0"/>
            </a:fillRef>
            <a:effectRef idx="0">
              <a:scrgbClr r="0" g="0" b="0"/>
            </a:effectRef>
            <a:fontRef idx="minor"/>
          </p:style>
        </p:sp>
        <p:sp>
          <p:nvSpPr>
            <p:cNvPr id="86" name="CustomShape 44"/>
            <p:cNvSpPr/>
            <p:nvPr/>
          </p:nvSpPr>
          <p:spPr>
            <a:xfrm>
              <a:off x="5706000" y="3276000"/>
              <a:ext cx="859680" cy="251280"/>
            </a:xfrm>
            <a:prstGeom prst="rect">
              <a:avLst/>
            </a:prstGeom>
            <a:solidFill>
              <a:srgbClr val="FFFFFF">
                <a:alpha val="67000"/>
              </a:srgbClr>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900" b="0" strike="noStrike" spc="-1" dirty="0" smtClean="0">
                  <a:solidFill>
                    <a:srgbClr val="000000"/>
                  </a:solidFill>
                  <a:uFill>
                    <a:solidFill>
                      <a:srgbClr val="FFFFFF"/>
                    </a:solidFill>
                  </a:uFill>
                  <a:latin typeface="Cambria"/>
                  <a:ea typeface="DejaVu Sans"/>
                </a:rPr>
                <a:t>Defection</a:t>
              </a:r>
              <a:r>
                <a:rPr lang="en-US" dirty="0" smtClean="0"/>
                <a:t/>
              </a:r>
              <a:br>
                <a:rPr lang="en-US" dirty="0" smtClean="0"/>
              </a:br>
              <a:r>
                <a:rPr lang="en-US" sz="900" b="0" strike="noStrike" spc="-1" dirty="0" smtClean="0">
                  <a:solidFill>
                    <a:srgbClr val="000000"/>
                  </a:solidFill>
                  <a:uFill>
                    <a:solidFill>
                      <a:srgbClr val="FFFFFF"/>
                    </a:solidFill>
                  </a:uFill>
                  <a:latin typeface="Cambria"/>
                  <a:ea typeface="DejaVu Sans"/>
                </a:rPr>
                <a:t>3.3%</a:t>
              </a:r>
              <a:endParaRPr lang="en-US" sz="900" b="0" strike="noStrike" spc="-1" dirty="0">
                <a:solidFill>
                  <a:srgbClr val="000000"/>
                </a:solidFill>
                <a:uFill>
                  <a:solidFill>
                    <a:srgbClr val="FFFFFF"/>
                  </a:solidFill>
                </a:uFill>
                <a:latin typeface="Arial"/>
              </a:endParaRPr>
            </a:p>
          </p:txBody>
        </p:sp>
        <p:sp>
          <p:nvSpPr>
            <p:cNvPr id="87" name="Line 45"/>
            <p:cNvSpPr/>
            <p:nvPr/>
          </p:nvSpPr>
          <p:spPr>
            <a:xfrm flipV="1">
              <a:off x="5950800" y="3409200"/>
              <a:ext cx="360" cy="144000"/>
            </a:xfrm>
            <a:prstGeom prst="line">
              <a:avLst/>
            </a:prstGeom>
            <a:ln w="12600">
              <a:solidFill>
                <a:srgbClr val="000000"/>
              </a:solidFill>
              <a:round/>
              <a:tailEnd type="triangle" w="med" len="med"/>
            </a:ln>
          </p:spPr>
          <p:style>
            <a:lnRef idx="0">
              <a:scrgbClr r="0" g="0" b="0"/>
            </a:lnRef>
            <a:fillRef idx="0">
              <a:scrgbClr r="0" g="0" b="0"/>
            </a:fillRef>
            <a:effectRef idx="0">
              <a:scrgbClr r="0" g="0" b="0"/>
            </a:effectRef>
            <a:fontRef idx="minor"/>
          </p:style>
        </p:sp>
      </p:grpSp>
      <p:sp>
        <p:nvSpPr>
          <p:cNvPr id="90" name="CustomShape 4"/>
          <p:cNvSpPr/>
          <p:nvPr/>
        </p:nvSpPr>
        <p:spPr>
          <a:xfrm>
            <a:off x="360000" y="6191927"/>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t>
            </a:r>
            <a:r>
              <a:rPr lang="en-US" sz="1000" spc="-1" dirty="0" smtClean="0">
                <a:solidFill>
                  <a:srgbClr val="000000"/>
                </a:solidFill>
                <a:uFill>
                  <a:solidFill>
                    <a:srgbClr val="FFFFFF"/>
                  </a:solidFill>
                </a:uFill>
                <a:latin typeface="Cambria"/>
                <a:ea typeface="DejaVu Sans"/>
              </a:rPr>
              <a:t>Adapted </a:t>
            </a:r>
            <a:r>
              <a:rPr lang="en-US" sz="1000" spc="-1" dirty="0">
                <a:solidFill>
                  <a:srgbClr val="000000"/>
                </a:solidFill>
                <a:uFill>
                  <a:solidFill>
                    <a:srgbClr val="FFFFFF"/>
                  </a:solidFill>
                </a:uFill>
                <a:latin typeface="Cambria"/>
                <a:ea typeface="DejaVu Sans"/>
              </a:rPr>
              <a:t>from Henderson, Steinhoff, and </a:t>
            </a:r>
            <a:r>
              <a:rPr lang="en-US" sz="1000" spc="-1" dirty="0" err="1">
                <a:solidFill>
                  <a:srgbClr val="000000"/>
                </a:solidFill>
                <a:uFill>
                  <a:solidFill>
                    <a:srgbClr val="FFFFFF"/>
                  </a:solidFill>
                </a:uFill>
                <a:latin typeface="Cambria"/>
                <a:ea typeface="DejaVu Sans"/>
              </a:rPr>
              <a:t>Palmatier</a:t>
            </a:r>
            <a:r>
              <a:rPr lang="en-US" sz="1000" spc="-1" dirty="0">
                <a:solidFill>
                  <a:srgbClr val="000000"/>
                </a:solidFill>
                <a:uFill>
                  <a:solidFill>
                    <a:srgbClr val="FFFFFF"/>
                  </a:solidFill>
                </a:uFill>
                <a:latin typeface="Cambria"/>
                <a:ea typeface="DejaVu Sans"/>
              </a:rPr>
              <a:t> (2014</a:t>
            </a:r>
            <a:r>
              <a:rPr lang="en-US" sz="1000" spc="-1" dirty="0" smtClean="0">
                <a:solidFill>
                  <a:srgbClr val="000000"/>
                </a:solidFill>
                <a:uFill>
                  <a:solidFill>
                    <a:srgbClr val="FFFFFF"/>
                  </a:solidFill>
                </a:uFill>
                <a:latin typeface="Cambria"/>
                <a:ea typeface="DejaVu Sans"/>
              </a:rPr>
              <a:t>).</a:t>
            </a:r>
            <a:endParaRPr lang="en-US" sz="1000" b="0" strike="noStrike" spc="-1" dirty="0">
              <a:solidFill>
                <a:srgbClr val="000000"/>
              </a:solidFill>
              <a:uFill>
                <a:solidFill>
                  <a:srgbClr val="FFFFFF"/>
                </a:solidFill>
              </a:uFill>
              <a:latin typeface="Arial"/>
            </a:endParaRPr>
          </a:p>
        </p:txBody>
      </p:sp>
      <p:sp>
        <p:nvSpPr>
          <p:cNvPr id="91" name="CustomShape 4"/>
          <p:cNvSpPr/>
          <p:nvPr/>
        </p:nvSpPr>
        <p:spPr>
          <a:xfrm>
            <a:off x="6499713" y="5469439"/>
            <a:ext cx="2687548" cy="10603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900" b="1" i="1" spc="-1" dirty="0">
                <a:solidFill>
                  <a:srgbClr val="000000"/>
                </a:solidFill>
                <a:uFill>
                  <a:solidFill>
                    <a:srgbClr val="FFFFFF"/>
                  </a:solidFill>
                </a:uFill>
                <a:latin typeface="Cambria"/>
                <a:ea typeface="DejaVu Sans"/>
              </a:rPr>
              <a:t>Notes:</a:t>
            </a:r>
            <a:r>
              <a:rPr lang="en-US" sz="900" spc="-1" dirty="0">
                <a:solidFill>
                  <a:srgbClr val="000000"/>
                </a:solidFill>
                <a:uFill>
                  <a:solidFill>
                    <a:srgbClr val="FFFFFF"/>
                  </a:solidFill>
                </a:uFill>
                <a:latin typeface="Cambria"/>
                <a:ea typeface="DejaVu Sans"/>
              </a:rPr>
              <a:t> Bubble sizes correspond with the absolute percentage change in the likelihood of expansion or defection due to customer engagement. </a:t>
            </a:r>
            <a:r>
              <a:rPr lang="en-US" sz="900" spc="-1" dirty="0" smtClean="0">
                <a:solidFill>
                  <a:srgbClr val="000000"/>
                </a:solidFill>
                <a:uFill>
                  <a:solidFill>
                    <a:srgbClr val="FFFFFF"/>
                  </a:solidFill>
                </a:uFill>
                <a:latin typeface="Cambria"/>
                <a:ea typeface="DejaVu Sans"/>
              </a:rPr>
              <a:t>The spotlight </a:t>
            </a:r>
            <a:r>
              <a:rPr lang="en-US" sz="900" spc="-1" dirty="0">
                <a:solidFill>
                  <a:srgbClr val="000000"/>
                </a:solidFill>
                <a:uFill>
                  <a:solidFill>
                    <a:srgbClr val="FFFFFF"/>
                  </a:solidFill>
                </a:uFill>
                <a:latin typeface="Cambria"/>
                <a:ea typeface="DejaVu Sans"/>
              </a:rPr>
              <a:t>analysis indicates the effects are significant at </a:t>
            </a:r>
            <a:r>
              <a:rPr lang="en-US" sz="900" i="1" spc="-1" dirty="0">
                <a:solidFill>
                  <a:srgbClr val="000000"/>
                </a:solidFill>
                <a:uFill>
                  <a:solidFill>
                    <a:srgbClr val="FFFFFF"/>
                  </a:solidFill>
                </a:uFill>
                <a:latin typeface="Cambria"/>
                <a:ea typeface="DejaVu Sans"/>
              </a:rPr>
              <a:t>p</a:t>
            </a:r>
            <a:r>
              <a:rPr lang="en-US" sz="900" spc="-1" dirty="0">
                <a:solidFill>
                  <a:srgbClr val="000000"/>
                </a:solidFill>
                <a:uFill>
                  <a:solidFill>
                    <a:srgbClr val="FFFFFF"/>
                  </a:solidFill>
                </a:uFill>
                <a:latin typeface="Cambria"/>
                <a:ea typeface="DejaVu Sans"/>
              </a:rPr>
              <a:t> &lt; .05. The locations for the spotlight analysis were chosen for their managerial relevance and interest</a:t>
            </a:r>
            <a:r>
              <a:rPr lang="en-US" sz="900" spc="-1" dirty="0" smtClean="0">
                <a:solidFill>
                  <a:srgbClr val="000000"/>
                </a:solidFill>
                <a:uFill>
                  <a:solidFill>
                    <a:srgbClr val="FFFFFF"/>
                  </a:solidFill>
                </a:uFill>
                <a:latin typeface="Cambria"/>
                <a:ea typeface="DejaVu Sans"/>
              </a:rPr>
              <a:t>.</a:t>
            </a:r>
            <a:endParaRPr lang="en-US" sz="900" b="1" i="1" strike="noStrike" spc="-1" dirty="0" smtClean="0">
              <a:solidFill>
                <a:srgbClr val="000000"/>
              </a:solidFill>
              <a:uFill>
                <a:solidFill>
                  <a:srgbClr val="FFFFFF"/>
                </a:solidFill>
              </a:uFill>
              <a:latin typeface="Cambria"/>
              <a:ea typeface="DejaVu Sans"/>
            </a:endParaRPr>
          </a:p>
        </p:txBody>
      </p:sp>
    </p:spTree>
    <p:extLst>
      <p:ext uri="{BB962C8B-B14F-4D97-AF65-F5344CB8AC3E}">
        <p14:creationId xmlns:p14="http://schemas.microsoft.com/office/powerpoint/2010/main" val="39334751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78</a:t>
            </a:fld>
            <a:endParaRPr lang="de-DE" dirty="0"/>
          </a:p>
        </p:txBody>
      </p:sp>
      <p:sp>
        <p:nvSpPr>
          <p:cNvPr id="5" name="Inhaltsplatzhalter 4"/>
          <p:cNvSpPr>
            <a:spLocks noGrp="1"/>
          </p:cNvSpPr>
          <p:nvPr>
            <p:ph sz="quarter" idx="13"/>
          </p:nvPr>
        </p:nvSpPr>
        <p:spPr/>
        <p:txBody>
          <a:bodyPr>
            <a:normAutofit/>
          </a:bodyPr>
          <a:lstStyle/>
          <a:p>
            <a:r>
              <a:rPr lang="en-US" dirty="0" smtClean="0"/>
              <a:t>Digital technology, such as social networks (e.g., Facebook, Instagram), enables consumers to function in networks rather than as individuals </a:t>
            </a:r>
            <a:r>
              <a:rPr lang="en-US" sz="1200" dirty="0" smtClean="0"/>
              <a:t>(</a:t>
            </a:r>
            <a:r>
              <a:rPr lang="en-US" sz="1200" dirty="0" err="1" smtClean="0"/>
              <a:t>Hennig-Thurau</a:t>
            </a:r>
            <a:r>
              <a:rPr lang="en-US" sz="1200" dirty="0" smtClean="0"/>
              <a:t> et al. 2010; </a:t>
            </a:r>
            <a:r>
              <a:rPr lang="en-US" sz="1200" dirty="0" err="1" smtClean="0"/>
              <a:t>Libai</a:t>
            </a:r>
            <a:r>
              <a:rPr lang="en-US" sz="1200" dirty="0" smtClean="0"/>
              <a:t> et al. 2010; </a:t>
            </a:r>
            <a:r>
              <a:rPr lang="en-US" sz="1200" dirty="0" err="1" smtClean="0"/>
              <a:t>Verhoef</a:t>
            </a:r>
            <a:r>
              <a:rPr lang="en-US" sz="1200" dirty="0" smtClean="0"/>
              <a:t>, </a:t>
            </a:r>
            <a:r>
              <a:rPr lang="en-US" sz="1200" dirty="0" err="1" smtClean="0"/>
              <a:t>Reinartz</a:t>
            </a:r>
            <a:r>
              <a:rPr lang="en-US" sz="1200" dirty="0" smtClean="0"/>
              <a:t>, and </a:t>
            </a:r>
            <a:r>
              <a:rPr lang="en-US" sz="1200" dirty="0" err="1" smtClean="0"/>
              <a:t>Krafft</a:t>
            </a:r>
            <a:r>
              <a:rPr lang="en-US" sz="1200" dirty="0" smtClean="0"/>
              <a:t> 2010)</a:t>
            </a:r>
          </a:p>
          <a:p>
            <a:r>
              <a:rPr lang="en-US" dirty="0" smtClean="0"/>
              <a:t>Groups drive consistent, conformant purchase behavior, by evoking both information appraisal and identity appraisal mechanisms </a:t>
            </a:r>
            <a:r>
              <a:rPr lang="en-US" sz="1200" dirty="0"/>
              <a:t>(Harmeling et al. 2017</a:t>
            </a:r>
            <a:r>
              <a:rPr lang="en-US" sz="1200" dirty="0" smtClean="0"/>
              <a:t>)</a:t>
            </a:r>
            <a:r>
              <a:rPr lang="en-US" dirty="0" smtClean="0"/>
              <a:t>:</a:t>
            </a:r>
          </a:p>
          <a:p>
            <a:pPr lvl="1"/>
            <a:r>
              <a:rPr lang="en-US" dirty="0" smtClean="0"/>
              <a:t>Consumers are 1.4 times more likely to choose a product that matches group norms and also will pay significantly more for it than for an alternative product (even one that is objectively superior)</a:t>
            </a:r>
          </a:p>
          <a:p>
            <a:pPr lvl="1"/>
            <a:r>
              <a:rPr lang="en-US" dirty="0" smtClean="0"/>
              <a:t>If group members are relatively new to the purchase domain, group norms affect consumers’ purchase behaviors according to an inverted U-shape when information appraisals dominate, but they follow a U-shape if identity appraisals dominate</a:t>
            </a:r>
            <a:endParaRPr lang="en-US" dirty="0"/>
          </a:p>
        </p:txBody>
      </p:sp>
      <p:sp>
        <p:nvSpPr>
          <p:cNvPr id="4" name="Titel 3"/>
          <p:cNvSpPr>
            <a:spLocks noGrp="1"/>
          </p:cNvSpPr>
          <p:nvPr>
            <p:ph type="title"/>
          </p:nvPr>
        </p:nvSpPr>
        <p:spPr/>
        <p:txBody>
          <a:bodyPr/>
          <a:lstStyle/>
          <a:p>
            <a:r>
              <a:rPr lang="en-US" dirty="0" smtClean="0"/>
              <a:t>Guidelines for Managing Relationship Marketing Targeting:</a:t>
            </a:r>
            <a:br>
              <a:rPr lang="en-US" dirty="0" smtClean="0"/>
            </a:br>
            <a:r>
              <a:rPr lang="en-US" dirty="0" smtClean="0"/>
              <a:t>Targeting Groups of Customers</a:t>
            </a:r>
            <a:endParaRPr lang="en-US" dirty="0"/>
          </a:p>
        </p:txBody>
      </p:sp>
      <p:sp>
        <p:nvSpPr>
          <p:cNvPr id="7" name="Textfeld 6"/>
          <p:cNvSpPr txBox="1"/>
          <p:nvPr/>
        </p:nvSpPr>
        <p:spPr>
          <a:xfrm>
            <a:off x="360000" y="5400000"/>
            <a:ext cx="8424000" cy="923330"/>
          </a:xfrm>
          <a:prstGeom prst="rect">
            <a:avLst/>
          </a:prstGeom>
          <a:solidFill>
            <a:srgbClr val="0BC1E5"/>
          </a:solidFill>
          <a:ln>
            <a:noFill/>
          </a:ln>
        </p:spPr>
        <p:txBody>
          <a:bodyPr wrap="square" rtlCol="0" anchor="ctr">
            <a:spAutoFit/>
          </a:bodyPr>
          <a:lstStyle/>
          <a:p>
            <a:r>
              <a:rPr lang="en-US" dirty="0">
                <a:solidFill>
                  <a:schemeClr val="bg1"/>
                </a:solidFill>
                <a:latin typeface="Cambria" panose="02040503050406030204" pitchFamily="18" charset="0"/>
                <a:ea typeface="Cambria" panose="02040503050406030204" pitchFamily="18" charset="0"/>
              </a:rPr>
              <a:t>When relationship marketers approach members of </a:t>
            </a:r>
            <a:r>
              <a:rPr lang="en-US" dirty="0" smtClean="0">
                <a:solidFill>
                  <a:schemeClr val="bg1"/>
                </a:solidFill>
                <a:latin typeface="Cambria" panose="02040503050406030204" pitchFamily="18" charset="0"/>
                <a:ea typeface="Cambria" panose="02040503050406030204" pitchFamily="18" charset="0"/>
              </a:rPr>
              <a:t>groups</a:t>
            </a:r>
            <a:r>
              <a:rPr lang="en-US" dirty="0">
                <a:solidFill>
                  <a:schemeClr val="bg1"/>
                </a:solidFill>
                <a:latin typeface="Cambria" panose="02040503050406030204" pitchFamily="18" charset="0"/>
                <a:ea typeface="Cambria" panose="02040503050406030204" pitchFamily="18" charset="0"/>
              </a:rPr>
              <a:t>, their target might not be a single customer, but rather a collection of customers whose norms and psychological mechanisms influence their members’ consumer behavior</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10817" t="26726" r="10612" b="26522"/>
          <a:stretch/>
        </p:blipFill>
        <p:spPr>
          <a:xfrm>
            <a:off x="6984000" y="4475861"/>
            <a:ext cx="1800000" cy="532987"/>
          </a:xfrm>
          <a:prstGeom prst="rect">
            <a:avLst/>
          </a:prstGeom>
        </p:spPr>
      </p:pic>
    </p:spTree>
    <p:extLst>
      <p:ext uri="{BB962C8B-B14F-4D97-AF65-F5344CB8AC3E}">
        <p14:creationId xmlns:p14="http://schemas.microsoft.com/office/powerpoint/2010/main" val="2182856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79</a:t>
            </a:fld>
            <a:endParaRPr lang="de-DE"/>
          </a:p>
        </p:txBody>
      </p:sp>
      <p:sp>
        <p:nvSpPr>
          <p:cNvPr id="6" name="Titel 5"/>
          <p:cNvSpPr>
            <a:spLocks noGrp="1"/>
          </p:cNvSpPr>
          <p:nvPr>
            <p:ph type="title"/>
          </p:nvPr>
        </p:nvSpPr>
        <p:spPr/>
        <p:txBody>
          <a:bodyPr>
            <a:normAutofit/>
          </a:bodyPr>
          <a:lstStyle/>
          <a:p>
            <a:r>
              <a:rPr lang="en-US"/>
              <a:t>Guidelines for Managing Relationship Marketing Targeting:</a:t>
            </a:r>
            <a:br>
              <a:rPr lang="en-US"/>
            </a:br>
            <a:r>
              <a:rPr lang="en-US"/>
              <a:t>Four Steps for Effective Group </a:t>
            </a:r>
            <a:r>
              <a:rPr lang="en-US" smtClean="0"/>
              <a:t>Marketing</a:t>
            </a:r>
            <a:endParaRPr lang="de-DE"/>
          </a:p>
        </p:txBody>
      </p:sp>
      <p:grpSp>
        <p:nvGrpSpPr>
          <p:cNvPr id="51" name="Gruppieren 50"/>
          <p:cNvGrpSpPr>
            <a:grpSpLocks noChangeAspect="1"/>
          </p:cNvGrpSpPr>
          <p:nvPr/>
        </p:nvGrpSpPr>
        <p:grpSpPr>
          <a:xfrm>
            <a:off x="588067" y="908923"/>
            <a:ext cx="7967866" cy="5544000"/>
            <a:chOff x="351000" y="558000"/>
            <a:chExt cx="8433000" cy="5867640"/>
          </a:xfrm>
        </p:grpSpPr>
        <p:sp>
          <p:nvSpPr>
            <p:cNvPr id="7" name="CustomShape 1"/>
            <p:cNvSpPr/>
            <p:nvPr/>
          </p:nvSpPr>
          <p:spPr>
            <a:xfrm>
              <a:off x="360000" y="1206000"/>
              <a:ext cx="8419680" cy="4571280"/>
            </a:xfrm>
            <a:prstGeom prst="rect">
              <a:avLst/>
            </a:prstGeom>
            <a:noFill/>
            <a:ln w="7200" cap="rnd">
              <a:solidFill>
                <a:srgbClr val="666666"/>
              </a:solidFill>
              <a:prstDash val="dash"/>
              <a:round/>
            </a:ln>
          </p:spPr>
          <p:style>
            <a:lnRef idx="0">
              <a:scrgbClr r="0" g="0" b="0"/>
            </a:lnRef>
            <a:fillRef idx="0">
              <a:scrgbClr r="0" g="0" b="0"/>
            </a:fillRef>
            <a:effectRef idx="0">
              <a:scrgbClr r="0" g="0" b="0"/>
            </a:effectRef>
            <a:fontRef idx="minor"/>
          </p:style>
        </p:sp>
        <p:sp>
          <p:nvSpPr>
            <p:cNvPr id="8" name="CustomShape 6"/>
            <p:cNvSpPr/>
            <p:nvPr/>
          </p:nvSpPr>
          <p:spPr>
            <a:xfrm>
              <a:off x="3978000" y="1387080"/>
              <a:ext cx="1187280" cy="431280"/>
            </a:xfrm>
            <a:prstGeom prst="rect">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Identify desirable</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customers</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9" name="CustomShape 7"/>
            <p:cNvSpPr/>
            <p:nvPr/>
          </p:nvSpPr>
          <p:spPr>
            <a:xfrm>
              <a:off x="3978000" y="3259080"/>
              <a:ext cx="1187280" cy="431280"/>
            </a:xfrm>
            <a:prstGeom prst="rect">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Build psychological</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affiliation to group</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0" name="CustomShape 8"/>
            <p:cNvSpPr/>
            <p:nvPr/>
          </p:nvSpPr>
          <p:spPr>
            <a:xfrm>
              <a:off x="3978000" y="3817080"/>
              <a:ext cx="1187280" cy="431280"/>
            </a:xfrm>
            <a:prstGeom prst="rect">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Guide exposure to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group norms for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desired behavior</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1" name="CustomShape 9"/>
            <p:cNvSpPr/>
            <p:nvPr/>
          </p:nvSpPr>
          <p:spPr>
            <a:xfrm>
              <a:off x="2894040" y="2683080"/>
              <a:ext cx="1222920" cy="431280"/>
            </a:xfrm>
            <a:prstGeom prst="rect">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Build firm-</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managed group</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2" name="CustomShape 10"/>
            <p:cNvSpPr/>
            <p:nvPr/>
          </p:nvSpPr>
          <p:spPr>
            <a:xfrm>
              <a:off x="5061600" y="2683080"/>
              <a:ext cx="1186920" cy="431280"/>
            </a:xfrm>
            <a:prstGeom prst="rect">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Identify external,</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independent group</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3" name="CustomShape 11"/>
            <p:cNvSpPr/>
            <p:nvPr/>
          </p:nvSpPr>
          <p:spPr>
            <a:xfrm>
              <a:off x="2894040" y="5113080"/>
              <a:ext cx="1186920" cy="431280"/>
            </a:xfrm>
            <a:prstGeom prst="rect">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Communicate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informational benefits</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of group affiliation</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4" name="CustomShape 12"/>
            <p:cNvSpPr/>
            <p:nvPr/>
          </p:nvSpPr>
          <p:spPr>
            <a:xfrm>
              <a:off x="5061600" y="5113080"/>
              <a:ext cx="1186920" cy="431280"/>
            </a:xfrm>
            <a:prstGeom prst="rect">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Communicate social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benefits of group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affiliation</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5" name="CustomShape 13"/>
            <p:cNvSpPr/>
            <p:nvPr/>
          </p:nvSpPr>
          <p:spPr>
            <a:xfrm>
              <a:off x="4248000" y="558000"/>
              <a:ext cx="647640" cy="647640"/>
            </a:xfrm>
            <a:prstGeom prst="ellipse">
              <a:avLst/>
            </a:pr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Decide to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implement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group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marketing</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6" name="CustomShape 14"/>
            <p:cNvSpPr/>
            <p:nvPr/>
          </p:nvSpPr>
          <p:spPr>
            <a:xfrm>
              <a:off x="4176000" y="2017080"/>
              <a:ext cx="791280" cy="791280"/>
            </a:xfrm>
            <a:custGeom>
              <a:avLst/>
              <a:gdLst/>
              <a:ahLst/>
              <a:cxnLst/>
              <a:rect l="l" t="t" r="r" b="b"/>
              <a:pathLst>
                <a:path w="21600" h="21600">
                  <a:moveTo>
                    <a:pt x="10800" y="0"/>
                  </a:moveTo>
                  <a:lnTo>
                    <a:pt x="21600" y="10800"/>
                  </a:lnTo>
                  <a:lnTo>
                    <a:pt x="10800" y="21600"/>
                  </a:lnTo>
                  <a:lnTo>
                    <a:pt x="0" y="10800"/>
                  </a:lnTo>
                  <a:lnTo>
                    <a:pt x="10800" y="0"/>
                  </a:lnTo>
                  <a:close/>
                </a:path>
              </a:pathLst>
            </a:cu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Use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a firm-</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managed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group</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7" name="CustomShape 15"/>
            <p:cNvSpPr/>
            <p:nvPr/>
          </p:nvSpPr>
          <p:spPr>
            <a:xfrm>
              <a:off x="4176000" y="4447080"/>
              <a:ext cx="791280" cy="791280"/>
            </a:xfrm>
            <a:custGeom>
              <a:avLst/>
              <a:gdLst/>
              <a:ahLst/>
              <a:cxnLst/>
              <a:rect l="l" t="t" r="r" b="b"/>
              <a:pathLst>
                <a:path w="21600" h="21600">
                  <a:moveTo>
                    <a:pt x="10800" y="0"/>
                  </a:moveTo>
                  <a:lnTo>
                    <a:pt x="21600" y="10800"/>
                  </a:lnTo>
                  <a:lnTo>
                    <a:pt x="10800" y="21600"/>
                  </a:lnTo>
                  <a:lnTo>
                    <a:pt x="0" y="10800"/>
                  </a:lnTo>
                  <a:lnTo>
                    <a:pt x="10800" y="0"/>
                  </a:lnTo>
                  <a:close/>
                </a:path>
              </a:pathLst>
            </a:custGeom>
            <a:solidFill>
              <a:srgbClr val="EEEEEE"/>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Is the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customer</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new to the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domain?</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8" name="CustomShape 16"/>
            <p:cNvSpPr/>
            <p:nvPr/>
          </p:nvSpPr>
          <p:spPr>
            <a:xfrm>
              <a:off x="4248000" y="5778000"/>
              <a:ext cx="647640" cy="647640"/>
            </a:xfrm>
            <a:prstGeom prst="ellipse">
              <a:avLst/>
            </a:prstGeom>
            <a:solidFill>
              <a:srgbClr val="EEEEEE"/>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Evaluate</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effectiveness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of group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8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marketing</a:t>
              </a:r>
              <a:endParaRPr lang="en-US" sz="8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19" name="CustomShape 17"/>
            <p:cNvSpPr/>
            <p:nvPr/>
          </p:nvSpPr>
          <p:spPr>
            <a:xfrm>
              <a:off x="360000" y="1207080"/>
              <a:ext cx="2231280" cy="647280"/>
            </a:xfrm>
            <a:prstGeom prst="rect">
              <a:avLst/>
            </a:prstGeom>
            <a:noFill/>
            <a:ln>
              <a:noFill/>
            </a:ln>
          </p:spPr>
          <p:style>
            <a:lnRef idx="0">
              <a:scrgbClr r="0" g="0" b="0"/>
            </a:lnRef>
            <a:fillRef idx="0">
              <a:scrgbClr r="0" g="0" b="0"/>
            </a:fillRef>
            <a:effectRef idx="0">
              <a:scrgbClr r="0" g="0" b="0"/>
            </a:effectRef>
            <a:fontRef idx="minor"/>
          </p:style>
        </p:sp>
        <p:sp>
          <p:nvSpPr>
            <p:cNvPr id="20" name="CustomShape 18"/>
            <p:cNvSpPr/>
            <p:nvPr/>
          </p:nvSpPr>
          <p:spPr>
            <a:xfrm>
              <a:off x="360000" y="1279080"/>
              <a:ext cx="1871280" cy="146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Step 1:	Identify customer target</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21" name="CustomShape 19"/>
            <p:cNvSpPr/>
            <p:nvPr/>
          </p:nvSpPr>
          <p:spPr>
            <a:xfrm>
              <a:off x="360000" y="1963080"/>
              <a:ext cx="1871280" cy="146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Step 2: 	Establish salient group</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22" name="CustomShape 20"/>
            <p:cNvSpPr/>
            <p:nvPr/>
          </p:nvSpPr>
          <p:spPr>
            <a:xfrm>
              <a:off x="360000" y="3223080"/>
              <a:ext cx="2231280" cy="123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spcBef>
                  <a:spcPts val="283"/>
                </a:spcBef>
                <a:spcAft>
                  <a:spcPts val="283"/>
                </a:spcAft>
              </a:pPr>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Step 3: 	Develop necessary group</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marketing conditions</a:t>
              </a:r>
              <a:endPar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endParaRPr>
            </a:p>
            <a:p>
              <a:pPr>
                <a:lnSpc>
                  <a:spcPct val="100000"/>
                </a:lnSpc>
                <a:spcBef>
                  <a:spcPts val="283"/>
                </a:spcBef>
                <a:spcAft>
                  <a:spcPts val="283"/>
                </a:spcAft>
              </a:pPr>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a.  Increase customer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awareness of group affiliation</a:t>
              </a:r>
              <a:endPar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endParaRPr>
            </a:p>
            <a:p>
              <a:pPr>
                <a:lnSpc>
                  <a:spcPct val="100000"/>
                </a:lnSpc>
                <a:spcBef>
                  <a:spcPts val="283"/>
                </a:spcBef>
                <a:spcAft>
                  <a:spcPts val="283"/>
                </a:spcAft>
              </a:pPr>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b.  Expose customer to </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group norms</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23" name="CustomShape 21"/>
            <p:cNvSpPr/>
            <p:nvPr/>
          </p:nvSpPr>
          <p:spPr>
            <a:xfrm>
              <a:off x="360000" y="4357080"/>
              <a:ext cx="2231280" cy="387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Step 4: 	Communicate benefits</a:t>
              </a: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r>
                <a:rPr lang="en-US" sz="900" b="1"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	of group affiliation</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24" name="Line 22"/>
            <p:cNvSpPr/>
            <p:nvPr/>
          </p:nvSpPr>
          <p:spPr>
            <a:xfrm>
              <a:off x="360000" y="1891080"/>
              <a:ext cx="8424000" cy="360"/>
            </a:xfrm>
            <a:prstGeom prst="line">
              <a:avLst/>
            </a:prstGeom>
            <a:ln w="6480" cap="rnd">
              <a:solidFill>
                <a:srgbClr val="666666"/>
              </a:solidFill>
              <a:prstDash val="dash"/>
              <a:round/>
            </a:ln>
          </p:spPr>
          <p:style>
            <a:lnRef idx="0">
              <a:scrgbClr r="0" g="0" b="0"/>
            </a:lnRef>
            <a:fillRef idx="0">
              <a:scrgbClr r="0" g="0" b="0"/>
            </a:fillRef>
            <a:effectRef idx="0">
              <a:scrgbClr r="0" g="0" b="0"/>
            </a:effectRef>
            <a:fontRef idx="minor"/>
          </p:style>
        </p:sp>
        <p:sp>
          <p:nvSpPr>
            <p:cNvPr id="25" name="Line 23"/>
            <p:cNvSpPr/>
            <p:nvPr/>
          </p:nvSpPr>
          <p:spPr>
            <a:xfrm>
              <a:off x="360000" y="4321080"/>
              <a:ext cx="8424000" cy="360"/>
            </a:xfrm>
            <a:prstGeom prst="line">
              <a:avLst/>
            </a:prstGeom>
            <a:ln w="6480" cap="rnd">
              <a:solidFill>
                <a:srgbClr val="666666"/>
              </a:solidFill>
              <a:prstDash val="dash"/>
              <a:round/>
            </a:ln>
          </p:spPr>
          <p:style>
            <a:lnRef idx="0">
              <a:scrgbClr r="0" g="0" b="0"/>
            </a:lnRef>
            <a:fillRef idx="0">
              <a:scrgbClr r="0" g="0" b="0"/>
            </a:fillRef>
            <a:effectRef idx="0">
              <a:scrgbClr r="0" g="0" b="0"/>
            </a:effectRef>
            <a:fontRef idx="minor"/>
          </p:style>
        </p:sp>
        <p:sp>
          <p:nvSpPr>
            <p:cNvPr id="26" name="Line 24"/>
            <p:cNvSpPr/>
            <p:nvPr/>
          </p:nvSpPr>
          <p:spPr>
            <a:xfrm>
              <a:off x="351000" y="3187080"/>
              <a:ext cx="8424000" cy="360"/>
            </a:xfrm>
            <a:prstGeom prst="line">
              <a:avLst/>
            </a:prstGeom>
            <a:ln w="6480" cap="rnd">
              <a:solidFill>
                <a:srgbClr val="666666"/>
              </a:solidFill>
              <a:prstDash val="dash"/>
              <a:round/>
            </a:ln>
          </p:spPr>
          <p:style>
            <a:lnRef idx="0">
              <a:scrgbClr r="0" g="0" b="0"/>
            </a:lnRef>
            <a:fillRef idx="0">
              <a:scrgbClr r="0" g="0" b="0"/>
            </a:fillRef>
            <a:effectRef idx="0">
              <a:scrgbClr r="0" g="0" b="0"/>
            </a:effectRef>
            <a:fontRef idx="minor"/>
          </p:style>
        </p:sp>
        <p:sp>
          <p:nvSpPr>
            <p:cNvPr id="27" name="Line 25"/>
            <p:cNvSpPr/>
            <p:nvPr/>
          </p:nvSpPr>
          <p:spPr>
            <a:xfrm>
              <a:off x="4572000" y="1225080"/>
              <a:ext cx="360" cy="144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28" name="Line 26"/>
            <p:cNvSpPr/>
            <p:nvPr/>
          </p:nvSpPr>
          <p:spPr>
            <a:xfrm>
              <a:off x="4572360" y="1837080"/>
              <a:ext cx="360" cy="162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29" name="Line 27"/>
            <p:cNvSpPr/>
            <p:nvPr/>
          </p:nvSpPr>
          <p:spPr>
            <a:xfrm flipV="1">
              <a:off x="5670000" y="3151080"/>
              <a:ext cx="360" cy="32400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30" name="Line 28"/>
            <p:cNvSpPr/>
            <p:nvPr/>
          </p:nvSpPr>
          <p:spPr>
            <a:xfrm>
              <a:off x="5202000" y="3475080"/>
              <a:ext cx="468000" cy="360"/>
            </a:xfrm>
            <a:prstGeom prst="line">
              <a:avLst/>
            </a:prstGeom>
            <a:ln w="7200">
              <a:solidFill>
                <a:srgbClr val="000000"/>
              </a:solidFill>
              <a:round/>
              <a:headEnd type="triangle" w="med" len="med"/>
            </a:ln>
          </p:spPr>
          <p:style>
            <a:lnRef idx="0">
              <a:scrgbClr r="0" g="0" b="0"/>
            </a:lnRef>
            <a:fillRef idx="0">
              <a:scrgbClr r="0" g="0" b="0"/>
            </a:fillRef>
            <a:effectRef idx="0">
              <a:scrgbClr r="0" g="0" b="0"/>
            </a:effectRef>
            <a:fontRef idx="minor"/>
          </p:style>
        </p:sp>
        <p:sp>
          <p:nvSpPr>
            <p:cNvPr id="31" name="Line 29"/>
            <p:cNvSpPr/>
            <p:nvPr/>
          </p:nvSpPr>
          <p:spPr>
            <a:xfrm flipV="1">
              <a:off x="3492000" y="3151080"/>
              <a:ext cx="360" cy="32400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32" name="Line 30"/>
            <p:cNvSpPr/>
            <p:nvPr/>
          </p:nvSpPr>
          <p:spPr>
            <a:xfrm flipH="1">
              <a:off x="3492000" y="3475080"/>
              <a:ext cx="457200" cy="360"/>
            </a:xfrm>
            <a:prstGeom prst="line">
              <a:avLst/>
            </a:prstGeom>
            <a:ln w="7200">
              <a:solidFill>
                <a:srgbClr val="000000"/>
              </a:solidFill>
              <a:round/>
              <a:headEnd type="triangle" w="med" len="med"/>
            </a:ln>
          </p:spPr>
          <p:style>
            <a:lnRef idx="0">
              <a:scrgbClr r="0" g="0" b="0"/>
            </a:lnRef>
            <a:fillRef idx="0">
              <a:scrgbClr r="0" g="0" b="0"/>
            </a:fillRef>
            <a:effectRef idx="0">
              <a:scrgbClr r="0" g="0" b="0"/>
            </a:effectRef>
            <a:fontRef idx="minor"/>
          </p:style>
        </p:sp>
        <p:sp>
          <p:nvSpPr>
            <p:cNvPr id="33" name="Line 31"/>
            <p:cNvSpPr/>
            <p:nvPr/>
          </p:nvSpPr>
          <p:spPr>
            <a:xfrm>
              <a:off x="5670000" y="2413080"/>
              <a:ext cx="360" cy="252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34" name="Line 32"/>
            <p:cNvSpPr/>
            <p:nvPr/>
          </p:nvSpPr>
          <p:spPr>
            <a:xfrm>
              <a:off x="5040000" y="2413080"/>
              <a:ext cx="630000" cy="36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35" name="Line 33"/>
            <p:cNvSpPr/>
            <p:nvPr/>
          </p:nvSpPr>
          <p:spPr>
            <a:xfrm>
              <a:off x="3492000" y="2413080"/>
              <a:ext cx="360" cy="252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36" name="Line 34"/>
            <p:cNvSpPr/>
            <p:nvPr/>
          </p:nvSpPr>
          <p:spPr>
            <a:xfrm flipH="1">
              <a:off x="3492000" y="2413080"/>
              <a:ext cx="630360" cy="36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37" name="CustomShape 35"/>
            <p:cNvSpPr/>
            <p:nvPr/>
          </p:nvSpPr>
          <p:spPr>
            <a:xfrm>
              <a:off x="3744000" y="2287080"/>
              <a:ext cx="251280" cy="2152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yes</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38" name="CustomShape 36"/>
            <p:cNvSpPr/>
            <p:nvPr/>
          </p:nvSpPr>
          <p:spPr>
            <a:xfrm>
              <a:off x="5184000" y="2287080"/>
              <a:ext cx="251280" cy="2152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no</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39" name="Line 37"/>
            <p:cNvSpPr/>
            <p:nvPr/>
          </p:nvSpPr>
          <p:spPr>
            <a:xfrm>
              <a:off x="4572720" y="3709080"/>
              <a:ext cx="360" cy="108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40" name="Line 38"/>
            <p:cNvSpPr/>
            <p:nvPr/>
          </p:nvSpPr>
          <p:spPr>
            <a:xfrm>
              <a:off x="4573080" y="4267080"/>
              <a:ext cx="360" cy="162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41" name="Line 39"/>
            <p:cNvSpPr/>
            <p:nvPr/>
          </p:nvSpPr>
          <p:spPr>
            <a:xfrm flipV="1">
              <a:off x="5670000" y="5581080"/>
              <a:ext cx="360" cy="7200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42" name="Line 40"/>
            <p:cNvSpPr/>
            <p:nvPr/>
          </p:nvSpPr>
          <p:spPr>
            <a:xfrm flipV="1">
              <a:off x="3492000" y="5581080"/>
              <a:ext cx="360" cy="7200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43" name="Line 41"/>
            <p:cNvSpPr/>
            <p:nvPr/>
          </p:nvSpPr>
          <p:spPr>
            <a:xfrm flipH="1">
              <a:off x="3492000" y="5653080"/>
              <a:ext cx="2178000" cy="36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44" name="Line 42"/>
            <p:cNvSpPr/>
            <p:nvPr/>
          </p:nvSpPr>
          <p:spPr>
            <a:xfrm>
              <a:off x="5670000" y="4843080"/>
              <a:ext cx="360" cy="252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45" name="Line 43"/>
            <p:cNvSpPr/>
            <p:nvPr/>
          </p:nvSpPr>
          <p:spPr>
            <a:xfrm>
              <a:off x="5040000" y="4843080"/>
              <a:ext cx="630000" cy="36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46" name="Line 44"/>
            <p:cNvSpPr/>
            <p:nvPr/>
          </p:nvSpPr>
          <p:spPr>
            <a:xfrm>
              <a:off x="3492000" y="4843080"/>
              <a:ext cx="360" cy="2520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sp>
          <p:nvSpPr>
            <p:cNvPr id="47" name="Line 45"/>
            <p:cNvSpPr/>
            <p:nvPr/>
          </p:nvSpPr>
          <p:spPr>
            <a:xfrm flipH="1">
              <a:off x="3492000" y="4843080"/>
              <a:ext cx="630360" cy="360"/>
            </a:xfrm>
            <a:prstGeom prst="line">
              <a:avLst/>
            </a:prstGeom>
            <a:ln w="7200">
              <a:solidFill>
                <a:srgbClr val="000000"/>
              </a:solidFill>
              <a:round/>
            </a:ln>
          </p:spPr>
          <p:style>
            <a:lnRef idx="0">
              <a:scrgbClr r="0" g="0" b="0"/>
            </a:lnRef>
            <a:fillRef idx="0">
              <a:scrgbClr r="0" g="0" b="0"/>
            </a:fillRef>
            <a:effectRef idx="0">
              <a:scrgbClr r="0" g="0" b="0"/>
            </a:effectRef>
            <a:fontRef idx="minor"/>
          </p:style>
        </p:sp>
        <p:sp>
          <p:nvSpPr>
            <p:cNvPr id="48" name="CustomShape 46"/>
            <p:cNvSpPr/>
            <p:nvPr/>
          </p:nvSpPr>
          <p:spPr>
            <a:xfrm>
              <a:off x="3744000" y="4717080"/>
              <a:ext cx="251280" cy="2152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yes</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49" name="CustomShape 47"/>
            <p:cNvSpPr/>
            <p:nvPr/>
          </p:nvSpPr>
          <p:spPr>
            <a:xfrm>
              <a:off x="5184000" y="4717080"/>
              <a:ext cx="251280" cy="2152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900" b="0" strike="noStrike" spc="-1" dirty="0" smtClean="0">
                  <a:solidFill>
                    <a:srgbClr val="000000"/>
                  </a:solidFill>
                  <a:uFill>
                    <a:solidFill>
                      <a:srgbClr val="FFFFFF"/>
                    </a:solidFill>
                  </a:uFill>
                  <a:latin typeface="Cambria" panose="02040503050406030204" pitchFamily="18" charset="0"/>
                  <a:ea typeface="Cambria" panose="02040503050406030204" pitchFamily="18" charset="0"/>
                </a:rPr>
                <a:t>no</a:t>
              </a:r>
              <a:endParaRPr lang="en-US" sz="900" b="0" strike="noStrike" spc="-1" dirty="0">
                <a:solidFill>
                  <a:srgbClr val="000000"/>
                </a:solidFill>
                <a:uFill>
                  <a:solidFill>
                    <a:srgbClr val="FFFFFF"/>
                  </a:solidFill>
                </a:uFill>
                <a:latin typeface="Cambria" panose="02040503050406030204" pitchFamily="18" charset="0"/>
                <a:ea typeface="Cambria" panose="02040503050406030204" pitchFamily="18" charset="0"/>
              </a:endParaRPr>
            </a:p>
          </p:txBody>
        </p:sp>
        <p:sp>
          <p:nvSpPr>
            <p:cNvPr id="50" name="Line 48"/>
            <p:cNvSpPr/>
            <p:nvPr/>
          </p:nvSpPr>
          <p:spPr>
            <a:xfrm>
              <a:off x="4573440" y="5653080"/>
              <a:ext cx="360" cy="115200"/>
            </a:xfrm>
            <a:prstGeom prst="line">
              <a:avLst/>
            </a:prstGeom>
            <a:ln w="7200">
              <a:solidFill>
                <a:srgbClr val="000000"/>
              </a:solidFill>
              <a:round/>
              <a:tailEnd type="triangle" w="med" len="med"/>
            </a:ln>
          </p:spPr>
          <p:style>
            <a:lnRef idx="0">
              <a:scrgbClr r="0" g="0" b="0"/>
            </a:lnRef>
            <a:fillRef idx="0">
              <a:scrgbClr r="0" g="0" b="0"/>
            </a:fillRef>
            <a:effectRef idx="0">
              <a:scrgbClr r="0" g="0" b="0"/>
            </a:effectRef>
            <a:fontRef idx="minor"/>
          </p:style>
        </p:sp>
      </p:grpSp>
      <p:sp>
        <p:nvSpPr>
          <p:cNvPr id="52" name="CustomShape 4"/>
          <p:cNvSpPr/>
          <p:nvPr/>
        </p:nvSpPr>
        <p:spPr>
          <a:xfrm>
            <a:off x="360000" y="6247913"/>
            <a:ext cx="8424000" cy="2447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1" i="1" strike="noStrike" spc="-1" dirty="0" smtClean="0">
                <a:solidFill>
                  <a:srgbClr val="000000"/>
                </a:solidFill>
                <a:uFill>
                  <a:solidFill>
                    <a:srgbClr val="FFFFFF"/>
                  </a:solidFill>
                </a:uFill>
                <a:latin typeface="Cambria"/>
                <a:ea typeface="DejaVu Sans"/>
              </a:rPr>
              <a:t>Source:</a:t>
            </a:r>
            <a:r>
              <a:rPr lang="en-US" sz="1000" b="0" strike="noStrike" spc="-1" dirty="0" smtClean="0">
                <a:solidFill>
                  <a:srgbClr val="000000"/>
                </a:solidFill>
                <a:uFill>
                  <a:solidFill>
                    <a:srgbClr val="FFFFFF"/>
                  </a:solidFill>
                </a:uFill>
                <a:latin typeface="Cambria"/>
                <a:ea typeface="DejaVu Sans"/>
              </a:rPr>
              <a:t> </a:t>
            </a:r>
            <a:r>
              <a:rPr lang="en-US" sz="1000" spc="-1" dirty="0" smtClean="0">
                <a:solidFill>
                  <a:srgbClr val="000000"/>
                </a:solidFill>
                <a:uFill>
                  <a:solidFill>
                    <a:srgbClr val="FFFFFF"/>
                  </a:solidFill>
                </a:uFill>
                <a:latin typeface="Cambria"/>
                <a:ea typeface="DejaVu Sans"/>
              </a:rPr>
              <a:t>Adapted </a:t>
            </a:r>
            <a:r>
              <a:rPr lang="en-US" sz="1000" spc="-1" dirty="0">
                <a:solidFill>
                  <a:srgbClr val="000000"/>
                </a:solidFill>
                <a:uFill>
                  <a:solidFill>
                    <a:srgbClr val="FFFFFF"/>
                  </a:solidFill>
                </a:uFill>
                <a:latin typeface="Cambria"/>
                <a:ea typeface="DejaVu Sans"/>
              </a:rPr>
              <a:t>from </a:t>
            </a:r>
            <a:r>
              <a:rPr lang="en-US" sz="1000" spc="-1" dirty="0" err="1" smtClean="0">
                <a:solidFill>
                  <a:srgbClr val="000000"/>
                </a:solidFill>
                <a:uFill>
                  <a:solidFill>
                    <a:srgbClr val="FFFFFF"/>
                  </a:solidFill>
                </a:uFill>
                <a:latin typeface="Cambria"/>
                <a:ea typeface="DejaVu Sans"/>
              </a:rPr>
              <a:t>Harmeling</a:t>
            </a:r>
            <a:r>
              <a:rPr lang="en-US" sz="1000" spc="-1" dirty="0" smtClean="0">
                <a:solidFill>
                  <a:srgbClr val="000000"/>
                </a:solidFill>
                <a:uFill>
                  <a:solidFill>
                    <a:srgbClr val="FFFFFF"/>
                  </a:solidFill>
                </a:uFill>
                <a:latin typeface="Cambria"/>
                <a:ea typeface="DejaVu Sans"/>
              </a:rPr>
              <a:t> et al. (2017).</a:t>
            </a:r>
            <a:endParaRPr lang="en-US" sz="1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88659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a:t>
            </a:fld>
            <a:endParaRPr lang="de-DE"/>
          </a:p>
        </p:txBody>
      </p:sp>
      <p:sp>
        <p:nvSpPr>
          <p:cNvPr id="6" name="Titel 5"/>
          <p:cNvSpPr>
            <a:spLocks noGrp="1"/>
          </p:cNvSpPr>
          <p:nvPr>
            <p:ph type="title"/>
          </p:nvPr>
        </p:nvSpPr>
        <p:spPr/>
        <p:txBody>
          <a:bodyPr>
            <a:normAutofit/>
          </a:bodyPr>
          <a:lstStyle/>
          <a:p>
            <a:r>
              <a:rPr lang="en-US" dirty="0"/>
              <a:t>Evolution of Sustainable Competitive </a:t>
            </a:r>
            <a:r>
              <a:rPr lang="en-US" dirty="0" smtClean="0"/>
              <a:t>Advantages </a:t>
            </a:r>
            <a:r>
              <a:rPr lang="en-US" dirty="0"/>
              <a:t>in </a:t>
            </a:r>
            <a:r>
              <a:rPr lang="en-US" dirty="0" smtClean="0"/>
              <a:t>Marketing</a:t>
            </a:r>
            <a:endParaRPr lang="de-DE" dirty="0"/>
          </a:p>
        </p:txBody>
      </p:sp>
      <p:grpSp>
        <p:nvGrpSpPr>
          <p:cNvPr id="30" name="Gruppieren 29"/>
          <p:cNvGrpSpPr>
            <a:grpSpLocks noChangeAspect="1"/>
          </p:cNvGrpSpPr>
          <p:nvPr/>
        </p:nvGrpSpPr>
        <p:grpSpPr>
          <a:xfrm>
            <a:off x="72000" y="2163961"/>
            <a:ext cx="8987971" cy="2530079"/>
            <a:chOff x="0" y="648000"/>
            <a:chExt cx="9144002" cy="2574000"/>
          </a:xfrm>
        </p:grpSpPr>
        <p:sp>
          <p:nvSpPr>
            <p:cNvPr id="31" name="CustomShape 1"/>
            <p:cNvSpPr/>
            <p:nvPr/>
          </p:nvSpPr>
          <p:spPr>
            <a:xfrm>
              <a:off x="6824520" y="648000"/>
              <a:ext cx="2120400" cy="450000"/>
            </a:xfrm>
            <a:prstGeom prst="rect">
              <a:avLst/>
            </a:prstGeom>
            <a:solidFill>
              <a:srgbClr val="EEEEEE"/>
            </a:solidFill>
            <a:ln>
              <a:solidFill>
                <a:srgbClr val="EEEEEE"/>
              </a:solidFill>
            </a:ln>
          </p:spPr>
          <p:style>
            <a:lnRef idx="0">
              <a:scrgbClr r="0" g="0" b="0"/>
            </a:lnRef>
            <a:fillRef idx="0">
              <a:scrgbClr r="0" g="0" b="0"/>
            </a:fillRef>
            <a:effectRef idx="0">
              <a:scrgbClr r="0" g="0" b="0"/>
            </a:effectRef>
            <a:fontRef idx="minor"/>
          </p:style>
        </p:sp>
        <p:sp>
          <p:nvSpPr>
            <p:cNvPr id="32" name="CustomShape 2"/>
            <p:cNvSpPr/>
            <p:nvPr/>
          </p:nvSpPr>
          <p:spPr>
            <a:xfrm>
              <a:off x="2304000" y="648000"/>
              <a:ext cx="2232000" cy="450000"/>
            </a:xfrm>
            <a:prstGeom prst="rect">
              <a:avLst/>
            </a:prstGeom>
            <a:solidFill>
              <a:srgbClr val="EEEEEE"/>
            </a:solidFill>
            <a:ln>
              <a:solidFill>
                <a:srgbClr val="EEEEEE"/>
              </a:solidFill>
            </a:ln>
          </p:spPr>
          <p:style>
            <a:lnRef idx="0">
              <a:scrgbClr r="0" g="0" b="0"/>
            </a:lnRef>
            <a:fillRef idx="0">
              <a:scrgbClr r="0" g="0" b="0"/>
            </a:fillRef>
            <a:effectRef idx="0">
              <a:scrgbClr r="0" g="0" b="0"/>
            </a:effectRef>
            <a:fontRef idx="minor"/>
          </p:style>
        </p:sp>
        <p:sp>
          <p:nvSpPr>
            <p:cNvPr id="33" name="CustomShape 3"/>
            <p:cNvSpPr/>
            <p:nvPr/>
          </p:nvSpPr>
          <p:spPr>
            <a:xfrm>
              <a:off x="144000" y="648000"/>
              <a:ext cx="2088000" cy="450000"/>
            </a:xfrm>
            <a:prstGeom prst="rect">
              <a:avLst/>
            </a:prstGeom>
            <a:solidFill>
              <a:srgbClr val="EEEEEE"/>
            </a:solidFill>
            <a:ln>
              <a:solidFill>
                <a:srgbClr val="EEEEEE"/>
              </a:solidFill>
            </a:ln>
          </p:spPr>
          <p:style>
            <a:lnRef idx="0">
              <a:scrgbClr r="0" g="0" b="0"/>
            </a:lnRef>
            <a:fillRef idx="0">
              <a:scrgbClr r="0" g="0" b="0"/>
            </a:fillRef>
            <a:effectRef idx="0">
              <a:scrgbClr r="0" g="0" b="0"/>
            </a:effectRef>
            <a:fontRef idx="minor"/>
          </p:style>
        </p:sp>
        <p:sp>
          <p:nvSpPr>
            <p:cNvPr id="34" name="CustomShape 4"/>
            <p:cNvSpPr/>
            <p:nvPr/>
          </p:nvSpPr>
          <p:spPr>
            <a:xfrm>
              <a:off x="4608000" y="648000"/>
              <a:ext cx="2120400" cy="450000"/>
            </a:xfrm>
            <a:prstGeom prst="rect">
              <a:avLst/>
            </a:prstGeom>
            <a:solidFill>
              <a:srgbClr val="EEEEEE"/>
            </a:solidFill>
            <a:ln>
              <a:solidFill>
                <a:srgbClr val="EEEEEE"/>
              </a:solidFill>
            </a:ln>
          </p:spPr>
          <p:style>
            <a:lnRef idx="0">
              <a:scrgbClr r="0" g="0" b="0"/>
            </a:lnRef>
            <a:fillRef idx="0">
              <a:scrgbClr r="0" g="0" b="0"/>
            </a:fillRef>
            <a:effectRef idx="0">
              <a:scrgbClr r="0" g="0" b="0"/>
            </a:effectRef>
            <a:fontRef idx="minor"/>
          </p:style>
        </p:sp>
        <p:sp>
          <p:nvSpPr>
            <p:cNvPr id="38" name="CustomShape 9"/>
            <p:cNvSpPr/>
            <p:nvPr/>
          </p:nvSpPr>
          <p:spPr>
            <a:xfrm>
              <a:off x="0" y="2016000"/>
              <a:ext cx="914400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smtClean="0">
                  <a:solidFill>
                    <a:srgbClr val="000000"/>
                  </a:solidFill>
                  <a:uFill>
                    <a:solidFill>
                      <a:srgbClr val="FFFFFF"/>
                    </a:solidFill>
                  </a:uFill>
                  <a:latin typeface="Cambria"/>
                  <a:ea typeface="DejaVu Sans"/>
                </a:rPr>
                <a:t>Sources of SCA</a:t>
              </a:r>
              <a:endParaRPr lang="en-US" sz="1400" b="0" strike="noStrike" spc="-1" dirty="0">
                <a:solidFill>
                  <a:srgbClr val="000000"/>
                </a:solidFill>
                <a:uFill>
                  <a:solidFill>
                    <a:srgbClr val="FFFFFF"/>
                  </a:solidFill>
                </a:uFill>
                <a:latin typeface="Arial"/>
              </a:endParaRPr>
            </a:p>
          </p:txBody>
        </p:sp>
        <p:sp>
          <p:nvSpPr>
            <p:cNvPr id="39" name="CustomShape 10"/>
            <p:cNvSpPr/>
            <p:nvPr/>
          </p:nvSpPr>
          <p:spPr>
            <a:xfrm>
              <a:off x="108000" y="2286000"/>
              <a:ext cx="9036000" cy="288000"/>
            </a:xfrm>
            <a:prstGeom prst="rect">
              <a:avLst/>
            </a:prstGeom>
            <a:solidFill>
              <a:srgbClr val="EEEEEE"/>
            </a:solidFill>
            <a:ln w="9360">
              <a:noFill/>
            </a:ln>
          </p:spPr>
          <p:style>
            <a:lnRef idx="0">
              <a:scrgbClr r="0" g="0" b="0"/>
            </a:lnRef>
            <a:fillRef idx="0">
              <a:scrgbClr r="0" g="0" b="0"/>
            </a:fillRef>
            <a:effectRef idx="0">
              <a:scrgbClr r="0" g="0" b="0"/>
            </a:effectRef>
            <a:fontRef idx="minor"/>
          </p:style>
        </p:sp>
        <p:sp>
          <p:nvSpPr>
            <p:cNvPr id="40" name="CustomShape 11"/>
            <p:cNvSpPr/>
            <p:nvPr/>
          </p:nvSpPr>
          <p:spPr>
            <a:xfrm>
              <a:off x="108000" y="2286000"/>
              <a:ext cx="2060280" cy="2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400" b="0" strike="noStrike" spc="-1" dirty="0" smtClean="0">
                  <a:solidFill>
                    <a:srgbClr val="000000"/>
                  </a:solidFill>
                  <a:uFill>
                    <a:solidFill>
                      <a:srgbClr val="FFFFFF"/>
                    </a:solidFill>
                  </a:uFill>
                  <a:latin typeface="Cambria"/>
                  <a:ea typeface="DejaVu Sans"/>
                </a:rPr>
                <a:t>Relationships</a:t>
              </a:r>
              <a:endParaRPr lang="en-US" sz="1400" b="0" strike="noStrike" spc="-1" dirty="0">
                <a:solidFill>
                  <a:srgbClr val="000000"/>
                </a:solidFill>
                <a:uFill>
                  <a:solidFill>
                    <a:srgbClr val="FFFFFF"/>
                  </a:solidFill>
                </a:uFill>
                <a:latin typeface="Arial"/>
              </a:endParaRPr>
            </a:p>
          </p:txBody>
        </p:sp>
        <p:sp>
          <p:nvSpPr>
            <p:cNvPr id="41" name="CustomShape 12"/>
            <p:cNvSpPr/>
            <p:nvPr/>
          </p:nvSpPr>
          <p:spPr>
            <a:xfrm>
              <a:off x="2420640" y="2610000"/>
              <a:ext cx="6723360" cy="288000"/>
            </a:xfrm>
            <a:prstGeom prst="rect">
              <a:avLst/>
            </a:prstGeom>
            <a:solidFill>
              <a:srgbClr val="CCCCCC"/>
            </a:solidFill>
            <a:ln w="9360">
              <a:noFill/>
            </a:ln>
          </p:spPr>
          <p:style>
            <a:lnRef idx="0">
              <a:scrgbClr r="0" g="0" b="0"/>
            </a:lnRef>
            <a:fillRef idx="0">
              <a:scrgbClr r="0" g="0" b="0"/>
            </a:fillRef>
            <a:effectRef idx="0">
              <a:scrgbClr r="0" g="0" b="0"/>
            </a:effectRef>
            <a:fontRef idx="minor"/>
          </p:style>
        </p:sp>
        <p:sp>
          <p:nvSpPr>
            <p:cNvPr id="42" name="CustomShape 13"/>
            <p:cNvSpPr/>
            <p:nvPr/>
          </p:nvSpPr>
          <p:spPr>
            <a:xfrm>
              <a:off x="2419200" y="2610000"/>
              <a:ext cx="2595600" cy="2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400" b="0" strike="noStrike" spc="-1" dirty="0" smtClean="0">
                  <a:solidFill>
                    <a:srgbClr val="000000"/>
                  </a:solidFill>
                  <a:uFill>
                    <a:solidFill>
                      <a:srgbClr val="FFFFFF"/>
                    </a:solidFill>
                  </a:uFill>
                  <a:latin typeface="Cambria"/>
                  <a:ea typeface="DejaVu Sans"/>
                </a:rPr>
                <a:t>Brands</a:t>
              </a:r>
              <a:endParaRPr lang="en-US" sz="1400" b="0" strike="noStrike" spc="-1" dirty="0">
                <a:solidFill>
                  <a:srgbClr val="000000"/>
                </a:solidFill>
                <a:uFill>
                  <a:solidFill>
                    <a:srgbClr val="FFFFFF"/>
                  </a:solidFill>
                </a:uFill>
                <a:latin typeface="Arial"/>
              </a:endParaRPr>
            </a:p>
          </p:txBody>
        </p:sp>
        <p:sp>
          <p:nvSpPr>
            <p:cNvPr id="43" name="CustomShape 14"/>
            <p:cNvSpPr/>
            <p:nvPr/>
          </p:nvSpPr>
          <p:spPr>
            <a:xfrm>
              <a:off x="4743002" y="2934000"/>
              <a:ext cx="4401000" cy="288000"/>
            </a:xfrm>
            <a:prstGeom prst="rect">
              <a:avLst/>
            </a:prstGeom>
            <a:solidFill>
              <a:srgbClr val="999999"/>
            </a:solidFill>
            <a:ln w="9360">
              <a:noFill/>
            </a:ln>
          </p:spPr>
          <p:style>
            <a:lnRef idx="0">
              <a:scrgbClr r="0" g="0" b="0"/>
            </a:lnRef>
            <a:fillRef idx="0">
              <a:scrgbClr r="0" g="0" b="0"/>
            </a:fillRef>
            <a:effectRef idx="0">
              <a:scrgbClr r="0" g="0" b="0"/>
            </a:effectRef>
            <a:fontRef idx="minor"/>
          </p:style>
        </p:sp>
        <p:sp>
          <p:nvSpPr>
            <p:cNvPr id="44" name="CustomShape 15"/>
            <p:cNvSpPr/>
            <p:nvPr/>
          </p:nvSpPr>
          <p:spPr>
            <a:xfrm>
              <a:off x="4744800" y="2934000"/>
              <a:ext cx="1978200" cy="2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400" b="0" strike="noStrike" spc="-1" dirty="0" smtClean="0">
                  <a:solidFill>
                    <a:srgbClr val="FFFFFF"/>
                  </a:solidFill>
                  <a:uFill>
                    <a:solidFill>
                      <a:srgbClr val="FFFFFF"/>
                    </a:solidFill>
                  </a:uFill>
                  <a:latin typeface="Cambria"/>
                  <a:ea typeface="DejaVu Sans"/>
                </a:rPr>
                <a:t>Offerings</a:t>
              </a:r>
              <a:endParaRPr lang="en-US" sz="1400" b="0" strike="noStrike" spc="-1" dirty="0">
                <a:solidFill>
                  <a:srgbClr val="000000"/>
                </a:solidFill>
                <a:uFill>
                  <a:solidFill>
                    <a:srgbClr val="FFFFFF"/>
                  </a:solidFill>
                </a:uFill>
                <a:latin typeface="Arial"/>
              </a:endParaRPr>
            </a:p>
          </p:txBody>
        </p:sp>
        <p:sp>
          <p:nvSpPr>
            <p:cNvPr id="45" name="CustomShape 24"/>
            <p:cNvSpPr/>
            <p:nvPr/>
          </p:nvSpPr>
          <p:spPr>
            <a:xfrm>
              <a:off x="526320" y="648000"/>
              <a:ext cx="132336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Pre-Industrial Age</a:t>
              </a:r>
              <a:endParaRPr lang="en-US" sz="1200" b="0" strike="noStrike" spc="-1" dirty="0">
                <a:solidFill>
                  <a:srgbClr val="000000"/>
                </a:solidFill>
                <a:uFill>
                  <a:solidFill>
                    <a:srgbClr val="FFFFFF"/>
                  </a:solidFill>
                </a:uFill>
                <a:latin typeface="Arial"/>
              </a:endParaRPr>
            </a:p>
          </p:txBody>
        </p:sp>
        <p:sp>
          <p:nvSpPr>
            <p:cNvPr id="46" name="CustomShape 25"/>
            <p:cNvSpPr/>
            <p:nvPr/>
          </p:nvSpPr>
          <p:spPr>
            <a:xfrm>
              <a:off x="144000" y="1116000"/>
              <a:ext cx="2088000" cy="64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i="1" strike="noStrike" spc="-1" dirty="0" smtClean="0">
                  <a:solidFill>
                    <a:srgbClr val="000000"/>
                  </a:solidFill>
                  <a:uFill>
                    <a:solidFill>
                      <a:srgbClr val="FFFFFF"/>
                    </a:solidFill>
                  </a:uFill>
                  <a:latin typeface="Cambria"/>
                  <a:ea typeface="DejaVu Sans"/>
                </a:rPr>
                <a:t>Interpersonal relationships were the greatest barrier to competitive attacks.</a:t>
              </a:r>
              <a:endParaRPr lang="en-US" sz="1200" b="0" strike="noStrike" spc="-1" dirty="0">
                <a:solidFill>
                  <a:srgbClr val="000000"/>
                </a:solidFill>
                <a:uFill>
                  <a:solidFill>
                    <a:srgbClr val="FFFFFF"/>
                  </a:solidFill>
                </a:uFill>
                <a:latin typeface="Arial"/>
              </a:endParaRPr>
            </a:p>
          </p:txBody>
        </p:sp>
        <p:sp>
          <p:nvSpPr>
            <p:cNvPr id="47" name="CustomShape 26"/>
            <p:cNvSpPr/>
            <p:nvPr/>
          </p:nvSpPr>
          <p:spPr>
            <a:xfrm>
              <a:off x="2780280" y="658440"/>
              <a:ext cx="127980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Industrial Revolution</a:t>
              </a:r>
              <a:endParaRPr lang="en-US" sz="1200" b="0" strike="noStrike" spc="-1" dirty="0">
                <a:solidFill>
                  <a:srgbClr val="000000"/>
                </a:solidFill>
                <a:uFill>
                  <a:solidFill>
                    <a:srgbClr val="FFFFFF"/>
                  </a:solidFill>
                </a:uFill>
                <a:latin typeface="Arial"/>
              </a:endParaRPr>
            </a:p>
          </p:txBody>
        </p:sp>
        <p:sp>
          <p:nvSpPr>
            <p:cNvPr id="48" name="CustomShape 27"/>
            <p:cNvSpPr/>
            <p:nvPr/>
          </p:nvSpPr>
          <p:spPr>
            <a:xfrm>
              <a:off x="2304000" y="1116000"/>
              <a:ext cx="223200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i="1" strike="noStrike" spc="-1" dirty="0" smtClean="0">
                  <a:solidFill>
                    <a:srgbClr val="000000"/>
                  </a:solidFill>
                  <a:uFill>
                    <a:solidFill>
                      <a:srgbClr val="FFFFFF"/>
                    </a:solidFill>
                  </a:uFill>
                  <a:latin typeface="Cambria"/>
                  <a:ea typeface="DejaVu Sans"/>
                </a:rPr>
                <a:t>Brands were important to signal product quality.</a:t>
              </a:r>
              <a:endParaRPr lang="en-US" sz="1200" b="0" strike="noStrike" spc="-1" dirty="0">
                <a:solidFill>
                  <a:srgbClr val="000000"/>
                </a:solidFill>
                <a:uFill>
                  <a:solidFill>
                    <a:srgbClr val="FFFFFF"/>
                  </a:solidFill>
                </a:uFill>
                <a:latin typeface="Arial"/>
              </a:endParaRPr>
            </a:p>
          </p:txBody>
        </p:sp>
        <p:sp>
          <p:nvSpPr>
            <p:cNvPr id="49" name="CustomShape 28"/>
            <p:cNvSpPr/>
            <p:nvPr/>
          </p:nvSpPr>
          <p:spPr>
            <a:xfrm>
              <a:off x="5028480" y="659520"/>
              <a:ext cx="127980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Digital Revolution</a:t>
              </a:r>
              <a:endParaRPr lang="en-US" sz="1200" b="0" strike="noStrike" spc="-1" dirty="0">
                <a:solidFill>
                  <a:srgbClr val="000000"/>
                </a:solidFill>
                <a:uFill>
                  <a:solidFill>
                    <a:srgbClr val="FFFFFF"/>
                  </a:solidFill>
                </a:uFill>
                <a:latin typeface="Arial"/>
              </a:endParaRPr>
            </a:p>
          </p:txBody>
        </p:sp>
        <p:sp>
          <p:nvSpPr>
            <p:cNvPr id="50" name="CustomShape 29"/>
            <p:cNvSpPr/>
            <p:nvPr/>
          </p:nvSpPr>
          <p:spPr>
            <a:xfrm>
              <a:off x="4608000" y="1116000"/>
              <a:ext cx="2120400" cy="64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i="1" strike="noStrike" spc="-1" dirty="0" smtClean="0">
                  <a:solidFill>
                    <a:srgbClr val="000000"/>
                  </a:solidFill>
                  <a:uFill>
                    <a:solidFill>
                      <a:srgbClr val="FFFFFF"/>
                    </a:solidFill>
                  </a:uFill>
                  <a:latin typeface="Cambria"/>
                  <a:ea typeface="DejaVu Sans"/>
                </a:rPr>
                <a:t>Offerings and innovations became key sources of differentiation.</a:t>
              </a:r>
              <a:endParaRPr lang="en-US" sz="1200" b="0" strike="noStrike" spc="-1" dirty="0">
                <a:solidFill>
                  <a:srgbClr val="000000"/>
                </a:solidFill>
                <a:uFill>
                  <a:solidFill>
                    <a:srgbClr val="FFFFFF"/>
                  </a:solidFill>
                </a:uFill>
                <a:latin typeface="Arial"/>
              </a:endParaRPr>
            </a:p>
          </p:txBody>
        </p:sp>
        <p:sp>
          <p:nvSpPr>
            <p:cNvPr id="51" name="CustomShape 30"/>
            <p:cNvSpPr/>
            <p:nvPr/>
          </p:nvSpPr>
          <p:spPr>
            <a:xfrm>
              <a:off x="7245000" y="659520"/>
              <a:ext cx="127980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smtClean="0">
                  <a:solidFill>
                    <a:srgbClr val="000000"/>
                  </a:solidFill>
                  <a:uFill>
                    <a:solidFill>
                      <a:srgbClr val="FFFFFF"/>
                    </a:solidFill>
                  </a:uFill>
                  <a:latin typeface="Cambria"/>
                  <a:ea typeface="DejaVu Sans"/>
                </a:rPr>
                <a:t>Services Revolution</a:t>
              </a:r>
              <a:endParaRPr lang="en-US" sz="1200" b="0" strike="noStrike" spc="-1" dirty="0">
                <a:solidFill>
                  <a:srgbClr val="000000"/>
                </a:solidFill>
                <a:uFill>
                  <a:solidFill>
                    <a:srgbClr val="FFFFFF"/>
                  </a:solidFill>
                </a:uFill>
                <a:latin typeface="Arial"/>
              </a:endParaRPr>
            </a:p>
          </p:txBody>
        </p:sp>
        <p:sp>
          <p:nvSpPr>
            <p:cNvPr id="52" name="CustomShape 31"/>
            <p:cNvSpPr/>
            <p:nvPr/>
          </p:nvSpPr>
          <p:spPr>
            <a:xfrm>
              <a:off x="6822000" y="1116000"/>
              <a:ext cx="2125440" cy="100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i="1" strike="noStrike" spc="-1" dirty="0" smtClean="0">
                  <a:solidFill>
                    <a:srgbClr val="000000"/>
                  </a:solidFill>
                  <a:uFill>
                    <a:solidFill>
                      <a:srgbClr val="FFFFFF"/>
                    </a:solidFill>
                  </a:uFill>
                  <a:latin typeface="Cambria"/>
                  <a:ea typeface="DejaVu Sans"/>
                </a:rPr>
                <a:t>All strategies are critical to success, but relationships grow more important with the shift to a service economy in most developed countries.</a:t>
              </a:r>
              <a:endParaRPr lang="en-US" sz="1200" b="0" strike="noStrike" spc="-1" dirty="0">
                <a:solidFill>
                  <a:srgbClr val="000000"/>
                </a:solidFill>
                <a:uFill>
                  <a:solidFill>
                    <a:srgbClr val="FFFFFF"/>
                  </a:solidFill>
                </a:uFill>
                <a:latin typeface="Arial"/>
              </a:endParaRPr>
            </a:p>
          </p:txBody>
        </p:sp>
        <p:sp>
          <p:nvSpPr>
            <p:cNvPr id="53" name="Line 33"/>
            <p:cNvSpPr/>
            <p:nvPr/>
          </p:nvSpPr>
          <p:spPr>
            <a:xfrm>
              <a:off x="72000" y="1116000"/>
              <a:ext cx="9000000" cy="0"/>
            </a:xfrm>
            <a:prstGeom prst="line">
              <a:avLst/>
            </a:prstGeom>
            <a:ln w="648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273180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80</a:t>
            </a:fld>
            <a:endParaRPr lang="de-DE" dirty="0"/>
          </a:p>
        </p:txBody>
      </p:sp>
      <p:sp>
        <p:nvSpPr>
          <p:cNvPr id="5" name="Inhaltsplatzhalter 4"/>
          <p:cNvSpPr>
            <a:spLocks noGrp="1"/>
          </p:cNvSpPr>
          <p:nvPr>
            <p:ph sz="quarter" idx="13"/>
          </p:nvPr>
        </p:nvSpPr>
        <p:spPr/>
        <p:txBody>
          <a:bodyPr>
            <a:normAutofit/>
          </a:bodyPr>
          <a:lstStyle/>
          <a:p>
            <a:r>
              <a:rPr lang="en-US" dirty="0" smtClean="0"/>
              <a:t>Relationship marketing investments do not pay off equally for each individual customer and each individual relationship; purposeful targeting to customers with high relationship orientations is key to enhance relationship marketing performance</a:t>
            </a:r>
          </a:p>
          <a:p>
            <a:r>
              <a:rPr lang="en-US" dirty="0" smtClean="0"/>
              <a:t>Some customers perceive relationship marketing activities as an unwanted waste of time, hassle, or cost. Only customers with a high customer relationship orientation desire strong relationships, which prompts their responsiveness to relationship-building and maintenance efforts</a:t>
            </a:r>
          </a:p>
          <a:p>
            <a:r>
              <a:rPr lang="en-US" dirty="0" smtClean="0"/>
              <a:t>Customer-specific drivers of customer relationship orientation include their relationship proneness, exchange and product uncertainty, product category involvement and dependence, and relationship-centric reward systems</a:t>
            </a:r>
          </a:p>
          <a:p>
            <a:r>
              <a:rPr lang="en-US" dirty="0" smtClean="0"/>
              <a:t>Industry-specific drivers of customer relationship orientation are industry relational norms, service versus product industries, and business-to-business versus business-to-consumer industries</a:t>
            </a:r>
          </a:p>
        </p:txBody>
      </p:sp>
      <p:sp>
        <p:nvSpPr>
          <p:cNvPr id="4" name="Titel 3"/>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3111074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81</a:t>
            </a:fld>
            <a:endParaRPr lang="de-DE"/>
          </a:p>
        </p:txBody>
      </p:sp>
      <p:sp>
        <p:nvSpPr>
          <p:cNvPr id="4" name="Inhaltsplatzhalter 3"/>
          <p:cNvSpPr>
            <a:spLocks noGrp="1"/>
          </p:cNvSpPr>
          <p:nvPr>
            <p:ph sz="quarter" idx="13"/>
          </p:nvPr>
        </p:nvSpPr>
        <p:spPr/>
        <p:txBody>
          <a:bodyPr>
            <a:normAutofit/>
          </a:bodyPr>
          <a:lstStyle/>
          <a:p>
            <a:r>
              <a:rPr lang="en-US" dirty="0" smtClean="0"/>
              <a:t>Culture-specific drivers of customer relationship orientation include low individualism, high power distance, high uncertainty avoidance, and low masculinity</a:t>
            </a:r>
          </a:p>
          <a:p>
            <a:r>
              <a:rPr lang="en-US" dirty="0" smtClean="0"/>
              <a:t>Field experiments can help relationship marketers avoid wasting resources on the wrong initiatives or the wrong target customers. The comparison of the behaviors and outcomes of sample customers exposed to a manipulation (i.e., treatment group) versus those not exposed to the manipulation (i.e., control group) suggests appropriate, differentiated targeting strategies, especially in combination with analyses of customers’ intrinsic loyalty profiles</a:t>
            </a:r>
          </a:p>
          <a:p>
            <a:r>
              <a:rPr lang="en-US" dirty="0" smtClean="0"/>
              <a:t>The digital age helps customers organize into groups, and thus groups of customers are relevant targets for relationship marketing efforts. Managers must identify desirable customers, establish a salient group (firm-managed or independent), develop necessary conditions for group marketing (awareness of group affiliation, exposure to group norms), and adapt group marketing strategies to the customer’s time in the product domain</a:t>
            </a:r>
          </a:p>
        </p:txBody>
      </p:sp>
      <p:sp>
        <p:nvSpPr>
          <p:cNvPr id="5" name="Titel 4"/>
          <p:cNvSpPr>
            <a:spLocks noGrp="1"/>
          </p:cNvSpPr>
          <p:nvPr>
            <p:ph type="title"/>
          </p:nvPr>
        </p:nvSpPr>
        <p:spPr/>
        <p:txBody>
          <a:bodyPr/>
          <a:lstStyle/>
          <a:p>
            <a:r>
              <a:rPr lang="en-US" dirty="0" smtClean="0"/>
              <a:t>Takeaways (contd.)</a:t>
            </a:r>
            <a:endParaRPr lang="en-US" dirty="0"/>
          </a:p>
        </p:txBody>
      </p:sp>
    </p:spTree>
    <p:extLst>
      <p:ext uri="{BB962C8B-B14F-4D97-AF65-F5344CB8AC3E}">
        <p14:creationId xmlns:p14="http://schemas.microsoft.com/office/powerpoint/2010/main" val="23097528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82</a:t>
            </a:fld>
            <a:endParaRPr lang="de-DE"/>
          </a:p>
        </p:txBody>
      </p:sp>
      <p:sp>
        <p:nvSpPr>
          <p:cNvPr id="5" name="Titel 4"/>
          <p:cNvSpPr>
            <a:spLocks noGrp="1"/>
          </p:cNvSpPr>
          <p:nvPr>
            <p:ph type="title"/>
          </p:nvPr>
        </p:nvSpPr>
        <p:spPr/>
        <p:txBody>
          <a:bodyPr/>
          <a:lstStyle/>
          <a:p>
            <a:r>
              <a:rPr lang="en-US" dirty="0" smtClean="0"/>
              <a:t>Agenda</a:t>
            </a:r>
            <a:endParaRPr lang="en-US" dirty="0"/>
          </a:p>
        </p:txBody>
      </p:sp>
      <p:sp>
        <p:nvSpPr>
          <p:cNvPr id="6" name="Textfeld 5"/>
          <p:cNvSpPr txBox="1"/>
          <p:nvPr/>
        </p:nvSpPr>
        <p:spPr>
          <a:xfrm>
            <a:off x="360000" y="10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Introductory Chapter</a:t>
            </a:r>
            <a:endParaRPr lang="en-US" b="1" dirty="0">
              <a:latin typeface="Cambria" panose="02040503050406030204" pitchFamily="18" charset="0"/>
              <a:ea typeface="Cambria" panose="02040503050406030204" pitchFamily="18" charset="0"/>
            </a:endParaRPr>
          </a:p>
        </p:txBody>
      </p:sp>
      <p:sp>
        <p:nvSpPr>
          <p:cNvPr id="8" name="Textfeld 7"/>
          <p:cNvSpPr txBox="1"/>
          <p:nvPr/>
        </p:nvSpPr>
        <p:spPr>
          <a:xfrm>
            <a:off x="360000" y="1440000"/>
            <a:ext cx="8424000" cy="369332"/>
          </a:xfrm>
          <a:prstGeom prst="rect">
            <a:avLst/>
          </a:prstGeom>
          <a:solidFill>
            <a:schemeClr val="bg1"/>
          </a:solidFill>
        </p:spPr>
        <p:txBody>
          <a:bodyPr wrap="none" rtlCol="0" anchor="ctr">
            <a:noAutofit/>
          </a:bodyPr>
          <a:lstStyle/>
          <a:p>
            <a:r>
              <a:rPr lang="en-US" dirty="0" smtClean="0">
                <a:latin typeface="Cambria" panose="02040503050406030204" pitchFamily="18" charset="0"/>
                <a:ea typeface="Cambria" panose="02040503050406030204" pitchFamily="18" charset="0"/>
              </a:rPr>
              <a:t>1	Relationship Marketing and the Digital Age</a:t>
            </a:r>
            <a:endParaRPr lang="en-US" dirty="0">
              <a:latin typeface="Cambria" panose="02040503050406030204" pitchFamily="18" charset="0"/>
              <a:ea typeface="Cambria" panose="02040503050406030204" pitchFamily="18" charset="0"/>
            </a:endParaRPr>
          </a:p>
        </p:txBody>
      </p:sp>
      <p:sp>
        <p:nvSpPr>
          <p:cNvPr id="9" name="Textfeld 8"/>
          <p:cNvSpPr txBox="1"/>
          <p:nvPr/>
        </p:nvSpPr>
        <p:spPr>
          <a:xfrm>
            <a:off x="360000" y="198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	Understanding Relationship Marketing</a:t>
            </a:r>
            <a:endParaRPr lang="en-US" b="1" dirty="0">
              <a:latin typeface="Cambria" panose="02040503050406030204" pitchFamily="18" charset="0"/>
              <a:ea typeface="Cambria" panose="02040503050406030204" pitchFamily="18" charset="0"/>
            </a:endParaRPr>
          </a:p>
        </p:txBody>
      </p:sp>
      <p:sp>
        <p:nvSpPr>
          <p:cNvPr id="10" name="Textfeld 9"/>
          <p:cNvSpPr txBox="1"/>
          <p:nvPr/>
        </p:nvSpPr>
        <p:spPr>
          <a:xfrm>
            <a:off x="360000" y="234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2	Relationship Marketing Theory</a:t>
            </a:r>
            <a:endParaRPr lang="en-US" dirty="0">
              <a:latin typeface="Cambria" panose="02040503050406030204" pitchFamily="18" charset="0"/>
              <a:ea typeface="Cambria" panose="02040503050406030204" pitchFamily="18" charset="0"/>
            </a:endParaRPr>
          </a:p>
        </p:txBody>
      </p:sp>
      <p:sp>
        <p:nvSpPr>
          <p:cNvPr id="11" name="Textfeld 10"/>
          <p:cNvSpPr txBox="1"/>
          <p:nvPr/>
        </p:nvSpPr>
        <p:spPr>
          <a:xfrm>
            <a:off x="360000" y="27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3	Relationship Marketing Framework</a:t>
            </a:r>
            <a:endParaRPr lang="en-US" dirty="0">
              <a:latin typeface="Cambria" panose="02040503050406030204" pitchFamily="18" charset="0"/>
              <a:ea typeface="Cambria" panose="02040503050406030204" pitchFamily="18" charset="0"/>
            </a:endParaRPr>
          </a:p>
        </p:txBody>
      </p:sp>
      <p:sp>
        <p:nvSpPr>
          <p:cNvPr id="12" name="Textfeld 11"/>
          <p:cNvSpPr txBox="1"/>
          <p:nvPr/>
        </p:nvSpPr>
        <p:spPr>
          <a:xfrm>
            <a:off x="359999" y="360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4	Relationship Marketing Dynamics</a:t>
            </a:r>
            <a:endParaRPr lang="en-US" dirty="0">
              <a:latin typeface="Cambria" panose="02040503050406030204" pitchFamily="18" charset="0"/>
              <a:ea typeface="Cambria" panose="02040503050406030204" pitchFamily="18" charset="0"/>
            </a:endParaRPr>
          </a:p>
        </p:txBody>
      </p:sp>
      <p:sp>
        <p:nvSpPr>
          <p:cNvPr id="13" name="Textfeld 12"/>
          <p:cNvSpPr txBox="1"/>
          <p:nvPr/>
        </p:nvSpPr>
        <p:spPr>
          <a:xfrm>
            <a:off x="360000" y="396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5	Relationship Marketing Strategies</a:t>
            </a:r>
            <a:endParaRPr lang="en-US" dirty="0">
              <a:latin typeface="Cambria" panose="02040503050406030204" pitchFamily="18" charset="0"/>
              <a:ea typeface="Cambria" panose="02040503050406030204" pitchFamily="18" charset="0"/>
            </a:endParaRPr>
          </a:p>
        </p:txBody>
      </p:sp>
      <p:sp>
        <p:nvSpPr>
          <p:cNvPr id="14" name="Textfeld 13"/>
          <p:cNvSpPr txBox="1"/>
          <p:nvPr/>
        </p:nvSpPr>
        <p:spPr>
          <a:xfrm>
            <a:off x="359999" y="324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PART II	Applying Relationship Marketing</a:t>
            </a:r>
            <a:endParaRPr lang="en-US" b="1" dirty="0">
              <a:latin typeface="Cambria" panose="02040503050406030204" pitchFamily="18" charset="0"/>
              <a:ea typeface="Cambria" panose="02040503050406030204" pitchFamily="18" charset="0"/>
            </a:endParaRPr>
          </a:p>
        </p:txBody>
      </p:sp>
      <p:sp>
        <p:nvSpPr>
          <p:cNvPr id="15" name="Textfeld 14"/>
          <p:cNvSpPr txBox="1"/>
          <p:nvPr/>
        </p:nvSpPr>
        <p:spPr>
          <a:xfrm>
            <a:off x="359999" y="4320000"/>
            <a:ext cx="8424000" cy="369332"/>
          </a:xfrm>
          <a:prstGeom prst="rect">
            <a:avLst/>
          </a:prstGeom>
          <a:noFill/>
        </p:spPr>
        <p:txBody>
          <a:bodyPr wrap="none" rtlCol="0" anchor="ctr">
            <a:noAutofit/>
          </a:bodyPr>
          <a:lstStyle/>
          <a:p>
            <a:r>
              <a:rPr lang="en-US" dirty="0" smtClean="0">
                <a:latin typeface="Cambria" panose="02040503050406030204" pitchFamily="18" charset="0"/>
                <a:ea typeface="Cambria" panose="02040503050406030204" pitchFamily="18" charset="0"/>
              </a:rPr>
              <a:t>6	Relationship Marketing Targeting</a:t>
            </a:r>
            <a:endParaRPr lang="en-US" dirty="0">
              <a:latin typeface="Cambria" panose="02040503050406030204" pitchFamily="18" charset="0"/>
              <a:ea typeface="Cambria" panose="02040503050406030204" pitchFamily="18" charset="0"/>
            </a:endParaRPr>
          </a:p>
        </p:txBody>
      </p:sp>
      <p:sp>
        <p:nvSpPr>
          <p:cNvPr id="16" name="Textfeld 15"/>
          <p:cNvSpPr txBox="1"/>
          <p:nvPr/>
        </p:nvSpPr>
        <p:spPr>
          <a:xfrm>
            <a:off x="360000" y="5220000"/>
            <a:ext cx="8424000" cy="646331"/>
          </a:xfrm>
          <a:prstGeom prst="rect">
            <a:avLst/>
          </a:prstGeom>
          <a:solidFill>
            <a:srgbClr val="0BC1E5"/>
          </a:solidFill>
        </p:spPr>
        <p:txBody>
          <a:bodyPr wrap="square" rtlCol="0" anchor="ctr">
            <a:noAutofit/>
          </a:bodyPr>
          <a:lstStyle/>
          <a:p>
            <a:r>
              <a:rPr lang="en-US" dirty="0" smtClean="0">
                <a:solidFill>
                  <a:schemeClr val="bg1"/>
                </a:solidFill>
                <a:latin typeface="Cambria" panose="02040503050406030204" pitchFamily="18" charset="0"/>
                <a:ea typeface="Cambria" panose="02040503050406030204" pitchFamily="18" charset="0"/>
              </a:rPr>
              <a:t>7	Research and Managerial Guidelines for Relationship Marketing in the 	Digital Age</a:t>
            </a:r>
            <a:endParaRPr lang="en-US" dirty="0">
              <a:solidFill>
                <a:schemeClr val="bg1"/>
              </a:solidFill>
              <a:latin typeface="Cambria" panose="02040503050406030204" pitchFamily="18" charset="0"/>
              <a:ea typeface="Cambria" panose="02040503050406030204" pitchFamily="18" charset="0"/>
            </a:endParaRPr>
          </a:p>
        </p:txBody>
      </p:sp>
      <p:sp>
        <p:nvSpPr>
          <p:cNvPr id="17" name="Textfeld 16"/>
          <p:cNvSpPr txBox="1"/>
          <p:nvPr/>
        </p:nvSpPr>
        <p:spPr>
          <a:xfrm>
            <a:off x="359999" y="4860000"/>
            <a:ext cx="8424000" cy="369332"/>
          </a:xfrm>
          <a:prstGeom prst="rect">
            <a:avLst/>
          </a:prstGeom>
          <a:noFill/>
        </p:spPr>
        <p:txBody>
          <a:bodyPr wrap="none" rtlCol="0" anchor="ctr">
            <a:noAutofit/>
          </a:bodyPr>
          <a:lstStyle/>
          <a:p>
            <a:r>
              <a:rPr lang="en-US" b="1" dirty="0" smtClean="0">
                <a:latin typeface="Cambria" panose="02040503050406030204" pitchFamily="18" charset="0"/>
                <a:ea typeface="Cambria" panose="02040503050406030204" pitchFamily="18" charset="0"/>
              </a:rPr>
              <a:t>Concluding Chapter</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400541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83</a:t>
            </a:fld>
            <a:endParaRPr lang="de-DE" dirty="0"/>
          </a:p>
        </p:txBody>
      </p:sp>
      <p:sp>
        <p:nvSpPr>
          <p:cNvPr id="5" name="Inhaltsplatzhalter 4"/>
          <p:cNvSpPr>
            <a:spLocks noGrp="1"/>
          </p:cNvSpPr>
          <p:nvPr>
            <p:ph sz="quarter" idx="13"/>
          </p:nvPr>
        </p:nvSpPr>
        <p:spPr/>
        <p:txBody>
          <a:bodyPr>
            <a:normAutofit/>
          </a:bodyPr>
          <a:lstStyle/>
          <a:p>
            <a:r>
              <a:rPr lang="en-US" dirty="0" smtClean="0"/>
              <a:t>Detail the state of the art and specify research gaps pertaining to relationship marketing research</a:t>
            </a:r>
          </a:p>
          <a:p>
            <a:r>
              <a:rPr lang="en-US" dirty="0" smtClean="0"/>
              <a:t>Describe ways to enhance overall understanding of relationship marketing by employing new theoretical approaches</a:t>
            </a:r>
          </a:p>
          <a:p>
            <a:r>
              <a:rPr lang="en-US" dirty="0" smtClean="0"/>
              <a:t>Identify additional relational mechanisms that can enhance relationship marketing understanding</a:t>
            </a:r>
          </a:p>
          <a:p>
            <a:r>
              <a:rPr lang="en-US" dirty="0" smtClean="0"/>
              <a:t>Improve relationship marketing applications by dynamically timing the deployment of relationship marketing tools and determining relationship states through analyses of big data</a:t>
            </a:r>
          </a:p>
          <a:p>
            <a:r>
              <a:rPr lang="en-US" dirty="0" smtClean="0"/>
              <a:t>Describe ways to enhance relationship marketing applications according to the relative effectiveness of emerging relationship marketing tools, balanced with privacy concerns</a:t>
            </a:r>
          </a:p>
          <a:p>
            <a:r>
              <a:rPr lang="en-US" dirty="0" smtClean="0"/>
              <a:t>Outline how contingency factors in online relationships, field experiments, and different social effects can improve relationship marketing applications</a:t>
            </a:r>
          </a:p>
        </p:txBody>
      </p:sp>
      <p:sp>
        <p:nvSpPr>
          <p:cNvPr id="4" name="Titel 3"/>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0767500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84</a:t>
            </a:fld>
            <a:endParaRPr lang="de-DE"/>
          </a:p>
        </p:txBody>
      </p:sp>
      <p:sp>
        <p:nvSpPr>
          <p:cNvPr id="4" name="Inhaltsplatzhalter 3"/>
          <p:cNvSpPr>
            <a:spLocks noGrp="1"/>
          </p:cNvSpPr>
          <p:nvPr>
            <p:ph sz="quarter" idx="13"/>
          </p:nvPr>
        </p:nvSpPr>
        <p:spPr/>
        <p:txBody>
          <a:bodyPr>
            <a:normAutofit/>
          </a:bodyPr>
          <a:lstStyle/>
          <a:p>
            <a:r>
              <a:rPr lang="en-US" dirty="0" smtClean="0"/>
              <a:t>Since the early 1980s, relationship marketing has become and remained a </a:t>
            </a:r>
            <a:r>
              <a:rPr lang="en-US" b="1" dirty="0" smtClean="0"/>
              <a:t>central and specific priority for marketing academics and managers</a:t>
            </a:r>
          </a:p>
          <a:p>
            <a:r>
              <a:rPr lang="en-US" dirty="0" smtClean="0"/>
              <a:t>Research has established a </a:t>
            </a:r>
            <a:r>
              <a:rPr lang="en-US" b="1" dirty="0" smtClean="0"/>
              <a:t>consensus view</a:t>
            </a:r>
            <a:r>
              <a:rPr lang="en-US" dirty="0" smtClean="0"/>
              <a:t>: Strong customer relationships are vital to company strategy and performance </a:t>
            </a:r>
            <a:r>
              <a:rPr lang="en-US" sz="1200" dirty="0" smtClean="0"/>
              <a:t>(Morgan and Hunt 1994; Palmatier et al. 2006)</a:t>
            </a:r>
          </a:p>
          <a:p>
            <a:r>
              <a:rPr lang="en-US" dirty="0" smtClean="0"/>
              <a:t>In the digital age, relationship marketing continues to expand in importance, with relationships gaining even greater relevance as </a:t>
            </a:r>
            <a:r>
              <a:rPr lang="en-US" b="1" dirty="0" smtClean="0"/>
              <a:t>premier sources of sustainable competitive advantage</a:t>
            </a:r>
            <a:r>
              <a:rPr lang="en-US" dirty="0" smtClean="0"/>
              <a:t> </a:t>
            </a:r>
            <a:r>
              <a:rPr lang="en-US" sz="1200" dirty="0" smtClean="0"/>
              <a:t>(Palmatier and Sridhar 2017)</a:t>
            </a:r>
          </a:p>
          <a:p>
            <a:r>
              <a:rPr lang="en-US" dirty="0" smtClean="0"/>
              <a:t>Together with this clear importance, research and practice also establish the vast </a:t>
            </a:r>
            <a:r>
              <a:rPr lang="en-US" b="1" dirty="0" smtClean="0"/>
              <a:t>complexity and contingencies</a:t>
            </a:r>
            <a:r>
              <a:rPr lang="en-US" dirty="0" smtClean="0"/>
              <a:t> associated with the influences of relationships on customers</a:t>
            </a:r>
          </a:p>
          <a:p>
            <a:r>
              <a:rPr lang="en-US" b="1" dirty="0" smtClean="0"/>
              <a:t>14 tenets</a:t>
            </a:r>
            <a:r>
              <a:rPr lang="en-US" dirty="0" smtClean="0"/>
              <a:t> shed light on the potential avenues and directions that relationship marketing researchers may pursue to advance the domain and gird it for the opportunities and challenges of the digital age:</a:t>
            </a:r>
          </a:p>
          <a:p>
            <a:pPr lvl="1"/>
            <a:r>
              <a:rPr lang="en-US" dirty="0" smtClean="0"/>
              <a:t>Enhancing relationship marketing understanding </a:t>
            </a:r>
            <a:r>
              <a:rPr lang="en-US" b="1" dirty="0" smtClean="0"/>
              <a:t>(5 tenets)</a:t>
            </a:r>
          </a:p>
          <a:p>
            <a:pPr lvl="1"/>
            <a:r>
              <a:rPr lang="en-US" dirty="0" smtClean="0"/>
              <a:t>Enhancing relationship marketing applications </a:t>
            </a:r>
            <a:r>
              <a:rPr lang="en-US" b="1" dirty="0" smtClean="0"/>
              <a:t>(9 tenets)</a:t>
            </a:r>
            <a:endParaRPr lang="en-US" b="1" dirty="0"/>
          </a:p>
        </p:txBody>
      </p:sp>
      <p:sp>
        <p:nvSpPr>
          <p:cNvPr id="5" name="Titel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8375683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85</a:t>
            </a:fld>
            <a:endParaRPr lang="de-DE"/>
          </a:p>
        </p:txBody>
      </p:sp>
      <p:sp>
        <p:nvSpPr>
          <p:cNvPr id="4" name="Inhaltsplatzhalter 3"/>
          <p:cNvSpPr>
            <a:spLocks noGrp="1"/>
          </p:cNvSpPr>
          <p:nvPr>
            <p:ph sz="quarter" idx="13"/>
          </p:nvPr>
        </p:nvSpPr>
        <p:spPr/>
        <p:txBody>
          <a:bodyPr/>
          <a:lstStyle/>
          <a:p>
            <a:r>
              <a:rPr lang="en-US" dirty="0" smtClean="0"/>
              <a:t>Need for theories from domains that study human–technology interactions explicitly, such as computer and communication sciences</a:t>
            </a:r>
          </a:p>
          <a:p>
            <a:r>
              <a:rPr lang="en-US" dirty="0" smtClean="0"/>
              <a:t>Flow </a:t>
            </a:r>
            <a:r>
              <a:rPr lang="en-US" sz="1200" dirty="0" smtClean="0"/>
              <a:t>(</a:t>
            </a:r>
            <a:r>
              <a:rPr lang="en-US" sz="1200" dirty="0" err="1" smtClean="0"/>
              <a:t>Csikszentmihalyi</a:t>
            </a:r>
            <a:r>
              <a:rPr lang="en-US" sz="1200" dirty="0" smtClean="0"/>
              <a:t> 1975)</a:t>
            </a:r>
            <a:r>
              <a:rPr lang="en-US" dirty="0" smtClean="0"/>
              <a:t>, media richness </a:t>
            </a:r>
            <a:r>
              <a:rPr lang="en-US" sz="1200" dirty="0" smtClean="0"/>
              <a:t>(Daft and </a:t>
            </a:r>
            <a:r>
              <a:rPr lang="en-US" sz="1200" dirty="0" err="1" smtClean="0"/>
              <a:t>Lengel</a:t>
            </a:r>
            <a:r>
              <a:rPr lang="en-US" sz="1200" dirty="0" smtClean="0"/>
              <a:t> 1986)</a:t>
            </a:r>
            <a:r>
              <a:rPr lang="en-US" dirty="0" smtClean="0"/>
              <a:t>, and </a:t>
            </a:r>
            <a:r>
              <a:rPr lang="en-US" dirty="0" err="1" smtClean="0"/>
              <a:t>parasocial</a:t>
            </a:r>
            <a:r>
              <a:rPr lang="en-US" dirty="0" smtClean="0"/>
              <a:t> interaction </a:t>
            </a:r>
            <a:r>
              <a:rPr lang="en-US" sz="1200" dirty="0" smtClean="0"/>
              <a:t>(Giles 2002; Horton and </a:t>
            </a:r>
            <a:r>
              <a:rPr lang="en-US" sz="1200" dirty="0" err="1" smtClean="0"/>
              <a:t>Wohl</a:t>
            </a:r>
            <a:r>
              <a:rPr lang="en-US" sz="1200" dirty="0" smtClean="0"/>
              <a:t> 1956)</a:t>
            </a:r>
            <a:r>
              <a:rPr lang="en-US" dirty="0" smtClean="0"/>
              <a:t> theories may offer new insights into relationship marketing effectiveness in online settings</a:t>
            </a:r>
          </a:p>
          <a:p>
            <a:r>
              <a:rPr lang="en-US" dirty="0" smtClean="0"/>
              <a:t>Customer–seller relationships in the digital age typically involve hybrid constellations that encompass interpersonal, </a:t>
            </a:r>
            <a:r>
              <a:rPr lang="en-US" dirty="0" err="1" smtClean="0"/>
              <a:t>interfirm</a:t>
            </a:r>
            <a:r>
              <a:rPr lang="en-US" dirty="0" smtClean="0"/>
              <a:t>, and online elements in an </a:t>
            </a:r>
            <a:r>
              <a:rPr lang="en-US" dirty="0" err="1" smtClean="0"/>
              <a:t>omnichannel</a:t>
            </a:r>
            <a:r>
              <a:rPr lang="en-US" dirty="0" smtClean="0"/>
              <a:t> environment (e.g., web, mobile app, phone, retail, salesperson)</a:t>
            </a:r>
          </a:p>
        </p:txBody>
      </p:sp>
      <p:sp>
        <p:nvSpPr>
          <p:cNvPr id="5" name="Titel 4"/>
          <p:cNvSpPr>
            <a:spLocks noGrp="1"/>
          </p:cNvSpPr>
          <p:nvPr>
            <p:ph type="title"/>
          </p:nvPr>
        </p:nvSpPr>
        <p:spPr/>
        <p:txBody>
          <a:bodyPr/>
          <a:lstStyle/>
          <a:p>
            <a:r>
              <a:rPr lang="en-US" dirty="0" smtClean="0"/>
              <a:t>Enhancing Relationship Marketing Understanding:</a:t>
            </a:r>
            <a:br>
              <a:rPr lang="en-US" dirty="0" smtClean="0"/>
            </a:br>
            <a:r>
              <a:rPr lang="en-US" dirty="0" smtClean="0"/>
              <a:t>Relationship Marketing Theory</a:t>
            </a:r>
            <a:endParaRPr lang="en-US" dirty="0"/>
          </a:p>
        </p:txBody>
      </p:sp>
      <p:sp>
        <p:nvSpPr>
          <p:cNvPr id="6" name="Textfeld 5"/>
          <p:cNvSpPr txBox="1"/>
          <p:nvPr/>
        </p:nvSpPr>
        <p:spPr>
          <a:xfrm>
            <a:off x="360000" y="5040000"/>
            <a:ext cx="8424000" cy="1200329"/>
          </a:xfrm>
          <a:prstGeom prst="rect">
            <a:avLst/>
          </a:prstGeom>
          <a:solidFill>
            <a:srgbClr val="0BC1E5"/>
          </a:solidFill>
          <a:ln>
            <a:noFill/>
          </a:ln>
        </p:spPr>
        <p:txBody>
          <a:bodyPr wrap="square" rtlCol="0" anchor="ctr">
            <a:spAutoFit/>
          </a:bodyPr>
          <a:lstStyle/>
          <a:p>
            <a:r>
              <a:rPr lang="en-US" b="1" dirty="0">
                <a:solidFill>
                  <a:schemeClr val="bg1"/>
                </a:solidFill>
                <a:latin typeface="Cambria" panose="02040503050406030204" pitchFamily="18" charset="0"/>
                <a:ea typeface="Cambria" panose="02040503050406030204" pitchFamily="18" charset="0"/>
              </a:rPr>
              <a:t>Tenet </a:t>
            </a:r>
            <a:r>
              <a:rPr lang="en-US" b="1" dirty="0" smtClean="0">
                <a:solidFill>
                  <a:schemeClr val="bg1"/>
                </a:solidFill>
                <a:latin typeface="Cambria" panose="02040503050406030204" pitchFamily="18" charset="0"/>
                <a:ea typeface="Cambria" panose="02040503050406030204" pitchFamily="18" charset="0"/>
              </a:rPr>
              <a:t>1:</a:t>
            </a:r>
            <a:r>
              <a:rPr lang="en-US" dirty="0">
                <a:solidFill>
                  <a:schemeClr val="bg1"/>
                </a:solidFill>
                <a:latin typeface="Cambria" panose="02040503050406030204" pitchFamily="18" charset="0"/>
                <a:ea typeface="Cambria" panose="02040503050406030204" pitchFamily="18" charset="0"/>
              </a:rPr>
              <a:t> </a:t>
            </a:r>
            <a:r>
              <a:rPr lang="en-US" dirty="0" smtClean="0">
                <a:solidFill>
                  <a:schemeClr val="bg1"/>
                </a:solidFill>
                <a:latin typeface="Cambria" panose="02040503050406030204" pitchFamily="18" charset="0"/>
                <a:ea typeface="Cambria" panose="02040503050406030204" pitchFamily="18" charset="0"/>
              </a:rPr>
              <a:t>Beyond </a:t>
            </a:r>
            <a:r>
              <a:rPr lang="en-US" dirty="0">
                <a:solidFill>
                  <a:schemeClr val="bg1"/>
                </a:solidFill>
                <a:latin typeface="Cambria" panose="02040503050406030204" pitchFamily="18" charset="0"/>
                <a:ea typeface="Cambria" panose="02040503050406030204" pitchFamily="18" charset="0"/>
              </a:rPr>
              <a:t>interpersonal and </a:t>
            </a:r>
            <a:r>
              <a:rPr lang="en-US" dirty="0" err="1">
                <a:solidFill>
                  <a:schemeClr val="bg1"/>
                </a:solidFill>
                <a:latin typeface="Cambria" panose="02040503050406030204" pitchFamily="18" charset="0"/>
                <a:ea typeface="Cambria" panose="02040503050406030204" pitchFamily="18" charset="0"/>
              </a:rPr>
              <a:t>interfirm</a:t>
            </a:r>
            <a:r>
              <a:rPr lang="en-US" dirty="0">
                <a:solidFill>
                  <a:schemeClr val="bg1"/>
                </a:solidFill>
                <a:latin typeface="Cambria" panose="02040503050406030204" pitchFamily="18" charset="0"/>
                <a:ea typeface="Cambria" panose="02040503050406030204" pitchFamily="18" charset="0"/>
              </a:rPr>
              <a:t> theories </a:t>
            </a:r>
            <a:r>
              <a:rPr lang="en-US" dirty="0" smtClean="0">
                <a:solidFill>
                  <a:schemeClr val="bg1"/>
                </a:solidFill>
                <a:latin typeface="Cambria" panose="02040503050406030204" pitchFamily="18" charset="0"/>
                <a:ea typeface="Cambria" panose="02040503050406030204" pitchFamily="18" charset="0"/>
              </a:rPr>
              <a:t>explaining relationship </a:t>
            </a:r>
            <a:r>
              <a:rPr lang="en-US" dirty="0">
                <a:solidFill>
                  <a:schemeClr val="bg1"/>
                </a:solidFill>
                <a:latin typeface="Cambria" panose="02040503050406030204" pitchFamily="18" charset="0"/>
                <a:ea typeface="Cambria" panose="02040503050406030204" pitchFamily="18" charset="0"/>
              </a:rPr>
              <a:t>marketing effectiveness, online theories that deal </a:t>
            </a:r>
            <a:r>
              <a:rPr lang="en-US" dirty="0" smtClean="0">
                <a:solidFill>
                  <a:schemeClr val="bg1"/>
                </a:solidFill>
                <a:latin typeface="Cambria" panose="02040503050406030204" pitchFamily="18" charset="0"/>
                <a:ea typeface="Cambria" panose="02040503050406030204" pitchFamily="18" charset="0"/>
              </a:rPr>
              <a:t>with human–technology interactions </a:t>
            </a:r>
            <a:r>
              <a:rPr lang="en-US" dirty="0">
                <a:solidFill>
                  <a:schemeClr val="bg1"/>
                </a:solidFill>
                <a:latin typeface="Cambria" panose="02040503050406030204" pitchFamily="18" charset="0"/>
                <a:ea typeface="Cambria" panose="02040503050406030204" pitchFamily="18" charset="0"/>
              </a:rPr>
              <a:t>can make a unique contribution </a:t>
            </a:r>
            <a:r>
              <a:rPr lang="en-US" dirty="0" smtClean="0">
                <a:solidFill>
                  <a:schemeClr val="bg1"/>
                </a:solidFill>
                <a:latin typeface="Cambria" panose="02040503050406030204" pitchFamily="18" charset="0"/>
                <a:ea typeface="Cambria" panose="02040503050406030204" pitchFamily="18" charset="0"/>
              </a:rPr>
              <a:t>to comprehensive </a:t>
            </a:r>
            <a:r>
              <a:rPr lang="en-US" dirty="0">
                <a:solidFill>
                  <a:schemeClr val="bg1"/>
                </a:solidFill>
                <a:latin typeface="Cambria" panose="02040503050406030204" pitchFamily="18" charset="0"/>
                <a:ea typeface="Cambria" panose="02040503050406030204" pitchFamily="18" charset="0"/>
              </a:rPr>
              <a:t>predictions of relationship marketing </a:t>
            </a:r>
            <a:r>
              <a:rPr lang="en-US" dirty="0" smtClean="0">
                <a:solidFill>
                  <a:schemeClr val="bg1"/>
                </a:solidFill>
                <a:latin typeface="Cambria" panose="02040503050406030204" pitchFamily="18" charset="0"/>
                <a:ea typeface="Cambria" panose="02040503050406030204" pitchFamily="18" charset="0"/>
              </a:rPr>
              <a:t>performance outcomes</a:t>
            </a:r>
            <a:r>
              <a:rPr lang="en-US"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487461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86</a:t>
            </a:fld>
            <a:endParaRPr lang="de-DE"/>
          </a:p>
        </p:txBody>
      </p:sp>
      <p:sp>
        <p:nvSpPr>
          <p:cNvPr id="4" name="Inhaltsplatzhalter 3"/>
          <p:cNvSpPr>
            <a:spLocks noGrp="1"/>
          </p:cNvSpPr>
          <p:nvPr>
            <p:ph sz="quarter" idx="13"/>
          </p:nvPr>
        </p:nvSpPr>
        <p:spPr/>
        <p:txBody>
          <a:bodyPr/>
          <a:lstStyle/>
          <a:p>
            <a:r>
              <a:rPr lang="en-US" dirty="0" smtClean="0"/>
              <a:t>The digital age facilitates consumer-to-consumer interactions on an unprecedented scale (e.g., through social networks)</a:t>
            </a:r>
          </a:p>
          <a:p>
            <a:r>
              <a:rPr lang="en-US" dirty="0" smtClean="0"/>
              <a:t>Network theory </a:t>
            </a:r>
            <a:r>
              <a:rPr lang="en-US" sz="1200" dirty="0" smtClean="0"/>
              <a:t>(Van Den </a:t>
            </a:r>
            <a:r>
              <a:rPr lang="en-US" sz="1200" dirty="0" err="1" smtClean="0"/>
              <a:t>Bulte</a:t>
            </a:r>
            <a:r>
              <a:rPr lang="en-US" sz="1200" dirty="0" smtClean="0"/>
              <a:t> and </a:t>
            </a:r>
            <a:r>
              <a:rPr lang="en-US" sz="1200" dirty="0" err="1" smtClean="0"/>
              <a:t>Wuyts</a:t>
            </a:r>
            <a:r>
              <a:rPr lang="en-US" sz="1200" dirty="0" smtClean="0"/>
              <a:t> 2007)</a:t>
            </a:r>
            <a:r>
              <a:rPr lang="en-US" dirty="0" smtClean="0"/>
              <a:t> can inform consumer-based relationship marketing theory</a:t>
            </a:r>
          </a:p>
          <a:p>
            <a:r>
              <a:rPr lang="en-US" dirty="0" smtClean="0"/>
              <a:t>Relationship marketers need to understand individual customers’ roles in their network, identify key influencers among this network, and limit negative network effects to keep problems with single customers from spreading across a larger network</a:t>
            </a:r>
            <a:endParaRPr lang="en-US" dirty="0"/>
          </a:p>
        </p:txBody>
      </p:sp>
      <p:sp>
        <p:nvSpPr>
          <p:cNvPr id="5" name="Titel 4"/>
          <p:cNvSpPr>
            <a:spLocks noGrp="1"/>
          </p:cNvSpPr>
          <p:nvPr>
            <p:ph type="title"/>
          </p:nvPr>
        </p:nvSpPr>
        <p:spPr/>
        <p:txBody>
          <a:bodyPr/>
          <a:lstStyle/>
          <a:p>
            <a:r>
              <a:rPr lang="en-US" dirty="0" smtClean="0"/>
              <a:t>Enhancing Relationship Marketing Understanding:</a:t>
            </a:r>
            <a:br>
              <a:rPr lang="en-US" dirty="0" smtClean="0"/>
            </a:br>
            <a:r>
              <a:rPr lang="en-US" dirty="0" smtClean="0"/>
              <a:t>Relationship Marketing Theory</a:t>
            </a:r>
            <a:endParaRPr lang="en-US" dirty="0"/>
          </a:p>
        </p:txBody>
      </p:sp>
      <p:sp>
        <p:nvSpPr>
          <p:cNvPr id="7" name="Textfeld 6"/>
          <p:cNvSpPr txBox="1"/>
          <p:nvPr/>
        </p:nvSpPr>
        <p:spPr>
          <a:xfrm>
            <a:off x="360000" y="5040000"/>
            <a:ext cx="8424000" cy="1200329"/>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2:</a:t>
            </a:r>
            <a:r>
              <a:rPr lang="en-US" dirty="0" smtClean="0">
                <a:solidFill>
                  <a:schemeClr val="bg1"/>
                </a:solidFill>
                <a:latin typeface="Cambria" panose="02040503050406030204" pitchFamily="18" charset="0"/>
                <a:ea typeface="Cambria" panose="02040503050406030204" pitchFamily="18" charset="0"/>
              </a:rPr>
              <a:t> </a:t>
            </a:r>
            <a:r>
              <a:rPr lang="en-US" dirty="0">
                <a:solidFill>
                  <a:schemeClr val="bg1"/>
                </a:solidFill>
                <a:latin typeface="Cambria" panose="02040503050406030204" pitchFamily="18" charset="0"/>
                <a:ea typeface="Cambria" panose="02040503050406030204" pitchFamily="18" charset="0"/>
              </a:rPr>
              <a:t>Network theory helps explain relationship </a:t>
            </a:r>
            <a:r>
              <a:rPr lang="en-US" dirty="0" smtClean="0">
                <a:solidFill>
                  <a:schemeClr val="bg1"/>
                </a:solidFill>
                <a:latin typeface="Cambria" panose="02040503050406030204" pitchFamily="18" charset="0"/>
                <a:ea typeface="Cambria" panose="02040503050406030204" pitchFamily="18" charset="0"/>
              </a:rPr>
              <a:t>marketing effectiveness </a:t>
            </a:r>
            <a:r>
              <a:rPr lang="en-US" dirty="0">
                <a:solidFill>
                  <a:schemeClr val="bg1"/>
                </a:solidFill>
                <a:latin typeface="Cambria" panose="02040503050406030204" pitchFamily="18" charset="0"/>
                <a:ea typeface="Cambria" panose="02040503050406030204" pitchFamily="18" charset="0"/>
              </a:rPr>
              <a:t>in consumer markets. Individual customers’ </a:t>
            </a:r>
            <a:r>
              <a:rPr lang="en-US" dirty="0" smtClean="0">
                <a:solidFill>
                  <a:schemeClr val="bg1"/>
                </a:solidFill>
                <a:latin typeface="Cambria" panose="02040503050406030204" pitchFamily="18" charset="0"/>
                <a:ea typeface="Cambria" panose="02040503050406030204" pitchFamily="18" charset="0"/>
              </a:rPr>
              <a:t>decisions and </a:t>
            </a:r>
            <a:r>
              <a:rPr lang="en-US" dirty="0">
                <a:solidFill>
                  <a:schemeClr val="bg1"/>
                </a:solidFill>
                <a:latin typeface="Cambria" panose="02040503050406030204" pitchFamily="18" charset="0"/>
                <a:ea typeface="Cambria" panose="02040503050406030204" pitchFamily="18" charset="0"/>
              </a:rPr>
              <a:t>behaviors are affected not just by the focal seller’s actions </a:t>
            </a:r>
            <a:r>
              <a:rPr lang="en-US" dirty="0" smtClean="0">
                <a:solidFill>
                  <a:schemeClr val="bg1"/>
                </a:solidFill>
                <a:latin typeface="Cambria" panose="02040503050406030204" pitchFamily="18" charset="0"/>
                <a:ea typeface="Cambria" panose="02040503050406030204" pitchFamily="18" charset="0"/>
              </a:rPr>
              <a:t>but also </a:t>
            </a:r>
            <a:r>
              <a:rPr lang="en-US" dirty="0">
                <a:solidFill>
                  <a:schemeClr val="bg1"/>
                </a:solidFill>
                <a:latin typeface="Cambria" panose="02040503050406030204" pitchFamily="18" charset="0"/>
                <a:ea typeface="Cambria" panose="02040503050406030204" pitchFamily="18" charset="0"/>
              </a:rPr>
              <a:t>by the quality, breadth, and composition of their </a:t>
            </a:r>
            <a:r>
              <a:rPr lang="en-US" dirty="0" smtClean="0">
                <a:solidFill>
                  <a:schemeClr val="bg1"/>
                </a:solidFill>
                <a:latin typeface="Cambria" panose="02040503050406030204" pitchFamily="18" charset="0"/>
                <a:ea typeface="Cambria" panose="02040503050406030204" pitchFamily="18" charset="0"/>
              </a:rPr>
              <a:t>customer-to-customer networks</a:t>
            </a:r>
            <a:r>
              <a:rPr lang="en-US"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705578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87</a:t>
            </a:fld>
            <a:endParaRPr lang="de-DE"/>
          </a:p>
        </p:txBody>
      </p:sp>
      <p:sp>
        <p:nvSpPr>
          <p:cNvPr id="4" name="Inhaltsplatzhalter 3"/>
          <p:cNvSpPr>
            <a:spLocks noGrp="1"/>
          </p:cNvSpPr>
          <p:nvPr>
            <p:ph sz="quarter" idx="13"/>
          </p:nvPr>
        </p:nvSpPr>
        <p:spPr/>
        <p:txBody>
          <a:bodyPr/>
          <a:lstStyle/>
          <a:p>
            <a:r>
              <a:rPr lang="en-US" dirty="0" smtClean="0"/>
              <a:t>The digital landscape broadens and further substantiates the scope of relationship marketing–relevant mechanisms</a:t>
            </a:r>
          </a:p>
          <a:p>
            <a:r>
              <a:rPr lang="en-US" dirty="0" smtClean="0"/>
              <a:t>Media richness </a:t>
            </a:r>
            <a:r>
              <a:rPr lang="en-US" sz="1200" dirty="0" smtClean="0"/>
              <a:t>(Daft and </a:t>
            </a:r>
            <a:r>
              <a:rPr lang="en-US" sz="1200" dirty="0" err="1" smtClean="0"/>
              <a:t>Lengel</a:t>
            </a:r>
            <a:r>
              <a:rPr lang="en-US" sz="1200" dirty="0" smtClean="0"/>
              <a:t> 1986)</a:t>
            </a:r>
            <a:r>
              <a:rPr lang="en-US" dirty="0" smtClean="0"/>
              <a:t> and </a:t>
            </a:r>
            <a:r>
              <a:rPr lang="en-US" dirty="0" err="1" smtClean="0"/>
              <a:t>parasocial</a:t>
            </a:r>
            <a:r>
              <a:rPr lang="en-US" dirty="0" smtClean="0"/>
              <a:t> interactions </a:t>
            </a:r>
            <a:r>
              <a:rPr lang="en-US" sz="1200" dirty="0" smtClean="0"/>
              <a:t>(Giles 2002; Horton and </a:t>
            </a:r>
            <a:r>
              <a:rPr lang="en-US" sz="1200" dirty="0" err="1" smtClean="0"/>
              <a:t>Wohl</a:t>
            </a:r>
            <a:r>
              <a:rPr lang="en-US" sz="1200" dirty="0" smtClean="0"/>
              <a:t> 1956)</a:t>
            </a:r>
            <a:r>
              <a:rPr lang="en-US" dirty="0" smtClean="0"/>
              <a:t> may contribute insights to existing cognitive relational mechanisms</a:t>
            </a:r>
          </a:p>
          <a:p>
            <a:r>
              <a:rPr lang="en-US" dirty="0" smtClean="0"/>
              <a:t>Media richness is particularly well suited to assess customers’ evaluation of sellers’ uses of </a:t>
            </a:r>
            <a:r>
              <a:rPr lang="en-US" dirty="0" err="1" smtClean="0"/>
              <a:t>omnichannel</a:t>
            </a:r>
            <a:r>
              <a:rPr lang="en-US" dirty="0" smtClean="0"/>
              <a:t> communication</a:t>
            </a:r>
          </a:p>
          <a:p>
            <a:r>
              <a:rPr lang="en-US" dirty="0" err="1" smtClean="0"/>
              <a:t>Parasocial</a:t>
            </a:r>
            <a:r>
              <a:rPr lang="en-US" dirty="0" smtClean="0"/>
              <a:t> interaction is increasingly relevant for customers who interact with nonhuman salespeople or service providers, such as anthropomorphic, embodied virtual agents, </a:t>
            </a:r>
            <a:r>
              <a:rPr lang="en-US" dirty="0" err="1" smtClean="0"/>
              <a:t>chatbots</a:t>
            </a:r>
            <a:r>
              <a:rPr lang="en-US" dirty="0" smtClean="0"/>
              <a:t>, or robots</a:t>
            </a:r>
          </a:p>
        </p:txBody>
      </p:sp>
      <p:sp>
        <p:nvSpPr>
          <p:cNvPr id="5" name="Titel 4"/>
          <p:cNvSpPr>
            <a:spLocks noGrp="1"/>
          </p:cNvSpPr>
          <p:nvPr>
            <p:ph type="title"/>
          </p:nvPr>
        </p:nvSpPr>
        <p:spPr/>
        <p:txBody>
          <a:bodyPr/>
          <a:lstStyle/>
          <a:p>
            <a:r>
              <a:rPr lang="en-US" dirty="0" smtClean="0"/>
              <a:t>Enhancing Relationship Marketing Understanding:</a:t>
            </a:r>
            <a:br>
              <a:rPr lang="en-US" dirty="0" smtClean="0"/>
            </a:br>
            <a:r>
              <a:rPr lang="en-US" dirty="0" smtClean="0"/>
              <a:t>Relationship Marketing Framework</a:t>
            </a:r>
            <a:endParaRPr lang="en-US" dirty="0"/>
          </a:p>
        </p:txBody>
      </p:sp>
      <p:sp>
        <p:nvSpPr>
          <p:cNvPr id="6" name="Textfeld 5"/>
          <p:cNvSpPr txBox="1"/>
          <p:nvPr/>
        </p:nvSpPr>
        <p:spPr>
          <a:xfrm>
            <a:off x="360000" y="5040000"/>
            <a:ext cx="8424000" cy="1200329"/>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3:</a:t>
            </a:r>
            <a:r>
              <a:rPr lang="en-US" dirty="0">
                <a:solidFill>
                  <a:schemeClr val="bg1"/>
                </a:solidFill>
                <a:latin typeface="Cambria" panose="02040503050406030204" pitchFamily="18" charset="0"/>
                <a:ea typeface="Cambria" panose="02040503050406030204" pitchFamily="18" charset="0"/>
              </a:rPr>
              <a:t> The constructs of media richness and </a:t>
            </a:r>
            <a:r>
              <a:rPr lang="en-US" dirty="0" err="1">
                <a:solidFill>
                  <a:schemeClr val="bg1"/>
                </a:solidFill>
                <a:latin typeface="Cambria" panose="02040503050406030204" pitchFamily="18" charset="0"/>
                <a:ea typeface="Cambria" panose="02040503050406030204" pitchFamily="18" charset="0"/>
              </a:rPr>
              <a:t>parasocial</a:t>
            </a:r>
            <a:r>
              <a:rPr lang="en-US" dirty="0">
                <a:solidFill>
                  <a:schemeClr val="bg1"/>
                </a:solidFill>
                <a:latin typeface="Cambria" panose="02040503050406030204" pitchFamily="18" charset="0"/>
                <a:ea typeface="Cambria" panose="02040503050406030204" pitchFamily="18" charset="0"/>
              </a:rPr>
              <a:t> </a:t>
            </a:r>
            <a:r>
              <a:rPr lang="en-US" dirty="0" smtClean="0">
                <a:solidFill>
                  <a:schemeClr val="bg1"/>
                </a:solidFill>
                <a:latin typeface="Cambria" panose="02040503050406030204" pitchFamily="18" charset="0"/>
                <a:ea typeface="Cambria" panose="02040503050406030204" pitchFamily="18" charset="0"/>
              </a:rPr>
              <a:t>interaction capture customers’ cognitive </a:t>
            </a:r>
            <a:r>
              <a:rPr lang="en-US" dirty="0">
                <a:solidFill>
                  <a:schemeClr val="bg1"/>
                </a:solidFill>
                <a:latin typeface="Cambria" panose="02040503050406030204" pitchFamily="18" charset="0"/>
                <a:ea typeface="Cambria" panose="02040503050406030204" pitchFamily="18" charset="0"/>
              </a:rPr>
              <a:t>responses to sellers’ </a:t>
            </a:r>
            <a:r>
              <a:rPr lang="en-US" dirty="0" smtClean="0">
                <a:solidFill>
                  <a:schemeClr val="bg1"/>
                </a:solidFill>
                <a:latin typeface="Cambria" panose="02040503050406030204" pitchFamily="18" charset="0"/>
                <a:ea typeface="Cambria" panose="02040503050406030204" pitchFamily="18" charset="0"/>
              </a:rPr>
              <a:t>technology-delivered relationship </a:t>
            </a:r>
            <a:r>
              <a:rPr lang="en-US" dirty="0">
                <a:solidFill>
                  <a:schemeClr val="bg1"/>
                </a:solidFill>
                <a:latin typeface="Cambria" panose="02040503050406030204" pitchFamily="18" charset="0"/>
                <a:ea typeface="Cambria" panose="02040503050406030204" pitchFamily="18" charset="0"/>
              </a:rPr>
              <a:t>marketing activities and mediate the </a:t>
            </a:r>
            <a:r>
              <a:rPr lang="en-US" dirty="0" smtClean="0">
                <a:solidFill>
                  <a:schemeClr val="bg1"/>
                </a:solidFill>
                <a:latin typeface="Cambria" panose="02040503050406030204" pitchFamily="18" charset="0"/>
                <a:ea typeface="Cambria" panose="02040503050406030204" pitchFamily="18" charset="0"/>
              </a:rPr>
              <a:t>impact of </a:t>
            </a:r>
            <a:r>
              <a:rPr lang="en-US" dirty="0">
                <a:solidFill>
                  <a:schemeClr val="bg1"/>
                </a:solidFill>
                <a:latin typeface="Cambria" panose="02040503050406030204" pitchFamily="18" charset="0"/>
                <a:ea typeface="Cambria" panose="02040503050406030204" pitchFamily="18" charset="0"/>
              </a:rPr>
              <a:t>such activities on relationship marketing performance.</a:t>
            </a:r>
          </a:p>
        </p:txBody>
      </p:sp>
    </p:spTree>
    <p:extLst>
      <p:ext uri="{BB962C8B-B14F-4D97-AF65-F5344CB8AC3E}">
        <p14:creationId xmlns:p14="http://schemas.microsoft.com/office/powerpoint/2010/main" val="32778634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88</a:t>
            </a:fld>
            <a:endParaRPr lang="de-DE"/>
          </a:p>
        </p:txBody>
      </p:sp>
      <p:sp>
        <p:nvSpPr>
          <p:cNvPr id="4" name="Inhaltsplatzhalter 3"/>
          <p:cNvSpPr>
            <a:spLocks noGrp="1"/>
          </p:cNvSpPr>
          <p:nvPr>
            <p:ph sz="quarter" idx="13"/>
          </p:nvPr>
        </p:nvSpPr>
        <p:spPr/>
        <p:txBody>
          <a:bodyPr/>
          <a:lstStyle/>
          <a:p>
            <a:r>
              <a:rPr lang="en-US" dirty="0" smtClean="0"/>
              <a:t>Customer-perceived experiences </a:t>
            </a:r>
            <a:r>
              <a:rPr lang="en-US" sz="1200" dirty="0" smtClean="0"/>
              <a:t>(Lemon and </a:t>
            </a:r>
            <a:r>
              <a:rPr lang="en-US" sz="1200" dirty="0" err="1" smtClean="0"/>
              <a:t>Verhoef</a:t>
            </a:r>
            <a:r>
              <a:rPr lang="en-US" sz="1200" dirty="0" smtClean="0"/>
              <a:t> 2016)</a:t>
            </a:r>
            <a:r>
              <a:rPr lang="en-US" dirty="0" smtClean="0"/>
              <a:t> and flow states </a:t>
            </a:r>
            <a:r>
              <a:rPr lang="en-US" sz="1200" dirty="0" smtClean="0"/>
              <a:t>(</a:t>
            </a:r>
            <a:r>
              <a:rPr lang="en-US" sz="1200" dirty="0" err="1" smtClean="0"/>
              <a:t>Csikszentmihalyi</a:t>
            </a:r>
            <a:r>
              <a:rPr lang="en-US" sz="1200" dirty="0" smtClean="0"/>
              <a:t> 1975)</a:t>
            </a:r>
            <a:r>
              <a:rPr lang="en-US" dirty="0" smtClean="0"/>
              <a:t> may drive relationship marketing effectiveness in a conative sense</a:t>
            </a:r>
          </a:p>
          <a:p>
            <a:r>
              <a:rPr lang="en-US" dirty="0" smtClean="0"/>
              <a:t>Understanding the drivers that enhance the customer experience can help relationship marketers improve their customer journey and touchpoint design </a:t>
            </a:r>
            <a:r>
              <a:rPr lang="en-US" sz="1200" dirty="0" smtClean="0"/>
              <a:t>(Lemon and </a:t>
            </a:r>
            <a:r>
              <a:rPr lang="en-US" sz="1200" dirty="0" err="1" smtClean="0"/>
              <a:t>Verhoef</a:t>
            </a:r>
            <a:r>
              <a:rPr lang="en-US" sz="1200" dirty="0" smtClean="0"/>
              <a:t> 2016)</a:t>
            </a:r>
          </a:p>
          <a:p>
            <a:r>
              <a:rPr lang="en-US" dirty="0" smtClean="0"/>
              <a:t>Researchers should seek to identify which online relationship marketing activities (e.g., gamification) are most effective for putting customers into a temporary flow state</a:t>
            </a:r>
          </a:p>
        </p:txBody>
      </p:sp>
      <p:sp>
        <p:nvSpPr>
          <p:cNvPr id="5" name="Titel 4"/>
          <p:cNvSpPr>
            <a:spLocks noGrp="1"/>
          </p:cNvSpPr>
          <p:nvPr>
            <p:ph type="title"/>
          </p:nvPr>
        </p:nvSpPr>
        <p:spPr/>
        <p:txBody>
          <a:bodyPr/>
          <a:lstStyle/>
          <a:p>
            <a:r>
              <a:rPr lang="en-US" dirty="0" smtClean="0"/>
              <a:t>Enhancing Relationship Marketing Understanding:</a:t>
            </a:r>
            <a:br>
              <a:rPr lang="en-US" dirty="0" smtClean="0"/>
            </a:br>
            <a:r>
              <a:rPr lang="en-US" dirty="0" smtClean="0"/>
              <a:t>Relationship Marketing Framework</a:t>
            </a:r>
            <a:endParaRPr lang="en-US" dirty="0"/>
          </a:p>
        </p:txBody>
      </p:sp>
      <p:sp>
        <p:nvSpPr>
          <p:cNvPr id="8" name="Textfeld 7"/>
          <p:cNvSpPr txBox="1"/>
          <p:nvPr/>
        </p:nvSpPr>
        <p:spPr>
          <a:xfrm>
            <a:off x="360000" y="5040000"/>
            <a:ext cx="8424000" cy="923330"/>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4:</a:t>
            </a:r>
            <a:r>
              <a:rPr lang="en-US" dirty="0">
                <a:solidFill>
                  <a:schemeClr val="bg1"/>
                </a:solidFill>
                <a:latin typeface="Cambria" panose="02040503050406030204" pitchFamily="18" charset="0"/>
                <a:ea typeface="Cambria" panose="02040503050406030204" pitchFamily="18" charset="0"/>
              </a:rPr>
              <a:t> Experience and flow constructs capture customers’ </a:t>
            </a:r>
            <a:r>
              <a:rPr lang="en-US" dirty="0" smtClean="0">
                <a:solidFill>
                  <a:schemeClr val="bg1"/>
                </a:solidFill>
                <a:latin typeface="Cambria" panose="02040503050406030204" pitchFamily="18" charset="0"/>
                <a:ea typeface="Cambria" panose="02040503050406030204" pitchFamily="18" charset="0"/>
              </a:rPr>
              <a:t>conative responses </a:t>
            </a:r>
            <a:r>
              <a:rPr lang="en-US" dirty="0">
                <a:solidFill>
                  <a:schemeClr val="bg1"/>
                </a:solidFill>
                <a:latin typeface="Cambria" panose="02040503050406030204" pitchFamily="18" charset="0"/>
                <a:ea typeface="Cambria" panose="02040503050406030204" pitchFamily="18" charset="0"/>
              </a:rPr>
              <a:t>to sellers’ </a:t>
            </a:r>
            <a:r>
              <a:rPr lang="en-US" dirty="0" smtClean="0">
                <a:solidFill>
                  <a:schemeClr val="bg1"/>
                </a:solidFill>
                <a:latin typeface="Cambria" panose="02040503050406030204" pitchFamily="18" charset="0"/>
                <a:ea typeface="Cambria" panose="02040503050406030204" pitchFamily="18" charset="0"/>
              </a:rPr>
              <a:t>technology-delivered relationship marketing activities </a:t>
            </a:r>
            <a:r>
              <a:rPr lang="en-US" dirty="0">
                <a:solidFill>
                  <a:schemeClr val="bg1"/>
                </a:solidFill>
                <a:latin typeface="Cambria" panose="02040503050406030204" pitchFamily="18" charset="0"/>
                <a:ea typeface="Cambria" panose="02040503050406030204" pitchFamily="18" charset="0"/>
              </a:rPr>
              <a:t>and mediate the impact of such activities on </a:t>
            </a:r>
            <a:r>
              <a:rPr lang="en-US" dirty="0" smtClean="0">
                <a:solidFill>
                  <a:schemeClr val="bg1"/>
                </a:solidFill>
                <a:latin typeface="Cambria" panose="02040503050406030204" pitchFamily="18" charset="0"/>
                <a:ea typeface="Cambria" panose="02040503050406030204" pitchFamily="18" charset="0"/>
              </a:rPr>
              <a:t>relationship marketing </a:t>
            </a:r>
            <a:r>
              <a:rPr lang="en-US" dirty="0">
                <a:solidFill>
                  <a:schemeClr val="bg1"/>
                </a:solidFill>
                <a:latin typeface="Cambria" panose="02040503050406030204" pitchFamily="18" charset="0"/>
                <a:ea typeface="Cambria" panose="02040503050406030204" pitchFamily="18" charset="0"/>
              </a:rPr>
              <a:t>performance.</a:t>
            </a:r>
          </a:p>
        </p:txBody>
      </p:sp>
    </p:spTree>
    <p:extLst>
      <p:ext uri="{BB962C8B-B14F-4D97-AF65-F5344CB8AC3E}">
        <p14:creationId xmlns:p14="http://schemas.microsoft.com/office/powerpoint/2010/main" val="14157643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89</a:t>
            </a:fld>
            <a:endParaRPr lang="de-DE"/>
          </a:p>
        </p:txBody>
      </p:sp>
      <p:sp>
        <p:nvSpPr>
          <p:cNvPr id="4" name="Inhaltsplatzhalter 3"/>
          <p:cNvSpPr>
            <a:spLocks noGrp="1"/>
          </p:cNvSpPr>
          <p:nvPr>
            <p:ph sz="quarter" idx="13"/>
          </p:nvPr>
        </p:nvSpPr>
        <p:spPr/>
        <p:txBody>
          <a:bodyPr/>
          <a:lstStyle/>
          <a:p>
            <a:r>
              <a:rPr lang="en-US" dirty="0" smtClean="0"/>
              <a:t>Customer engagement has broadened the range of relationship-relevant customer behaviors, above and beyond transaction-focused loyalty constructs</a:t>
            </a:r>
          </a:p>
          <a:p>
            <a:r>
              <a:rPr lang="en-US" dirty="0" smtClean="0"/>
              <a:t>The digital age facilitates and broadens the reach of non–purchase-related behaviors </a:t>
            </a:r>
            <a:r>
              <a:rPr lang="en-US" sz="1200" dirty="0" smtClean="0"/>
              <a:t>(Harmeling et al. 2017b; van </a:t>
            </a:r>
            <a:r>
              <a:rPr lang="en-US" sz="1200" dirty="0" err="1" smtClean="0"/>
              <a:t>Doorn</a:t>
            </a:r>
            <a:r>
              <a:rPr lang="en-US" sz="1200" dirty="0" smtClean="0"/>
              <a:t> et al. 2010)</a:t>
            </a:r>
          </a:p>
          <a:p>
            <a:r>
              <a:rPr lang="en-US" dirty="0" smtClean="0"/>
              <a:t>Customer engagement value (CEV) comprehensively measures the customer’s value to the firm pertaining to customer lifetime value (CLV), customer referral value (CRV), customer influencer value (CIV), and customer knowledge value (CKV) </a:t>
            </a:r>
            <a:r>
              <a:rPr lang="en-US" sz="1200" dirty="0" smtClean="0"/>
              <a:t>(Kumar 2017; Kumar et al. 2010)</a:t>
            </a:r>
            <a:endParaRPr lang="en-US" sz="1200" dirty="0"/>
          </a:p>
        </p:txBody>
      </p:sp>
      <p:sp>
        <p:nvSpPr>
          <p:cNvPr id="5" name="Titel 4"/>
          <p:cNvSpPr>
            <a:spLocks noGrp="1"/>
          </p:cNvSpPr>
          <p:nvPr>
            <p:ph type="title"/>
          </p:nvPr>
        </p:nvSpPr>
        <p:spPr/>
        <p:txBody>
          <a:bodyPr/>
          <a:lstStyle/>
          <a:p>
            <a:r>
              <a:rPr lang="en-US" dirty="0" smtClean="0"/>
              <a:t>Enhancing Relationship Marketing Understanding:</a:t>
            </a:r>
            <a:br>
              <a:rPr lang="en-US" dirty="0" smtClean="0"/>
            </a:br>
            <a:r>
              <a:rPr lang="en-US" dirty="0" smtClean="0"/>
              <a:t>Relationship Marketing Framework</a:t>
            </a:r>
            <a:endParaRPr lang="en-US" dirty="0"/>
          </a:p>
        </p:txBody>
      </p:sp>
      <p:sp>
        <p:nvSpPr>
          <p:cNvPr id="9" name="Textfeld 8"/>
          <p:cNvSpPr txBox="1"/>
          <p:nvPr/>
        </p:nvSpPr>
        <p:spPr>
          <a:xfrm>
            <a:off x="360000" y="5040000"/>
            <a:ext cx="8424000" cy="923330"/>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5:</a:t>
            </a:r>
            <a:r>
              <a:rPr lang="en-US" dirty="0">
                <a:solidFill>
                  <a:schemeClr val="bg1"/>
                </a:solidFill>
                <a:latin typeface="Cambria" panose="02040503050406030204" pitchFamily="18" charset="0"/>
                <a:ea typeface="Cambria" panose="02040503050406030204" pitchFamily="18" charset="0"/>
              </a:rPr>
              <a:t> The construct of customer engagement captures </a:t>
            </a:r>
            <a:r>
              <a:rPr lang="en-US" dirty="0" smtClean="0">
                <a:solidFill>
                  <a:schemeClr val="bg1"/>
                </a:solidFill>
                <a:latin typeface="Cambria" panose="02040503050406030204" pitchFamily="18" charset="0"/>
                <a:ea typeface="Cambria" panose="02040503050406030204" pitchFamily="18" charset="0"/>
              </a:rPr>
              <a:t>customers’ behavioral </a:t>
            </a:r>
            <a:r>
              <a:rPr lang="en-US" dirty="0">
                <a:solidFill>
                  <a:schemeClr val="bg1"/>
                </a:solidFill>
                <a:latin typeface="Cambria" panose="02040503050406030204" pitchFamily="18" charset="0"/>
                <a:ea typeface="Cambria" panose="02040503050406030204" pitchFamily="18" charset="0"/>
              </a:rPr>
              <a:t>responses to </a:t>
            </a:r>
            <a:r>
              <a:rPr lang="en-US" dirty="0" smtClean="0">
                <a:solidFill>
                  <a:schemeClr val="bg1"/>
                </a:solidFill>
                <a:latin typeface="Cambria" panose="02040503050406030204" pitchFamily="18" charset="0"/>
                <a:ea typeface="Cambria" panose="02040503050406030204" pitchFamily="18" charset="0"/>
              </a:rPr>
              <a:t>sellers’ </a:t>
            </a:r>
            <a:r>
              <a:rPr lang="en-US" dirty="0">
                <a:solidFill>
                  <a:schemeClr val="bg1"/>
                </a:solidFill>
                <a:latin typeface="Cambria" panose="02040503050406030204" pitchFamily="18" charset="0"/>
                <a:ea typeface="Cambria" panose="02040503050406030204" pitchFamily="18" charset="0"/>
              </a:rPr>
              <a:t>relationship marketing </a:t>
            </a:r>
            <a:r>
              <a:rPr lang="en-US" dirty="0" smtClean="0">
                <a:solidFill>
                  <a:schemeClr val="bg1"/>
                </a:solidFill>
                <a:latin typeface="Cambria" panose="02040503050406030204" pitchFamily="18" charset="0"/>
                <a:ea typeface="Cambria" panose="02040503050406030204" pitchFamily="18" charset="0"/>
              </a:rPr>
              <a:t>activities beyond </a:t>
            </a:r>
            <a:r>
              <a:rPr lang="en-US" dirty="0">
                <a:solidFill>
                  <a:schemeClr val="bg1"/>
                </a:solidFill>
                <a:latin typeface="Cambria" panose="02040503050406030204" pitchFamily="18" charset="0"/>
                <a:ea typeface="Cambria" panose="02040503050406030204" pitchFamily="18" charset="0"/>
              </a:rPr>
              <a:t>purchase behaviors. It makes a </a:t>
            </a:r>
            <a:r>
              <a:rPr lang="en-US" dirty="0" smtClean="0">
                <a:solidFill>
                  <a:schemeClr val="bg1"/>
                </a:solidFill>
                <a:latin typeface="Cambria" panose="02040503050406030204" pitchFamily="18" charset="0"/>
                <a:ea typeface="Cambria" panose="02040503050406030204" pitchFamily="18" charset="0"/>
              </a:rPr>
              <a:t>unique contribution </a:t>
            </a:r>
            <a:r>
              <a:rPr lang="en-US" dirty="0">
                <a:solidFill>
                  <a:schemeClr val="bg1"/>
                </a:solidFill>
                <a:latin typeface="Cambria" panose="02040503050406030204" pitchFamily="18" charset="0"/>
                <a:ea typeface="Cambria" panose="02040503050406030204" pitchFamily="18" charset="0"/>
              </a:rPr>
              <a:t>to </a:t>
            </a:r>
            <a:r>
              <a:rPr lang="en-US" dirty="0" smtClean="0">
                <a:solidFill>
                  <a:schemeClr val="bg1"/>
                </a:solidFill>
                <a:latin typeface="Cambria" panose="02040503050406030204" pitchFamily="18" charset="0"/>
                <a:ea typeface="Cambria" panose="02040503050406030204" pitchFamily="18" charset="0"/>
              </a:rPr>
              <a:t>the overall </a:t>
            </a:r>
            <a:r>
              <a:rPr lang="en-US" dirty="0">
                <a:solidFill>
                  <a:schemeClr val="bg1"/>
                </a:solidFill>
                <a:latin typeface="Cambria" panose="02040503050406030204" pitchFamily="18" charset="0"/>
                <a:ea typeface="Cambria" panose="02040503050406030204" pitchFamily="18" charset="0"/>
              </a:rPr>
              <a:t>value of a customer to the firm.</a:t>
            </a:r>
          </a:p>
        </p:txBody>
      </p:sp>
    </p:spTree>
    <p:extLst>
      <p:ext uri="{BB962C8B-B14F-4D97-AF65-F5344CB8AC3E}">
        <p14:creationId xmlns:p14="http://schemas.microsoft.com/office/powerpoint/2010/main" val="81603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a:t>
            </a:fld>
            <a:endParaRPr lang="de-DE" dirty="0"/>
          </a:p>
        </p:txBody>
      </p:sp>
      <p:sp>
        <p:nvSpPr>
          <p:cNvPr id="6" name="Inhaltsplatzhalter 5"/>
          <p:cNvSpPr>
            <a:spLocks noGrp="1"/>
          </p:cNvSpPr>
          <p:nvPr>
            <p:ph sz="quarter" idx="13"/>
          </p:nvPr>
        </p:nvSpPr>
        <p:spPr/>
        <p:txBody>
          <a:bodyPr>
            <a:normAutofit/>
          </a:bodyPr>
          <a:lstStyle/>
          <a:p>
            <a:r>
              <a:rPr lang="en-US" b="1" dirty="0" smtClean="0"/>
              <a:t>Relationship marketing </a:t>
            </a:r>
            <a:r>
              <a:rPr lang="en-US" dirty="0" smtClean="0"/>
              <a:t>is “the process of identifying, developing, maintaining, and terminating relational exchanges with the purpose of enhancing performance” </a:t>
            </a:r>
            <a:r>
              <a:rPr lang="en-US" sz="1200" dirty="0" smtClean="0"/>
              <a:t>(Palmatier 2008, p. 3)</a:t>
            </a:r>
          </a:p>
          <a:p>
            <a:r>
              <a:rPr lang="en-US" dirty="0" smtClean="0"/>
              <a:t>Three common features of relationship marketing </a:t>
            </a:r>
            <a:r>
              <a:rPr lang="en-US" sz="1200" dirty="0" smtClean="0"/>
              <a:t>(</a:t>
            </a:r>
            <a:r>
              <a:rPr lang="en-US" sz="1200" dirty="0" err="1" smtClean="0"/>
              <a:t>Gronroos</a:t>
            </a:r>
            <a:r>
              <a:rPr lang="en-US" sz="1200" dirty="0" smtClean="0"/>
              <a:t> 1997; </a:t>
            </a:r>
            <a:r>
              <a:rPr lang="en-US" sz="1200" dirty="0" err="1" smtClean="0"/>
              <a:t>Sheth</a:t>
            </a:r>
            <a:r>
              <a:rPr lang="en-US" sz="1200" dirty="0" smtClean="0"/>
              <a:t> and </a:t>
            </a:r>
            <a:r>
              <a:rPr lang="en-US" sz="1200" dirty="0" err="1" smtClean="0"/>
              <a:t>Parvatiyar</a:t>
            </a:r>
            <a:r>
              <a:rPr lang="en-US" sz="1200" dirty="0" smtClean="0"/>
              <a:t> 2000)</a:t>
            </a:r>
            <a:r>
              <a:rPr lang="en-US" dirty="0" smtClean="0"/>
              <a:t>:</a:t>
            </a:r>
          </a:p>
          <a:p>
            <a:pPr lvl="1"/>
            <a:r>
              <a:rPr lang="en-US" dirty="0" smtClean="0"/>
              <a:t>Relationships are dynamic, and therefore so must relationship marketing be</a:t>
            </a:r>
          </a:p>
          <a:p>
            <a:pPr lvl="1"/>
            <a:r>
              <a:rPr lang="en-US" dirty="0" smtClean="0"/>
              <a:t>The scope of relationships is broad, as is the scope of relationship marketing</a:t>
            </a:r>
          </a:p>
          <a:p>
            <a:pPr lvl="1"/>
            <a:r>
              <a:rPr lang="en-US" dirty="0" smtClean="0"/>
              <a:t>Relationship marketing must generate benefits for both parties to the relationship</a:t>
            </a:r>
          </a:p>
          <a:p>
            <a:r>
              <a:rPr lang="en-US" dirty="0" smtClean="0"/>
              <a:t>Relationship marketing overlaps, but is also distinct from other marketing domains:</a:t>
            </a:r>
          </a:p>
          <a:p>
            <a:pPr lvl="1"/>
            <a:r>
              <a:rPr lang="en-US" dirty="0" smtClean="0"/>
              <a:t>Branding: Products as focal unit of analysis</a:t>
            </a:r>
          </a:p>
          <a:p>
            <a:pPr lvl="1"/>
            <a:r>
              <a:rPr lang="en-US" dirty="0" smtClean="0"/>
              <a:t>Promotional marketing: Short-term, transactional orientation</a:t>
            </a:r>
          </a:p>
          <a:p>
            <a:pPr lvl="1"/>
            <a:r>
              <a:rPr lang="en-US" dirty="0" smtClean="0"/>
              <a:t>Services marketing, business-to-business marketing, and channel marketing: Specific focus on improving performance in unique contexts with distinct features (e.g., intangible services, exchanges between firms, channel members)</a:t>
            </a:r>
          </a:p>
        </p:txBody>
      </p:sp>
      <p:sp>
        <p:nvSpPr>
          <p:cNvPr id="5" name="Titel 4"/>
          <p:cNvSpPr>
            <a:spLocks noGrp="1"/>
          </p:cNvSpPr>
          <p:nvPr>
            <p:ph type="title"/>
          </p:nvPr>
        </p:nvSpPr>
        <p:spPr/>
        <p:txBody>
          <a:bodyPr/>
          <a:lstStyle/>
          <a:p>
            <a:r>
              <a:rPr lang="en-US" dirty="0" smtClean="0"/>
              <a:t>Definition of Relationship Marketing</a:t>
            </a:r>
            <a:endParaRPr lang="en-US" dirty="0"/>
          </a:p>
        </p:txBody>
      </p:sp>
      <p:pic>
        <p:nvPicPr>
          <p:cNvPr id="11" name="Grafik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27731" y="5327293"/>
            <a:ext cx="2160000" cy="905614"/>
          </a:xfrm>
          <a:prstGeom prst="rect">
            <a:avLst/>
          </a:prstGeom>
        </p:spPr>
      </p:pic>
    </p:spTree>
    <p:extLst>
      <p:ext uri="{BB962C8B-B14F-4D97-AF65-F5344CB8AC3E}">
        <p14:creationId xmlns:p14="http://schemas.microsoft.com/office/powerpoint/2010/main" val="22909074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90</a:t>
            </a:fld>
            <a:endParaRPr lang="de-DE"/>
          </a:p>
        </p:txBody>
      </p:sp>
      <p:sp>
        <p:nvSpPr>
          <p:cNvPr id="4" name="Inhaltsplatzhalter 3"/>
          <p:cNvSpPr>
            <a:spLocks noGrp="1"/>
          </p:cNvSpPr>
          <p:nvPr>
            <p:ph sz="quarter" idx="13"/>
          </p:nvPr>
        </p:nvSpPr>
        <p:spPr/>
        <p:txBody>
          <a:bodyPr/>
          <a:lstStyle/>
          <a:p>
            <a:r>
              <a:rPr lang="en-US" dirty="0" smtClean="0"/>
              <a:t>Both academics and practitioners call for better descriptions of and actionable guidelines for sellers’ systematic customer journey designs and management across various channels (Lemon and </a:t>
            </a:r>
            <a:r>
              <a:rPr lang="en-US" dirty="0" err="1" smtClean="0"/>
              <a:t>Verhoef</a:t>
            </a:r>
            <a:r>
              <a:rPr lang="en-US" dirty="0" smtClean="0"/>
              <a:t> 2016; Marketing Science Institute 2018)</a:t>
            </a:r>
          </a:p>
          <a:p>
            <a:r>
              <a:rPr lang="en-US" dirty="0" smtClean="0"/>
              <a:t>For example, research should investigate which communication tools (e.g., interpersonal communication, artificial intelligence–based communication) work best in which stage of the relationship or how and when different investments (e.g., rewards) should be deployed over the course of the relationship</a:t>
            </a:r>
            <a:endParaRPr lang="en-US" dirty="0"/>
          </a:p>
        </p:txBody>
      </p:sp>
      <p:sp>
        <p:nvSpPr>
          <p:cNvPr id="5" name="Titel 4"/>
          <p:cNvSpPr>
            <a:spLocks noGrp="1"/>
          </p:cNvSpPr>
          <p:nvPr>
            <p:ph type="title"/>
          </p:nvPr>
        </p:nvSpPr>
        <p:spPr/>
        <p:txBody>
          <a:bodyPr/>
          <a:lstStyle/>
          <a:p>
            <a:r>
              <a:rPr lang="en-US" dirty="0" smtClean="0"/>
              <a:t>Enhancing Relationship Marketing Applications:</a:t>
            </a:r>
            <a:br>
              <a:rPr lang="en-US" dirty="0" smtClean="0"/>
            </a:br>
            <a:r>
              <a:rPr lang="en-US" dirty="0" smtClean="0"/>
              <a:t>Relationship Marketing Dynamics</a:t>
            </a:r>
            <a:endParaRPr lang="en-US" dirty="0"/>
          </a:p>
        </p:txBody>
      </p:sp>
      <p:sp>
        <p:nvSpPr>
          <p:cNvPr id="6" name="Textfeld 5"/>
          <p:cNvSpPr txBox="1"/>
          <p:nvPr/>
        </p:nvSpPr>
        <p:spPr>
          <a:xfrm>
            <a:off x="360000" y="5040000"/>
            <a:ext cx="8424000" cy="1200329"/>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6:</a:t>
            </a:r>
            <a:r>
              <a:rPr lang="en-US" dirty="0">
                <a:solidFill>
                  <a:schemeClr val="bg1"/>
                </a:solidFill>
                <a:latin typeface="Cambria" panose="02040503050406030204" pitchFamily="18" charset="0"/>
                <a:ea typeface="Cambria" panose="02040503050406030204" pitchFamily="18" charset="0"/>
              </a:rPr>
              <a:t> Specific tools used by sellers, such as to communicate </a:t>
            </a:r>
            <a:r>
              <a:rPr lang="en-US" dirty="0" smtClean="0">
                <a:solidFill>
                  <a:schemeClr val="bg1"/>
                </a:solidFill>
                <a:latin typeface="Cambria" panose="02040503050406030204" pitchFamily="18" charset="0"/>
                <a:ea typeface="Cambria" panose="02040503050406030204" pitchFamily="18" charset="0"/>
              </a:rPr>
              <a:t>with customers </a:t>
            </a:r>
            <a:r>
              <a:rPr lang="en-US" dirty="0">
                <a:solidFill>
                  <a:schemeClr val="bg1"/>
                </a:solidFill>
                <a:latin typeface="Cambria" panose="02040503050406030204" pitchFamily="18" charset="0"/>
                <a:ea typeface="Cambria" panose="02040503050406030204" pitchFamily="18" charset="0"/>
              </a:rPr>
              <a:t>or invest in the relationship, feature differential effects </a:t>
            </a:r>
            <a:r>
              <a:rPr lang="en-US" dirty="0" smtClean="0">
                <a:solidFill>
                  <a:schemeClr val="bg1"/>
                </a:solidFill>
                <a:latin typeface="Cambria" panose="02040503050406030204" pitchFamily="18" charset="0"/>
                <a:ea typeface="Cambria" panose="02040503050406030204" pitchFamily="18" charset="0"/>
              </a:rPr>
              <a:t>over the </a:t>
            </a:r>
            <a:r>
              <a:rPr lang="en-US" dirty="0">
                <a:solidFill>
                  <a:schemeClr val="bg1"/>
                </a:solidFill>
                <a:latin typeface="Cambria" panose="02040503050406030204" pitchFamily="18" charset="0"/>
                <a:ea typeface="Cambria" panose="02040503050406030204" pitchFamily="18" charset="0"/>
              </a:rPr>
              <a:t>course of the customer relationship, such that customer </a:t>
            </a:r>
            <a:r>
              <a:rPr lang="en-US" dirty="0" smtClean="0">
                <a:solidFill>
                  <a:schemeClr val="bg1"/>
                </a:solidFill>
                <a:latin typeface="Cambria" panose="02040503050406030204" pitchFamily="18" charset="0"/>
                <a:ea typeface="Cambria" panose="02040503050406030204" pitchFamily="18" charset="0"/>
              </a:rPr>
              <a:t>journey designers </a:t>
            </a:r>
            <a:r>
              <a:rPr lang="en-US" dirty="0">
                <a:solidFill>
                  <a:schemeClr val="bg1"/>
                </a:solidFill>
                <a:latin typeface="Cambria" panose="02040503050406030204" pitchFamily="18" charset="0"/>
                <a:ea typeface="Cambria" panose="02040503050406030204" pitchFamily="18" charset="0"/>
              </a:rPr>
              <a:t>may systematically </a:t>
            </a:r>
            <a:r>
              <a:rPr lang="en-US" dirty="0" smtClean="0">
                <a:solidFill>
                  <a:schemeClr val="bg1"/>
                </a:solidFill>
                <a:latin typeface="Cambria" panose="02040503050406030204" pitchFamily="18" charset="0"/>
                <a:ea typeface="Cambria" panose="02040503050406030204" pitchFamily="18" charset="0"/>
              </a:rPr>
              <a:t>maximize their </a:t>
            </a:r>
            <a:r>
              <a:rPr lang="en-US" dirty="0">
                <a:solidFill>
                  <a:schemeClr val="bg1"/>
                </a:solidFill>
                <a:latin typeface="Cambria" panose="02040503050406030204" pitchFamily="18" charset="0"/>
                <a:ea typeface="Cambria" panose="02040503050406030204" pitchFamily="18" charset="0"/>
              </a:rPr>
              <a:t>performance impacts.</a:t>
            </a:r>
          </a:p>
        </p:txBody>
      </p:sp>
    </p:spTree>
    <p:extLst>
      <p:ext uri="{BB962C8B-B14F-4D97-AF65-F5344CB8AC3E}">
        <p14:creationId xmlns:p14="http://schemas.microsoft.com/office/powerpoint/2010/main" val="2718767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91</a:t>
            </a:fld>
            <a:endParaRPr lang="de-DE"/>
          </a:p>
        </p:txBody>
      </p:sp>
      <p:sp>
        <p:nvSpPr>
          <p:cNvPr id="4" name="Inhaltsplatzhalter 3"/>
          <p:cNvSpPr>
            <a:spLocks noGrp="1"/>
          </p:cNvSpPr>
          <p:nvPr>
            <p:ph sz="quarter" idx="13"/>
          </p:nvPr>
        </p:nvSpPr>
        <p:spPr/>
        <p:txBody>
          <a:bodyPr/>
          <a:lstStyle/>
          <a:p>
            <a:r>
              <a:rPr lang="en-US" dirty="0" smtClean="0"/>
              <a:t>Methodologically, sellers should seek to benefit from the data-rich environments in which customer–seller relationships take place and systematically collect and incorporate additional information sources into their models to estimate and predict relationship dynamics</a:t>
            </a:r>
          </a:p>
          <a:p>
            <a:r>
              <a:rPr lang="en-US" dirty="0" smtClean="0"/>
              <a:t>Big data (e.g., gathered from social media profiles, </a:t>
            </a:r>
            <a:r>
              <a:rPr lang="en-US" dirty="0" err="1" smtClean="0"/>
              <a:t>omnichannel</a:t>
            </a:r>
            <a:r>
              <a:rPr lang="en-US" dirty="0" smtClean="0"/>
              <a:t> usage behavior, or online conversations) can add to subjective customer survey data and objective customer relationship data to generate even deeper insights about customers and their relational dynamics</a:t>
            </a:r>
          </a:p>
          <a:p>
            <a:r>
              <a:rPr lang="en-US" dirty="0" smtClean="0"/>
              <a:t>Including big data in dynamic relationship marketing models should improve the predictive power of existing and emerging models</a:t>
            </a:r>
            <a:endParaRPr lang="en-US" dirty="0"/>
          </a:p>
        </p:txBody>
      </p:sp>
      <p:sp>
        <p:nvSpPr>
          <p:cNvPr id="5" name="Titel 4"/>
          <p:cNvSpPr>
            <a:spLocks noGrp="1"/>
          </p:cNvSpPr>
          <p:nvPr>
            <p:ph type="title"/>
          </p:nvPr>
        </p:nvSpPr>
        <p:spPr/>
        <p:txBody>
          <a:bodyPr/>
          <a:lstStyle/>
          <a:p>
            <a:r>
              <a:rPr lang="en-US" dirty="0" smtClean="0"/>
              <a:t>Enhancing Relationship Marketing Applications:</a:t>
            </a:r>
            <a:br>
              <a:rPr lang="en-US" dirty="0" smtClean="0"/>
            </a:br>
            <a:r>
              <a:rPr lang="en-US" dirty="0" smtClean="0"/>
              <a:t>Relationship Marketing Dynamics</a:t>
            </a:r>
            <a:endParaRPr lang="en-US" dirty="0"/>
          </a:p>
        </p:txBody>
      </p:sp>
      <p:sp>
        <p:nvSpPr>
          <p:cNvPr id="6" name="Textfeld 5"/>
          <p:cNvSpPr txBox="1"/>
          <p:nvPr/>
        </p:nvSpPr>
        <p:spPr>
          <a:xfrm>
            <a:off x="360000" y="5040000"/>
            <a:ext cx="8424000" cy="646331"/>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7:</a:t>
            </a:r>
            <a:r>
              <a:rPr lang="en-US" dirty="0">
                <a:solidFill>
                  <a:schemeClr val="bg1"/>
                </a:solidFill>
                <a:latin typeface="Cambria" panose="02040503050406030204" pitchFamily="18" charset="0"/>
                <a:ea typeface="Cambria" panose="02040503050406030204" pitchFamily="18" charset="0"/>
              </a:rPr>
              <a:t> Incorporating big data will increase the predictive </a:t>
            </a:r>
            <a:r>
              <a:rPr lang="en-US" dirty="0" smtClean="0">
                <a:solidFill>
                  <a:schemeClr val="bg1"/>
                </a:solidFill>
                <a:latin typeface="Cambria" panose="02040503050406030204" pitchFamily="18" charset="0"/>
                <a:ea typeface="Cambria" panose="02040503050406030204" pitchFamily="18" charset="0"/>
              </a:rPr>
              <a:t>power of </a:t>
            </a:r>
            <a:r>
              <a:rPr lang="en-US" dirty="0">
                <a:solidFill>
                  <a:schemeClr val="bg1"/>
                </a:solidFill>
                <a:latin typeface="Cambria" panose="02040503050406030204" pitchFamily="18" charset="0"/>
                <a:ea typeface="Cambria" panose="02040503050406030204" pitchFamily="18" charset="0"/>
              </a:rPr>
              <a:t>models for determining customer relationship states.</a:t>
            </a:r>
          </a:p>
        </p:txBody>
      </p:sp>
    </p:spTree>
    <p:extLst>
      <p:ext uri="{BB962C8B-B14F-4D97-AF65-F5344CB8AC3E}">
        <p14:creationId xmlns:p14="http://schemas.microsoft.com/office/powerpoint/2010/main" val="3972282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92</a:t>
            </a:fld>
            <a:endParaRPr lang="de-DE"/>
          </a:p>
        </p:txBody>
      </p:sp>
      <p:sp>
        <p:nvSpPr>
          <p:cNvPr id="4" name="Inhaltsplatzhalter 3"/>
          <p:cNvSpPr>
            <a:spLocks noGrp="1"/>
          </p:cNvSpPr>
          <p:nvPr>
            <p:ph sz="quarter" idx="13"/>
          </p:nvPr>
        </p:nvSpPr>
        <p:spPr/>
        <p:txBody>
          <a:bodyPr/>
          <a:lstStyle/>
          <a:p>
            <a:r>
              <a:rPr lang="en-US" dirty="0" smtClean="0"/>
              <a:t>Relationship marketers’ toolboxes for building relational mechanisms are growing ever more expansive</a:t>
            </a:r>
          </a:p>
          <a:p>
            <a:r>
              <a:rPr lang="en-US" dirty="0" smtClean="0"/>
              <a:t>Future relationship marketing research should go beyond the isolated designs and effectiveness of different tools to determine the relative efficacy of different instruments across relational constructs</a:t>
            </a:r>
            <a:endParaRPr lang="en-US" dirty="0"/>
          </a:p>
        </p:txBody>
      </p:sp>
      <p:sp>
        <p:nvSpPr>
          <p:cNvPr id="5" name="Titel 4"/>
          <p:cNvSpPr>
            <a:spLocks noGrp="1"/>
          </p:cNvSpPr>
          <p:nvPr>
            <p:ph type="title"/>
          </p:nvPr>
        </p:nvSpPr>
        <p:spPr/>
        <p:txBody>
          <a:bodyPr/>
          <a:lstStyle/>
          <a:p>
            <a:r>
              <a:rPr lang="en-US" dirty="0" smtClean="0"/>
              <a:t>Enhancing Relationship Marketing Applications:</a:t>
            </a:r>
            <a:br>
              <a:rPr lang="en-US" dirty="0" smtClean="0"/>
            </a:br>
            <a:r>
              <a:rPr lang="en-US" dirty="0" smtClean="0"/>
              <a:t>Relationship Marketing Strategies</a:t>
            </a:r>
            <a:endParaRPr lang="en-US" dirty="0"/>
          </a:p>
        </p:txBody>
      </p:sp>
      <p:sp>
        <p:nvSpPr>
          <p:cNvPr id="6" name="Textfeld 5"/>
          <p:cNvSpPr txBox="1"/>
          <p:nvPr/>
        </p:nvSpPr>
        <p:spPr>
          <a:xfrm>
            <a:off x="360000" y="3132000"/>
            <a:ext cx="8424000" cy="1200329"/>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8:</a:t>
            </a:r>
            <a:r>
              <a:rPr lang="en-US" dirty="0">
                <a:solidFill>
                  <a:schemeClr val="bg1"/>
                </a:solidFill>
                <a:latin typeface="Cambria" panose="02040503050406030204" pitchFamily="18" charset="0"/>
                <a:ea typeface="Cambria" panose="02040503050406030204" pitchFamily="18" charset="0"/>
              </a:rPr>
              <a:t> Social media company profiles, mobile apps, embodied </a:t>
            </a:r>
            <a:r>
              <a:rPr lang="en-US" dirty="0" smtClean="0">
                <a:solidFill>
                  <a:schemeClr val="bg1"/>
                </a:solidFill>
                <a:latin typeface="Cambria" panose="02040503050406030204" pitchFamily="18" charset="0"/>
                <a:ea typeface="Cambria" panose="02040503050406030204" pitchFamily="18" charset="0"/>
              </a:rPr>
              <a:t>virtual agents</a:t>
            </a:r>
            <a:r>
              <a:rPr lang="en-US" dirty="0">
                <a:solidFill>
                  <a:schemeClr val="bg1"/>
                </a:solidFill>
                <a:latin typeface="Cambria" panose="02040503050406030204" pitchFamily="18" charset="0"/>
                <a:ea typeface="Cambria" panose="02040503050406030204" pitchFamily="18" charset="0"/>
              </a:rPr>
              <a:t>, and augmented reality can enhance </a:t>
            </a:r>
            <a:r>
              <a:rPr lang="en-US" dirty="0" smtClean="0">
                <a:solidFill>
                  <a:schemeClr val="bg1"/>
                </a:solidFill>
                <a:latin typeface="Cambria" panose="02040503050406030204" pitchFamily="18" charset="0"/>
                <a:ea typeface="Cambria" panose="02040503050406030204" pitchFamily="18" charset="0"/>
              </a:rPr>
              <a:t>customer-perceived seller </a:t>
            </a:r>
            <a:r>
              <a:rPr lang="en-US" dirty="0">
                <a:solidFill>
                  <a:schemeClr val="bg1"/>
                </a:solidFill>
                <a:latin typeface="Cambria" panose="02040503050406030204" pitchFamily="18" charset="0"/>
                <a:ea typeface="Cambria" panose="02040503050406030204" pitchFamily="18" charset="0"/>
              </a:rPr>
              <a:t>expertise </a:t>
            </a:r>
            <a:r>
              <a:rPr lang="en-US" dirty="0" smtClean="0">
                <a:solidFill>
                  <a:schemeClr val="bg1"/>
                </a:solidFill>
                <a:latin typeface="Cambria" panose="02040503050406030204" pitchFamily="18" charset="0"/>
                <a:ea typeface="Cambria" panose="02040503050406030204" pitchFamily="18" charset="0"/>
              </a:rPr>
              <a:t>and communication </a:t>
            </a:r>
            <a:r>
              <a:rPr lang="en-US" dirty="0">
                <a:solidFill>
                  <a:schemeClr val="bg1"/>
                </a:solidFill>
                <a:latin typeface="Cambria" panose="02040503050406030204" pitchFamily="18" charset="0"/>
                <a:ea typeface="Cambria" panose="02040503050406030204" pitchFamily="18" charset="0"/>
              </a:rPr>
              <a:t>and drive relational </a:t>
            </a:r>
            <a:r>
              <a:rPr lang="en-US" dirty="0" smtClean="0">
                <a:solidFill>
                  <a:schemeClr val="bg1"/>
                </a:solidFill>
                <a:latin typeface="Cambria" panose="02040503050406030204" pitchFamily="18" charset="0"/>
                <a:ea typeface="Cambria" panose="02040503050406030204" pitchFamily="18" charset="0"/>
              </a:rPr>
              <a:t>mechanisms, such </a:t>
            </a:r>
            <a:r>
              <a:rPr lang="en-US" dirty="0">
                <a:solidFill>
                  <a:schemeClr val="bg1"/>
                </a:solidFill>
                <a:latin typeface="Cambria" panose="02040503050406030204" pitchFamily="18" charset="0"/>
                <a:ea typeface="Cambria" panose="02040503050406030204" pitchFamily="18" charset="0"/>
              </a:rPr>
              <a:t>as commitment, trust, </a:t>
            </a:r>
            <a:r>
              <a:rPr lang="en-US" dirty="0" smtClean="0">
                <a:solidFill>
                  <a:schemeClr val="bg1"/>
                </a:solidFill>
                <a:latin typeface="Cambria" panose="02040503050406030204" pitchFamily="18" charset="0"/>
                <a:ea typeface="Cambria" panose="02040503050406030204" pitchFamily="18" charset="0"/>
              </a:rPr>
              <a:t>and engagement</a:t>
            </a:r>
            <a:r>
              <a:rPr lang="en-US" dirty="0">
                <a:solidFill>
                  <a:schemeClr val="bg1"/>
                </a:solidFill>
                <a:latin typeface="Cambria" panose="02040503050406030204" pitchFamily="18" charset="0"/>
                <a:ea typeface="Cambria" panose="02040503050406030204" pitchFamily="18" charset="0"/>
              </a:rPr>
              <a:t>.</a:t>
            </a:r>
          </a:p>
        </p:txBody>
      </p:sp>
      <p:sp>
        <p:nvSpPr>
          <p:cNvPr id="7" name="Textfeld 6"/>
          <p:cNvSpPr txBox="1"/>
          <p:nvPr/>
        </p:nvSpPr>
        <p:spPr>
          <a:xfrm>
            <a:off x="360000" y="4402800"/>
            <a:ext cx="8424000" cy="923330"/>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9:</a:t>
            </a:r>
            <a:r>
              <a:rPr lang="en-US" dirty="0">
                <a:solidFill>
                  <a:schemeClr val="bg1"/>
                </a:solidFill>
                <a:latin typeface="Cambria" panose="02040503050406030204" pitchFamily="18" charset="0"/>
                <a:ea typeface="Cambria" panose="02040503050406030204" pitchFamily="18" charset="0"/>
              </a:rPr>
              <a:t> Data privacy policies and reputation signals can </a:t>
            </a:r>
            <a:r>
              <a:rPr lang="en-US" dirty="0" smtClean="0">
                <a:solidFill>
                  <a:schemeClr val="bg1"/>
                </a:solidFill>
                <a:latin typeface="Cambria" panose="02040503050406030204" pitchFamily="18" charset="0"/>
                <a:ea typeface="Cambria" panose="02040503050406030204" pitchFamily="18" charset="0"/>
              </a:rPr>
              <a:t>enhance customer-perceived seller </a:t>
            </a:r>
            <a:r>
              <a:rPr lang="en-US" dirty="0">
                <a:solidFill>
                  <a:schemeClr val="bg1"/>
                </a:solidFill>
                <a:latin typeface="Cambria" panose="02040503050406030204" pitchFamily="18" charset="0"/>
                <a:ea typeface="Cambria" panose="02040503050406030204" pitchFamily="18" charset="0"/>
              </a:rPr>
              <a:t>expertise and relationship </a:t>
            </a:r>
            <a:r>
              <a:rPr lang="en-US" dirty="0" smtClean="0">
                <a:solidFill>
                  <a:schemeClr val="bg1"/>
                </a:solidFill>
                <a:latin typeface="Cambria" panose="02040503050406030204" pitchFamily="18" charset="0"/>
                <a:ea typeface="Cambria" panose="02040503050406030204" pitchFamily="18" charset="0"/>
              </a:rPr>
              <a:t>investments and </a:t>
            </a:r>
            <a:r>
              <a:rPr lang="en-US" dirty="0">
                <a:solidFill>
                  <a:schemeClr val="bg1"/>
                </a:solidFill>
                <a:latin typeface="Cambria" panose="02040503050406030204" pitchFamily="18" charset="0"/>
                <a:ea typeface="Cambria" panose="02040503050406030204" pitchFamily="18" charset="0"/>
              </a:rPr>
              <a:t>drive relational mechanisms, such as trust.</a:t>
            </a:r>
          </a:p>
        </p:txBody>
      </p:sp>
      <p:sp>
        <p:nvSpPr>
          <p:cNvPr id="8" name="Textfeld 7"/>
          <p:cNvSpPr txBox="1"/>
          <p:nvPr/>
        </p:nvSpPr>
        <p:spPr>
          <a:xfrm>
            <a:off x="360000" y="5400000"/>
            <a:ext cx="8424000" cy="923330"/>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10:</a:t>
            </a:r>
            <a:r>
              <a:rPr lang="en-US" dirty="0">
                <a:solidFill>
                  <a:schemeClr val="bg1"/>
                </a:solidFill>
                <a:latin typeface="Cambria" panose="02040503050406030204" pitchFamily="18" charset="0"/>
                <a:ea typeface="Cambria" panose="02040503050406030204" pitchFamily="18" charset="0"/>
              </a:rPr>
              <a:t> Gamification and status bestowal can enhance </a:t>
            </a:r>
            <a:r>
              <a:rPr lang="en-US" dirty="0" smtClean="0">
                <a:solidFill>
                  <a:schemeClr val="bg1"/>
                </a:solidFill>
                <a:latin typeface="Cambria" panose="02040503050406030204" pitchFamily="18" charset="0"/>
                <a:ea typeface="Cambria" panose="02040503050406030204" pitchFamily="18" charset="0"/>
              </a:rPr>
              <a:t>customer-perceived relationship </a:t>
            </a:r>
            <a:r>
              <a:rPr lang="en-US" dirty="0">
                <a:solidFill>
                  <a:schemeClr val="bg1"/>
                </a:solidFill>
                <a:latin typeface="Cambria" panose="02040503050406030204" pitchFamily="18" charset="0"/>
                <a:ea typeface="Cambria" panose="02040503050406030204" pitchFamily="18" charset="0"/>
              </a:rPr>
              <a:t>investments and relationship benefits </a:t>
            </a:r>
            <a:r>
              <a:rPr lang="en-US" dirty="0" smtClean="0">
                <a:solidFill>
                  <a:schemeClr val="bg1"/>
                </a:solidFill>
                <a:latin typeface="Cambria" panose="02040503050406030204" pitchFamily="18" charset="0"/>
                <a:ea typeface="Cambria" panose="02040503050406030204" pitchFamily="18" charset="0"/>
              </a:rPr>
              <a:t>and drive </a:t>
            </a:r>
            <a:r>
              <a:rPr lang="en-US" dirty="0">
                <a:solidFill>
                  <a:schemeClr val="bg1"/>
                </a:solidFill>
                <a:latin typeface="Cambria" panose="02040503050406030204" pitchFamily="18" charset="0"/>
                <a:ea typeface="Cambria" panose="02040503050406030204" pitchFamily="18" charset="0"/>
              </a:rPr>
              <a:t>relational mechanisms, such as gratitude, reciprocity </a:t>
            </a:r>
            <a:r>
              <a:rPr lang="en-US" dirty="0" smtClean="0">
                <a:solidFill>
                  <a:schemeClr val="bg1"/>
                </a:solidFill>
                <a:latin typeface="Cambria" panose="02040503050406030204" pitchFamily="18" charset="0"/>
                <a:ea typeface="Cambria" panose="02040503050406030204" pitchFamily="18" charset="0"/>
              </a:rPr>
              <a:t>norms, and </a:t>
            </a:r>
            <a:r>
              <a:rPr lang="en-US" dirty="0">
                <a:solidFill>
                  <a:schemeClr val="bg1"/>
                </a:solidFill>
                <a:latin typeface="Cambria" panose="02040503050406030204" pitchFamily="18" charset="0"/>
                <a:ea typeface="Cambria" panose="02040503050406030204" pitchFamily="18" charset="0"/>
              </a:rPr>
              <a:t>experience.</a:t>
            </a:r>
          </a:p>
        </p:txBody>
      </p:sp>
    </p:spTree>
    <p:extLst>
      <p:ext uri="{BB962C8B-B14F-4D97-AF65-F5344CB8AC3E}">
        <p14:creationId xmlns:p14="http://schemas.microsoft.com/office/powerpoint/2010/main" val="38143468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93</a:t>
            </a:fld>
            <a:endParaRPr lang="de-DE"/>
          </a:p>
        </p:txBody>
      </p:sp>
      <p:sp>
        <p:nvSpPr>
          <p:cNvPr id="4" name="Inhaltsplatzhalter 3"/>
          <p:cNvSpPr>
            <a:spLocks noGrp="1"/>
          </p:cNvSpPr>
          <p:nvPr>
            <p:ph sz="quarter" idx="13"/>
          </p:nvPr>
        </p:nvSpPr>
        <p:spPr/>
        <p:txBody>
          <a:bodyPr>
            <a:normAutofit/>
          </a:bodyPr>
          <a:lstStyle/>
          <a:p>
            <a:r>
              <a:rPr lang="en-US" dirty="0" smtClean="0"/>
              <a:t>Acknowledging the unintended, negative effects of relationship marketing and learning how to circumvent them remains a priority for research</a:t>
            </a:r>
          </a:p>
          <a:p>
            <a:r>
              <a:rPr lang="en-US" dirty="0" smtClean="0"/>
              <a:t>The digital age has brought about substantial threats to customer–seller relationships in the form of privacy concerns</a:t>
            </a:r>
          </a:p>
          <a:p>
            <a:r>
              <a:rPr lang="en-US" dirty="0" smtClean="0"/>
              <a:t>Building on initial insights that underscore the roles of transparency and perceived control </a:t>
            </a:r>
            <a:r>
              <a:rPr lang="en-US" sz="1200" dirty="0" smtClean="0"/>
              <a:t>(Martin, Borah, and Palmatier 2017)</a:t>
            </a:r>
            <a:r>
              <a:rPr lang="en-US" dirty="0" smtClean="0"/>
              <a:t>, researchers might consider and investigate privacy policies as strategic relationship marketing tools rather than as a mere legal duty</a:t>
            </a:r>
          </a:p>
          <a:p>
            <a:r>
              <a:rPr lang="en-US" dirty="0" smtClean="0"/>
              <a:t>Ultimately, if sellers cannot overcome customers’ concerns and distrust when it comes to data privacy, even the best-intended relationship marketing efforts are doomed</a:t>
            </a:r>
            <a:endParaRPr lang="en-US" dirty="0"/>
          </a:p>
        </p:txBody>
      </p:sp>
      <p:sp>
        <p:nvSpPr>
          <p:cNvPr id="5" name="Titel 4"/>
          <p:cNvSpPr>
            <a:spLocks noGrp="1"/>
          </p:cNvSpPr>
          <p:nvPr>
            <p:ph type="title"/>
          </p:nvPr>
        </p:nvSpPr>
        <p:spPr/>
        <p:txBody>
          <a:bodyPr/>
          <a:lstStyle/>
          <a:p>
            <a:r>
              <a:rPr lang="en-US" dirty="0" smtClean="0"/>
              <a:t>Enhancing Relationship Marketing Applications:</a:t>
            </a:r>
            <a:br>
              <a:rPr lang="en-US" dirty="0" smtClean="0"/>
            </a:br>
            <a:r>
              <a:rPr lang="en-US" dirty="0" smtClean="0"/>
              <a:t>Relationship Marketing Strategies</a:t>
            </a:r>
            <a:endParaRPr lang="en-US" dirty="0"/>
          </a:p>
        </p:txBody>
      </p:sp>
      <p:sp>
        <p:nvSpPr>
          <p:cNvPr id="8" name="Textfeld 7"/>
          <p:cNvSpPr txBox="1"/>
          <p:nvPr/>
        </p:nvSpPr>
        <p:spPr>
          <a:xfrm>
            <a:off x="360000" y="5040000"/>
            <a:ext cx="8424000" cy="923330"/>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11:</a:t>
            </a:r>
            <a:r>
              <a:rPr lang="en-US" dirty="0">
                <a:solidFill>
                  <a:schemeClr val="bg1"/>
                </a:solidFill>
                <a:latin typeface="Cambria" panose="02040503050406030204" pitchFamily="18" charset="0"/>
                <a:ea typeface="Cambria" panose="02040503050406030204" pitchFamily="18" charset="0"/>
              </a:rPr>
              <a:t> Big data and concurrent privacy concerns represent a </a:t>
            </a:r>
            <a:r>
              <a:rPr lang="en-US" dirty="0" smtClean="0">
                <a:solidFill>
                  <a:schemeClr val="bg1"/>
                </a:solidFill>
                <a:latin typeface="Cambria" panose="02040503050406030204" pitchFamily="18" charset="0"/>
                <a:ea typeface="Cambria" panose="02040503050406030204" pitchFamily="18" charset="0"/>
              </a:rPr>
              <a:t>substantive dark </a:t>
            </a:r>
            <a:r>
              <a:rPr lang="en-US" dirty="0">
                <a:solidFill>
                  <a:schemeClr val="bg1"/>
                </a:solidFill>
                <a:latin typeface="Cambria" panose="02040503050406030204" pitchFamily="18" charset="0"/>
                <a:ea typeface="Cambria" panose="02040503050406030204" pitchFamily="18" charset="0"/>
              </a:rPr>
              <a:t>side of relationship marketing in the digital age </a:t>
            </a:r>
            <a:r>
              <a:rPr lang="en-US" dirty="0" smtClean="0">
                <a:solidFill>
                  <a:schemeClr val="bg1"/>
                </a:solidFill>
                <a:latin typeface="Cambria" panose="02040503050406030204" pitchFamily="18" charset="0"/>
                <a:ea typeface="Cambria" panose="02040503050406030204" pitchFamily="18" charset="0"/>
              </a:rPr>
              <a:t>and may </a:t>
            </a:r>
            <a:r>
              <a:rPr lang="en-US" dirty="0">
                <a:solidFill>
                  <a:schemeClr val="bg1"/>
                </a:solidFill>
                <a:latin typeface="Cambria" panose="02040503050406030204" pitchFamily="18" charset="0"/>
                <a:ea typeface="Cambria" panose="02040503050406030204" pitchFamily="18" charset="0"/>
              </a:rPr>
              <a:t>act as existential threats to relationship marketing performance.</a:t>
            </a:r>
          </a:p>
        </p:txBody>
      </p:sp>
    </p:spTree>
    <p:extLst>
      <p:ext uri="{BB962C8B-B14F-4D97-AF65-F5344CB8AC3E}">
        <p14:creationId xmlns:p14="http://schemas.microsoft.com/office/powerpoint/2010/main" val="2447673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94</a:t>
            </a:fld>
            <a:endParaRPr lang="de-DE"/>
          </a:p>
        </p:txBody>
      </p:sp>
      <p:sp>
        <p:nvSpPr>
          <p:cNvPr id="4" name="Inhaltsplatzhalter 3"/>
          <p:cNvSpPr>
            <a:spLocks noGrp="1"/>
          </p:cNvSpPr>
          <p:nvPr>
            <p:ph sz="quarter" idx="13"/>
          </p:nvPr>
        </p:nvSpPr>
        <p:spPr/>
        <p:txBody>
          <a:bodyPr/>
          <a:lstStyle/>
          <a:p>
            <a:r>
              <a:rPr lang="en-US" dirty="0" smtClean="0"/>
              <a:t>Further research can specify when and for which customers relationship marketing works</a:t>
            </a:r>
          </a:p>
          <a:p>
            <a:r>
              <a:rPr lang="en-US" dirty="0" smtClean="0"/>
              <a:t>To date, research on online relationships in the digital age mostly has focused on the main effects of relationship marketing strategies</a:t>
            </a:r>
          </a:p>
          <a:p>
            <a:r>
              <a:rPr lang="en-US" dirty="0" smtClean="0"/>
              <a:t>Yet the specific characteristics of relationships in online settings (e.g., anonymity, more channels) suggest that different customers demand different digitally supported relational approaches</a:t>
            </a:r>
          </a:p>
        </p:txBody>
      </p:sp>
      <p:sp>
        <p:nvSpPr>
          <p:cNvPr id="5" name="Titel 4"/>
          <p:cNvSpPr>
            <a:spLocks noGrp="1"/>
          </p:cNvSpPr>
          <p:nvPr>
            <p:ph type="title"/>
          </p:nvPr>
        </p:nvSpPr>
        <p:spPr/>
        <p:txBody>
          <a:bodyPr/>
          <a:lstStyle/>
          <a:p>
            <a:r>
              <a:rPr lang="en-US" dirty="0" smtClean="0"/>
              <a:t>Enhancing Relationship Marketing Applications:</a:t>
            </a:r>
            <a:br>
              <a:rPr lang="en-US" dirty="0" smtClean="0"/>
            </a:br>
            <a:r>
              <a:rPr lang="en-US" dirty="0" smtClean="0"/>
              <a:t>Relationship Marketing Targeting</a:t>
            </a:r>
            <a:endParaRPr lang="en-US" dirty="0"/>
          </a:p>
        </p:txBody>
      </p:sp>
      <p:sp>
        <p:nvSpPr>
          <p:cNvPr id="6" name="Textfeld 5"/>
          <p:cNvSpPr txBox="1"/>
          <p:nvPr/>
        </p:nvSpPr>
        <p:spPr>
          <a:xfrm>
            <a:off x="360000" y="5040000"/>
            <a:ext cx="8424000" cy="646331"/>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12:</a:t>
            </a:r>
            <a:r>
              <a:rPr lang="en-US" dirty="0">
                <a:solidFill>
                  <a:schemeClr val="bg1"/>
                </a:solidFill>
                <a:latin typeface="Cambria" panose="02040503050406030204" pitchFamily="18" charset="0"/>
                <a:ea typeface="Cambria" panose="02040503050406030204" pitchFamily="18" charset="0"/>
              </a:rPr>
              <a:t> In online environments, relationship marketing </a:t>
            </a:r>
            <a:r>
              <a:rPr lang="en-US" dirty="0" smtClean="0">
                <a:solidFill>
                  <a:schemeClr val="bg1"/>
                </a:solidFill>
                <a:latin typeface="Cambria" panose="02040503050406030204" pitchFamily="18" charset="0"/>
                <a:ea typeface="Cambria" panose="02040503050406030204" pitchFamily="18" charset="0"/>
              </a:rPr>
              <a:t>effectiveness is </a:t>
            </a:r>
            <a:r>
              <a:rPr lang="en-US" dirty="0">
                <a:solidFill>
                  <a:schemeClr val="bg1"/>
                </a:solidFill>
                <a:latin typeface="Cambria" panose="02040503050406030204" pitchFamily="18" charset="0"/>
                <a:ea typeface="Cambria" panose="02040503050406030204" pitchFamily="18" charset="0"/>
              </a:rPr>
              <a:t>contingent on various customer factors, such as customer age.</a:t>
            </a:r>
          </a:p>
        </p:txBody>
      </p:sp>
    </p:spTree>
    <p:extLst>
      <p:ext uri="{BB962C8B-B14F-4D97-AF65-F5344CB8AC3E}">
        <p14:creationId xmlns:p14="http://schemas.microsoft.com/office/powerpoint/2010/main" val="2247526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95</a:t>
            </a:fld>
            <a:endParaRPr lang="de-DE"/>
          </a:p>
        </p:txBody>
      </p:sp>
      <p:sp>
        <p:nvSpPr>
          <p:cNvPr id="4" name="Inhaltsplatzhalter 3"/>
          <p:cNvSpPr>
            <a:spLocks noGrp="1"/>
          </p:cNvSpPr>
          <p:nvPr>
            <p:ph sz="quarter" idx="13"/>
          </p:nvPr>
        </p:nvSpPr>
        <p:spPr/>
        <p:txBody>
          <a:bodyPr>
            <a:normAutofit/>
          </a:bodyPr>
          <a:lstStyle/>
          <a:p>
            <a:r>
              <a:rPr lang="en-US" dirty="0" smtClean="0"/>
              <a:t>Field experiments offer an effective method to test the overall impact of relationship marketing efforts empirically and to identify optimal target customers</a:t>
            </a:r>
          </a:p>
          <a:p>
            <a:r>
              <a:rPr lang="en-US" dirty="0" smtClean="0"/>
              <a:t>Random customer assignments powerfully circumvent the </a:t>
            </a:r>
            <a:r>
              <a:rPr lang="en-US" dirty="0" err="1" smtClean="0"/>
              <a:t>endogeneity</a:t>
            </a:r>
            <a:r>
              <a:rPr lang="en-US" dirty="0" smtClean="0"/>
              <a:t> issues that hinder studies that rely on </a:t>
            </a:r>
            <a:r>
              <a:rPr lang="en-US" dirty="0" err="1" smtClean="0"/>
              <a:t>nonexperimental</a:t>
            </a:r>
            <a:r>
              <a:rPr lang="en-US" dirty="0" smtClean="0"/>
              <a:t> data</a:t>
            </a:r>
          </a:p>
          <a:p>
            <a:r>
              <a:rPr lang="en-US" dirty="0" smtClean="0"/>
              <a:t>Researchers also should seek to substantiate and quantify the effectiveness of field experiments for enhancing relationship marketing performance</a:t>
            </a:r>
          </a:p>
          <a:p>
            <a:r>
              <a:rPr lang="en-US" dirty="0" smtClean="0"/>
              <a:t>Research should develop field experimental blueprints that both academics and managers can use, distilling the “dos and don’ts”</a:t>
            </a:r>
            <a:endParaRPr lang="en-US" dirty="0"/>
          </a:p>
        </p:txBody>
      </p:sp>
      <p:sp>
        <p:nvSpPr>
          <p:cNvPr id="5" name="Titel 4"/>
          <p:cNvSpPr>
            <a:spLocks noGrp="1"/>
          </p:cNvSpPr>
          <p:nvPr>
            <p:ph type="title"/>
          </p:nvPr>
        </p:nvSpPr>
        <p:spPr/>
        <p:txBody>
          <a:bodyPr/>
          <a:lstStyle/>
          <a:p>
            <a:r>
              <a:rPr lang="en-US" dirty="0" smtClean="0"/>
              <a:t>Enhancing Relationship Marketing Applications:</a:t>
            </a:r>
            <a:br>
              <a:rPr lang="en-US" dirty="0" smtClean="0"/>
            </a:br>
            <a:r>
              <a:rPr lang="en-US" dirty="0" smtClean="0"/>
              <a:t>Relationship Marketing Targeting</a:t>
            </a:r>
            <a:endParaRPr lang="en-US" dirty="0"/>
          </a:p>
        </p:txBody>
      </p:sp>
      <p:sp>
        <p:nvSpPr>
          <p:cNvPr id="6" name="Textfeld 5"/>
          <p:cNvSpPr txBox="1"/>
          <p:nvPr/>
        </p:nvSpPr>
        <p:spPr>
          <a:xfrm>
            <a:off x="360000" y="5040000"/>
            <a:ext cx="8424000" cy="923330"/>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13:</a:t>
            </a:r>
            <a:r>
              <a:rPr lang="en-US" dirty="0">
                <a:solidFill>
                  <a:schemeClr val="bg1"/>
                </a:solidFill>
                <a:latin typeface="Cambria" panose="02040503050406030204" pitchFamily="18" charset="0"/>
                <a:ea typeface="Cambria" panose="02040503050406030204" pitchFamily="18" charset="0"/>
              </a:rPr>
              <a:t> Testing the effects of relationship marketing programs </a:t>
            </a:r>
            <a:r>
              <a:rPr lang="en-US" dirty="0" smtClean="0">
                <a:solidFill>
                  <a:schemeClr val="bg1"/>
                </a:solidFill>
                <a:latin typeface="Cambria" panose="02040503050406030204" pitchFamily="18" charset="0"/>
                <a:ea typeface="Cambria" panose="02040503050406030204" pitchFamily="18" charset="0"/>
              </a:rPr>
              <a:t>on different </a:t>
            </a:r>
            <a:r>
              <a:rPr lang="en-US" dirty="0">
                <a:solidFill>
                  <a:schemeClr val="bg1"/>
                </a:solidFill>
                <a:latin typeface="Cambria" panose="02040503050406030204" pitchFamily="18" charset="0"/>
                <a:ea typeface="Cambria" panose="02040503050406030204" pitchFamily="18" charset="0"/>
              </a:rPr>
              <a:t>groups of customers with field experiments, prior to </a:t>
            </a:r>
            <a:r>
              <a:rPr lang="en-US" dirty="0" smtClean="0">
                <a:solidFill>
                  <a:schemeClr val="bg1"/>
                </a:solidFill>
                <a:latin typeface="Cambria" panose="02040503050406030204" pitchFamily="18" charset="0"/>
                <a:ea typeface="Cambria" panose="02040503050406030204" pitchFamily="18" charset="0"/>
              </a:rPr>
              <a:t>full roll-outs, increases </a:t>
            </a:r>
            <a:r>
              <a:rPr lang="en-US" dirty="0">
                <a:solidFill>
                  <a:schemeClr val="bg1"/>
                </a:solidFill>
                <a:latin typeface="Cambria" panose="02040503050406030204" pitchFamily="18" charset="0"/>
                <a:ea typeface="Cambria" panose="02040503050406030204" pitchFamily="18" charset="0"/>
              </a:rPr>
              <a:t>programs’ returns on investments.</a:t>
            </a:r>
          </a:p>
        </p:txBody>
      </p:sp>
    </p:spTree>
    <p:extLst>
      <p:ext uri="{BB962C8B-B14F-4D97-AF65-F5344CB8AC3E}">
        <p14:creationId xmlns:p14="http://schemas.microsoft.com/office/powerpoint/2010/main" val="33967564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96</a:t>
            </a:fld>
            <a:endParaRPr lang="de-DE"/>
          </a:p>
        </p:txBody>
      </p:sp>
      <p:sp>
        <p:nvSpPr>
          <p:cNvPr id="4" name="Inhaltsplatzhalter 3"/>
          <p:cNvSpPr>
            <a:spLocks noGrp="1"/>
          </p:cNvSpPr>
          <p:nvPr>
            <p:ph sz="quarter" idx="13"/>
          </p:nvPr>
        </p:nvSpPr>
        <p:spPr/>
        <p:txBody>
          <a:bodyPr>
            <a:normAutofit/>
          </a:bodyPr>
          <a:lstStyle/>
          <a:p>
            <a:r>
              <a:rPr lang="en-US" dirty="0" smtClean="0"/>
              <a:t>The digital age vastly facilitates customer-to-customer interactions and connections, so social relationship marketing is gaining in relevance and sellers must be aware of and ready to manage social effects to their advantage</a:t>
            </a:r>
          </a:p>
          <a:p>
            <a:r>
              <a:rPr lang="en-US" dirty="0" smtClean="0"/>
              <a:t>Relationship marketing research should broaden traditional one-to-one approaches to acknowledge that individual customers always are embedded in larger networks of close and distant ties and connections with fellow customers</a:t>
            </a:r>
          </a:p>
          <a:p>
            <a:r>
              <a:rPr lang="en-US" dirty="0" smtClean="0"/>
              <a:t>Revealing a battery of bright- and dark-side group-related mechanisms (e.g., social comparison, status, envy, unfairness, conformity, differentiation, solidarity, identification) helps relationship marketers refine their strategies to mitigate detrimental and promote favorable social effects</a:t>
            </a:r>
            <a:endParaRPr lang="en-US" dirty="0"/>
          </a:p>
        </p:txBody>
      </p:sp>
      <p:sp>
        <p:nvSpPr>
          <p:cNvPr id="5" name="Titel 4"/>
          <p:cNvSpPr>
            <a:spLocks noGrp="1"/>
          </p:cNvSpPr>
          <p:nvPr>
            <p:ph type="title"/>
          </p:nvPr>
        </p:nvSpPr>
        <p:spPr/>
        <p:txBody>
          <a:bodyPr/>
          <a:lstStyle/>
          <a:p>
            <a:r>
              <a:rPr lang="en-US" dirty="0" smtClean="0"/>
              <a:t>Enhancing Relationship Marketing Applications:</a:t>
            </a:r>
            <a:br>
              <a:rPr lang="en-US" dirty="0" smtClean="0"/>
            </a:br>
            <a:r>
              <a:rPr lang="en-US" dirty="0" smtClean="0"/>
              <a:t>Relationship Marketing Targeting</a:t>
            </a:r>
            <a:endParaRPr lang="en-US" dirty="0"/>
          </a:p>
        </p:txBody>
      </p:sp>
      <p:sp>
        <p:nvSpPr>
          <p:cNvPr id="6" name="Textfeld 5"/>
          <p:cNvSpPr txBox="1"/>
          <p:nvPr/>
        </p:nvSpPr>
        <p:spPr>
          <a:xfrm>
            <a:off x="360000" y="5040000"/>
            <a:ext cx="8424000" cy="1200329"/>
          </a:xfrm>
          <a:prstGeom prst="rect">
            <a:avLst/>
          </a:prstGeom>
          <a:solidFill>
            <a:srgbClr val="0BC1E5"/>
          </a:solidFill>
          <a:ln>
            <a:noFill/>
          </a:ln>
        </p:spPr>
        <p:txBody>
          <a:bodyPr wrap="square" rtlCol="0" anchor="ctr">
            <a:spAutoFit/>
          </a:bodyPr>
          <a:lstStyle/>
          <a:p>
            <a:r>
              <a:rPr lang="en-US" b="1" dirty="0" smtClean="0">
                <a:solidFill>
                  <a:schemeClr val="bg1"/>
                </a:solidFill>
                <a:latin typeface="Cambria" panose="02040503050406030204" pitchFamily="18" charset="0"/>
                <a:ea typeface="Cambria" panose="02040503050406030204" pitchFamily="18" charset="0"/>
              </a:rPr>
              <a:t>Tenet 14:</a:t>
            </a:r>
            <a:r>
              <a:rPr lang="en-US" dirty="0">
                <a:solidFill>
                  <a:schemeClr val="bg1"/>
                </a:solidFill>
                <a:latin typeface="Cambria" panose="02040503050406030204" pitchFamily="18" charset="0"/>
                <a:ea typeface="Cambria" panose="02040503050406030204" pitchFamily="18" charset="0"/>
              </a:rPr>
              <a:t> Relationship marketing strategies that effectively </a:t>
            </a:r>
            <a:r>
              <a:rPr lang="en-US" dirty="0" smtClean="0">
                <a:solidFill>
                  <a:schemeClr val="bg1"/>
                </a:solidFill>
                <a:latin typeface="Cambria" panose="02040503050406030204" pitchFamily="18" charset="0"/>
                <a:ea typeface="Cambria" panose="02040503050406030204" pitchFamily="18" charset="0"/>
              </a:rPr>
              <a:t>factor in </a:t>
            </a:r>
            <a:r>
              <a:rPr lang="en-US" dirty="0">
                <a:solidFill>
                  <a:schemeClr val="bg1"/>
                </a:solidFill>
                <a:latin typeface="Cambria" panose="02040503050406030204" pitchFamily="18" charset="0"/>
                <a:ea typeface="Cambria" panose="02040503050406030204" pitchFamily="18" charset="0"/>
              </a:rPr>
              <a:t>and deliberately manage social effects (e.g., bystander </a:t>
            </a:r>
            <a:r>
              <a:rPr lang="en-US" dirty="0" smtClean="0">
                <a:solidFill>
                  <a:schemeClr val="bg1"/>
                </a:solidFill>
                <a:latin typeface="Cambria" panose="02040503050406030204" pitchFamily="18" charset="0"/>
                <a:ea typeface="Cambria" panose="02040503050406030204" pitchFamily="18" charset="0"/>
              </a:rPr>
              <a:t>effects, group </a:t>
            </a:r>
            <a:r>
              <a:rPr lang="en-US" dirty="0">
                <a:solidFill>
                  <a:schemeClr val="bg1"/>
                </a:solidFill>
                <a:latin typeface="Cambria" panose="02040503050406030204" pitchFamily="18" charset="0"/>
                <a:ea typeface="Cambria" panose="02040503050406030204" pitchFamily="18" charset="0"/>
              </a:rPr>
              <a:t>effects) rather than exclusively focusing on the target </a:t>
            </a:r>
            <a:r>
              <a:rPr lang="en-US" dirty="0" smtClean="0">
                <a:solidFill>
                  <a:schemeClr val="bg1"/>
                </a:solidFill>
                <a:latin typeface="Cambria" panose="02040503050406030204" pitchFamily="18" charset="0"/>
                <a:ea typeface="Cambria" panose="02040503050406030204" pitchFamily="18" charset="0"/>
              </a:rPr>
              <a:t>customer increase </a:t>
            </a:r>
            <a:r>
              <a:rPr lang="en-US" dirty="0">
                <a:solidFill>
                  <a:schemeClr val="bg1"/>
                </a:solidFill>
                <a:latin typeface="Cambria" panose="02040503050406030204" pitchFamily="18" charset="0"/>
                <a:ea typeface="Cambria" panose="02040503050406030204" pitchFamily="18" charset="0"/>
              </a:rPr>
              <a:t>relationship </a:t>
            </a:r>
            <a:r>
              <a:rPr lang="en-US" dirty="0" smtClean="0">
                <a:solidFill>
                  <a:schemeClr val="bg1"/>
                </a:solidFill>
                <a:latin typeface="Cambria" panose="02040503050406030204" pitchFamily="18" charset="0"/>
                <a:ea typeface="Cambria" panose="02040503050406030204" pitchFamily="18" charset="0"/>
              </a:rPr>
              <a:t>marketing performance</a:t>
            </a:r>
            <a:r>
              <a:rPr lang="en-US"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0570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97</a:t>
            </a:fld>
            <a:endParaRPr lang="de-DE"/>
          </a:p>
        </p:txBody>
      </p:sp>
      <p:sp>
        <p:nvSpPr>
          <p:cNvPr id="4" name="Inhaltsplatzhalter 3"/>
          <p:cNvSpPr>
            <a:spLocks noGrp="1"/>
          </p:cNvSpPr>
          <p:nvPr>
            <p:ph sz="quarter" idx="13"/>
          </p:nvPr>
        </p:nvSpPr>
        <p:spPr/>
        <p:txBody>
          <a:bodyPr>
            <a:normAutofit/>
          </a:bodyPr>
          <a:lstStyle/>
          <a:p>
            <a:r>
              <a:rPr lang="en-US" dirty="0" smtClean="0"/>
              <a:t>An abundance of research generates knowledge about how relationship marketing works, yet in the digital age, new substantial issues arise that need to be explained more profoundly by relationship marketing researchers</a:t>
            </a:r>
          </a:p>
          <a:p>
            <a:r>
              <a:rPr lang="en-US" dirty="0" smtClean="0"/>
              <a:t>Theories that deal with human–technology interactions can enrich relationship marketing; networked customer-to-customer relations in the digital age also extend the theoretical scope to business-to-consumer relationships</a:t>
            </a:r>
          </a:p>
          <a:p>
            <a:r>
              <a:rPr lang="en-US" dirty="0" smtClean="0"/>
              <a:t>Media richness, </a:t>
            </a:r>
            <a:r>
              <a:rPr lang="en-US" dirty="0" err="1" smtClean="0"/>
              <a:t>parasocial</a:t>
            </a:r>
            <a:r>
              <a:rPr lang="en-US" dirty="0" smtClean="0"/>
              <a:t> interaction, experience, flow, and engagement constitute an expanded battery of relevant relational mechanisms that might mediate the impact of relationship marketing investments on relationship marketing performance</a:t>
            </a:r>
          </a:p>
          <a:p>
            <a:r>
              <a:rPr lang="en-US" dirty="0" smtClean="0"/>
              <a:t>Insights on the differential effects of relationship marketing tools over the course of the customer relationship can help marketers design customer journeys with more positive performance impacts</a:t>
            </a:r>
          </a:p>
          <a:p>
            <a:r>
              <a:rPr lang="en-US" dirty="0" smtClean="0"/>
              <a:t>Incorporating big data should improve the predictive validity of relationship models</a:t>
            </a:r>
          </a:p>
        </p:txBody>
      </p:sp>
      <p:sp>
        <p:nvSpPr>
          <p:cNvPr id="5" name="Titel 4"/>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16652165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 Palmatier and Steinhoff 2019</a:t>
            </a:r>
            <a:endParaRPr lang="en-US" dirty="0" smtClean="0"/>
          </a:p>
        </p:txBody>
      </p:sp>
      <p:sp>
        <p:nvSpPr>
          <p:cNvPr id="3" name="Foliennummernplatzhalter 2"/>
          <p:cNvSpPr>
            <a:spLocks noGrp="1"/>
          </p:cNvSpPr>
          <p:nvPr>
            <p:ph type="sldNum" sz="quarter" idx="12"/>
          </p:nvPr>
        </p:nvSpPr>
        <p:spPr/>
        <p:txBody>
          <a:bodyPr/>
          <a:lstStyle/>
          <a:p>
            <a:fld id="{EB770FEB-3E7C-4700-90D1-B83F7D6A8D02}" type="slidenum">
              <a:rPr lang="de-DE" smtClean="0"/>
              <a:t>98</a:t>
            </a:fld>
            <a:endParaRPr lang="de-DE"/>
          </a:p>
        </p:txBody>
      </p:sp>
      <p:sp>
        <p:nvSpPr>
          <p:cNvPr id="4" name="Inhaltsplatzhalter 3"/>
          <p:cNvSpPr>
            <a:spLocks noGrp="1"/>
          </p:cNvSpPr>
          <p:nvPr>
            <p:ph sz="quarter" idx="13"/>
          </p:nvPr>
        </p:nvSpPr>
        <p:spPr/>
        <p:txBody>
          <a:bodyPr>
            <a:normAutofit/>
          </a:bodyPr>
          <a:lstStyle/>
          <a:p>
            <a:r>
              <a:rPr lang="en-US" dirty="0" smtClean="0"/>
              <a:t>Emerging relationship marketing tools can stimulate different relational mechanisms</a:t>
            </a:r>
          </a:p>
          <a:p>
            <a:r>
              <a:rPr lang="en-US" dirty="0" smtClean="0"/>
              <a:t>Privacy concerns represent a pressing dark side of relationship marketing in the digital age</a:t>
            </a:r>
          </a:p>
          <a:p>
            <a:r>
              <a:rPr lang="en-US" dirty="0" smtClean="0"/>
              <a:t>Customers differ in their affinity toward online relationships, so sellers should develop targeted online approaches for various segments</a:t>
            </a:r>
          </a:p>
          <a:p>
            <a:r>
              <a:rPr lang="en-US" dirty="0" smtClean="0"/>
              <a:t>Field experiments can increase the return on investments in relationship marketing programs</a:t>
            </a:r>
          </a:p>
          <a:p>
            <a:r>
              <a:rPr lang="en-US" dirty="0" smtClean="0"/>
              <a:t>Social effects, such as bystander effects in loyalty programs, social network effects of a one-time reward campaigns, and group conformity effects for product purchases, have greater relevance for relationship marketing in the digital age</a:t>
            </a:r>
            <a:endParaRPr lang="en-US" dirty="0"/>
          </a:p>
        </p:txBody>
      </p:sp>
      <p:sp>
        <p:nvSpPr>
          <p:cNvPr id="5" name="Titel 4"/>
          <p:cNvSpPr>
            <a:spLocks noGrp="1"/>
          </p:cNvSpPr>
          <p:nvPr>
            <p:ph type="title"/>
          </p:nvPr>
        </p:nvSpPr>
        <p:spPr/>
        <p:txBody>
          <a:bodyPr/>
          <a:lstStyle/>
          <a:p>
            <a:r>
              <a:rPr lang="en-US" dirty="0" smtClean="0"/>
              <a:t>Takeaways (contd.)</a:t>
            </a:r>
            <a:endParaRPr lang="en-US" dirty="0"/>
          </a:p>
        </p:txBody>
      </p:sp>
    </p:spTree>
    <p:extLst>
      <p:ext uri="{BB962C8B-B14F-4D97-AF65-F5344CB8AC3E}">
        <p14:creationId xmlns:p14="http://schemas.microsoft.com/office/powerpoint/2010/main" val="9213978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en-US" dirty="0" smtClean="0"/>
              <a:t>Thank You</a:t>
            </a:r>
            <a:endParaRPr lang="en-US" dirty="0"/>
          </a:p>
        </p:txBody>
      </p:sp>
      <p:sp>
        <p:nvSpPr>
          <p:cNvPr id="7" name="Untertitel 6"/>
          <p:cNvSpPr>
            <a:spLocks noGrp="1"/>
          </p:cNvSpPr>
          <p:nvPr>
            <p:ph type="subTitle" idx="1"/>
          </p:nvPr>
        </p:nvSpPr>
        <p:spPr/>
        <p:txBody>
          <a:bodyPr>
            <a:normAutofit/>
          </a:bodyPr>
          <a:lstStyle/>
          <a:p>
            <a:r>
              <a:rPr lang="en-US" dirty="0" smtClean="0"/>
              <a:t>Contact us:</a:t>
            </a:r>
          </a:p>
          <a:p>
            <a:r>
              <a:rPr lang="en-US" dirty="0" smtClean="0">
                <a:hlinkClick r:id="rId2"/>
              </a:rPr>
              <a:t>Robert </a:t>
            </a:r>
            <a:r>
              <a:rPr lang="en-US" dirty="0">
                <a:hlinkClick r:id="rId2"/>
              </a:rPr>
              <a:t>W. Palmatier</a:t>
            </a:r>
            <a:r>
              <a:rPr lang="en-US" dirty="0"/>
              <a:t> and </a:t>
            </a:r>
            <a:r>
              <a:rPr lang="en-US" dirty="0">
                <a:hlinkClick r:id="rId3"/>
              </a:rPr>
              <a:t>Lena </a:t>
            </a:r>
            <a:r>
              <a:rPr lang="en-US" dirty="0" smtClean="0">
                <a:hlinkClick r:id="rId3"/>
              </a:rPr>
              <a:t>Steinhoff</a:t>
            </a:r>
            <a:endParaRPr lang="en-US" dirty="0" smtClean="0"/>
          </a:p>
          <a:p>
            <a:endParaRPr lang="en-US" dirty="0"/>
          </a:p>
          <a:p>
            <a:r>
              <a:rPr lang="en-US" dirty="0" smtClean="0"/>
              <a:t>Find us </a:t>
            </a:r>
            <a:r>
              <a:rPr lang="en-US" smtClean="0"/>
              <a:t>on </a:t>
            </a:r>
            <a:r>
              <a:rPr lang="en-US" smtClean="0"/>
              <a:t>Amazon:</a:t>
            </a:r>
            <a:endParaRPr lang="en-US" dirty="0"/>
          </a:p>
          <a:p>
            <a:r>
              <a:rPr lang="en-US" dirty="0" smtClean="0">
                <a:hlinkClick r:id="rId4"/>
              </a:rPr>
              <a:t>Relationship Marketing in the Digital Age</a:t>
            </a:r>
            <a:endParaRPr lang="en-US" dirty="0" smtClean="0"/>
          </a:p>
        </p:txBody>
      </p:sp>
    </p:spTree>
    <p:extLst>
      <p:ext uri="{BB962C8B-B14F-4D97-AF65-F5344CB8AC3E}">
        <p14:creationId xmlns:p14="http://schemas.microsoft.com/office/powerpoint/2010/main" val="372359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lationship Marketing in the Digital 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11133</Words>
  <Application>Microsoft Office PowerPoint</Application>
  <PresentationFormat>Bildschirmpräsentation (4:3)</PresentationFormat>
  <Paragraphs>1388</Paragraphs>
  <Slides>99</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99</vt:i4>
      </vt:variant>
    </vt:vector>
  </HeadingPairs>
  <TitlesOfParts>
    <vt:vector size="109" baseType="lpstr">
      <vt:lpstr>Arial</vt:lpstr>
      <vt:lpstr>Arial Narrow</vt:lpstr>
      <vt:lpstr>Calibri</vt:lpstr>
      <vt:lpstr>Cambria</vt:lpstr>
      <vt:lpstr>DejaVu Sans</vt:lpstr>
      <vt:lpstr>Georgia</vt:lpstr>
      <vt:lpstr>Symbol</vt:lpstr>
      <vt:lpstr>Times New Roman</vt:lpstr>
      <vt:lpstr>Wingdings</vt:lpstr>
      <vt:lpstr>Relationship Marketing in the Digital Age</vt:lpstr>
      <vt:lpstr>Relationship Marketing in the Digital Age</vt:lpstr>
      <vt:lpstr>Agenda</vt:lpstr>
      <vt:lpstr>Agenda</vt:lpstr>
      <vt:lpstr>Learning Objectives</vt:lpstr>
      <vt:lpstr>Introduction</vt:lpstr>
      <vt:lpstr>The Value of Customer Relationships</vt:lpstr>
      <vt:lpstr>Relationship Marketing as a Source of Sustainable Competitive Advantage</vt:lpstr>
      <vt:lpstr>Evolution of Sustainable Competitive Advantages in Marketing</vt:lpstr>
      <vt:lpstr>Definition of Relationship Marketing</vt:lpstr>
      <vt:lpstr>Evolution of Relationship Marketing Terminology</vt:lpstr>
      <vt:lpstr>Key Trends Increasing the Importance of Relationship Marketing</vt:lpstr>
      <vt:lpstr>The Digital Age: The Mega-Trend Increasing the Importance of Relationship Marketing</vt:lpstr>
      <vt:lpstr>Characteristics of Customer–Seller Relationships in the Digital Age</vt:lpstr>
      <vt:lpstr>Using Relationship Marketing to Succeed in the Digital Age</vt:lpstr>
      <vt:lpstr>Takeaways</vt:lpstr>
      <vt:lpstr>Takeaways (contd.)</vt:lpstr>
      <vt:lpstr>Agenda</vt:lpstr>
      <vt:lpstr>Learning Objectives</vt:lpstr>
      <vt:lpstr>Introduction</vt:lpstr>
      <vt:lpstr>Overview of the Evolution of Relationship Marketing Theory</vt:lpstr>
      <vt:lpstr>Twin Pillars of Relationship Marketing Effectiveness: The Evolutionary Psychology of Gratitude and Unfairness</vt:lpstr>
      <vt:lpstr>Understanding Gratitude and Unfairness</vt:lpstr>
      <vt:lpstr>A Typology of Marketing Relationships: Interpersonal Relationships</vt:lpstr>
      <vt:lpstr>A Typology of Marketing Relationships: Interfirm Relationships</vt:lpstr>
      <vt:lpstr>A Typology of Marketing Relationships: Online Relationships</vt:lpstr>
      <vt:lpstr>An Integrative Theoretical Framework of Relationship Marketing Theory</vt:lpstr>
      <vt:lpstr>Takeaways</vt:lpstr>
      <vt:lpstr>Takeaways (contd.)</vt:lpstr>
      <vt:lpstr>Agenda</vt:lpstr>
      <vt:lpstr>Learning Objectives</vt:lpstr>
      <vt:lpstr>Introduction</vt:lpstr>
      <vt:lpstr>A Framework of Relationship Marketing’s Impact on Seller Performance Outcomes</vt:lpstr>
      <vt:lpstr>Seller Relationship Marketing Investments</vt:lpstr>
      <vt:lpstr>Customer Relational Mechanisms</vt:lpstr>
      <vt:lpstr>Seller Relationship Marketing Performance Outcomes</vt:lpstr>
      <vt:lpstr>Takeaways</vt:lpstr>
      <vt:lpstr>Takeaways (contd.)</vt:lpstr>
      <vt:lpstr>Agenda</vt:lpstr>
      <vt:lpstr>Learning Objectives</vt:lpstr>
      <vt:lpstr>Introduction</vt:lpstr>
      <vt:lpstr>Approaches to Managing Relationship Marketing Dynamics</vt:lpstr>
      <vt:lpstr>Incremental Relationship Change: Relationship Life Cycle Stages</vt:lpstr>
      <vt:lpstr>Incremental Relationship Change: Relationship Velocity</vt:lpstr>
      <vt:lpstr>Incremental Relationship Change: Relationship States and Migration Mechanisms</vt:lpstr>
      <vt:lpstr>Disruptive Relationship Change: Transformational Relationship Events</vt:lpstr>
      <vt:lpstr>Guidelines for Managing Relationship Marketing Dynamics</vt:lpstr>
      <vt:lpstr>Diagnosing Relationship Change Through Market Research Techniques</vt:lpstr>
      <vt:lpstr>Diagnosing Relationship Change Through CRM Database Analyses</vt:lpstr>
      <vt:lpstr>Diagnosing Relationship Change Through Big Data Analytics</vt:lpstr>
      <vt:lpstr>Takeaways</vt:lpstr>
      <vt:lpstr>Takeaways (contd.)</vt:lpstr>
      <vt:lpstr>Agenda</vt:lpstr>
      <vt:lpstr>Learning Objectives</vt:lpstr>
      <vt:lpstr>Introduction</vt:lpstr>
      <vt:lpstr>Approaches for Managing Relationship Marketing Strategies</vt:lpstr>
      <vt:lpstr>Relationship Marketing Strategies for Building Relationships: Understanding Relationship Drivers</vt:lpstr>
      <vt:lpstr>Relationship Marketing Strategies for Building Relationships: Stimulating Gratitude and Reciprocity Norms</vt:lpstr>
      <vt:lpstr>Relationship Marketing Strategies for Building Relationships: Forming Relationships Online</vt:lpstr>
      <vt:lpstr>Relationship Marketing Strategies for Maintaining Relationships: Avoiding Unfairness</vt:lpstr>
      <vt:lpstr>Effects of Airline Rewards on Target and Bystander Customers</vt:lpstr>
      <vt:lpstr>Relationship Marketing Strategies for Maintaining Relationships: Protecting Data Privacy</vt:lpstr>
      <vt:lpstr>Institutionalized Relationship Marketing Programs: Installing Customer-Centric Structures</vt:lpstr>
      <vt:lpstr>Institutionalized Relationship Marketing Programs: Implementing Loyalty Programs</vt:lpstr>
      <vt:lpstr>Loyalty Program Framework: Three Key Elements</vt:lpstr>
      <vt:lpstr>Guidelines for Managing Relationship Marketing Strategies</vt:lpstr>
      <vt:lpstr>Takeaways</vt:lpstr>
      <vt:lpstr>Takeaways (contd.)</vt:lpstr>
      <vt:lpstr>Agenda</vt:lpstr>
      <vt:lpstr>Learning Objectives</vt:lpstr>
      <vt:lpstr>Introduction</vt:lpstr>
      <vt:lpstr>Managing Relationship Marketing Targeting: The Concept of Customer Relationship Orientation</vt:lpstr>
      <vt:lpstr>Managing Relationship Marketing Targeting: Drivers of Customer Relationship Orientation</vt:lpstr>
      <vt:lpstr>Managing Relationship Marketing Targeting: Culture-Specific Drivers of Customer Relationship Orientation</vt:lpstr>
      <vt:lpstr>Guidelines for Managing Relationship Marketing Targeting</vt:lpstr>
      <vt:lpstr>Guidelines for Managing Relationship Marketing Targeting: Using Field Experiments to Improve Targeting</vt:lpstr>
      <vt:lpstr>Field Experiment: Targeting Effectiveness of a Relationship Marketing Initiative</vt:lpstr>
      <vt:lpstr>Segmenting and Targeting Customers According to Their Intrinsic Loyalty Profiles</vt:lpstr>
      <vt:lpstr>Guidelines for Managing Relationship Marketing Targeting: Targeting Groups of Customers</vt:lpstr>
      <vt:lpstr>Guidelines for Managing Relationship Marketing Targeting: Four Steps for Effective Group Marketing</vt:lpstr>
      <vt:lpstr>Takeaways</vt:lpstr>
      <vt:lpstr>Takeaways (contd.)</vt:lpstr>
      <vt:lpstr>Agenda</vt:lpstr>
      <vt:lpstr>Learning Objectives</vt:lpstr>
      <vt:lpstr>Introduction</vt:lpstr>
      <vt:lpstr>Enhancing Relationship Marketing Understanding: Relationship Marketing Theory</vt:lpstr>
      <vt:lpstr>Enhancing Relationship Marketing Understanding: Relationship Marketing Theory</vt:lpstr>
      <vt:lpstr>Enhancing Relationship Marketing Understanding: Relationship Marketing Framework</vt:lpstr>
      <vt:lpstr>Enhancing Relationship Marketing Understanding: Relationship Marketing Framework</vt:lpstr>
      <vt:lpstr>Enhancing Relationship Marketing Understanding: Relationship Marketing Framework</vt:lpstr>
      <vt:lpstr>Enhancing Relationship Marketing Applications: Relationship Marketing Dynamics</vt:lpstr>
      <vt:lpstr>Enhancing Relationship Marketing Applications: Relationship Marketing Dynamics</vt:lpstr>
      <vt:lpstr>Enhancing Relationship Marketing Applications: Relationship Marketing Strategies</vt:lpstr>
      <vt:lpstr>Enhancing Relationship Marketing Applications: Relationship Marketing Strategies</vt:lpstr>
      <vt:lpstr>Enhancing Relationship Marketing Applications: Relationship Marketing Targeting</vt:lpstr>
      <vt:lpstr>Enhancing Relationship Marketing Applications: Relationship Marketing Targeting</vt:lpstr>
      <vt:lpstr>Enhancing Relationship Marketing Applications: Relationship Marketing Targeting</vt:lpstr>
      <vt:lpstr>Takeaways</vt:lpstr>
      <vt:lpstr>Takeaways (contd.)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lena.steinhoff@uni-rostock.de</dc:creator>
  <cp:lastModifiedBy>lena.steinhoff@uni-rostock.de</cp:lastModifiedBy>
  <cp:revision>175</cp:revision>
  <dcterms:created xsi:type="dcterms:W3CDTF">2019-02-19T13:20:47Z</dcterms:created>
  <dcterms:modified xsi:type="dcterms:W3CDTF">2019-03-20T17:20:51Z</dcterms:modified>
</cp:coreProperties>
</file>