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7" r:id="rId4"/>
    <p:sldId id="259" r:id="rId5"/>
    <p:sldId id="260" r:id="rId6"/>
    <p:sldId id="261" r:id="rId7"/>
    <p:sldId id="270" r:id="rId8"/>
    <p:sldId id="262" r:id="rId9"/>
    <p:sldId id="279" r:id="rId10"/>
    <p:sldId id="263" r:id="rId11"/>
    <p:sldId id="278" r:id="rId12"/>
    <p:sldId id="264" r:id="rId13"/>
    <p:sldId id="265" r:id="rId14"/>
    <p:sldId id="280" r:id="rId15"/>
    <p:sldId id="266" r:id="rId16"/>
    <p:sldId id="267" r:id="rId17"/>
    <p:sldId id="268" r:id="rId18"/>
    <p:sldId id="282" r:id="rId19"/>
    <p:sldId id="269" r:id="rId20"/>
    <p:sldId id="281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16E6B-2EFC-4882-BECB-1D1368385DE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BD8FB-DDCA-4DF4-B65C-A373CEDEB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6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4661-7A1D-41B4-B6C9-0F25CB824B13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5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DAB8-F3D5-42F4-AA65-FB2C9231A87F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8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1AE8-7F33-409D-820A-BE22D573B045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9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8FA5-C495-41AE-BAC1-48C19B093466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6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907F-5555-499F-93AB-D650998B4C15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2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D238-3DCF-444A-B510-13C6E0CC663F}" type="datetime1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6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3CA2-0E50-4636-BAE3-F50DD4716E9F}" type="datetime1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8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FF69-CCE0-46AC-BF26-02E9E84B8BFB}" type="datetime1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4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F581-3061-4D42-8241-D08E2B964BA2}" type="datetime1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3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13E1-FA8F-457E-88B8-0A7972183268}" type="datetime1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7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11F3-D18F-4B95-BFC9-06A9DA7C6BA4}" type="datetime1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4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A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BC44B-88D5-4529-9E06-42E40CC506EB}" type="datetime1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70819-13F7-479C-BD21-0E23EEBC5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mazon.com/Intelligent-Marketers-Guide-Data-Privacy/dp/3030037231/ref=sr_1_1?s=books&amp;ie=UTF8&amp;qid=1539806536&amp;sr=1-1&amp;keywords=intelligent+marketers+guide+to+data+privacy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elly.martin@colostate.edu" TargetMode="External"/><Relationship Id="rId4" Type="http://schemas.openxmlformats.org/officeDocument/2006/relationships/hyperlink" Target="mailto:palmatrw@uw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Intelligent Marketer’s Guide to Data Privacy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Impact of Big Data on Customer Trust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3515" y="4572000"/>
            <a:ext cx="244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ROBERT W. PALMATIER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&amp; KELLY D. MARTIN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Hands PNG, hand image f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035" y="4137026"/>
            <a:ext cx="3627965" cy="272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Changing Privacy Legal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15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U.S. privacy laws relies on principles of notice and choice</a:t>
            </a:r>
          </a:p>
          <a:p>
            <a:pPr lvl="1"/>
            <a:r>
              <a:rPr lang="en-US" dirty="0" smtClean="0"/>
              <a:t>For example, on a website it is assumed the first thing a visitor does is read the company privacy policy (notice) and then choose whether it adequately protects personal data (choice).</a:t>
            </a:r>
          </a:p>
          <a:p>
            <a:r>
              <a:rPr lang="en-US" dirty="0" smtClean="0"/>
              <a:t>Formal U.S. privacy laws resemble a patchwork of regulations that apply in specific contexts (e.g., healthcare) or to specific populations (e.g., children)</a:t>
            </a:r>
          </a:p>
          <a:p>
            <a:r>
              <a:rPr lang="en-US" dirty="0" smtClean="0"/>
              <a:t>EU regulation in the form of GDPR (enacted May 2018) prevents companies from processing an EU resident’s information without a legal basis</a:t>
            </a:r>
          </a:p>
          <a:p>
            <a:pPr lvl="1"/>
            <a:r>
              <a:rPr lang="en-US" dirty="0" smtClean="0"/>
              <a:t>Has implications for ANY company doing business in the EU, and thus has affected the U.S. privacy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err="1" smtClean="0"/>
              <a:t>Whats</a:t>
            </a:r>
            <a:r>
              <a:rPr lang="en-US" dirty="0" smtClean="0"/>
              <a:t> App Regulatory Troubles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5710"/>
          </a:xfrm>
        </p:spPr>
        <p:txBody>
          <a:bodyPr>
            <a:normAutofit/>
          </a:bodyPr>
          <a:lstStyle/>
          <a:p>
            <a:r>
              <a:rPr lang="en-US" dirty="0" smtClean="0"/>
              <a:t>Acquired by Facebook in 2014 for $19 billion</a:t>
            </a:r>
          </a:p>
          <a:p>
            <a:r>
              <a:rPr lang="en-US" dirty="0" smtClean="0"/>
              <a:t>Facebook promises no automated machine matching between user accounts; </a:t>
            </a:r>
            <a:r>
              <a:rPr lang="en-US" dirty="0" err="1" smtClean="0"/>
              <a:t>Whats</a:t>
            </a:r>
            <a:r>
              <a:rPr lang="en-US" dirty="0" smtClean="0"/>
              <a:t> App personal data to remain private</a:t>
            </a:r>
          </a:p>
          <a:p>
            <a:r>
              <a:rPr lang="en-US" dirty="0" err="1" smtClean="0"/>
              <a:t>Whats</a:t>
            </a:r>
            <a:r>
              <a:rPr lang="en-US" dirty="0" smtClean="0"/>
              <a:t> App promises users nothing will change; “No ads! No games! No gimmicks!”</a:t>
            </a:r>
          </a:p>
          <a:p>
            <a:r>
              <a:rPr lang="en-US" dirty="0" smtClean="0"/>
              <a:t>In 2016, </a:t>
            </a:r>
            <a:r>
              <a:rPr lang="en-US" dirty="0" err="1" smtClean="0"/>
              <a:t>Whats</a:t>
            </a:r>
            <a:r>
              <a:rPr lang="en-US" dirty="0" smtClean="0"/>
              <a:t> App changed privacy policy and gave users a choice: Agree to share personal data with Facebook or stop using the app</a:t>
            </a:r>
          </a:p>
          <a:p>
            <a:r>
              <a:rPr lang="en-US" dirty="0" smtClean="0"/>
              <a:t>UK Information Commission halts data sharing agreement; Mandates Facebook wait until GDPR takes effect (May 2018) and fully comply before any sharing is allowed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Image result for whatsap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26" y="169596"/>
            <a:ext cx="2181130" cy="21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Big Data’s Benefits…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Seamless customer experience that enhances personalization and reduces effort</a:t>
            </a:r>
          </a:p>
          <a:p>
            <a:r>
              <a:rPr lang="en-US" dirty="0" smtClean="0"/>
              <a:t>Capacity for unprecedented value co-creation between companies and customers that can spur radical innovation</a:t>
            </a:r>
          </a:p>
          <a:p>
            <a:r>
              <a:rPr lang="en-US" dirty="0" smtClean="0"/>
              <a:t>Solving significant global challenges in new, interconnected ways</a:t>
            </a:r>
          </a:p>
          <a:p>
            <a:r>
              <a:rPr lang="en-US" dirty="0" smtClean="0"/>
              <a:t>Enhanced productivity and cost reduction to benefit companies and 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File:Approve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55" y="4796858"/>
            <a:ext cx="1924617" cy="192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…as Well as Big Data’s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6861"/>
            <a:ext cx="10515600" cy="4351338"/>
          </a:xfrm>
        </p:spPr>
        <p:txBody>
          <a:bodyPr/>
          <a:lstStyle/>
          <a:p>
            <a:r>
              <a:rPr lang="en-US" dirty="0" smtClean="0"/>
              <a:t>Drawbacks of customization that gets too personal; Micro-targeting can induce customer feelings of creepiness</a:t>
            </a:r>
          </a:p>
          <a:p>
            <a:r>
              <a:rPr lang="en-US" dirty="0" smtClean="0"/>
              <a:t>Self-reinforcing cycle from micro-targeting can prevent customers from being exposed to new products, services, and ideas</a:t>
            </a:r>
          </a:p>
          <a:p>
            <a:r>
              <a:rPr lang="en-US" dirty="0" smtClean="0"/>
              <a:t>Customer alienation risks (e.g., poor performing customers excluded from options or funneled to less-desirable services)</a:t>
            </a:r>
          </a:p>
          <a:p>
            <a:r>
              <a:rPr lang="en-US" dirty="0" smtClean="0"/>
              <a:t>Growing backlash against data monetization puts companies that are dependent on it as revenue stream at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File:UK traffic sign 562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50" y="5160475"/>
            <a:ext cx="1766796" cy="1561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7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40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Privacy Scorecard: Who is Best Protected?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496" y="1350766"/>
            <a:ext cx="7011008" cy="518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2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Inoculating Against Customer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breaches have become commonplace among U.S. business—no company is safe</a:t>
            </a:r>
          </a:p>
          <a:p>
            <a:r>
              <a:rPr lang="en-US" dirty="0" smtClean="0"/>
              <a:t>Companies can experience significant harm when a close competitor is breached…even if the focal firm is not</a:t>
            </a:r>
          </a:p>
          <a:p>
            <a:r>
              <a:rPr lang="en-US" dirty="0" smtClean="0"/>
              <a:t>For these reasons, companies should: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Practice data minimization, using only customer data absolutely necessary to deliver superior products, services, and experience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Embrace a </a:t>
            </a:r>
            <a:r>
              <a:rPr lang="en-US" dirty="0"/>
              <a:t>customer-learning culture </a:t>
            </a:r>
            <a:r>
              <a:rPr lang="en-US" dirty="0" smtClean="0"/>
              <a:t>in favor of a data-driven culture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Empower customers with transparency and control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Failures Happen…So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breaches are another form of an organizational crisis</a:t>
            </a:r>
          </a:p>
          <a:p>
            <a:r>
              <a:rPr lang="en-US" dirty="0" smtClean="0"/>
              <a:t>Managers should have a recovery plan in place to quickly respond to a data breach</a:t>
            </a:r>
          </a:p>
          <a:p>
            <a:r>
              <a:rPr lang="en-US" dirty="0" smtClean="0"/>
              <a:t>First do no harm…the company should adopt a customer benevolence approach in everything it does</a:t>
            </a:r>
          </a:p>
          <a:p>
            <a:r>
              <a:rPr lang="en-US" dirty="0" smtClean="0"/>
              <a:t>Learning from the medical field in how to best convey a negative, and uncertain diagnosis offers most relevant insights to data breach</a:t>
            </a:r>
          </a:p>
          <a:p>
            <a:r>
              <a:rPr lang="en-US" dirty="0" smtClean="0"/>
              <a:t>Recovery strategy can implicitly convey breach severity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Data Breach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context; Breaches at financial service firms and healthcare providers make people feel most vulnerable</a:t>
            </a:r>
          </a:p>
          <a:p>
            <a:r>
              <a:rPr lang="en-US" dirty="0" smtClean="0"/>
              <a:t>Companies should tell customers quickly and directly; Learning about a breach via news media heightens vulnerability and anger</a:t>
            </a:r>
          </a:p>
          <a:p>
            <a:r>
              <a:rPr lang="en-US" dirty="0" smtClean="0"/>
              <a:t>Having the CEO or other high-level authority figures convey the news can unnecessarily increase customer worry</a:t>
            </a:r>
          </a:p>
          <a:p>
            <a:r>
              <a:rPr lang="en-US" dirty="0" smtClean="0"/>
              <a:t>When companies apologize for the breach and offer some form of protective compensation (i.e., credit monitoring service) it reduces harm and minimizes customer defection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40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How Bad is It? </a:t>
            </a:r>
            <a:b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Sources of Data Breach Severity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24" y="1667363"/>
            <a:ext cx="7437352" cy="49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and Valuing Customer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Firms extract value from data in the following ways:</a:t>
            </a:r>
          </a:p>
          <a:p>
            <a:pPr lvl="1"/>
            <a:r>
              <a:rPr lang="en-US" dirty="0" smtClean="0"/>
              <a:t>Enhance product and service offerings</a:t>
            </a:r>
          </a:p>
          <a:p>
            <a:pPr lvl="1"/>
            <a:r>
              <a:rPr lang="en-US" dirty="0" smtClean="0"/>
              <a:t>More precisely target advertising</a:t>
            </a:r>
          </a:p>
          <a:p>
            <a:pPr lvl="1"/>
            <a:r>
              <a:rPr lang="en-US" dirty="0" smtClean="0"/>
              <a:t>Monetize by selling to a third-party</a:t>
            </a:r>
          </a:p>
          <a:p>
            <a:r>
              <a:rPr lang="en-US" dirty="0" smtClean="0"/>
              <a:t>Primary sources of data include:</a:t>
            </a:r>
          </a:p>
          <a:p>
            <a:pPr lvl="1"/>
            <a:r>
              <a:rPr lang="en-US" dirty="0" smtClean="0"/>
              <a:t>Customer information from loyalty program membership</a:t>
            </a:r>
          </a:p>
          <a:p>
            <a:pPr lvl="1"/>
            <a:r>
              <a:rPr lang="en-US" dirty="0" smtClean="0"/>
              <a:t>Customer account formation (not necessarily for loyalty purpose)</a:t>
            </a:r>
          </a:p>
          <a:p>
            <a:pPr lvl="1"/>
            <a:r>
              <a:rPr lang="en-US" dirty="0" smtClean="0"/>
              <a:t>Other public sources of data</a:t>
            </a:r>
          </a:p>
          <a:p>
            <a:r>
              <a:rPr lang="en-US" dirty="0" smtClean="0"/>
              <a:t>Because companies glean value from their customers’ data, a framework for sharing value and fairly compensating customers is critical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Classroom uses for this book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its entirety….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accompany a data analytics class throughout the term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Incorporate discussion of ethics and privacy as ongoing supplement to the course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Book’s practical strategies and constraints can augment tools learned in class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 a standalone lecture…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a marketing principles, marketing strategy, or other marketing survey course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a digital marketing, marketing and society, or marketing and public policy course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an IT applications course to bring in themes of privacy and a marketing-customer perspective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767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Customer Privacy Valuation Framework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689" y="1871502"/>
            <a:ext cx="6986622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Privacy Marketing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Companies should use rigorous, systematic approach to understand how they manage their customers’ data privacy</a:t>
            </a:r>
          </a:p>
          <a:p>
            <a:r>
              <a:rPr lang="en-US" dirty="0" smtClean="0"/>
              <a:t>A Data Privacy Marketing Audit uses six key steps to deeply appreciate the company’s strengths and weaknesses related to their data privacy practices</a:t>
            </a:r>
          </a:p>
          <a:p>
            <a:r>
              <a:rPr lang="en-US" dirty="0" smtClean="0"/>
              <a:t>Metrics derived from an audit should be used to continually track progress and monitor the company’s practices to guard against threats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Privacy Marketing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Benchmark Privacy Marketing Practices</a:t>
            </a:r>
          </a:p>
          <a:p>
            <a:pPr lvl="1"/>
            <a:r>
              <a:rPr lang="en-US" dirty="0" smtClean="0"/>
              <a:t>Company performance compared to competitors, industry leaders, and other exemplars</a:t>
            </a:r>
          </a:p>
          <a:p>
            <a:pPr lvl="1"/>
            <a:r>
              <a:rPr lang="en-US" dirty="0" smtClean="0"/>
              <a:t>Examine data collection, use, storage</a:t>
            </a:r>
          </a:p>
          <a:p>
            <a:pPr lvl="1"/>
            <a:r>
              <a:rPr lang="en-US" dirty="0" smtClean="0"/>
              <a:t>Compliance with regulations</a:t>
            </a:r>
          </a:p>
          <a:p>
            <a:pPr lvl="1"/>
            <a:r>
              <a:rPr lang="en-US" dirty="0" smtClean="0"/>
              <a:t>Evaluate privacy policy as well as use of customer transparency and control</a:t>
            </a:r>
          </a:p>
          <a:p>
            <a:pPr lvl="1"/>
            <a:r>
              <a:rPr lang="en-US" dirty="0" smtClean="0"/>
              <a:t>Consider data breach recover plan</a:t>
            </a:r>
          </a:p>
          <a:p>
            <a:pPr lvl="1"/>
            <a:r>
              <a:rPr lang="en-US" dirty="0" smtClean="0"/>
              <a:t>Performed in conjunction with (yet still separate from) IT and legal privacy audits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Privacy Marketing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Gauge Customer Perspectives</a:t>
            </a:r>
          </a:p>
          <a:p>
            <a:pPr lvl="1"/>
            <a:r>
              <a:rPr lang="en-US" dirty="0" smtClean="0"/>
              <a:t>Different techniques and approaches will be required</a:t>
            </a:r>
          </a:p>
          <a:p>
            <a:pPr lvl="1"/>
            <a:r>
              <a:rPr lang="en-US" dirty="0" smtClean="0"/>
              <a:t>Qualitative interviews and focus groups with current and potential customers</a:t>
            </a:r>
          </a:p>
          <a:p>
            <a:pPr lvl="1"/>
            <a:r>
              <a:rPr lang="en-US" dirty="0" smtClean="0"/>
              <a:t>Analyze internal customer information via complaints, lost customer analysis, social media activity</a:t>
            </a:r>
          </a:p>
          <a:p>
            <a:pPr lvl="1"/>
            <a:r>
              <a:rPr lang="en-US" dirty="0" smtClean="0"/>
              <a:t>Large-scale online customer survey created from insights gleaned in qualitative and internal customer analyses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Privacy Marketing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8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Regulatory and Legal Perspectives</a:t>
            </a:r>
          </a:p>
          <a:p>
            <a:pPr lvl="1"/>
            <a:r>
              <a:rPr lang="en-US" dirty="0" smtClean="0"/>
              <a:t>Understand basic legal requirements to exceed such practices</a:t>
            </a:r>
          </a:p>
          <a:p>
            <a:pPr lvl="1"/>
            <a:r>
              <a:rPr lang="en-US" dirty="0" smtClean="0"/>
              <a:t>Focus on law as baseline for building strong customer relationships and facilitating loyalty by going above and beyond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dirty="0" smtClean="0"/>
              <a:t>4. Gauge the Employee Perspective</a:t>
            </a:r>
          </a:p>
          <a:p>
            <a:pPr lvl="1"/>
            <a:r>
              <a:rPr lang="en-US" dirty="0" smtClean="0"/>
              <a:t>Employees are on the front lines of managing privacy practices and fielding customer concerns</a:t>
            </a:r>
          </a:p>
          <a:p>
            <a:pPr lvl="1"/>
            <a:r>
              <a:rPr lang="en-US" dirty="0" smtClean="0"/>
              <a:t>Qualitative interviews and focus groups start the process</a:t>
            </a:r>
          </a:p>
          <a:p>
            <a:pPr lvl="1"/>
            <a:r>
              <a:rPr lang="en-US" dirty="0" smtClean="0"/>
              <a:t>Analyze internal company data, large employee surveys</a:t>
            </a:r>
          </a:p>
          <a:p>
            <a:pPr lvl="1"/>
            <a:r>
              <a:rPr lang="en-US" dirty="0" smtClean="0"/>
              <a:t>Seek employee input for 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Privacy Marketing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8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Data Privacy Marketing SWOT</a:t>
            </a:r>
          </a:p>
          <a:p>
            <a:pPr lvl="1"/>
            <a:r>
              <a:rPr lang="en-US" dirty="0" smtClean="0"/>
              <a:t>Each element evaluated using a customer-centric approach</a:t>
            </a:r>
          </a:p>
          <a:p>
            <a:pPr lvl="1"/>
            <a:r>
              <a:rPr lang="en-US" dirty="0" smtClean="0"/>
              <a:t>Unbiased perspective to identify best practices and gaps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nticipate trends</a:t>
            </a:r>
          </a:p>
          <a:p>
            <a:pPr lvl="1"/>
            <a:r>
              <a:rPr lang="en-US" dirty="0" smtClean="0"/>
              <a:t>Guidelines for allocating resources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 Formulate Objectives, Strategies, and Action Plans</a:t>
            </a:r>
          </a:p>
          <a:p>
            <a:pPr lvl="1"/>
            <a:r>
              <a:rPr lang="en-US" dirty="0" smtClean="0"/>
              <a:t>SWOT informs creation of specific goals and strategies</a:t>
            </a:r>
          </a:p>
          <a:p>
            <a:pPr lvl="1"/>
            <a:r>
              <a:rPr lang="en-US" dirty="0" smtClean="0"/>
              <a:t>Stipulates how company will achieve customer-centric privacy objectives</a:t>
            </a:r>
          </a:p>
          <a:p>
            <a:pPr lvl="1"/>
            <a:r>
              <a:rPr lang="en-US" dirty="0" smtClean="0"/>
              <a:t>Dynamic to account for regulatory, customer, or competitor changes</a:t>
            </a:r>
          </a:p>
          <a:p>
            <a:pPr lvl="1"/>
            <a:r>
              <a:rPr lang="en-US" dirty="0" smtClean="0"/>
              <a:t>Specify clear success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Privacy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71768"/>
            <a:ext cx="376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Papyrus" panose="03070502060502030205" pitchFamily="66" charset="0"/>
              </a:rPr>
              <a:t>Privacy Policy Violations</a:t>
            </a:r>
            <a:endParaRPr lang="en-US" sz="2400" b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8445" y="3424710"/>
            <a:ext cx="376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Financial Impact</a:t>
            </a:r>
            <a:endParaRPr lang="en-US" sz="2400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358" y="1624430"/>
            <a:ext cx="376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orte" panose="03060902040502070203" pitchFamily="66" charset="0"/>
              </a:rPr>
              <a:t>Customer Data Incidents</a:t>
            </a:r>
            <a:endParaRPr lang="en-US" sz="24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8554" y="4421927"/>
            <a:ext cx="402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Customer Data Vulnerability </a:t>
            </a:r>
            <a:endParaRPr lang="en-US" sz="2800" b="1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8631" y="3116015"/>
            <a:ext cx="429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Wide Latin" panose="020A0A07050505020404" pitchFamily="18" charset="0"/>
              </a:rPr>
              <a:t>Customer Trust</a:t>
            </a:r>
            <a:endParaRPr lang="en-US" sz="2400" dirty="0">
              <a:solidFill>
                <a:schemeClr val="bg1"/>
              </a:solidFill>
              <a:latin typeface="Wide Latin" panose="020A0A070505050204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5747" y="4945147"/>
            <a:ext cx="474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Harlow Solid Italic" panose="04030604020F02020D02" pitchFamily="82" charset="0"/>
              </a:rPr>
              <a:t>Customer Willingness to Share Data</a:t>
            </a:r>
            <a:endParaRPr lang="en-US" sz="2400" dirty="0">
              <a:solidFill>
                <a:schemeClr val="bg1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9666" y="2314942"/>
            <a:ext cx="376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Lost Customers</a:t>
            </a:r>
            <a:endParaRPr lang="en-US" sz="2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6835" y="3938721"/>
            <a:ext cx="547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Customer Privacy-Related Complaints</a:t>
            </a:r>
            <a:endParaRPr lang="en-US" sz="2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8849" y="1153738"/>
            <a:ext cx="4034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Social Media Sentiment</a:t>
            </a: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9119" y="5584479"/>
            <a:ext cx="376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Time to Initiate Response</a:t>
            </a:r>
            <a:endParaRPr 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1083" y="5661139"/>
            <a:ext cx="532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Percentage of Staff Receiving Privacy Training</a:t>
            </a:r>
            <a:endParaRPr lang="en-US" sz="2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897549"/>
              </p:ext>
            </p:extLst>
          </p:nvPr>
        </p:nvGraphicFramePr>
        <p:xfrm>
          <a:off x="733331" y="829743"/>
          <a:ext cx="10620468" cy="473813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310234">
                  <a:extLst>
                    <a:ext uri="{9D8B030D-6E8A-4147-A177-3AD203B41FA5}">
                      <a16:colId xmlns:a16="http://schemas.microsoft.com/office/drawing/2014/main" val="2737200119"/>
                    </a:ext>
                  </a:extLst>
                </a:gridCol>
                <a:gridCol w="5310234">
                  <a:extLst>
                    <a:ext uri="{9D8B030D-6E8A-4147-A177-3AD203B41FA5}">
                      <a16:colId xmlns:a16="http://schemas.microsoft.com/office/drawing/2014/main" val="4062995481"/>
                    </a:ext>
                  </a:extLst>
                </a:gridCol>
              </a:tblGrid>
              <a:tr h="6344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Tenets for Effective Privacy Marketing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230824"/>
                  </a:ext>
                </a:extLst>
              </a:tr>
              <a:tr h="45406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Tenet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#1: Avoid Customer Data Vulnerability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Tenet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#4: Preempt Privacy Regulations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042175"/>
                  </a:ext>
                </a:extLst>
              </a:tr>
              <a:tr h="45406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Practice Data Minimization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Anticipate Global Consumer &amp; Legislative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Trends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916375"/>
                  </a:ext>
                </a:extLst>
              </a:tr>
              <a:tr h="45406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Empowerment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with Transparency &amp; Control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Develop Simple &amp; Customer-Centric Policies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60563"/>
                  </a:ext>
                </a:extLst>
              </a:tr>
              <a:tr h="4711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Tenet #2: Balance Big Data and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Privacy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Tenet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#5: Recover from Data Breaches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923451"/>
                  </a:ext>
                </a:extLst>
              </a:tr>
              <a:tr h="45406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Keep Targeting from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Appearing Creepy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Apology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85868"/>
                  </a:ext>
                </a:extLst>
              </a:tr>
              <a:tr h="45406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Build Trust and Strengthen Relationships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Protective Compensation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348125"/>
                  </a:ext>
                </a:extLst>
              </a:tr>
              <a:tr h="45406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Tenet #3: Share Data Value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Tenet #6: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Audit for Knowledge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269884"/>
                  </a:ext>
                </a:extLst>
              </a:tr>
              <a:tr h="45406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Fairness is Key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Create a Privacy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Scorecard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662217"/>
                  </a:ext>
                </a:extLst>
              </a:tr>
              <a:tr h="45406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Guarding Data Helps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Identify and Track Privacy Metrics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57155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761" y="4363934"/>
            <a:ext cx="9144000" cy="1888533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4900" dirty="0" smtClean="0"/>
              <a:t>…and find us on </a:t>
            </a:r>
            <a:r>
              <a:rPr lang="en-US" sz="4900" dirty="0" smtClean="0"/>
              <a:t>Amazon</a:t>
            </a:r>
            <a:r>
              <a:rPr lang="en-US" sz="4900" dirty="0" smtClean="0">
                <a:solidFill>
                  <a:schemeClr val="bg1"/>
                </a:solidFill>
              </a:rPr>
              <a:t/>
            </a:r>
            <a:br>
              <a:rPr lang="en-US" sz="49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  <a:hlinkClick r:id="rId2"/>
              </a:rPr>
              <a:t>The Intelligent Marketer’s Guide to Data Privacy</a:t>
            </a:r>
            <a:br>
              <a:rPr lang="en-US" sz="3100" dirty="0" smtClean="0">
                <a:solidFill>
                  <a:schemeClr val="bg1"/>
                </a:solidFill>
                <a:hlinkClick r:id="rId2"/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5" name="Picture 4" descr="Hands PNG, hand image fre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69960"/>
            <a:ext cx="3627965" cy="2720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1525" y="1659719"/>
            <a:ext cx="5748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Questions? Contact us:</a:t>
            </a:r>
          </a:p>
          <a:p>
            <a:pPr algn="ctr"/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hlinkClick r:id="rId4"/>
              </a:rPr>
              <a:t>Robert W. Palmatier</a:t>
            </a:r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/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hlinkClick r:id="rId5"/>
              </a:rPr>
              <a:t>Kelly D. Martin</a:t>
            </a:r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7" name="Picture 6" descr="Hands PNG, hand image fre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035" y="2804271"/>
            <a:ext cx="3627965" cy="272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5710"/>
          </a:xfrm>
        </p:spPr>
        <p:txBody>
          <a:bodyPr>
            <a:normAutofit/>
          </a:bodyPr>
          <a:lstStyle/>
          <a:p>
            <a:r>
              <a:rPr lang="en-US" dirty="0" smtClean="0"/>
              <a:t>Marketing faces unprecedented tensions from “big data”</a:t>
            </a:r>
          </a:p>
          <a:p>
            <a:pPr lvl="1"/>
            <a:r>
              <a:rPr lang="en-US" dirty="0" smtClean="0"/>
              <a:t>Reliance on data applications to glean customer insights, personalize customer experience, provide customized offerings </a:t>
            </a:r>
          </a:p>
          <a:p>
            <a:pPr lvl="1"/>
            <a:r>
              <a:rPr lang="en-US" dirty="0" smtClean="0"/>
              <a:t>Harnessing data’s insights in a way that respects customer privacy, cautions against customer data as an unwitting profit source</a:t>
            </a:r>
          </a:p>
          <a:p>
            <a:r>
              <a:rPr lang="en-US" dirty="0"/>
              <a:t>New marketing tools (data and analytics) for reaching customers can have unintended customer consequences</a:t>
            </a:r>
          </a:p>
          <a:p>
            <a:r>
              <a:rPr lang="en-US" dirty="0"/>
              <a:t>Privacy is not just an IT issue or a legal issue</a:t>
            </a:r>
          </a:p>
          <a:p>
            <a:pPr lvl="1"/>
            <a:r>
              <a:rPr lang="en-US" dirty="0"/>
              <a:t>Customers and customer relationships are </a:t>
            </a:r>
            <a:r>
              <a:rPr lang="en-US" dirty="0" smtClean="0"/>
              <a:t>affected</a:t>
            </a:r>
          </a:p>
          <a:p>
            <a:pPr lvl="1"/>
            <a:r>
              <a:rPr lang="en-US" dirty="0" smtClean="0"/>
              <a:t>Yet, few comprehensive accounts investigate data privacy from the customer’s perspective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Hands PNG, hand image f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895" y="4065006"/>
            <a:ext cx="3235105" cy="242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Privacy: Why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finds customers want better data privacy protections</a:t>
            </a:r>
          </a:p>
          <a:p>
            <a:pPr lvl="1"/>
            <a:r>
              <a:rPr lang="en-US" dirty="0" smtClean="0"/>
              <a:t>Polling data shows data privacy is a significant source of worry</a:t>
            </a:r>
          </a:p>
          <a:p>
            <a:pPr lvl="1"/>
            <a:r>
              <a:rPr lang="en-US" dirty="0" smtClean="0"/>
              <a:t>One of the only issues Democrats (66%) and Republicans (68%) agree on: People want more control of their personal information</a:t>
            </a:r>
          </a:p>
          <a:p>
            <a:r>
              <a:rPr lang="en-US" dirty="0" smtClean="0"/>
              <a:t>Current marketing practices and data uses make people feel vulnerable</a:t>
            </a:r>
          </a:p>
          <a:p>
            <a:r>
              <a:rPr lang="en-US" dirty="0" smtClean="0"/>
              <a:t>Privacy paradox is no excuse. Evidence shows people do not understand how to adequately protect themselves online</a:t>
            </a:r>
          </a:p>
          <a:p>
            <a:r>
              <a:rPr lang="en-US" dirty="0" smtClean="0"/>
              <a:t>Pressure is increasing for companies to do more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09911" cy="1325563"/>
          </a:xfrm>
        </p:spPr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 Company Doing More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Principles of notice and consent are bare minimum</a:t>
            </a:r>
          </a:p>
          <a:p>
            <a:r>
              <a:rPr lang="en-US" dirty="0" smtClean="0"/>
              <a:t>Walmart embodies a customer-focused data privacy culture</a:t>
            </a:r>
          </a:p>
          <a:p>
            <a:r>
              <a:rPr lang="en-US" dirty="0" smtClean="0"/>
              <a:t>Technology outpaces regulations; Therefore Walmart is proactive in anticipating threats to customer privacy</a:t>
            </a:r>
          </a:p>
          <a:p>
            <a:pPr lvl="1"/>
            <a:r>
              <a:rPr lang="en-US" dirty="0" smtClean="0"/>
              <a:t>Walmart monitors the technological landscape</a:t>
            </a:r>
          </a:p>
          <a:p>
            <a:pPr lvl="1"/>
            <a:r>
              <a:rPr lang="en-US" dirty="0" smtClean="0"/>
              <a:t>Questions how new applications fit with the company’s guiding value of respect for individuals</a:t>
            </a:r>
          </a:p>
          <a:p>
            <a:r>
              <a:rPr lang="en-US" dirty="0" smtClean="0"/>
              <a:t>All practices viewed against goal of being most trusted retailer</a:t>
            </a:r>
          </a:p>
          <a:p>
            <a:r>
              <a:rPr lang="en-US" dirty="0" smtClean="0"/>
              <a:t>Walmart practices privacy-by-design, or embedding privacy into applications and practices as they are created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12" t="17446" r="6420" b="39174"/>
          <a:stretch/>
        </p:blipFill>
        <p:spPr>
          <a:xfrm>
            <a:off x="7396681" y="365124"/>
            <a:ext cx="4396680" cy="127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 flipH="1">
            <a:off x="7940643" y="5982811"/>
            <a:ext cx="3413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Best of MSI Webinar Series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(2018), Jonathan Avila, Vice President and Chief Privacy Officer, Walmart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 of Privacy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opinion research shows people overwhelming want greater privacy protections</a:t>
            </a:r>
          </a:p>
          <a:p>
            <a:r>
              <a:rPr lang="en-US" dirty="0" smtClean="0"/>
              <a:t>People feel more vulnerable regarding personal information than ever before</a:t>
            </a:r>
          </a:p>
          <a:p>
            <a:r>
              <a:rPr lang="en-US" dirty="0"/>
              <a:t>S</a:t>
            </a:r>
            <a:r>
              <a:rPr lang="en-US" dirty="0" smtClean="0"/>
              <a:t>ense of privacy is considered fundamental to the human psyche; Ability to attain privacy enables a sense of balance and harmony</a:t>
            </a:r>
          </a:p>
          <a:p>
            <a:r>
              <a:rPr lang="en-US" dirty="0" smtClean="0"/>
              <a:t>Most models to investigate the psychology consumer privacy are highly rational, to the detriment of understanding how people really behave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Helsinki Privacy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designed to understand psychological effects of ubiquitous surveillance</a:t>
            </a:r>
          </a:p>
          <a:p>
            <a:r>
              <a:rPr lang="en-US" dirty="0" smtClean="0"/>
              <a:t>Researchers equipped 10 volunteers’ households with cameras, including video and audio, device tracking, smart sensors, and keystroke capturing technologies</a:t>
            </a:r>
          </a:p>
          <a:p>
            <a:r>
              <a:rPr lang="en-US" dirty="0" smtClean="0"/>
              <a:t>Initial strong negative reactions, psychological distress by participants; However, these subsided after two weeks</a:t>
            </a:r>
          </a:p>
          <a:p>
            <a:r>
              <a:rPr lang="en-US" dirty="0" smtClean="0"/>
              <a:t>Although seven participants reported seeking privacy and altering behavior, three reported no privacy seeking and that ubiquitous surveillance became a normal part of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7215612" y="5982811"/>
            <a:ext cx="3874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Oulasvirta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(2012), “Long-term Effects of Ubiquitous Surveillance in the Home,”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UbuComp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 12,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41-50.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Hands PNG, hand image f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24477" y="364086"/>
            <a:ext cx="2819558" cy="211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 of Privacy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38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People dislike feeling vulnerable; This is a better way to understand customer thinking than ideas about privacy</a:t>
            </a:r>
          </a:p>
          <a:p>
            <a:r>
              <a:rPr lang="en-US" dirty="0" smtClean="0"/>
              <a:t>Vulnerability can occur in several ways:</a:t>
            </a:r>
          </a:p>
          <a:p>
            <a:pPr lvl="1"/>
            <a:r>
              <a:rPr lang="en-US" dirty="0" smtClean="0"/>
              <a:t>Data Access Vulnerability: Company has customer’s personal information</a:t>
            </a:r>
          </a:p>
          <a:p>
            <a:pPr lvl="1"/>
            <a:r>
              <a:rPr lang="en-US" dirty="0" smtClean="0"/>
              <a:t>Data Breach Vulnerability: A company the customer uses experiences a data breach</a:t>
            </a:r>
          </a:p>
          <a:p>
            <a:pPr lvl="1"/>
            <a:r>
              <a:rPr lang="en-US" dirty="0" smtClean="0"/>
              <a:t>Spillover Vulnerability: A close competitor of a company a customer uses experiences a data breach, making vulnerability salient</a:t>
            </a:r>
          </a:p>
          <a:p>
            <a:pPr lvl="1"/>
            <a:r>
              <a:rPr lang="en-US" dirty="0" smtClean="0"/>
              <a:t>Data Manifest Vulnerability: Customer data are actually misused, causing personal harm (e.g., identity theft, fraudulent transactions or accounts)</a:t>
            </a:r>
          </a:p>
          <a:p>
            <a:r>
              <a:rPr lang="en-US" dirty="0" smtClean="0"/>
              <a:t>Being </a:t>
            </a:r>
            <a:r>
              <a:rPr lang="en-US" u="sng" dirty="0" smtClean="0"/>
              <a:t>transparent</a:t>
            </a:r>
            <a:r>
              <a:rPr lang="en-US" dirty="0" smtClean="0"/>
              <a:t> about information being collected and giving customers some </a:t>
            </a:r>
            <a:r>
              <a:rPr lang="en-US" u="sng" dirty="0" smtClean="0"/>
              <a:t>control</a:t>
            </a:r>
            <a:r>
              <a:rPr lang="en-US" dirty="0" smtClean="0"/>
              <a:t> are effective ways to reduce vulnerability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15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Interrupting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Customer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Vulnerability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819-13F7-479C-BD21-0E23EEBC53BF}" type="slidenum">
              <a:rPr lang="en-US" smtClean="0"/>
              <a:t>9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07" y="1574969"/>
            <a:ext cx="9379586" cy="44387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flipH="1">
            <a:off x="5727071" y="6198255"/>
            <a:ext cx="5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Martin, Borah, and Palmatier (2017), “Data Privacy: Effects on Customer and Firm Performance,”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Journal of Marketing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81 (1), 36-58.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1899</Words>
  <Application>Microsoft Office PowerPoint</Application>
  <PresentationFormat>Widescreen</PresentationFormat>
  <Paragraphs>212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Algerian</vt:lpstr>
      <vt:lpstr>Arial</vt:lpstr>
      <vt:lpstr>Blackadder ITC</vt:lpstr>
      <vt:lpstr>Bradley Hand ITC</vt:lpstr>
      <vt:lpstr>Calibri</vt:lpstr>
      <vt:lpstr>Calibri Light</vt:lpstr>
      <vt:lpstr>Elephant</vt:lpstr>
      <vt:lpstr>Forte</vt:lpstr>
      <vt:lpstr>Harlow Solid Italic</vt:lpstr>
      <vt:lpstr>Impact</vt:lpstr>
      <vt:lpstr>Lucida Calligraphy</vt:lpstr>
      <vt:lpstr>Papyrus</vt:lpstr>
      <vt:lpstr>Rockwell</vt:lpstr>
      <vt:lpstr>Wide Latin</vt:lpstr>
      <vt:lpstr>Office Theme</vt:lpstr>
      <vt:lpstr>The Intelligent Marketer’s Guide to Data Privacy</vt:lpstr>
      <vt:lpstr>Classroom uses for this book</vt:lpstr>
      <vt:lpstr>Why this book?</vt:lpstr>
      <vt:lpstr>Data Privacy: Why Does it Matter?</vt:lpstr>
      <vt:lpstr>Example: A Company Doing More </vt:lpstr>
      <vt:lpstr>Psychology of Privacy </vt:lpstr>
      <vt:lpstr>Example: Helsinki Privacy Experiment</vt:lpstr>
      <vt:lpstr>Psychology of Privacy </vt:lpstr>
      <vt:lpstr>Interrupting Customer Vulnerability</vt:lpstr>
      <vt:lpstr>The Changing Privacy Legal Landscape</vt:lpstr>
      <vt:lpstr>Example: Whats App Regulatory Troubles</vt:lpstr>
      <vt:lpstr>Understanding Big Data’s Benefits…</vt:lpstr>
      <vt:lpstr>…as Well as Big Data’s Challenges</vt:lpstr>
      <vt:lpstr>Privacy Scorecard: Who is Best Protected?</vt:lpstr>
      <vt:lpstr>Inoculating Against Customer Vulnerability</vt:lpstr>
      <vt:lpstr>Privacy Failures Happen…So What?</vt:lpstr>
      <vt:lpstr>Effective Data Breach Recovery</vt:lpstr>
      <vt:lpstr>How Bad is It?  Sources of Data Breach Severity</vt:lpstr>
      <vt:lpstr>Understanding and Valuing Customer Data</vt:lpstr>
      <vt:lpstr>Customer Privacy Valuation Framework</vt:lpstr>
      <vt:lpstr>Data Privacy Marketing Audit</vt:lpstr>
      <vt:lpstr>Data Privacy Marketing Audit</vt:lpstr>
      <vt:lpstr>Data Privacy Marketing Audit</vt:lpstr>
      <vt:lpstr>Data Privacy Marketing Audit</vt:lpstr>
      <vt:lpstr>Data Privacy Marketing Audit</vt:lpstr>
      <vt:lpstr>Data Privacy Metrics</vt:lpstr>
      <vt:lpstr>PowerPoint Presentation</vt:lpstr>
      <vt:lpstr> …and find us on Amazon  The Intelligent Marketer’s Guide to Data Privacy </vt:lpstr>
    </vt:vector>
  </TitlesOfParts>
  <Company>College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Intelligent Marketer’s Guide to Data Privacy</dc:title>
  <dc:creator>Martin,Kelly</dc:creator>
  <cp:lastModifiedBy>Martin,Kelly</cp:lastModifiedBy>
  <cp:revision>44</cp:revision>
  <dcterms:created xsi:type="dcterms:W3CDTF">2018-10-22T15:33:56Z</dcterms:created>
  <dcterms:modified xsi:type="dcterms:W3CDTF">2018-11-08T20:36:43Z</dcterms:modified>
</cp:coreProperties>
</file>